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80" r:id="rId3"/>
    <p:sldId id="257" r:id="rId4"/>
    <p:sldId id="286" r:id="rId5"/>
    <p:sldId id="285" r:id="rId6"/>
    <p:sldId id="258" r:id="rId7"/>
    <p:sldId id="283" r:id="rId8"/>
    <p:sldId id="270" r:id="rId9"/>
    <p:sldId id="272" r:id="rId10"/>
    <p:sldId id="278" r:id="rId11"/>
    <p:sldId id="273" r:id="rId12"/>
    <p:sldId id="277" r:id="rId13"/>
    <p:sldId id="279" r:id="rId14"/>
    <p:sldId id="284" r:id="rId15"/>
    <p:sldId id="271" r:id="rId16"/>
    <p:sldId id="267" r:id="rId17"/>
  </p:sldIdLst>
  <p:sldSz cx="16276638" cy="9144000"/>
  <p:notesSz cx="6858000" cy="9144000"/>
  <p:defaultTextStyle>
    <a:defPPr>
      <a:defRPr lang="zh-CN"/>
    </a:defPPr>
    <a:lvl1pPr marL="0" lvl="0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42661" lvl="1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885322" lvl="2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27983" lvl="3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770644" lvl="4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13305" lvl="5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655966" lvl="6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098627" lvl="7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541288" lvl="8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F"/>
    <a:srgbClr val="D6ECEE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5"/>
    <p:restoredTop sz="94660"/>
  </p:normalViewPr>
  <p:slideViewPr>
    <p:cSldViewPr showGuides="1">
      <p:cViewPr varScale="1">
        <p:scale>
          <a:sx n="49" d="100"/>
          <a:sy n="49" d="100"/>
        </p:scale>
        <p:origin x="78" y="174"/>
      </p:cViewPr>
      <p:guideLst>
        <p:guide orient="horz" pos="2985"/>
        <p:guide pos="5285"/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42661" lvl="1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885322" lvl="2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27983" lvl="3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770644" lvl="4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13305" lvl="5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655966" lvl="6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098627" lvl="7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541288" lvl="8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4669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02787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97858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9882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105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982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797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619" y="1496533"/>
            <a:ext cx="12207709" cy="3183573"/>
          </a:xfrm>
          <a:prstGeom prst="rect">
            <a:avLst/>
          </a:prstGeom>
        </p:spPr>
        <p:txBody>
          <a:bodyPr lIns="88532" tIns="44266" rIns="88532" bIns="44266"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619" y="4802878"/>
            <a:ext cx="12207709" cy="2207756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 algn="ctr">
              <a:buNone/>
              <a:defRPr sz="3200"/>
            </a:lvl1pPr>
            <a:lvl2pPr marL="609274" indent="0" algn="ctr">
              <a:buNone/>
              <a:defRPr sz="2700"/>
            </a:lvl2pPr>
            <a:lvl3pPr marL="1218547" indent="0" algn="ctr">
              <a:buNone/>
              <a:defRPr sz="2400"/>
            </a:lvl3pPr>
            <a:lvl4pPr marL="1827821" indent="0" algn="ctr">
              <a:buNone/>
              <a:defRPr sz="2100"/>
            </a:lvl4pPr>
            <a:lvl5pPr marL="2436480" indent="0" algn="ctr">
              <a:buNone/>
              <a:defRPr sz="2100"/>
            </a:lvl5pPr>
            <a:lvl6pPr marL="3045754" indent="0" algn="ctr">
              <a:buNone/>
              <a:defRPr sz="2100"/>
            </a:lvl6pPr>
            <a:lvl7pPr marL="3655028" indent="0" algn="ctr">
              <a:buNone/>
              <a:defRPr sz="2100"/>
            </a:lvl7pPr>
            <a:lvl8pPr marL="4264301" indent="0" algn="ctr">
              <a:buNone/>
              <a:defRPr sz="2100"/>
            </a:lvl8pPr>
            <a:lvl9pPr marL="4873575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43530" y="1544170"/>
            <a:ext cx="7983545" cy="4367796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8189" y="486850"/>
            <a:ext cx="3509717" cy="774937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9040" y="486850"/>
            <a:ext cx="10325688" cy="774937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40" y="2434248"/>
            <a:ext cx="6917702" cy="5801979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240204" y="2434248"/>
            <a:ext cx="6917702" cy="2798327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240204" y="5435782"/>
            <a:ext cx="6917702" cy="2800444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3530" y="1544170"/>
            <a:ext cx="7983545" cy="4367796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63" y="2279727"/>
            <a:ext cx="14038866" cy="3803777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0563" y="6119489"/>
            <a:ext cx="14038866" cy="2000316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27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5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782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64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57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50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43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35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40" y="2434248"/>
            <a:ext cx="6917702" cy="5801979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40204" y="2434248"/>
            <a:ext cx="6917702" cy="5801979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0" y="486850"/>
            <a:ext cx="14038866" cy="1767477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84404" y="2371330"/>
            <a:ext cx="6506471" cy="1098586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3700"/>
            </a:lvl1pPr>
            <a:lvl2pPr marL="609274" indent="0">
              <a:buNone/>
              <a:defRPr sz="3200"/>
            </a:lvl2pPr>
            <a:lvl3pPr marL="1218547" indent="0">
              <a:buNone/>
              <a:defRPr sz="2700"/>
            </a:lvl3pPr>
            <a:lvl4pPr marL="1827821" indent="0">
              <a:buNone/>
              <a:defRPr sz="2400"/>
            </a:lvl4pPr>
            <a:lvl5pPr marL="2436480" indent="0">
              <a:buNone/>
              <a:defRPr sz="2400"/>
            </a:lvl5pPr>
            <a:lvl6pPr marL="3045754" indent="0">
              <a:buNone/>
              <a:defRPr sz="2400"/>
            </a:lvl6pPr>
            <a:lvl7pPr marL="3655028" indent="0">
              <a:buNone/>
              <a:defRPr sz="2400"/>
            </a:lvl7pPr>
            <a:lvl8pPr marL="4264301" indent="0">
              <a:buNone/>
              <a:defRPr sz="2400"/>
            </a:lvl8pPr>
            <a:lvl9pPr marL="4873575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84404" y="3553958"/>
            <a:ext cx="6506471" cy="46992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353333" y="2371330"/>
            <a:ext cx="6538515" cy="1098586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3700"/>
            </a:lvl1pPr>
            <a:lvl2pPr marL="609274" indent="0">
              <a:buNone/>
              <a:defRPr sz="3200"/>
            </a:lvl2pPr>
            <a:lvl3pPr marL="1218547" indent="0">
              <a:buNone/>
              <a:defRPr sz="2700"/>
            </a:lvl3pPr>
            <a:lvl4pPr marL="1827821" indent="0">
              <a:buNone/>
              <a:defRPr sz="2400"/>
            </a:lvl4pPr>
            <a:lvl5pPr marL="2436480" indent="0">
              <a:buNone/>
              <a:defRPr sz="2400"/>
            </a:lvl5pPr>
            <a:lvl6pPr marL="3045754" indent="0">
              <a:buNone/>
              <a:defRPr sz="2400"/>
            </a:lvl6pPr>
            <a:lvl7pPr marL="3655028" indent="0">
              <a:buNone/>
              <a:defRPr sz="2400"/>
            </a:lvl7pPr>
            <a:lvl8pPr marL="4264301" indent="0">
              <a:buNone/>
              <a:defRPr sz="2400"/>
            </a:lvl8pPr>
            <a:lvl9pPr marL="4873575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353333" y="3553958"/>
            <a:ext cx="6538515" cy="46992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59" y="609621"/>
            <a:ext cx="5249738" cy="2133671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823" y="1316611"/>
            <a:ext cx="8240204" cy="6498384"/>
          </a:xfrm>
          <a:prstGeom prst="rect">
            <a:avLst/>
          </a:prstGeom>
        </p:spPr>
        <p:txBody>
          <a:bodyPr lIns="88532" tIns="44266" rIns="88532" bIns="44266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59" y="2743293"/>
            <a:ext cx="5249738" cy="508228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100"/>
            </a:lvl1pPr>
            <a:lvl2pPr marL="609274" indent="0">
              <a:buNone/>
              <a:defRPr sz="1900"/>
            </a:lvl2pPr>
            <a:lvl3pPr marL="1218547" indent="0">
              <a:buNone/>
              <a:defRPr sz="1600"/>
            </a:lvl3pPr>
            <a:lvl4pPr marL="1827821" indent="0">
              <a:buNone/>
              <a:defRPr sz="1300"/>
            </a:lvl4pPr>
            <a:lvl5pPr marL="2436480" indent="0">
              <a:buNone/>
              <a:defRPr sz="1300"/>
            </a:lvl5pPr>
            <a:lvl6pPr marL="3045754" indent="0">
              <a:buNone/>
              <a:defRPr sz="1300"/>
            </a:lvl6pPr>
            <a:lvl7pPr marL="3655028" indent="0">
              <a:buNone/>
              <a:defRPr sz="1300"/>
            </a:lvl7pPr>
            <a:lvl8pPr marL="4264301" indent="0">
              <a:buNone/>
              <a:defRPr sz="1300"/>
            </a:lvl8pPr>
            <a:lvl9pPr marL="4873575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0" y="609621"/>
            <a:ext cx="5560955" cy="2133671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823" y="609622"/>
            <a:ext cx="8240204" cy="720537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4300"/>
            </a:lvl1pPr>
            <a:lvl2pPr marL="609274" indent="0">
              <a:buNone/>
              <a:defRPr sz="3700"/>
            </a:lvl2pPr>
            <a:lvl3pPr marL="1218547" indent="0">
              <a:buNone/>
              <a:defRPr sz="3200"/>
            </a:lvl3pPr>
            <a:lvl4pPr marL="1827821" indent="0">
              <a:buNone/>
              <a:defRPr sz="2700"/>
            </a:lvl4pPr>
            <a:lvl5pPr marL="2436480" indent="0">
              <a:buNone/>
              <a:defRPr sz="2700"/>
            </a:lvl5pPr>
            <a:lvl6pPr marL="3045754" indent="0">
              <a:buNone/>
              <a:defRPr sz="2700"/>
            </a:lvl6pPr>
            <a:lvl7pPr marL="3655028" indent="0">
              <a:buNone/>
              <a:defRPr sz="2700"/>
            </a:lvl7pPr>
            <a:lvl8pPr marL="4264301" indent="0">
              <a:buNone/>
              <a:defRPr sz="2700"/>
            </a:lvl8pPr>
            <a:lvl9pPr marL="487357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60" y="2743293"/>
            <a:ext cx="5560955" cy="508228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700"/>
            </a:lvl1pPr>
            <a:lvl2pPr marL="609274" indent="0">
              <a:buNone/>
              <a:defRPr sz="2400"/>
            </a:lvl2pPr>
            <a:lvl3pPr marL="1218547" indent="0">
              <a:buNone/>
              <a:defRPr sz="2100"/>
            </a:lvl3pPr>
            <a:lvl4pPr marL="1827821" indent="0">
              <a:buNone/>
              <a:defRPr sz="1900"/>
            </a:lvl4pPr>
            <a:lvl5pPr marL="2436480" indent="0">
              <a:buNone/>
              <a:defRPr sz="1900"/>
            </a:lvl5pPr>
            <a:lvl6pPr marL="3045754" indent="0">
              <a:buNone/>
              <a:defRPr sz="1900"/>
            </a:lvl6pPr>
            <a:lvl7pPr marL="3655028" indent="0">
              <a:buNone/>
              <a:defRPr sz="1900"/>
            </a:lvl7pPr>
            <a:lvl8pPr marL="4264301" indent="0">
              <a:buNone/>
              <a:defRPr sz="1900"/>
            </a:lvl8pPr>
            <a:lvl9pPr marL="4873575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275097" cy="914246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4527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0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44104" lvl="0" indent="-544104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80429" lvl="1" indent="-454957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15525" lvl="2" indent="-36273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542227" lvl="3" indent="-36396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267699" lvl="4" indent="-36273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434636" lvl="5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877297" lvl="6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319958" lvl="7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762619" lvl="8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42661" lvl="1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85322" lvl="2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27983" lvl="3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70644" lvl="4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13305" lvl="5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55966" lvl="6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98627" lvl="7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541288" lvl="8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5365"/>
            <a:ext cx="14155006" cy="84337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9575"/>
            <a:ext cx="16276638" cy="472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5363">
            <a:off x="1439701" y="4569105"/>
            <a:ext cx="12368026" cy="4725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E9A9013-52D9-431F-AFA0-07C31ABA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6" y="958692"/>
            <a:ext cx="1850666" cy="18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9035A5-AB9A-4E0B-A30C-46D1553E4C5F}"/>
              </a:ext>
            </a:extLst>
          </p:cNvPr>
          <p:cNvSpPr txBox="1"/>
          <p:nvPr/>
        </p:nvSpPr>
        <p:spPr>
          <a:xfrm>
            <a:off x="3275569" y="1136646"/>
            <a:ext cx="7603866" cy="751116"/>
          </a:xfrm>
          <a:prstGeom prst="rect">
            <a:avLst/>
          </a:prstGeom>
          <a:noFill/>
          <a:ln>
            <a:noFill/>
          </a:ln>
        </p:spPr>
        <p:txBody>
          <a:bodyPr wrap="square" lIns="88532" tIns="44266" rIns="88532" bIns="44266" rtlCol="0">
            <a:spAutoFit/>
          </a:bodyPr>
          <a:lstStyle/>
          <a:p>
            <a:pPr algn="ctr"/>
            <a:r>
              <a:rPr lang="en-US" sz="43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ĐẠO ĐỨC</a:t>
            </a:r>
            <a:endParaRPr lang="en-US" sz="43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32A55-1961-4A8B-B76E-4D0E8D2F59EA}"/>
              </a:ext>
            </a:extLst>
          </p:cNvPr>
          <p:cNvSpPr txBox="1"/>
          <p:nvPr/>
        </p:nvSpPr>
        <p:spPr>
          <a:xfrm>
            <a:off x="3242593" y="2262477"/>
            <a:ext cx="7603866" cy="1412836"/>
          </a:xfrm>
          <a:prstGeom prst="rect">
            <a:avLst/>
          </a:prstGeom>
          <a:noFill/>
          <a:ln>
            <a:noFill/>
          </a:ln>
        </p:spPr>
        <p:txBody>
          <a:bodyPr wrap="square" lIns="88532" tIns="44266" rIns="88532" bIns="44266" rtlCol="0">
            <a:spAutoFit/>
          </a:bodyPr>
          <a:lstStyle/>
          <a:p>
            <a:pPr algn="ctr"/>
            <a:r>
              <a:rPr lang="en-US" sz="43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Chủ đề 3: Ham học hỏi</a:t>
            </a:r>
          </a:p>
          <a:p>
            <a:pPr algn="ctr"/>
            <a:r>
              <a:rPr lang="en-US" sz="43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 4: Ham học hỏi – tiết 1</a:t>
            </a:r>
            <a:endParaRPr lang="en-US" sz="43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图片 44036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1904" y="-726046"/>
            <a:ext cx="17763191" cy="9870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7593" y="6031221"/>
            <a:ext cx="3144724" cy="3313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24381" y="1558392"/>
            <a:ext cx="3039317" cy="738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1441079" y="1376378"/>
            <a:ext cx="13289757" cy="6392776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14936" y="857052"/>
            <a:ext cx="13412315" cy="7452951"/>
          </a:xfrm>
          <a:prstGeom prst="rect">
            <a:avLst/>
          </a:prstGeom>
          <a:noFill/>
        </p:spPr>
        <p:txBody>
          <a:bodyPr wrap="square" lIns="88532" tIns="44266" rIns="88532" bIns="4426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HỌC TRÒ NGHÈO HAM HỌC HỎI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Tông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nghèo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nghèo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Ban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đén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vưa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nghèo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13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Dó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nguyen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nhát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ta.</a:t>
            </a: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Tring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4.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NXB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dục</a:t>
            </a:r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2000, tr.104)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25" y="-123194"/>
            <a:ext cx="15927866" cy="8757861"/>
          </a:xfrm>
          <a:prstGeom prst="rect">
            <a:avLst/>
          </a:prstGeom>
          <a:solidFill>
            <a:srgbClr val="FFFF8F"/>
          </a:solidFill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5124" y="5058407"/>
            <a:ext cx="3116281" cy="4615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4864" y="3914253"/>
            <a:ext cx="3353621" cy="53140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FE2C59-70B9-4E86-ABA6-8048D9E12F70}"/>
              </a:ext>
            </a:extLst>
          </p:cNvPr>
          <p:cNvSpPr/>
          <p:nvPr/>
        </p:nvSpPr>
        <p:spPr>
          <a:xfrm>
            <a:off x="4321028" y="2221101"/>
            <a:ext cx="10523375" cy="2105911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 thầm ham học hỏi của cậu bé Nguyễn Hiền được thể hiện như thế nào?</a:t>
            </a:r>
          </a:p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</p:txBody>
      </p:sp>
      <p:pic>
        <p:nvPicPr>
          <p:cNvPr id="8" name="Picture 13" descr="ho">
            <a:extLst>
              <a:ext uri="{FF2B5EF4-FFF2-40B4-BE49-F238E27FC236}">
                <a16:creationId xmlns:a16="http://schemas.microsoft.com/office/drawing/2014/main" id="{F778085B-270F-42AD-B397-4D8657818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818" y="2221101"/>
            <a:ext cx="862420" cy="95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0704A7-7FE3-4103-86A8-33945A4B659A}"/>
              </a:ext>
            </a:extLst>
          </p:cNvPr>
          <p:cNvSpPr/>
          <p:nvPr/>
        </p:nvSpPr>
        <p:spPr>
          <a:xfrm>
            <a:off x="3527886" y="4412464"/>
            <a:ext cx="10781799" cy="3295274"/>
          </a:xfrm>
          <a:prstGeom prst="rect">
            <a:avLst/>
          </a:prstGeom>
          <a:ln w="28575">
            <a:solidFill>
              <a:srgbClr val="00B050"/>
            </a:solidFill>
            <a:prstDash val="dashDot"/>
          </a:ln>
        </p:spPr>
        <p:txBody>
          <a:bodyPr wrap="square" lIns="88532" tIns="44266" rIns="88532" bIns="44266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Ban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3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18" y="-349631"/>
            <a:ext cx="15507990" cy="98656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7386" y="5426042"/>
            <a:ext cx="2739539" cy="4010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图片 43014" descr="1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15347" y="2963210"/>
            <a:ext cx="5064587" cy="65322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49AAC0-447E-459F-A295-65A49629BC14}"/>
              </a:ext>
            </a:extLst>
          </p:cNvPr>
          <p:cNvSpPr/>
          <p:nvPr/>
        </p:nvSpPr>
        <p:spPr>
          <a:xfrm>
            <a:off x="4562747" y="1776456"/>
            <a:ext cx="8103185" cy="143373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13" descr="ho">
            <a:extLst>
              <a:ext uri="{FF2B5EF4-FFF2-40B4-BE49-F238E27FC236}">
                <a16:creationId xmlns:a16="http://schemas.microsoft.com/office/drawing/2014/main" id="{460E8D1D-3FB2-452B-BFF4-C41674220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34" y="1893167"/>
            <a:ext cx="862420" cy="95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780035" y="3367329"/>
            <a:ext cx="11386373" cy="4331573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F9D089-D020-4719-88B4-6426FE3F920D}"/>
              </a:ext>
            </a:extLst>
          </p:cNvPr>
          <p:cNvSpPr/>
          <p:nvPr/>
        </p:nvSpPr>
        <p:spPr>
          <a:xfrm>
            <a:off x="3078329" y="3602540"/>
            <a:ext cx="10789787" cy="439262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lang="en-US" sz="31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kịp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cập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1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mối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31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0" y="-131744"/>
            <a:ext cx="16296658" cy="927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1049" y="0"/>
            <a:ext cx="428745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6841" y="-519396"/>
            <a:ext cx="4589306" cy="5122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8EF934-A560-4643-B410-1802F7CBC3FA}"/>
              </a:ext>
            </a:extLst>
          </p:cNvPr>
          <p:cNvSpPr/>
          <p:nvPr/>
        </p:nvSpPr>
        <p:spPr>
          <a:xfrm>
            <a:off x="0" y="335202"/>
            <a:ext cx="16276638" cy="8629286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8532" tIns="44266" rIns="88532" bIns="44266"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Ban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Ham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0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endParaRPr 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2217193" y="3922264"/>
            <a:ext cx="5694746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/>
              <a:t>VẬN DỤNG</a:t>
            </a:r>
            <a:endParaRPr lang="zh-CN" altLang="en-US" sz="7700" dirty="0"/>
          </a:p>
        </p:txBody>
      </p:sp>
    </p:spTree>
    <p:extLst>
      <p:ext uri="{BB962C8B-B14F-4D97-AF65-F5344CB8AC3E}">
        <p14:creationId xmlns:p14="http://schemas.microsoft.com/office/powerpoint/2010/main" val="8202324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图片 33796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167" y="5426043"/>
            <a:ext cx="16590805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063" y="194554"/>
            <a:ext cx="2915287" cy="2641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11" y="3785362"/>
            <a:ext cx="5807474" cy="5358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9150" y="1176935"/>
            <a:ext cx="6098119" cy="59761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图片 33800" descr="1-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414591" cy="4325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2" name="图片 33801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665" y="3948955"/>
            <a:ext cx="5408696" cy="530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AA3D31-2C4B-4AC1-AF9A-AFBC5CFD0AF4}"/>
              </a:ext>
            </a:extLst>
          </p:cNvPr>
          <p:cNvSpPr/>
          <p:nvPr/>
        </p:nvSpPr>
        <p:spPr>
          <a:xfrm>
            <a:off x="272601" y="1191443"/>
            <a:ext cx="3869390" cy="151469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/>
            <a:r>
              <a:rPr lang="en-US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Bài học </a:t>
            </a:r>
          </a:p>
          <a:p>
            <a:pPr algn="ctr"/>
            <a:r>
              <a:rPr lang="en-US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nay, con </a:t>
            </a:r>
          </a:p>
          <a:p>
            <a:pPr algn="ctr"/>
            <a:r>
              <a:rPr lang="en-US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điều gì?</a:t>
            </a:r>
            <a:endParaRPr lang="en-US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240806-D95F-4C56-BAFE-B4F8590B4D9E}"/>
              </a:ext>
            </a:extLst>
          </p:cNvPr>
          <p:cNvSpPr/>
          <p:nvPr/>
        </p:nvSpPr>
        <p:spPr>
          <a:xfrm>
            <a:off x="3473404" y="2835575"/>
            <a:ext cx="8137549" cy="2275019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sẻ một số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em đã làm để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 hiện là một người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ham học hỏi.</a:t>
            </a:r>
            <a:endParaRPr lang="en-US" sz="31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8A552A-3D58-44A1-91D0-1E36ADB020A4}"/>
              </a:ext>
            </a:extLst>
          </p:cNvPr>
          <p:cNvSpPr/>
          <p:nvPr/>
        </p:nvSpPr>
        <p:spPr>
          <a:xfrm>
            <a:off x="12309428" y="5895555"/>
            <a:ext cx="2645815" cy="1186620"/>
          </a:xfrm>
          <a:prstGeom prst="rect">
            <a:avLst/>
          </a:prstGeom>
        </p:spPr>
        <p:txBody>
          <a:bodyPr wrap="non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làm đó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lợi ích gì?</a:t>
            </a:r>
            <a:endParaRPr lang="en-US" sz="3100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781263" y="6393466"/>
            <a:ext cx="8646963" cy="121431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 defTabSz="121838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80" y="6393468"/>
            <a:ext cx="12173878" cy="3087230"/>
          </a:xfrm>
          <a:prstGeom prst="rect">
            <a:avLst/>
          </a:prstGeom>
        </p:spPr>
      </p:pic>
      <p:grpSp>
        <p:nvGrpSpPr>
          <p:cNvPr id="14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160414" y="251520"/>
            <a:ext cx="12173878" cy="2739606"/>
            <a:chOff x="2088898" y="1657809"/>
            <a:chExt cx="7409501" cy="2854215"/>
          </a:xfrm>
        </p:grpSpPr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8898" y="1657809"/>
              <a:ext cx="7409501" cy="2854215"/>
            </a:xfrm>
            <a:prstGeom prst="rect">
              <a:avLst/>
            </a:prstGeom>
          </p:spPr>
        </p:pic>
        <p:sp>
          <p:nvSpPr>
            <p:cNvPr id="17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571226" y="2442530"/>
              <a:ext cx="5395700" cy="78559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 defTabSz="609190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300" b="1">
                  <a:solidFill>
                    <a:srgbClr val="FFFFFF"/>
                  </a:solidFill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rPr>
                <a:t>CỦNG </a:t>
              </a:r>
              <a:r>
                <a:rPr lang="en-US" altLang="zh-CN" sz="4300" b="1" smtClean="0">
                  <a:solidFill>
                    <a:srgbClr val="FFFFFF"/>
                  </a:solidFill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rPr>
                <a:t>CỐ - </a:t>
              </a:r>
              <a:r>
                <a:rPr lang="en-US" altLang="zh-CN" sz="4300" b="1" dirty="0">
                  <a:solidFill>
                    <a:srgbClr val="FFFFFF"/>
                  </a:solidFill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rPr>
                <a:t>DẶN DÒ</a:t>
              </a:r>
              <a:endParaRPr lang="zh-CN" altLang="en-US" sz="4300" b="1" dirty="0">
                <a:solidFill>
                  <a:srgbClr val="FFFFFF"/>
                </a:solid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CBADEA2-225C-44BE-BC53-CD89E8F6C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3" r="90000">
                        <a14:foregroundMark x1="36500" y1="23333" x2="49167" y2="2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206">
            <a:off x="1779928" y="449777"/>
            <a:ext cx="13718467" cy="926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ype.wav"/>
          </p:stSnd>
        </p:sndAc>
      </p:transition>
    </mc:Choice>
    <mc:Fallback xmlns="">
      <p:transition spd="slow">
        <p:sndAc>
          <p:stSnd>
            <p:snd r:embed="rId7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1776648" y="4390542"/>
            <a:ext cx="6176412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/>
              <a:t>KHỞI ĐỘNG</a:t>
            </a:r>
            <a:endParaRPr lang="zh-CN" altLang="en-US" sz="77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03" y="263490"/>
            <a:ext cx="14530237" cy="8713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903" y="1098383"/>
            <a:ext cx="1421453" cy="2038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076" descr="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7223" y="7285787"/>
            <a:ext cx="3039415" cy="1858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6" name="文本框 3085"/>
          <p:cNvSpPr txBox="1"/>
          <p:nvPr/>
        </p:nvSpPr>
        <p:spPr>
          <a:xfrm>
            <a:off x="7159626" y="5058383"/>
            <a:ext cx="2655022" cy="566450"/>
          </a:xfrm>
          <a:prstGeom prst="rect">
            <a:avLst/>
          </a:prstGeom>
          <a:noFill/>
          <a:ln w="9525">
            <a:noFill/>
          </a:ln>
        </p:spPr>
        <p:txBody>
          <a:bodyPr lIns="88532" tIns="44266" rIns="88532" bIns="44266">
            <a:spAutoFit/>
          </a:bodyPr>
          <a:lstStyle/>
          <a:p>
            <a:pPr defTabSz="1452789">
              <a:spcBef>
                <a:spcPct val="50000"/>
              </a:spcBef>
            </a:pPr>
            <a:r>
              <a:rPr lang="zh-CN" altLang="en-US" sz="31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sp>
        <p:nvSpPr>
          <p:cNvPr id="3087" name="文本框 3086"/>
          <p:cNvSpPr txBox="1"/>
          <p:nvPr/>
        </p:nvSpPr>
        <p:spPr>
          <a:xfrm>
            <a:off x="7159626" y="6726639"/>
            <a:ext cx="2655022" cy="566450"/>
          </a:xfrm>
          <a:prstGeom prst="rect">
            <a:avLst/>
          </a:prstGeom>
          <a:noFill/>
          <a:ln w="9525">
            <a:noFill/>
          </a:ln>
        </p:spPr>
        <p:txBody>
          <a:bodyPr lIns="88532" tIns="44266" rIns="88532" bIns="44266">
            <a:spAutoFit/>
          </a:bodyPr>
          <a:lstStyle/>
          <a:p>
            <a:pPr defTabSz="1452789">
              <a:spcBef>
                <a:spcPct val="50000"/>
              </a:spcBef>
            </a:pPr>
            <a:r>
              <a:rPr lang="zh-CN" altLang="en-US" sz="31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pic>
        <p:nvPicPr>
          <p:cNvPr id="2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6B276BF6-65BD-4017-BE52-474120F8CE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502" y="0"/>
            <a:ext cx="13605174" cy="912366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794FE-F74C-4F91-8940-EC0F406F5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D11DB-3D4F-41D5-99C4-442B034AD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AD1B6-5EF4-4E57-AFEB-4C79BEC94C12}"/>
              </a:ext>
            </a:extLst>
          </p:cNvPr>
          <p:cNvSpPr/>
          <p:nvPr/>
        </p:nvSpPr>
        <p:spPr>
          <a:xfrm>
            <a:off x="0" y="0"/>
            <a:ext cx="16276638" cy="9144000"/>
          </a:xfrm>
          <a:prstGeom prst="rect">
            <a:avLst/>
          </a:prstGeom>
          <a:solidFill>
            <a:srgbClr val="D6EC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892AEB0-B488-4B9B-A865-D3A46C876021}"/>
              </a:ext>
            </a:extLst>
          </p:cNvPr>
          <p:cNvSpPr/>
          <p:nvPr/>
        </p:nvSpPr>
        <p:spPr>
          <a:xfrm>
            <a:off x="7226680" y="365618"/>
            <a:ext cx="8662026" cy="4516635"/>
          </a:xfrm>
          <a:prstGeom prst="cloudCallou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nl-NL" sz="5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5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nhắn nhủ chúng ta điều gì?</a:t>
            </a:r>
            <a:endParaRPr lang="en-US" sz="5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5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5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B51655D-08A9-4CB9-BEFA-A7B78385C899}"/>
              </a:ext>
            </a:extLst>
          </p:cNvPr>
          <p:cNvSpPr/>
          <p:nvPr/>
        </p:nvSpPr>
        <p:spPr>
          <a:xfrm>
            <a:off x="2549915" y="5538503"/>
            <a:ext cx="12504054" cy="334016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5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51041-ACF4-44BF-9733-EC54253BF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3" y="-92777"/>
            <a:ext cx="7136376" cy="50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739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2440452" y="4380124"/>
            <a:ext cx="6176412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/>
              <a:t>KHÁ PHÁ</a:t>
            </a:r>
            <a:endParaRPr lang="zh-CN" altLang="en-US" sz="7700" dirty="0"/>
          </a:p>
        </p:txBody>
      </p:sp>
    </p:spTree>
    <p:extLst>
      <p:ext uri="{BB962C8B-B14F-4D97-AF65-F5344CB8AC3E}">
        <p14:creationId xmlns:p14="http://schemas.microsoft.com/office/powerpoint/2010/main" val="32154420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0128"/>
            <a:ext cx="16276638" cy="143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8596"/>
            <a:ext cx="6985602" cy="539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059" y="-3063"/>
            <a:ext cx="11177579" cy="9147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A7550B-E075-41C0-9927-6C937110B083}"/>
              </a:ext>
            </a:extLst>
          </p:cNvPr>
          <p:cNvSpPr/>
          <p:nvPr/>
        </p:nvSpPr>
        <p:spPr>
          <a:xfrm>
            <a:off x="6042667" y="4919434"/>
            <a:ext cx="8137549" cy="1469774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9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9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biểu hiện của ham học hỏi.</a:t>
            </a:r>
            <a:endParaRPr lang="en-US" sz="39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3D05C6-2906-4B3E-9639-91672FE6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04"/>
            <a:ext cx="16276638" cy="9159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00D75-49B0-4C93-9724-79255E56F32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4118" y="242680"/>
            <a:ext cx="6461798" cy="4596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FDA97-D901-4853-B774-CECD1576CF5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3829" y="4564198"/>
            <a:ext cx="6461798" cy="44471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111D45-EB42-49F2-8D4E-3F04E0E98749}"/>
              </a:ext>
            </a:extLst>
          </p:cNvPr>
          <p:cNvSpPr/>
          <p:nvPr/>
        </p:nvSpPr>
        <p:spPr>
          <a:xfrm>
            <a:off x="8040019" y="1739399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Hãy nêu những biểu hiện của ham học hỏi qua các bức tranh.</a:t>
            </a:r>
            <a:endParaRPr lang="en-US" sz="310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0B54CF-01AD-4B7A-B159-A0FF7015D6D1}"/>
              </a:ext>
            </a:extLst>
          </p:cNvPr>
          <p:cNvSpPr/>
          <p:nvPr/>
        </p:nvSpPr>
        <p:spPr>
          <a:xfrm>
            <a:off x="8028447" y="3468695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Em còn biết những biểu hiện nào khác của việc ham học hỏi?</a:t>
            </a:r>
            <a:endParaRPr lang="en-US" sz="310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577FEA-55EE-4CD2-B4FF-73D5C7127BA7}"/>
              </a:ext>
            </a:extLst>
          </p:cNvPr>
          <p:cNvSpPr/>
          <p:nvPr/>
        </p:nvSpPr>
        <p:spPr>
          <a:xfrm>
            <a:off x="8027677" y="4839525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Dù trời mưa hay nắng vẫn chăm chỉ đến trường không nghỉ một ngày nào.</a:t>
            </a:r>
            <a:endParaRPr lang="en-US" sz="3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77CE5-E5CE-4114-89A2-54CAFD792B1E}"/>
              </a:ext>
            </a:extLst>
          </p:cNvPr>
          <p:cNvSpPr/>
          <p:nvPr/>
        </p:nvSpPr>
        <p:spPr>
          <a:xfrm>
            <a:off x="7929377" y="6075784"/>
            <a:ext cx="8137549" cy="1735232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Mượn vở của bạn để chép bù bài khi nghỉ học, hỏi bạn hoặc thầy cô để được giảng giải thêm.</a:t>
            </a:r>
            <a:endParaRPr lang="en-US" sz="3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3982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" y="5510298"/>
            <a:ext cx="16273558" cy="371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49" y="2298618"/>
            <a:ext cx="15226334" cy="6493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420" y="127150"/>
            <a:ext cx="4262819" cy="9170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7450" y="611235"/>
            <a:ext cx="1892703" cy="876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034" y="1723405"/>
            <a:ext cx="1892704" cy="876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6323" y="5596767"/>
            <a:ext cx="4583146" cy="4264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22743" y="5779149"/>
            <a:ext cx="4239719" cy="35525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61EAFB-8FE3-4631-B312-7ACBC3F7C261}"/>
              </a:ext>
            </a:extLst>
          </p:cNvPr>
          <p:cNvSpPr/>
          <p:nvPr/>
        </p:nvSpPr>
        <p:spPr>
          <a:xfrm>
            <a:off x="2131195" y="3241579"/>
            <a:ext cx="13272459" cy="3090218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nl-NL" sz="39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nl-NL" sz="39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luận: </a:t>
            </a:r>
            <a:r>
              <a:rPr lang="nl-NL" sz="39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biểu hiện của ham học hỏi: Không giấu dốt, sẵn sàng học hỏi người khác về những điều mình chưa biết; chăm đọc sách để mở rộng sự hiểu biết; tích cực tham gia hoạt động nhóm để học hỏi từ các bạn; thích tìm hiểu và đặt câu hỏi về mọi     thứ xung quanh.</a:t>
            </a:r>
            <a:endParaRPr lang="en-US" sz="390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536" y="2993362"/>
            <a:ext cx="6321846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52" y="5056851"/>
            <a:ext cx="4252039" cy="38236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259" y="0"/>
            <a:ext cx="10128815" cy="9193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964" y="888510"/>
            <a:ext cx="3991773" cy="3529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828DB-2325-4F42-879D-62DB48C9BD65}"/>
              </a:ext>
            </a:extLst>
          </p:cNvPr>
          <p:cNvSpPr/>
          <p:nvPr/>
        </p:nvSpPr>
        <p:spPr>
          <a:xfrm>
            <a:off x="6942856" y="4208131"/>
            <a:ext cx="6452947" cy="1328197"/>
          </a:xfrm>
          <a:prstGeom prst="rect">
            <a:avLst/>
          </a:prstGeom>
        </p:spPr>
        <p:txBody>
          <a:bodyPr wrap="none"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5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5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lợi ích của ham học hỏi</a:t>
            </a:r>
            <a:endParaRPr lang="en-US" sz="35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525</Words>
  <Application>Microsoft Office PowerPoint</Application>
  <PresentationFormat>Custom</PresentationFormat>
  <Paragraphs>58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宋体</vt:lpstr>
      <vt:lpstr>Arial</vt:lpstr>
      <vt:lpstr>Arial-Rounded</vt:lpstr>
      <vt:lpstr>AvantGarde</vt:lpstr>
      <vt:lpstr>Calibri</vt:lpstr>
      <vt:lpstr>黑体</vt:lpstr>
      <vt:lpstr>Times New Roman</vt:lpstr>
      <vt:lpstr>字魂36号-正文宋楷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</cp:lastModifiedBy>
  <cp:revision>36</cp:revision>
  <dcterms:created xsi:type="dcterms:W3CDTF">2015-09-14T06:10:05Z</dcterms:created>
  <dcterms:modified xsi:type="dcterms:W3CDTF">2023-11-13T07:39:14Z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