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7"/>
  </p:notesMasterIdLst>
  <p:sldIdLst>
    <p:sldId id="549" r:id="rId3"/>
    <p:sldId id="287" r:id="rId4"/>
    <p:sldId id="304" r:id="rId5"/>
    <p:sldId id="547" r:id="rId6"/>
    <p:sldId id="557" r:id="rId7"/>
    <p:sldId id="297" r:id="rId8"/>
    <p:sldId id="299" r:id="rId9"/>
    <p:sldId id="553" r:id="rId10"/>
    <p:sldId id="285" r:id="rId11"/>
    <p:sldId id="288" r:id="rId12"/>
    <p:sldId id="289" r:id="rId13"/>
    <p:sldId id="290" r:id="rId14"/>
    <p:sldId id="291" r:id="rId15"/>
    <p:sldId id="554" r:id="rId16"/>
    <p:sldId id="305" r:id="rId17"/>
    <p:sldId id="306" r:id="rId18"/>
    <p:sldId id="307" r:id="rId19"/>
    <p:sldId id="308" r:id="rId20"/>
    <p:sldId id="317" r:id="rId21"/>
    <p:sldId id="309" r:id="rId22"/>
    <p:sldId id="310" r:id="rId23"/>
    <p:sldId id="311" r:id="rId24"/>
    <p:sldId id="312" r:id="rId25"/>
    <p:sldId id="333" r:id="rId26"/>
    <p:sldId id="335" r:id="rId27"/>
    <p:sldId id="332" r:id="rId28"/>
    <p:sldId id="334" r:id="rId29"/>
    <p:sldId id="336" r:id="rId30"/>
    <p:sldId id="337" r:id="rId31"/>
    <p:sldId id="338" r:id="rId32"/>
    <p:sldId id="313" r:id="rId33"/>
    <p:sldId id="274" r:id="rId34"/>
    <p:sldId id="555" r:id="rId35"/>
    <p:sldId id="292" r:id="rId36"/>
    <p:sldId id="314" r:id="rId37"/>
    <p:sldId id="293" r:id="rId38"/>
    <p:sldId id="294" r:id="rId39"/>
    <p:sldId id="486" r:id="rId40"/>
    <p:sldId id="295" r:id="rId41"/>
    <p:sldId id="544" r:id="rId42"/>
    <p:sldId id="545" r:id="rId43"/>
    <p:sldId id="296" r:id="rId44"/>
    <p:sldId id="550" r:id="rId45"/>
    <p:sldId id="556" r:id="rId46"/>
  </p:sldIdLst>
  <p:sldSz cx="9144000" cy="5145088"/>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4C8"/>
    <a:srgbClr val="FFD3D3"/>
    <a:srgbClr val="D4E7EC"/>
    <a:srgbClr val="FFC3D3"/>
    <a:srgbClr val="4B623C"/>
    <a:srgbClr val="154812"/>
    <a:srgbClr val="FCED02"/>
    <a:srgbClr val="F76065"/>
    <a:srgbClr val="F7A029"/>
    <a:srgbClr val="AB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61" autoAdjust="0"/>
    <p:restoredTop sz="89474" autoAdjust="0"/>
  </p:normalViewPr>
  <p:slideViewPr>
    <p:cSldViewPr>
      <p:cViewPr>
        <p:scale>
          <a:sx n="75" d="100"/>
          <a:sy n="75" d="100"/>
        </p:scale>
        <p:origin x="-1002" y="-528"/>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20C3C-3B4F-4D84-B253-C02D985D8784}" type="datetimeFigureOut">
              <a:rPr lang="zh-CN" altLang="en-US" smtClean="0"/>
              <a:pPr/>
              <a:t>2023/2/13</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46767-19AB-45C2-9BEC-ED4189DA90BA}" type="slidenum">
              <a:rPr lang="zh-CN" altLang="en-US" smtClean="0"/>
              <a:pPr/>
              <a:t>‹#›</a:t>
            </a:fld>
            <a:endParaRPr lang="zh-CN" altLang="en-US"/>
          </a:p>
        </p:txBody>
      </p:sp>
    </p:spTree>
    <p:extLst>
      <p:ext uri="{BB962C8B-B14F-4D97-AF65-F5344CB8AC3E}">
        <p14:creationId xmlns:p14="http://schemas.microsoft.com/office/powerpoint/2010/main" val="110338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a:t>
            </a:fld>
            <a:endParaRPr lang="zh-CN" altLang="en-US"/>
          </a:p>
        </p:txBody>
      </p:sp>
    </p:spTree>
    <p:extLst>
      <p:ext uri="{BB962C8B-B14F-4D97-AF65-F5344CB8AC3E}">
        <p14:creationId xmlns:p14="http://schemas.microsoft.com/office/powerpoint/2010/main" val="358500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44</a:t>
            </a:fld>
            <a:endParaRPr lang="zh-CN" altLang="en-US"/>
          </a:p>
        </p:txBody>
      </p:sp>
    </p:spTree>
    <p:extLst>
      <p:ext uri="{BB962C8B-B14F-4D97-AF65-F5344CB8AC3E}">
        <p14:creationId xmlns:p14="http://schemas.microsoft.com/office/powerpoint/2010/main" val="15123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2</a:t>
            </a:fld>
            <a:endParaRPr lang="zh-CN" altLang="en-US"/>
          </a:p>
        </p:txBody>
      </p:sp>
    </p:spTree>
    <p:extLst>
      <p:ext uri="{BB962C8B-B14F-4D97-AF65-F5344CB8AC3E}">
        <p14:creationId xmlns:p14="http://schemas.microsoft.com/office/powerpoint/2010/main" val="183168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5</a:t>
            </a:fld>
            <a:endParaRPr lang="zh-CN" altLang="en-US"/>
          </a:p>
        </p:txBody>
      </p:sp>
    </p:spTree>
    <p:extLst>
      <p:ext uri="{BB962C8B-B14F-4D97-AF65-F5344CB8AC3E}">
        <p14:creationId xmlns:p14="http://schemas.microsoft.com/office/powerpoint/2010/main" val="327131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8</a:t>
            </a:fld>
            <a:endParaRPr lang="zh-CN" altLang="en-US"/>
          </a:p>
        </p:txBody>
      </p:sp>
    </p:spTree>
    <p:extLst>
      <p:ext uri="{BB962C8B-B14F-4D97-AF65-F5344CB8AC3E}">
        <p14:creationId xmlns:p14="http://schemas.microsoft.com/office/powerpoint/2010/main" val="164986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14</a:t>
            </a:fld>
            <a:endParaRPr lang="zh-CN" altLang="en-US"/>
          </a:p>
        </p:txBody>
      </p:sp>
    </p:spTree>
    <p:extLst>
      <p:ext uri="{BB962C8B-B14F-4D97-AF65-F5344CB8AC3E}">
        <p14:creationId xmlns:p14="http://schemas.microsoft.com/office/powerpoint/2010/main" val="9796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000000"/>
                </a:solidFill>
                <a:effectLst/>
                <a:latin typeface="arial" panose="020B0604020202020204" pitchFamily="34" charset="0"/>
              </a:rPr>
              <a:t>Phan Đình Giót sinh năm 1922 ở xóm Tam Quang, thôn Vĩnh Yên, xã Cẩm Quan,  huyện Cẩm Xuyên, Hà Tĩnh, trong một gia đình rất nghèo đã mấy đời chịu cảnh cày thuê, cuốc mướn. Bố mất sớm, hai anh em sống cùng mẹ trong một ngôi nhà tranh dột nát, siêu vẹo. Đói quá, không có cái ăn Phan Đình Giót và em trai phải đi ở cho địa chủ từ lúc lên 6, lên 7.</a:t>
            </a:r>
            <a:endParaRPr lang="en-US"/>
          </a:p>
          <a:p>
            <a:pPr marL="0" marR="0" algn="just"/>
            <a:r>
              <a:rPr lang="vi-VN" sz="1800" b="0" i="0">
                <a:solidFill>
                  <a:srgbClr val="000000"/>
                </a:solidFill>
                <a:effectLst/>
                <a:latin typeface="arial" panose="020B0604020202020204" pitchFamily="34" charset="0"/>
              </a:rPr>
              <a:t>Chiều 13/3/1954, quân ta nổ súng tiêu diệt Him Lam. Cả trận địa rung chuyển mù mịt sau nhiều loạt pháo. Các chiến sĩ đại đội 58 lao lên mở đường, đã liên tiếp đánh đến quả bộc phá thứ tám. Phan Đình Giót đánh quả thứ chín và bị thương ở đùi, nhưng vẫn xung phong đánh quả tiếp theo. Quân Pháp tập trung hỏa lực trút đạn như mưa xuống trận địa ta, đồng đội bị thương rất nhiều.</a:t>
            </a:r>
            <a:endParaRPr lang="vi-VN" b="0" i="0">
              <a:solidFill>
                <a:srgbClr val="000000"/>
              </a:solidFill>
              <a:effectLst/>
              <a:latin typeface="Arial" panose="020B0604020202020204" pitchFamily="34" charset="0"/>
            </a:endParaRPr>
          </a:p>
          <a:p>
            <a:pPr marL="0" marR="0" algn="just"/>
            <a:r>
              <a:rPr lang="vi-VN" sz="1800" b="0" i="0">
                <a:solidFill>
                  <a:srgbClr val="000000"/>
                </a:solidFill>
                <a:effectLst/>
                <a:latin typeface="arial" panose="020B0604020202020204" pitchFamily="34" charset="0"/>
              </a:rPr>
              <a:t>Lòng căm thù quân giặc lên cao, Phan Đình Giót lao lên đánh liên tiếp hai quả nữa phá toang hàng rào cuối cùng, mở thông đường để đồng đội lên đánh sập lô cốt đầu cầu. Lợi dụng thời cơ địch hoang mang, anh lao lên bám chắc lô cốt số 2, ném thủ pháo, bắn kiềm chế cho đơn vị tiến lên. Anh bị thương ở vai và đùi, máu chảy rất nhiều. Thế nhưng bất ngờ từ hỏa lực lô cốt số 3 của địch bắn rất mạnh vào đội hình của ta. Lực lượng xung kích bị ùn lại, anh cố gắng nhích mình lên gần lại lô cốt số 3 với ý nghĩ cháy bỏng duy nhất là dập tắt lô cốt này. Anh đã dùng hết sức còn lại nâng tiểu liên lên bắn mạnh vào lỗ châu mai và hét to: “Quyết hy sinh vì Đảng, vì dân”, rồi dướn người lấy đà lao cả tấm ngực thanh xuân vào bịt kín lỗ châu mai địch. Hỏa điểm lợi hại nhất của quân Pháp bị dập tắt, toàn đơn vị ào ạt xông lên như vũ bão, tiêu diệt gọn cứ điểm Him Lam, giành thắng lợi trong trận đánh mở màn chiến dịch Điện Biên Phủ.</a:t>
            </a:r>
            <a:endParaRPr lang="vi-VN" b="0" i="0">
              <a:solidFill>
                <a:srgbClr val="000000"/>
              </a:solidFill>
              <a:effectLst/>
              <a:latin typeface="Arial" panose="020B0604020202020204" pitchFamily="34" charset="0"/>
            </a:endParaRPr>
          </a:p>
          <a:p>
            <a:pPr marL="0" marR="0" algn="just"/>
            <a:r>
              <a:rPr lang="vi-VN" sz="1800" b="0" i="0">
                <a:solidFill>
                  <a:srgbClr val="000000"/>
                </a:solidFill>
                <a:effectLst/>
                <a:latin typeface="arial" panose="020B0604020202020204" pitchFamily="34" charset="0"/>
              </a:rPr>
              <a:t>Phan Đình Giót hy sinh lúc 22h30p ngày 13/3/1954 ở tuổi 34. Phan Đình Giót được nhận danh hiệu Anh hùng Lực lượng Vũ trang nhân dân ngày 31/3/1955. Khi hy sinh, anh là Tiểu đội phó bộ binh Đại đội 58, Tiểu đoàn 428, Trung đoàn 141, Đại đoàn 312, là Đảng viên Đảng cộng sản Việt Nam, được tặng Huân chương Quân công hạng nhì.</a:t>
            </a:r>
            <a:endParaRPr lang="vi-VN"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5E46767-19AB-45C2-9BEC-ED4189DA90BA}" type="slidenum">
              <a:rPr lang="zh-CN" altLang="en-US" smtClean="0"/>
              <a:pPr/>
              <a:t>31</a:t>
            </a:fld>
            <a:endParaRPr lang="zh-CN" altLang="en-US"/>
          </a:p>
        </p:txBody>
      </p:sp>
    </p:spTree>
    <p:extLst>
      <p:ext uri="{BB962C8B-B14F-4D97-AF65-F5344CB8AC3E}">
        <p14:creationId xmlns:p14="http://schemas.microsoft.com/office/powerpoint/2010/main" val="39873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xmlns="" id="{1AAF3E93-F946-41DE-8F11-1218B181BF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xmlns="" id="{DD148F5E-174E-4495-8E52-D27EC1924E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13316" name="Slide Number Placeholder 3">
            <a:extLst>
              <a:ext uri="{FF2B5EF4-FFF2-40B4-BE49-F238E27FC236}">
                <a16:creationId xmlns:a16="http://schemas.microsoft.com/office/drawing/2014/main" xmlns="" id="{6EF2C45C-FBED-48BE-914D-0595A2502C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8A620F-C5E4-482E-8263-54E8CC88BE6D}" type="slidenum">
              <a:rPr lang="en-US" altLang="en-US"/>
              <a:pPr/>
              <a:t>32</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33</a:t>
            </a:fld>
            <a:endParaRPr lang="zh-CN" altLang="en-US"/>
          </a:p>
        </p:txBody>
      </p:sp>
    </p:spTree>
    <p:extLst>
      <p:ext uri="{BB962C8B-B14F-4D97-AF65-F5344CB8AC3E}">
        <p14:creationId xmlns:p14="http://schemas.microsoft.com/office/powerpoint/2010/main" val="232031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xmlns="" id="{D2920D94-656A-4354-8AB6-E2BD5B6B03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40C8D0-D406-4899-8641-ADEA70910558}" type="slidenum">
              <a:rPr lang="en-US" altLang="en-US"/>
              <a:pPr/>
              <a:t>39</a:t>
            </a:fld>
            <a:endParaRPr lang="en-US" altLang="en-US"/>
          </a:p>
        </p:txBody>
      </p:sp>
      <p:sp>
        <p:nvSpPr>
          <p:cNvPr id="18435" name="Rectangle 2">
            <a:extLst>
              <a:ext uri="{FF2B5EF4-FFF2-40B4-BE49-F238E27FC236}">
                <a16:creationId xmlns:a16="http://schemas.microsoft.com/office/drawing/2014/main" xmlns="" id="{097BA8C9-5D04-4064-AEC5-E0F5B5CFED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xmlns="" id="{EF5D1378-A69F-42F3-AC18-13C6E9529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xmlns=""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6" name="Rectangle: Rounded Corners 5">
            <a:extLst>
              <a:ext uri="{FF2B5EF4-FFF2-40B4-BE49-F238E27FC236}">
                <a16:creationId xmlns:a16="http://schemas.microsoft.com/office/drawing/2014/main" xmlns="" id="{D7F840CA-5B21-4AB5-AD84-7721F0B06B38}"/>
              </a:ext>
            </a:extLst>
          </p:cNvPr>
          <p:cNvSpPr/>
          <p:nvPr userDrawn="1"/>
        </p:nvSpPr>
        <p:spPr>
          <a:xfrm>
            <a:off x="125506" y="113349"/>
            <a:ext cx="8892988" cy="491839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xmlns=""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xmlns=""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637987693"/>
      </p:ext>
    </p:extLst>
  </p:cSld>
  <p:clrMapOvr>
    <a:masterClrMapping/>
  </p:clrMapOvr>
  <p:transition advClick="0" advTm="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xmlns=""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5" name="Rectangle: Rounded Corners 4">
            <a:extLst>
              <a:ext uri="{FF2B5EF4-FFF2-40B4-BE49-F238E27FC236}">
                <a16:creationId xmlns:a16="http://schemas.microsoft.com/office/drawing/2014/main" xmlns="" id="{5DA334B4-7A47-4382-B5A3-409C826FC008}"/>
              </a:ext>
            </a:extLst>
          </p:cNvPr>
          <p:cNvSpPr/>
          <p:nvPr userDrawn="1"/>
        </p:nvSpPr>
        <p:spPr>
          <a:xfrm>
            <a:off x="125506" y="113349"/>
            <a:ext cx="8892988" cy="491839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xmlns=""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xmlns=""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2657614053"/>
      </p:ext>
    </p:extLst>
  </p:cSld>
  <p:clrMapOvr>
    <a:masterClrMapping/>
  </p:clrMapOvr>
  <p:transition advClick="0" advTm="0">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2" descr="Ai là triệu phú/Phiên bản 8 (2015-2017) | Wiki Ai là triệu phú | Fandom">
            <a:extLst>
              <a:ext uri="{FF2B5EF4-FFF2-40B4-BE49-F238E27FC236}">
                <a16:creationId xmlns:a16="http://schemas.microsoft.com/office/drawing/2014/main" xmlns="" id="{DF4651B7-5DDB-422B-AC49-A7EA3BEA83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BDA3A0D9-1A66-49B6-B787-4A1A5836B54E}"/>
              </a:ext>
            </a:extLst>
          </p:cNvPr>
          <p:cNvSpPr txBox="1"/>
          <p:nvPr userDrawn="1"/>
        </p:nvSpPr>
        <p:spPr>
          <a:xfrm>
            <a:off x="0" y="0"/>
            <a:ext cx="1440160" cy="369332"/>
          </a:xfrm>
          <a:prstGeom prst="rect">
            <a:avLst/>
          </a:prstGeom>
          <a:noFill/>
        </p:spPr>
        <p:txBody>
          <a:bodyPr wrap="square" rtlCol="0">
            <a:spAutoFit/>
          </a:bodyPr>
          <a:lstStyle/>
          <a:p>
            <a:pPr algn="ctr"/>
            <a:r>
              <a:rPr lang="en-US">
                <a:solidFill>
                  <a:srgbClr val="002060"/>
                </a:solidFill>
                <a:latin typeface="Times New Roman" panose="02020603050405020304" pitchFamily="18" charset="0"/>
                <a:cs typeface="Times New Roman" panose="02020603050405020304" pitchFamily="18" charset="0"/>
              </a:rPr>
              <a:t>EduFive</a:t>
            </a:r>
          </a:p>
        </p:txBody>
      </p:sp>
      <p:sp>
        <p:nvSpPr>
          <p:cNvPr id="8" name="TextBox 7">
            <a:extLst>
              <a:ext uri="{FF2B5EF4-FFF2-40B4-BE49-F238E27FC236}">
                <a16:creationId xmlns:a16="http://schemas.microsoft.com/office/drawing/2014/main" xmlns="" id="{0D6FBD2E-E760-4DA2-8B54-52424A5B6380}"/>
              </a:ext>
            </a:extLst>
          </p:cNvPr>
          <p:cNvSpPr txBox="1"/>
          <p:nvPr userDrawn="1"/>
        </p:nvSpPr>
        <p:spPr>
          <a:xfrm>
            <a:off x="7920372" y="4775756"/>
            <a:ext cx="1440160" cy="369332"/>
          </a:xfrm>
          <a:prstGeom prst="rect">
            <a:avLst/>
          </a:prstGeom>
          <a:noFill/>
        </p:spPr>
        <p:txBody>
          <a:bodyPr wrap="square" rtlCol="0">
            <a:spAutoFit/>
          </a:bodyPr>
          <a:lstStyle/>
          <a:p>
            <a:pPr algn="ctr"/>
            <a:r>
              <a:rPr lang="en-US">
                <a:solidFill>
                  <a:srgbClr val="002060"/>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553671531"/>
      </p:ext>
    </p:extLst>
  </p:cSld>
  <p:clrMapOvr>
    <a:masterClrMapping/>
  </p:clrMapOvr>
  <p:transition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16817"/>
      </p:ext>
    </p:extLst>
  </p:cSld>
  <p:clrMapOvr>
    <a:masterClrMapping/>
  </p:clrMapOvr>
  <p:transition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transition advClick="0" advTm="0">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13/2/2023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225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13/2/2023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58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13/2/2023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0171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629841" y="343006"/>
            <a:ext cx="2949178" cy="120052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13/2/2023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658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13/2/2023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11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xmlns=""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2" name="日期占位符 1"/>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xmlns="" id="{F8513E65-4002-4444-939C-088655585408}"/>
              </a:ext>
            </a:extLst>
          </p:cNvPr>
          <p:cNvSpPr/>
          <p:nvPr userDrawn="1"/>
        </p:nvSpPr>
        <p:spPr>
          <a:xfrm>
            <a:off x="144456" y="102426"/>
            <a:ext cx="8855088" cy="4940237"/>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a:extLst>
              <a:ext uri="{FF2B5EF4-FFF2-40B4-BE49-F238E27FC236}">
                <a16:creationId xmlns:a16="http://schemas.microsoft.com/office/drawing/2014/main" xmlns=""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2" name="图片 9">
            <a:extLst>
              <a:ext uri="{FF2B5EF4-FFF2-40B4-BE49-F238E27FC236}">
                <a16:creationId xmlns:a16="http://schemas.microsoft.com/office/drawing/2014/main" xmlns=""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cSld>
  <p:clrMapOvr>
    <a:masterClrMapping/>
  </p:clrMapOvr>
  <p:transition advClick="0" advTm="0">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xmlns=""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Tree>
    <p:extLst>
      <p:ext uri="{BB962C8B-B14F-4D97-AF65-F5344CB8AC3E}">
        <p14:creationId xmlns:p14="http://schemas.microsoft.com/office/powerpoint/2010/main" val="3443268478"/>
      </p:ext>
    </p:extLst>
  </p:cSld>
  <p:clrMapOvr>
    <a:masterClrMapping/>
  </p:clrMapOvr>
  <p:transition advClick="0" advTm="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xmlns=""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pic>
        <p:nvPicPr>
          <p:cNvPr id="8" name="图片 1">
            <a:extLst>
              <a:ext uri="{FF2B5EF4-FFF2-40B4-BE49-F238E27FC236}">
                <a16:creationId xmlns:a16="http://schemas.microsoft.com/office/drawing/2014/main" xmlns=""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0" name="图片 9">
            <a:extLst>
              <a:ext uri="{FF2B5EF4-FFF2-40B4-BE49-F238E27FC236}">
                <a16:creationId xmlns:a16="http://schemas.microsoft.com/office/drawing/2014/main" xmlns=""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1172493360"/>
      </p:ext>
    </p:extLst>
  </p:cSld>
  <p:clrMapOvr>
    <a:masterClrMapping/>
  </p:clrMapOvr>
  <p:transition advClick="0" advTm="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7.jpeg"/><Relationship Id="rId3" Type="http://schemas.openxmlformats.org/officeDocument/2006/relationships/slideLayout" Target="../slideLayouts/slideLayout21.xml"/><Relationship Id="rId7" Type="http://schemas.openxmlformats.org/officeDocument/2006/relationships/tags" Target="../tags/tag6.xml"/><Relationship Id="rId12" Type="http://schemas.openxmlformats.org/officeDocument/2006/relationships/tags" Target="../tags/tag1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11" Type="http://schemas.openxmlformats.org/officeDocument/2006/relationships/tags" Target="../tags/tag10.xml"/><Relationship Id="rId5" Type="http://schemas.openxmlformats.org/officeDocument/2006/relationships/slideLayout" Target="../slideLayouts/slideLayout23.xml"/><Relationship Id="rId10" Type="http://schemas.openxmlformats.org/officeDocument/2006/relationships/tags" Target="../tags/tag9.xml"/><Relationship Id="rId4" Type="http://schemas.openxmlformats.org/officeDocument/2006/relationships/slideLayout" Target="../slideLayouts/slideLayout22.xml"/><Relationship Id="rId9" Type="http://schemas.openxmlformats.org/officeDocument/2006/relationships/tags" Target="../tags/tag8.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xmlns="" id="{B9282639-3F31-41B8-AB40-6B0764E2B9A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D421E820-4398-486C-8A0E-AB272243CEDE}" type="datetimeFigureOut">
              <a:rPr lang="zh-CN" altLang="en-US" smtClean="0"/>
              <a:pPr/>
              <a:t>2023/2/13</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B97E31A2-B2BC-4EB4-8B56-75304C41C08E}" type="slidenum">
              <a:rPr lang="zh-CN" altLang="en-US" smtClean="0"/>
              <a:pPr/>
              <a:t>‹#›</a:t>
            </a:fld>
            <a:endParaRPr lang="zh-CN" altLang="en-US"/>
          </a:p>
        </p:txBody>
      </p:sp>
      <p:sp>
        <p:nvSpPr>
          <p:cNvPr id="7" name="Oval 6">
            <a:extLst>
              <a:ext uri="{FF2B5EF4-FFF2-40B4-BE49-F238E27FC236}">
                <a16:creationId xmlns:a16="http://schemas.microsoft.com/office/drawing/2014/main" xmlns="" id="{02ADCD5E-0ED5-4CAC-AFD1-1BD39944C754}"/>
              </a:ext>
            </a:extLst>
          </p:cNvPr>
          <p:cNvSpPr>
            <a:spLocks noChangeAspect="1"/>
          </p:cNvSpPr>
          <p:nvPr userDrawn="1">
            <p:custDataLst>
              <p:tags r:id="rId20"/>
            </p:custDataLst>
          </p:nvPr>
        </p:nvSpPr>
        <p:spPr>
          <a:xfrm>
            <a:off x="-2772816" y="-3404120"/>
            <a:ext cx="936104" cy="1008112"/>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xmlns="" id="{73351A45-4881-46BB-B9EE-C6B3EB0EEF26}"/>
              </a:ext>
            </a:extLst>
          </p:cNvPr>
          <p:cNvSpPr>
            <a:spLocks noChangeAspect="1"/>
          </p:cNvSpPr>
          <p:nvPr userDrawn="1">
            <p:custDataLst>
              <p:tags r:id="rId21"/>
            </p:custDataLst>
          </p:nvPr>
        </p:nvSpPr>
        <p:spPr>
          <a:xfrm>
            <a:off x="10836696" y="7145052"/>
            <a:ext cx="936104" cy="1008112"/>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xmlns="" id="{4EAFA9E6-3815-40A5-A954-251A610B6803}"/>
              </a:ext>
            </a:extLst>
          </p:cNvPr>
          <p:cNvSpPr>
            <a:spLocks noChangeAspect="1"/>
          </p:cNvSpPr>
          <p:nvPr userDrawn="1">
            <p:custDataLst>
              <p:tags r:id="rId22"/>
            </p:custDataLst>
          </p:nvPr>
        </p:nvSpPr>
        <p:spPr>
          <a:xfrm>
            <a:off x="10841668" y="-3404120"/>
            <a:ext cx="936104" cy="1008112"/>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xmlns="" id="{63617AD1-7C78-433C-ADE2-B28196E4A6C8}"/>
              </a:ext>
            </a:extLst>
          </p:cNvPr>
          <p:cNvSpPr>
            <a:spLocks noChangeAspect="1"/>
          </p:cNvSpPr>
          <p:nvPr userDrawn="1">
            <p:custDataLst>
              <p:tags r:id="rId23"/>
            </p:custDataLst>
          </p:nvPr>
        </p:nvSpPr>
        <p:spPr>
          <a:xfrm>
            <a:off x="-2772816" y="7649108"/>
            <a:ext cx="936104" cy="1008112"/>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4" r:id="rId9"/>
    <p:sldLayoutId id="2147483671" r:id="rId10"/>
    <p:sldLayoutId id="2147483670" r:id="rId11"/>
    <p:sldLayoutId id="2147483672" r:id="rId12"/>
    <p:sldLayoutId id="2147483656" r:id="rId13"/>
    <p:sldLayoutId id="2147483657" r:id="rId14"/>
    <p:sldLayoutId id="2147483658" r:id="rId15"/>
    <p:sldLayoutId id="2147483659" r:id="rId16"/>
    <p:sldLayoutId id="2147483660" r:id="rId17"/>
    <p:sldLayoutId id="2147483661" r:id="rId18"/>
  </p:sldLayoutIdLst>
  <p:transition advClick="0" advTm="0">
    <p:circle/>
  </p:transition>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xmlns="" id="{F4E1C132-DC30-4D12-8141-BEB8D4CE1A66}"/>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13/2/2023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1651575" y="-1668682"/>
            <a:ext cx="12447150" cy="8465855"/>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4568571" y="-6688614"/>
            <a:ext cx="6858" cy="6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4568571" y="11826842"/>
            <a:ext cx="6858" cy="6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xmlns="" id="{EE30447D-90AA-431B-AE2E-6A282E94FEE3}"/>
              </a:ext>
            </a:extLst>
          </p:cNvPr>
          <p:cNvSpPr/>
          <p:nvPr userDrawn="1"/>
        </p:nvSpPr>
        <p:spPr>
          <a:xfrm>
            <a:off x="-14213" y="-15914"/>
            <a:ext cx="9172425" cy="5176918"/>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xmlns="" id="{6873DC49-B941-45E9-882A-E1BE38F41A6A}"/>
              </a:ext>
            </a:extLst>
          </p:cNvPr>
          <p:cNvSpPr/>
          <p:nvPr userDrawn="1">
            <p:custDataLst>
              <p:tags r:id="rId10"/>
            </p:custDataLst>
          </p:nvPr>
        </p:nvSpPr>
        <p:spPr>
          <a:xfrm>
            <a:off x="-1485900" y="273929"/>
            <a:ext cx="926306" cy="926592"/>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xmlns="" id="{83BFA6F8-FC3E-4FBF-B022-CFE6111209D2}"/>
              </a:ext>
            </a:extLst>
          </p:cNvPr>
          <p:cNvSpPr/>
          <p:nvPr userDrawn="1">
            <p:custDataLst>
              <p:tags r:id="rId11"/>
            </p:custDataLst>
          </p:nvPr>
        </p:nvSpPr>
        <p:spPr>
          <a:xfrm>
            <a:off x="-1156059" y="4234412"/>
            <a:ext cx="926306" cy="926592"/>
          </a:xfrm>
          <a:prstGeom prst="ellipse">
            <a:avLst/>
          </a:prstGeom>
          <a:blipFill dpi="0" rotWithShape="1">
            <a:blip r:embed="rId13" cstate="print">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xmlns="" id="{37C1AB0A-BF10-474A-89C8-94AA1E19D556}"/>
              </a:ext>
            </a:extLst>
          </p:cNvPr>
          <p:cNvSpPr/>
          <p:nvPr userDrawn="1">
            <p:custDataLst>
              <p:tags r:id="rId12"/>
            </p:custDataLst>
          </p:nvPr>
        </p:nvSpPr>
        <p:spPr>
          <a:xfrm>
            <a:off x="2257425" y="257255"/>
            <a:ext cx="4629150" cy="4630579"/>
          </a:xfrm>
          <a:prstGeom prst="ellipse">
            <a:avLst/>
          </a:prstGeom>
          <a:blipFill dpi="0" rotWithShape="1">
            <a:blip r:embed="rId14" cstate="print">
              <a:alphaModFix amt="0"/>
              <a:extLst>
                <a:ext uri="{28A0092B-C50C-407E-A947-70E740481C1C}">
                  <a14:useLocalDpi xmlns:a14="http://schemas.microsoft.com/office/drawing/2010/main" val="0"/>
                </a:ext>
              </a:extLst>
            </a:blip>
            <a:srcRect/>
            <a:stretch>
              <a:fillRect l="-38889" r="-38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96584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g"/><Relationship Id="rId1" Type="http://schemas.openxmlformats.org/officeDocument/2006/relationships/slideLayout" Target="../slideLayouts/slideLayout11.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1.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1.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0.xml"/><Relationship Id="rId1" Type="http://schemas.openxmlformats.org/officeDocument/2006/relationships/tags" Target="../tags/tag15.xm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0.xml"/><Relationship Id="rId1" Type="http://schemas.openxmlformats.org/officeDocument/2006/relationships/tags" Target="../tags/tag18.xml"/><Relationship Id="rId4" Type="http://schemas.microsoft.com/office/2007/relationships/hdphoto" Target="../media/hdphoto11.wdp"/></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3.png"/><Relationship Id="rId17" Type="http://schemas.microsoft.com/office/2007/relationships/hdphoto" Target="../media/hdphoto12.wdp"/><Relationship Id="rId2" Type="http://schemas.openxmlformats.org/officeDocument/2006/relationships/notesSlide" Target="../notesSlides/notesSlide8.xml"/><Relationship Id="rId16" Type="http://schemas.openxmlformats.org/officeDocument/2006/relationships/image" Target="../media/image48.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0.png"/><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jpeg"/><Relationship Id="rId1" Type="http://schemas.openxmlformats.org/officeDocument/2006/relationships/slideLayout" Target="../slideLayouts/slideLayout11.xml"/><Relationship Id="rId5" Type="http://schemas.microsoft.com/office/2007/relationships/hdphoto" Target="../media/hdphoto12.wdp"/><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48.pn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48.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5.wdp"/><Relationship Id="rId7"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1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48.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eg"/><Relationship Id="rId1" Type="http://schemas.openxmlformats.org/officeDocument/2006/relationships/slideLayout" Target="../slideLayouts/slideLayout11.xml"/><Relationship Id="rId4" Type="http://schemas.microsoft.com/office/2007/relationships/hdphoto" Target="../media/hdphoto12.wdp"/></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11.xml"/><Relationship Id="rId5" Type="http://schemas.microsoft.com/office/2007/relationships/hdphoto" Target="../media/hdphoto12.wdp"/><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0.png"/><Relationship Id="rId12" Type="http://schemas.microsoft.com/office/2007/relationships/hdphoto" Target="../media/hdphoto17.wdp"/><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64.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63.png"/><Relationship Id="rId9" Type="http://schemas.microsoft.com/office/2007/relationships/hdphoto" Target="../media/hdphoto3.wdp"/><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xmlns=""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xmlns=""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xmlns=""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10C9A15A-ABD2-47DD-999A-FFC2B41720B5}"/>
              </a:ext>
            </a:extLst>
          </p:cNvPr>
          <p:cNvSpPr/>
          <p:nvPr/>
        </p:nvSpPr>
        <p:spPr>
          <a:xfrm>
            <a:off x="-636295" y="-4315917"/>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xmlns=""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xmlns=""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xmlns=""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xmlns=""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10480" y="2101708"/>
            <a:ext cx="9144000" cy="1384995"/>
          </a:xfrm>
          <a:prstGeom prst="rect">
            <a:avLst/>
          </a:prstGeom>
        </p:spPr>
        <p:txBody>
          <a:bodyPr wrap="square">
            <a:spAutoFit/>
          </a:bodyPr>
          <a:lstStyle/>
          <a:p>
            <a:pPr algn="ctr" eaLnBrk="1" fontAlgn="auto" hangingPunct="1">
              <a:spcBef>
                <a:spcPts val="0"/>
              </a:spcBef>
              <a:spcAft>
                <a:spcPts val="0"/>
              </a:spcAft>
              <a:defRPr/>
            </a:pPr>
            <a:r>
              <a:rPr lang="en-US" altLang="zh-CN" sz="2800" b="1" dirty="0">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ÔN TẬP: CHÍN NĂM KHÁNG CHIẾN </a:t>
            </a:r>
          </a:p>
          <a:p>
            <a:pPr algn="ctr" eaLnBrk="1" fontAlgn="auto" hangingPunct="1">
              <a:spcBef>
                <a:spcPts val="0"/>
              </a:spcBef>
              <a:spcAft>
                <a:spcPts val="0"/>
              </a:spcAft>
              <a:defRPr/>
            </a:pPr>
            <a:r>
              <a:rPr lang="en-US" altLang="zh-CN" sz="2800" b="1" dirty="0">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BẢO VỆ ĐỘC LẬP DÂN TỘC </a:t>
            </a:r>
          </a:p>
          <a:p>
            <a:pPr algn="ctr" eaLnBrk="1" fontAlgn="auto" hangingPunct="1">
              <a:spcBef>
                <a:spcPts val="0"/>
              </a:spcBef>
              <a:spcAft>
                <a:spcPts val="0"/>
              </a:spcAft>
              <a:defRPr/>
            </a:pPr>
            <a:r>
              <a:rPr lang="en-US" altLang="zh-CN" sz="2800" b="1" dirty="0">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(1945 - 1954)</a:t>
            </a:r>
            <a:endParaRPr lang="zh-CN" altLang="en-US" sz="28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xmlns=""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xmlns=""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1" name="TextBox 10"/>
          <p:cNvSpPr txBox="1"/>
          <p:nvPr/>
        </p:nvSpPr>
        <p:spPr>
          <a:xfrm>
            <a:off x="2294134" y="4583711"/>
            <a:ext cx="4043244" cy="400110"/>
          </a:xfrm>
          <a:prstGeom prst="rect">
            <a:avLst/>
          </a:prstGeom>
          <a:noFill/>
        </p:spPr>
        <p:txBody>
          <a:bodyPr wrap="square" rtlCol="0">
            <a:spAutoFit/>
          </a:bodyPr>
          <a:lstStyle/>
          <a:p>
            <a:pPr algn="ctr"/>
            <a:r>
              <a:rPr lang="en-US" altLang="zh-CN" sz="2000" b="1" dirty="0" smtClean="0">
                <a:solidFill>
                  <a:srgbClr val="4B623C"/>
                </a:solidFill>
                <a:latin typeface="UVN Buc Thu" panose="030306020505070F0A05" pitchFamily="66" charset="0"/>
                <a:ea typeface="方正卡通简体" panose="03000509000000000000" pitchFamily="65" charset="-122"/>
              </a:rPr>
              <a:t>GV: </a:t>
            </a:r>
            <a:r>
              <a:rPr lang="en-US" altLang="zh-CN" sz="2000" b="1" dirty="0" err="1" smtClean="0">
                <a:solidFill>
                  <a:srgbClr val="4B623C"/>
                </a:solidFill>
                <a:latin typeface="UVN Buc Thu" panose="030306020505070F0A05" pitchFamily="66" charset="0"/>
                <a:ea typeface="方正卡通简体" panose="03000509000000000000" pitchFamily="65" charset="-122"/>
              </a:rPr>
              <a:t>Hoàng</a:t>
            </a:r>
            <a:r>
              <a:rPr lang="en-US" altLang="zh-CN" sz="2000" b="1" dirty="0" smtClean="0">
                <a:solidFill>
                  <a:srgbClr val="4B623C"/>
                </a:solidFill>
                <a:latin typeface="UVN Buc Thu" panose="030306020505070F0A05" pitchFamily="66" charset="0"/>
                <a:ea typeface="方正卡通简体" panose="03000509000000000000" pitchFamily="65" charset="-122"/>
              </a:rPr>
              <a:t> Kim </a:t>
            </a:r>
            <a:r>
              <a:rPr lang="en-US" altLang="zh-CN" sz="2000" b="1" dirty="0" err="1" smtClean="0">
                <a:solidFill>
                  <a:srgbClr val="4B623C"/>
                </a:solidFill>
                <a:latin typeface="UVN Buc Thu" panose="030306020505070F0A05" pitchFamily="66" charset="0"/>
                <a:ea typeface="方正卡通简体" panose="03000509000000000000" pitchFamily="65" charset="-122"/>
              </a:rPr>
              <a:t>Anh</a:t>
            </a:r>
            <a:endParaRPr lang="zh-CN" altLang="en-US" sz="2000" b="1" dirty="0">
              <a:solidFill>
                <a:srgbClr val="4B623C"/>
              </a:solidFill>
              <a:latin typeface="UVN Buc Thu" panose="030306020505070F0A05" pitchFamily="66" charset="0"/>
              <a:ea typeface="方正卡通简体" panose="03000509000000000000" pitchFamily="65" charset="-122"/>
            </a:endParaRPr>
          </a:p>
        </p:txBody>
      </p:sp>
      <p:sp>
        <p:nvSpPr>
          <p:cNvPr id="12" name="矩形 11"/>
          <p:cNvSpPr/>
          <p:nvPr/>
        </p:nvSpPr>
        <p:spPr>
          <a:xfrm>
            <a:off x="2731580" y="1615165"/>
            <a:ext cx="3168352" cy="430887"/>
          </a:xfrm>
          <a:prstGeom prst="rect">
            <a:avLst/>
          </a:prstGeom>
          <a:noFill/>
        </p:spPr>
        <p:txBody>
          <a:bodyPr wrap="square" lIns="0" tIns="0" rIns="0" bIns="0" rtlCol="0">
            <a:spAutoFit/>
          </a:bodyPr>
          <a:lstStyle/>
          <a:p>
            <a:pPr algn="ctr"/>
            <a:r>
              <a:rPr lang="en-US" altLang="zh-CN" sz="2800" b="1" dirty="0">
                <a:solidFill>
                  <a:srgbClr val="154812"/>
                </a:solidFill>
                <a:effectLst>
                  <a:outerShdw blurRad="38100" dist="38100" dir="2700000" algn="tl">
                    <a:srgbClr val="000000">
                      <a:alpha val="43137"/>
                    </a:srgbClr>
                  </a:outerShdw>
                </a:effectLst>
                <a:latin typeface="UTM Niagara" panose="02040603050506020204" pitchFamily="18" charset="0"/>
              </a:rPr>
              <a:t>LỊCH SỬ</a:t>
            </a:r>
            <a:endParaRPr lang="zh-CN" altLang="en-US" sz="2800" b="1" dirty="0">
              <a:solidFill>
                <a:srgbClr val="154812"/>
              </a:solidFill>
              <a:effectLst>
                <a:outerShdw blurRad="38100" dist="38100" dir="2700000" algn="tl">
                  <a:srgbClr val="000000">
                    <a:alpha val="43137"/>
                  </a:srgbClr>
                </a:outerShdw>
              </a:effectLst>
              <a:latin typeface="UTM Niagara" panose="02040603050506020204" pitchFamily="18" charset="0"/>
            </a:endParaRPr>
          </a:p>
        </p:txBody>
      </p:sp>
      <p:pic>
        <p:nvPicPr>
          <p:cNvPr id="15" name="Picture 14">
            <a:extLst>
              <a:ext uri="{FF2B5EF4-FFF2-40B4-BE49-F238E27FC236}">
                <a16:creationId xmlns:a16="http://schemas.microsoft.com/office/drawing/2014/main" xmlns=""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173944" y="657504"/>
            <a:ext cx="2619346" cy="1491261"/>
          </a:xfrm>
          <a:prstGeom prst="rect">
            <a:avLst/>
          </a:prstGeom>
        </p:spPr>
      </p:pic>
      <p:pic>
        <p:nvPicPr>
          <p:cNvPr id="18" name="Picture 17">
            <a:extLst>
              <a:ext uri="{FF2B5EF4-FFF2-40B4-BE49-F238E27FC236}">
                <a16:creationId xmlns:a16="http://schemas.microsoft.com/office/drawing/2014/main" xmlns=""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xmlns=""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xmlns=""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224725" y="3815440"/>
            <a:ext cx="2468940" cy="1564489"/>
          </a:xfrm>
          <a:prstGeom prst="rect">
            <a:avLst/>
          </a:prstGeom>
        </p:spPr>
      </p:pic>
      <p:pic>
        <p:nvPicPr>
          <p:cNvPr id="33" name="Picture 32">
            <a:extLst>
              <a:ext uri="{FF2B5EF4-FFF2-40B4-BE49-F238E27FC236}">
                <a16:creationId xmlns:a16="http://schemas.microsoft.com/office/drawing/2014/main" xmlns=""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509164" y="2890450"/>
            <a:ext cx="2147152" cy="1976743"/>
          </a:xfrm>
          <a:prstGeom prst="rect">
            <a:avLst/>
          </a:prstGeom>
        </p:spPr>
      </p:pic>
      <p:pic>
        <p:nvPicPr>
          <p:cNvPr id="21" name="图片 10">
            <a:extLst>
              <a:ext uri="{FF2B5EF4-FFF2-40B4-BE49-F238E27FC236}">
                <a16:creationId xmlns:a16="http://schemas.microsoft.com/office/drawing/2014/main" xmlns=""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5624125" y="4281161"/>
            <a:ext cx="4076793" cy="1895297"/>
          </a:xfrm>
          <a:prstGeom prst="rect">
            <a:avLst/>
          </a:prstGeom>
        </p:spPr>
      </p:pic>
      <p:pic>
        <p:nvPicPr>
          <p:cNvPr id="3" name="Picture 2">
            <a:extLst>
              <a:ext uri="{FF2B5EF4-FFF2-40B4-BE49-F238E27FC236}">
                <a16:creationId xmlns:a16="http://schemas.microsoft.com/office/drawing/2014/main" xmlns="" id="{A9B5EA1D-8495-463E-AB51-A2C09E557AAC}"/>
              </a:ext>
            </a:extLst>
          </p:cNvPr>
          <p:cNvPicPr>
            <a:picLocks noChangeAspect="1"/>
          </p:cNvPicPr>
          <p:nvPr/>
        </p:nvPicPr>
        <p:blipFill>
          <a:blip r:embed="rId12"/>
          <a:stretch>
            <a:fillRect/>
          </a:stretch>
        </p:blipFill>
        <p:spPr>
          <a:xfrm>
            <a:off x="7164255" y="182981"/>
            <a:ext cx="1492061" cy="1716301"/>
          </a:xfrm>
          <a:prstGeom prst="rect">
            <a:avLst/>
          </a:prstGeom>
          <a:ln>
            <a:noFill/>
          </a:ln>
          <a:effectLst>
            <a:softEdge rad="112500"/>
          </a:effectLst>
        </p:spPr>
      </p:pic>
      <p:sp>
        <p:nvSpPr>
          <p:cNvPr id="29" name="矩形 11"/>
          <p:cNvSpPr/>
          <p:nvPr/>
        </p:nvSpPr>
        <p:spPr>
          <a:xfrm>
            <a:off x="1375219" y="256083"/>
            <a:ext cx="5797668" cy="430887"/>
          </a:xfrm>
          <a:prstGeom prst="rect">
            <a:avLst/>
          </a:prstGeom>
          <a:noFill/>
        </p:spPr>
        <p:txBody>
          <a:bodyPr wrap="square" lIns="0" tIns="0" rIns="0" bIns="0" rtlCol="0">
            <a:spAutoFit/>
          </a:bodyPr>
          <a:lstStyle/>
          <a:p>
            <a:pPr algn="ctr"/>
            <a:r>
              <a:rPr lang="en-US" altLang="zh-CN" sz="2800" b="1" dirty="0" smtClean="0">
                <a:solidFill>
                  <a:schemeClr val="tx2"/>
                </a:solidFill>
                <a:effectLst>
                  <a:outerShdw blurRad="38100" dist="38100" dir="2700000" algn="tl">
                    <a:srgbClr val="000000">
                      <a:alpha val="43137"/>
                    </a:srgbClr>
                  </a:outerShdw>
                </a:effectLst>
                <a:latin typeface="UTM Niagara" panose="02040603050506020204" pitchFamily="18" charset="0"/>
              </a:rPr>
              <a:t>TRƯỜNG TIỂU HỌC LONG BIÊN</a:t>
            </a:r>
            <a:endParaRPr lang="zh-CN" altLang="en-US" sz="2800" b="1" dirty="0">
              <a:solidFill>
                <a:schemeClr val="tx2"/>
              </a:solidFill>
              <a:effectLst>
                <a:outerShdw blurRad="38100" dist="38100" dir="2700000" algn="tl">
                  <a:srgbClr val="000000">
                    <a:alpha val="43137"/>
                  </a:srgbClr>
                </a:outerShdw>
              </a:effectLst>
              <a:latin typeface="UTM Niagara" panose="02040603050506020204" pitchFamily="18" charset="0"/>
            </a:endParaRPr>
          </a:p>
        </p:txBody>
      </p:sp>
    </p:spTree>
    <p:extLst>
      <p:ext uri="{BB962C8B-B14F-4D97-AF65-F5344CB8AC3E}">
        <p14:creationId xmlns:p14="http://schemas.microsoft.com/office/powerpoint/2010/main" val="3193889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3"/>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14:presetBounceEnd="20000">
                                      <p:stCondLst>
                                        <p:cond delay="1000"/>
                                      </p:stCondLst>
                                      <p:iterate type="lt">
                                        <p:tmPct val="0"/>
                                      </p:iterate>
                                      <p:childTnLst>
                                        <p:animScale p14:bounceEnd="20000">
                                          <p:cBhvr>
                                            <p:cTn id="112" dur="500" fill="hold"/>
                                            <p:tgtEl>
                                              <p:spTgt spid="11"/>
                                            </p:tgtEl>
                                          </p:cBhvr>
                                          <p:by x="150000" y="150000"/>
                                        </p:animScale>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1" nodeType="clickEffect">
                                      <p:stCondLst>
                                        <p:cond delay="0"/>
                                      </p:stCondLst>
                                      <p:iterate type="lt">
                                        <p:tmPct val="0"/>
                                      </p:iterate>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animEffect transition="in" filter="fade">
                                          <p:cBhvr>
                                            <p:cTn id="119" dur="500"/>
                                            <p:tgtEl>
                                              <p:spTgt spid="29"/>
                                            </p:tgtEl>
                                          </p:cBhvr>
                                        </p:animEffect>
                                      </p:childTnLst>
                                    </p:cTn>
                                  </p:par>
                                </p:childTnLst>
                              </p:cTn>
                            </p:par>
                            <p:par>
                              <p:cTn id="120" fill="hold">
                                <p:stCondLst>
                                  <p:cond delay="500"/>
                                </p:stCondLst>
                                <p:childTnLst>
                                  <p:par>
                                    <p:cTn id="121" presetID="23" presetClass="entr" presetSubtype="32" fill="hold" grpId="0" nodeType="afterEffect">
                                      <p:stCondLst>
                                        <p:cond delay="0"/>
                                      </p:stCondLst>
                                      <p:iterate type="lt">
                                        <p:tmPct val="15000"/>
                                      </p:iterate>
                                      <p:childTnLst>
                                        <p:set>
                                          <p:cBhvr>
                                            <p:cTn id="122" dur="1" fill="hold">
                                              <p:stCondLst>
                                                <p:cond delay="0"/>
                                              </p:stCondLst>
                                            </p:cTn>
                                            <p:tgtEl>
                                              <p:spTgt spid="29"/>
                                            </p:tgtEl>
                                            <p:attrNameLst>
                                              <p:attrName>style.visibility</p:attrName>
                                            </p:attrNameLst>
                                          </p:cBhvr>
                                          <p:to>
                                            <p:strVal val="visible"/>
                                          </p:to>
                                        </p:set>
                                        <p:anim calcmode="lin" valueType="num">
                                          <p:cBhvr>
                                            <p:cTn id="123" dur="500" fill="hold"/>
                                            <p:tgtEl>
                                              <p:spTgt spid="29"/>
                                            </p:tgtEl>
                                            <p:attrNameLst>
                                              <p:attrName>ppt_w</p:attrName>
                                            </p:attrNameLst>
                                          </p:cBhvr>
                                          <p:tavLst>
                                            <p:tav tm="0">
                                              <p:val>
                                                <p:strVal val="4*#ppt_w"/>
                                              </p:val>
                                            </p:tav>
                                            <p:tav tm="100000">
                                              <p:val>
                                                <p:strVal val="#ppt_w"/>
                                              </p:val>
                                            </p:tav>
                                          </p:tavLst>
                                        </p:anim>
                                        <p:anim calcmode="lin" valueType="num">
                                          <p:cBhvr>
                                            <p:cTn id="124" dur="500" fill="hold"/>
                                            <p:tgtEl>
                                              <p:spTgt spid="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P spid="29" grpId="0"/>
          <p:bldP spid="29" grpId="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3"/>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1" nodeType="clickEffect">
                                      <p:stCondLst>
                                        <p:cond delay="0"/>
                                      </p:stCondLst>
                                      <p:iterate type="lt">
                                        <p:tmPct val="0"/>
                                      </p:iterate>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animEffect transition="in" filter="fade">
                                          <p:cBhvr>
                                            <p:cTn id="119" dur="500"/>
                                            <p:tgtEl>
                                              <p:spTgt spid="29"/>
                                            </p:tgtEl>
                                          </p:cBhvr>
                                        </p:animEffect>
                                      </p:childTnLst>
                                    </p:cTn>
                                  </p:par>
                                </p:childTnLst>
                              </p:cTn>
                            </p:par>
                            <p:par>
                              <p:cTn id="120" fill="hold">
                                <p:stCondLst>
                                  <p:cond delay="500"/>
                                </p:stCondLst>
                                <p:childTnLst>
                                  <p:par>
                                    <p:cTn id="121" presetID="23" presetClass="entr" presetSubtype="32" fill="hold" grpId="0" nodeType="afterEffect">
                                      <p:stCondLst>
                                        <p:cond delay="0"/>
                                      </p:stCondLst>
                                      <p:iterate type="lt">
                                        <p:tmPct val="15000"/>
                                      </p:iterate>
                                      <p:childTnLst>
                                        <p:set>
                                          <p:cBhvr>
                                            <p:cTn id="122" dur="1" fill="hold">
                                              <p:stCondLst>
                                                <p:cond delay="0"/>
                                              </p:stCondLst>
                                            </p:cTn>
                                            <p:tgtEl>
                                              <p:spTgt spid="29"/>
                                            </p:tgtEl>
                                            <p:attrNameLst>
                                              <p:attrName>style.visibility</p:attrName>
                                            </p:attrNameLst>
                                          </p:cBhvr>
                                          <p:to>
                                            <p:strVal val="visible"/>
                                          </p:to>
                                        </p:set>
                                        <p:anim calcmode="lin" valueType="num">
                                          <p:cBhvr>
                                            <p:cTn id="123" dur="500" fill="hold"/>
                                            <p:tgtEl>
                                              <p:spTgt spid="29"/>
                                            </p:tgtEl>
                                            <p:attrNameLst>
                                              <p:attrName>ppt_w</p:attrName>
                                            </p:attrNameLst>
                                          </p:cBhvr>
                                          <p:tavLst>
                                            <p:tav tm="0">
                                              <p:val>
                                                <p:strVal val="4*#ppt_w"/>
                                              </p:val>
                                            </p:tav>
                                            <p:tav tm="100000">
                                              <p:val>
                                                <p:strVal val="#ppt_w"/>
                                              </p:val>
                                            </p:tav>
                                          </p:tavLst>
                                        </p:anim>
                                        <p:anim calcmode="lin" valueType="num">
                                          <p:cBhvr>
                                            <p:cTn id="124" dur="500" fill="hold"/>
                                            <p:tgtEl>
                                              <p:spTgt spid="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P spid="29" grpId="0"/>
          <p:bldP spid="29"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xmlns=""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xmlns=""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xmlns=""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xmlns=""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xmlns=""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xmlns=""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xmlns=""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xmlns=""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BA688EC-07BC-401D-83BA-5BBD9FF9094C}"/>
              </a:ext>
            </a:extLst>
          </p:cNvPr>
          <p:cNvGrpSpPr/>
          <p:nvPr/>
        </p:nvGrpSpPr>
        <p:grpSpPr>
          <a:xfrm>
            <a:off x="5718" y="3959169"/>
            <a:ext cx="9122757" cy="850708"/>
            <a:chOff x="0" y="916360"/>
            <a:chExt cx="9122757" cy="850708"/>
          </a:xfrm>
        </p:grpSpPr>
        <p:grpSp>
          <p:nvGrpSpPr>
            <p:cNvPr id="8" name="Group 7">
              <a:extLst>
                <a:ext uri="{FF2B5EF4-FFF2-40B4-BE49-F238E27FC236}">
                  <a16:creationId xmlns:a16="http://schemas.microsoft.com/office/drawing/2014/main" xmlns=""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xmlns=""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xmlns=""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E948A96F-F2B6-4127-8E35-0F50D809518E}"/>
              </a:ext>
            </a:extLst>
          </p:cNvPr>
          <p:cNvSpPr txBox="1"/>
          <p:nvPr/>
        </p:nvSpPr>
        <p:spPr>
          <a:xfrm>
            <a:off x="1565666" y="3931746"/>
            <a:ext cx="6012668" cy="830997"/>
          </a:xfrm>
          <a:prstGeom prst="rect">
            <a:avLst/>
          </a:prstGeom>
          <a:noFill/>
        </p:spPr>
        <p:txBody>
          <a:bodyPr wrap="square" rtlCol="0">
            <a:spAutoFit/>
          </a:bodyPr>
          <a:lstStyle/>
          <a:p>
            <a:pPr algn="just"/>
            <a:r>
              <a:rPr lang="en-US" sz="2400" b="1">
                <a:solidFill>
                  <a:schemeClr val="bg1"/>
                </a:solidFill>
                <a:latin typeface="Times New Roman" panose="02020603050405020304" pitchFamily="18" charset="0"/>
                <a:cs typeface="Times New Roman" panose="02020603050405020304" pitchFamily="18" charset="0"/>
              </a:rPr>
              <a:t>Câu 2: Ba loại "giặc" mà cách mạng nước ta phải đương đầu từ cuối năm 1945 là gì?</a:t>
            </a:r>
          </a:p>
        </p:txBody>
      </p:sp>
      <p:sp>
        <p:nvSpPr>
          <p:cNvPr id="52" name="ĐÚNG - 9Slide.vn">
            <a:extLst>
              <a:ext uri="{FF2B5EF4-FFF2-40B4-BE49-F238E27FC236}">
                <a16:creationId xmlns:a16="http://schemas.microsoft.com/office/drawing/2014/main" xmlns="" id="{B2D257D9-0F6A-431A-BA8B-3C76488CA1E5}"/>
              </a:ext>
            </a:extLst>
          </p:cNvPr>
          <p:cNvSpPr/>
          <p:nvPr/>
        </p:nvSpPr>
        <p:spPr>
          <a:xfrm flipH="1">
            <a:off x="611560" y="3069361"/>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A. Giặc đói, giặc dốt, giặc ngoại xăm. </a:t>
            </a:r>
          </a:p>
        </p:txBody>
      </p:sp>
      <p:sp>
        <p:nvSpPr>
          <p:cNvPr id="55" name="B - 9Slide.vn">
            <a:extLst>
              <a:ext uri="{FF2B5EF4-FFF2-40B4-BE49-F238E27FC236}">
                <a16:creationId xmlns:a16="http://schemas.microsoft.com/office/drawing/2014/main" xmlns=""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B. Giặc đói, giặc dốt, giặc Pháp. </a:t>
            </a:r>
          </a:p>
        </p:txBody>
      </p:sp>
      <p:sp>
        <p:nvSpPr>
          <p:cNvPr id="56" name="C - 9Slide.vn">
            <a:extLst>
              <a:ext uri="{FF2B5EF4-FFF2-40B4-BE49-F238E27FC236}">
                <a16:creationId xmlns:a16="http://schemas.microsoft.com/office/drawing/2014/main" xmlns=""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C. Giặc đói, giặc Anh, giặc Pháp. </a:t>
            </a:r>
          </a:p>
        </p:txBody>
      </p:sp>
      <p:sp>
        <p:nvSpPr>
          <p:cNvPr id="57" name="D - 9Slide.vn">
            <a:extLst>
              <a:ext uri="{FF2B5EF4-FFF2-40B4-BE49-F238E27FC236}">
                <a16:creationId xmlns:a16="http://schemas.microsoft.com/office/drawing/2014/main" xmlns=""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D. Giặc Pháp, giặc Nhật, giặc Mĩ.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xmlns="" id="{A8A0794E-B689-46FD-A398-6DD9B2C6DFC9}"/>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1287045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0 -9.8735E-7 L 0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8.33333E-7 3.89077E-6 L 8.33333E-7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0 -9.8735E-7 L 0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8.33333E-7 3.89077E-6 L 8.33333E-7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xmlns=""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xmlns=""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xmlns=""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xmlns=""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xmlns=""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xmlns=""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xmlns=""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xmlns=""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BA688EC-07BC-401D-83BA-5BBD9FF9094C}"/>
              </a:ext>
            </a:extLst>
          </p:cNvPr>
          <p:cNvGrpSpPr/>
          <p:nvPr/>
        </p:nvGrpSpPr>
        <p:grpSpPr>
          <a:xfrm>
            <a:off x="5718" y="3554735"/>
            <a:ext cx="9138282" cy="1439403"/>
            <a:chOff x="0" y="916360"/>
            <a:chExt cx="9138282" cy="850708"/>
          </a:xfrm>
        </p:grpSpPr>
        <p:grpSp>
          <p:nvGrpSpPr>
            <p:cNvPr id="8" name="Group 7">
              <a:extLst>
                <a:ext uri="{FF2B5EF4-FFF2-40B4-BE49-F238E27FC236}">
                  <a16:creationId xmlns:a16="http://schemas.microsoft.com/office/drawing/2014/main" xmlns=""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xmlns=""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xmlns="" id="{3C14D856-448F-46D9-B6B0-B4A5D91B9F09}"/>
                </a:ext>
              </a:extLst>
            </p:cNvPr>
            <p:cNvCxnSpPr>
              <a:cxnSpLocks/>
              <a:stCxn id="7" idx="0"/>
            </p:cNvCxnSpPr>
            <p:nvPr/>
          </p:nvCxnSpPr>
          <p:spPr>
            <a:xfrm>
              <a:off x="8100392" y="1341714"/>
              <a:ext cx="1037890"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E948A96F-F2B6-4127-8E35-0F50D809518E}"/>
              </a:ext>
            </a:extLst>
          </p:cNvPr>
          <p:cNvSpPr txBox="1"/>
          <p:nvPr/>
        </p:nvSpPr>
        <p:spPr>
          <a:xfrm>
            <a:off x="1472225" y="3569211"/>
            <a:ext cx="6258867" cy="1323439"/>
          </a:xfrm>
          <a:prstGeom prst="rect">
            <a:avLst/>
          </a:prstGeom>
          <a:noFill/>
        </p:spPr>
        <p:txBody>
          <a:bodyPr wrap="square" rtlCol="0">
            <a:spAutoFit/>
          </a:bodyPr>
          <a:lstStyle/>
          <a:p>
            <a:pPr algn="ctr">
              <a:spcBef>
                <a:spcPct val="0"/>
              </a:spcBef>
            </a:pPr>
            <a:r>
              <a:rPr lang="en-US" sz="2000" b="1">
                <a:solidFill>
                  <a:schemeClr val="bg1"/>
                </a:solidFill>
                <a:latin typeface="Times New Roman" panose="02020603050405020304" pitchFamily="18" charset="0"/>
                <a:cs typeface="Times New Roman" panose="02020603050405020304" pitchFamily="18" charset="0"/>
              </a:rPr>
              <a:t>Câu 3: </a:t>
            </a:r>
            <a:r>
              <a:rPr lang="en-US" altLang="en-US" sz="2000" b="1">
                <a:solidFill>
                  <a:schemeClr val="bg1"/>
                </a:solidFill>
                <a:latin typeface="Times New Roman" panose="02020603050405020304" pitchFamily="18" charset="0"/>
                <a:cs typeface="Times New Roman" panose="02020603050405020304" pitchFamily="18" charset="0"/>
              </a:rPr>
              <a:t>“Chín năm làm một Điện Biên</a:t>
            </a:r>
          </a:p>
          <a:p>
            <a:pPr algn="ctr">
              <a:spcBef>
                <a:spcPct val="0"/>
              </a:spcBef>
            </a:pPr>
            <a:r>
              <a:rPr lang="en-US" altLang="en-US" sz="2000" b="1">
                <a:solidFill>
                  <a:schemeClr val="bg1"/>
                </a:solidFill>
                <a:latin typeface="Times New Roman" panose="02020603050405020304" pitchFamily="18" charset="0"/>
                <a:cs typeface="Times New Roman" panose="02020603050405020304" pitchFamily="18" charset="0"/>
              </a:rPr>
              <a:t>	Nên vành hoa đỏ, nên thiên sử vàng.”</a:t>
            </a:r>
          </a:p>
          <a:p>
            <a:pPr algn="just">
              <a:spcBef>
                <a:spcPct val="0"/>
              </a:spcBef>
            </a:pPr>
            <a:r>
              <a:rPr lang="en-US" altLang="en-US" sz="2000" b="1">
                <a:solidFill>
                  <a:schemeClr val="bg1"/>
                </a:solidFill>
                <a:latin typeface="Times New Roman" panose="02020603050405020304" pitchFamily="18" charset="0"/>
                <a:cs typeface="Times New Roman" panose="02020603050405020304" pitchFamily="18" charset="0"/>
              </a:rPr>
              <a:t>Em hãy cho biết: chín năm đó được bắt đầu và kết thúc vào thời gian nào ?</a:t>
            </a:r>
          </a:p>
        </p:txBody>
      </p:sp>
      <p:sp>
        <p:nvSpPr>
          <p:cNvPr id="52" name="ĐÚNG - 9Slide.vn">
            <a:extLst>
              <a:ext uri="{FF2B5EF4-FFF2-40B4-BE49-F238E27FC236}">
                <a16:creationId xmlns:a16="http://schemas.microsoft.com/office/drawing/2014/main" xmlns="" id="{B2D257D9-0F6A-431A-BA8B-3C76488CA1E5}"/>
              </a:ext>
            </a:extLst>
          </p:cNvPr>
          <p:cNvSpPr/>
          <p:nvPr/>
        </p:nvSpPr>
        <p:spPr>
          <a:xfrm flipH="1">
            <a:off x="4607044" y="3072830"/>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 1945 - 1954 </a:t>
            </a:r>
          </a:p>
        </p:txBody>
      </p:sp>
      <p:sp>
        <p:nvSpPr>
          <p:cNvPr id="55" name="A - 9Slide.vn">
            <a:extLst>
              <a:ext uri="{FF2B5EF4-FFF2-40B4-BE49-F238E27FC236}">
                <a16:creationId xmlns:a16="http://schemas.microsoft.com/office/drawing/2014/main" xmlns="" id="{8A15F3F0-4000-4F58-8757-40DA63F8A110}"/>
              </a:ext>
            </a:extLst>
          </p:cNvPr>
          <p:cNvSpPr/>
          <p:nvPr/>
        </p:nvSpPr>
        <p:spPr>
          <a:xfrm flipH="1">
            <a:off x="611560" y="3071889"/>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A.  1930 - 1939</a:t>
            </a:r>
          </a:p>
        </p:txBody>
      </p:sp>
      <p:sp>
        <p:nvSpPr>
          <p:cNvPr id="56" name="C - 9Slide.vn">
            <a:extLst>
              <a:ext uri="{FF2B5EF4-FFF2-40B4-BE49-F238E27FC236}">
                <a16:creationId xmlns:a16="http://schemas.microsoft.com/office/drawing/2014/main" xmlns=""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 1946 - 1955 </a:t>
            </a:r>
          </a:p>
        </p:txBody>
      </p:sp>
      <p:sp>
        <p:nvSpPr>
          <p:cNvPr id="57" name="D - 9Slide.vn">
            <a:extLst>
              <a:ext uri="{FF2B5EF4-FFF2-40B4-BE49-F238E27FC236}">
                <a16:creationId xmlns:a16="http://schemas.microsoft.com/office/drawing/2014/main" xmlns=""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 1947 - 1956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xmlns="" id="{AC55842D-1339-41D1-B714-DF1DA45B7B65}"/>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5940152" y="-1200726"/>
            <a:ext cx="1036320" cy="1036320"/>
          </a:xfrm>
          <a:prstGeom prst="rect">
            <a:avLst/>
          </a:prstGeom>
        </p:spPr>
      </p:pic>
    </p:spTree>
    <p:extLst>
      <p:ext uri="{BB962C8B-B14F-4D97-AF65-F5344CB8AC3E}">
        <p14:creationId xmlns:p14="http://schemas.microsoft.com/office/powerpoint/2010/main" val="38506346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5E-6 2.92502E-6 L 5E-6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2.77778E-6 2.16291E-6 L 2.77778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iterate type="lt">
                                        <p:tmPct val="0"/>
                                      </p:iterate>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5E-6 2.92502E-6 L 5E-6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2.77778E-6 2.16291E-6 L 2.77778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iterate type="lt">
                                        <p:tmPct val="0"/>
                                      </p:iterate>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xmlns=""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xmlns=""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xmlns=""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xmlns=""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xmlns=""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xmlns=""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xmlns=""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xmlns=""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BA688EC-07BC-401D-83BA-5BBD9FF9094C}"/>
              </a:ext>
            </a:extLst>
          </p:cNvPr>
          <p:cNvGrpSpPr/>
          <p:nvPr/>
        </p:nvGrpSpPr>
        <p:grpSpPr>
          <a:xfrm>
            <a:off x="-508" y="3959169"/>
            <a:ext cx="9122757" cy="850708"/>
            <a:chOff x="0" y="916360"/>
            <a:chExt cx="9122757" cy="850708"/>
          </a:xfrm>
        </p:grpSpPr>
        <p:grpSp>
          <p:nvGrpSpPr>
            <p:cNvPr id="8" name="Group 7">
              <a:extLst>
                <a:ext uri="{FF2B5EF4-FFF2-40B4-BE49-F238E27FC236}">
                  <a16:creationId xmlns:a16="http://schemas.microsoft.com/office/drawing/2014/main" xmlns=""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xmlns=""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xmlns=""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E948A96F-F2B6-4127-8E35-0F50D809518E}"/>
              </a:ext>
            </a:extLst>
          </p:cNvPr>
          <p:cNvSpPr txBox="1"/>
          <p:nvPr/>
        </p:nvSpPr>
        <p:spPr>
          <a:xfrm>
            <a:off x="1439144" y="3972381"/>
            <a:ext cx="6186970" cy="830997"/>
          </a:xfrm>
          <a:prstGeom prst="rect">
            <a:avLst/>
          </a:prstGeom>
          <a:noFill/>
        </p:spPr>
        <p:txBody>
          <a:bodyPr wrap="square" rtlCol="0">
            <a:spAutoFit/>
          </a:bodyPr>
          <a:lstStyle/>
          <a:p>
            <a:pPr algn="ctr">
              <a:spcBef>
                <a:spcPct val="0"/>
              </a:spcBef>
            </a:pPr>
            <a:r>
              <a:rPr lang="en-US" sz="2400" b="1">
                <a:solidFill>
                  <a:schemeClr val="bg1"/>
                </a:solidFill>
                <a:latin typeface="Times New Roman" panose="02020603050405020304" pitchFamily="18" charset="0"/>
                <a:cs typeface="Times New Roman" panose="02020603050405020304" pitchFamily="18" charset="0"/>
              </a:rPr>
              <a:t>Câu 4: </a:t>
            </a:r>
            <a:r>
              <a:rPr lang="en-US" altLang="en-US" sz="2400" b="1">
                <a:solidFill>
                  <a:schemeClr val="bg1"/>
                </a:solidFill>
                <a:latin typeface="Times New Roman" panose="02020603050405020304" pitchFamily="18" charset="0"/>
                <a:cs typeface="Times New Roman" panose="02020603050405020304" pitchFamily="18" charset="0"/>
              </a:rPr>
              <a:t>Lời kêu gọi toàn quốc kháng chiến của Chủ tịch Hồ Chí Minh đã khẳng định điều gì?</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52" name="ĐÚNG - 9Slide.vn">
            <a:extLst>
              <a:ext uri="{FF2B5EF4-FFF2-40B4-BE49-F238E27FC236}">
                <a16:creationId xmlns:a16="http://schemas.microsoft.com/office/drawing/2014/main" xmlns="" id="{B2D257D9-0F6A-431A-BA8B-3C76488CA1E5}"/>
              </a:ext>
            </a:extLst>
          </p:cNvPr>
          <p:cNvSpPr/>
          <p:nvPr/>
        </p:nvSpPr>
        <p:spPr>
          <a:xfrm flipH="1">
            <a:off x="4607044" y="4025953"/>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FontTx/>
              <a:buNone/>
            </a:pPr>
            <a:r>
              <a:rPr lang="en-US" sz="1600" b="1" spc="-40">
                <a:solidFill>
                  <a:schemeClr val="bg1"/>
                </a:solidFill>
                <a:latin typeface="Times New Roman" panose="02020603050405020304" pitchFamily="18" charset="0"/>
                <a:cs typeface="Times New Roman" panose="02020603050405020304" pitchFamily="18" charset="0"/>
              </a:rPr>
              <a:t>D. </a:t>
            </a:r>
            <a:r>
              <a:rPr lang="en-US" altLang="en-US" sz="1600" b="1" spc="-40">
                <a:solidFill>
                  <a:schemeClr val="bg1"/>
                </a:solidFill>
                <a:latin typeface="Times New Roman" panose="02020603050405020304" pitchFamily="18" charset="0"/>
                <a:cs typeface="Times New Roman" panose="02020603050405020304" pitchFamily="18" charset="0"/>
              </a:rPr>
              <a:t>Chúng ta thà hi sinh tất cả, chứ nhất định không chịu mất nước, nhất định không chịu làm nô lệ.</a:t>
            </a:r>
            <a:r>
              <a:rPr lang="en-US" sz="1600" b="1" spc="-40">
                <a:solidFill>
                  <a:schemeClr val="bg1"/>
                </a:solidFill>
                <a:latin typeface="Times New Roman" panose="02020603050405020304" pitchFamily="18" charset="0"/>
                <a:cs typeface="Times New Roman" panose="02020603050405020304" pitchFamily="18" charset="0"/>
              </a:rPr>
              <a:t> </a:t>
            </a:r>
          </a:p>
        </p:txBody>
      </p:sp>
      <p:sp>
        <p:nvSpPr>
          <p:cNvPr id="55" name="B - 9Slide.vn">
            <a:extLst>
              <a:ext uri="{FF2B5EF4-FFF2-40B4-BE49-F238E27FC236}">
                <a16:creationId xmlns:a16="http://schemas.microsoft.com/office/drawing/2014/main" xmlns=""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B. </a:t>
            </a:r>
            <a:r>
              <a:rPr lang="en-US" altLang="en-US" b="1">
                <a:solidFill>
                  <a:schemeClr val="bg1"/>
                </a:solidFill>
                <a:latin typeface="Times New Roman" panose="02020603050405020304" pitchFamily="18" charset="0"/>
              </a:rPr>
              <a:t>Mọi người đều có quyền mưu cầu hạnh phúc.</a:t>
            </a:r>
            <a:r>
              <a:rPr lang="en-US">
                <a:solidFill>
                  <a:schemeClr val="bg1"/>
                </a:solidFill>
                <a:latin typeface="Times New Roman" panose="02020603050405020304" pitchFamily="18" charset="0"/>
                <a:cs typeface="Times New Roman" panose="02020603050405020304" pitchFamily="18" charset="0"/>
              </a:rPr>
              <a:t> </a:t>
            </a:r>
          </a:p>
        </p:txBody>
      </p:sp>
      <p:sp>
        <p:nvSpPr>
          <p:cNvPr id="56" name="C - 9Slide.vn">
            <a:extLst>
              <a:ext uri="{FF2B5EF4-FFF2-40B4-BE49-F238E27FC236}">
                <a16:creationId xmlns:a16="http://schemas.microsoft.com/office/drawing/2014/main" xmlns="" id="{BED145E5-C5A4-423A-8823-3048D4D58E8E}"/>
              </a:ext>
            </a:extLst>
          </p:cNvPr>
          <p:cNvSpPr/>
          <p:nvPr/>
        </p:nvSpPr>
        <p:spPr>
          <a:xfrm flipH="1">
            <a:off x="610295" y="4012704"/>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C. </a:t>
            </a:r>
            <a:r>
              <a:rPr lang="en-US" altLang="en-US" b="1">
                <a:solidFill>
                  <a:schemeClr val="bg1"/>
                </a:solidFill>
                <a:latin typeface="Times New Roman" panose="02020603050405020304" pitchFamily="18" charset="0"/>
                <a:cs typeface="Times New Roman" panose="02020603050405020304" pitchFamily="18" charset="0"/>
              </a:rPr>
              <a:t>Tất cả mọi người sinh ra đều có quyền bình đẳng.</a:t>
            </a:r>
            <a:r>
              <a:rPr lang="en-US">
                <a:solidFill>
                  <a:schemeClr val="bg1"/>
                </a:solidFill>
                <a:latin typeface="Times New Roman" panose="02020603050405020304" pitchFamily="18" charset="0"/>
                <a:cs typeface="Times New Roman" panose="02020603050405020304" pitchFamily="18" charset="0"/>
              </a:rPr>
              <a:t> </a:t>
            </a:r>
          </a:p>
        </p:txBody>
      </p:sp>
      <p:sp>
        <p:nvSpPr>
          <p:cNvPr id="57" name="A - 9Slide.vn">
            <a:extLst>
              <a:ext uri="{FF2B5EF4-FFF2-40B4-BE49-F238E27FC236}">
                <a16:creationId xmlns:a16="http://schemas.microsoft.com/office/drawing/2014/main" xmlns="" id="{D97B6CF5-C84D-44DE-ABA2-8AD68461CCB0}"/>
              </a:ext>
            </a:extLst>
          </p:cNvPr>
          <p:cNvSpPr/>
          <p:nvPr/>
        </p:nvSpPr>
        <p:spPr>
          <a:xfrm flipH="1">
            <a:off x="626005" y="3076366"/>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FontTx/>
              <a:buNone/>
            </a:pPr>
            <a:r>
              <a:rPr lang="en-US" spc="-20">
                <a:solidFill>
                  <a:schemeClr val="bg1"/>
                </a:solidFill>
                <a:latin typeface="Times New Roman" panose="02020603050405020304" pitchFamily="18" charset="0"/>
                <a:cs typeface="Times New Roman" panose="02020603050405020304" pitchFamily="18" charset="0"/>
              </a:rPr>
              <a:t>A. </a:t>
            </a:r>
            <a:r>
              <a:rPr lang="en-US" altLang="en-US" b="1" spc="-20">
                <a:solidFill>
                  <a:schemeClr val="bg1"/>
                </a:solidFill>
                <a:latin typeface="Times New Roman" panose="02020603050405020304" pitchFamily="18" charset="0"/>
                <a:cs typeface="Times New Roman" panose="02020603050405020304" pitchFamily="18" charset="0"/>
              </a:rPr>
              <a:t>Nước Việt Nam có quyền được hưởng tự do và độc lập.</a:t>
            </a:r>
            <a:r>
              <a:rPr lang="en-US" spc="-20">
                <a:solidFill>
                  <a:schemeClr val="bg1"/>
                </a:solidFill>
                <a:latin typeface="Times New Roman" panose="02020603050405020304" pitchFamily="18" charset="0"/>
                <a:cs typeface="Times New Roman" panose="02020603050405020304" pitchFamily="18" charset="0"/>
              </a:rPr>
              <a:t> </a:t>
            </a:r>
          </a:p>
        </p:txBody>
      </p:sp>
      <p:pic>
        <p:nvPicPr>
          <p:cNvPr id="33" name="Ai là triệu phú - Intro Ai là triệu phú của VN bản ngắn (fan-made)">
            <a:hlinkClick r:id="" action="ppaction://media"/>
            <a:extLst>
              <a:ext uri="{FF2B5EF4-FFF2-40B4-BE49-F238E27FC236}">
                <a16:creationId xmlns:a16="http://schemas.microsoft.com/office/drawing/2014/main" xmlns="" id="{EADA7422-2D3E-4866-B4BD-019121148CC8}"/>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35409447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2.77778E-7 -3.20272E-6 L 2.77778E-7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4.72222E-6 3.89077E-6 L -4.72222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3"/>
                    </p:tgtEl>
                  </p:cMediaNode>
                </p:audio>
              </p:childTnLst>
            </p:cTn>
          </p:par>
        </p:tnLst>
        <p:bldLst>
          <p:bldP spid="38" grpId="0"/>
          <p:bldP spid="38" grpId="1"/>
          <p:bldP spid="52" grpId="0"/>
          <p:bldP spid="52" grpId="1"/>
          <p:bldP spid="55" grpId="0"/>
          <p:bldP spid="55" grpId="1"/>
          <p:bldP spid="55" grpId="2"/>
          <p:bldP spid="56" grpId="0"/>
          <p:bldP spid="56" grpId="1"/>
          <p:bldP spid="56" grpId="2"/>
          <p:bldP spid="57" grpId="0"/>
          <p:bldP spid="57" grpId="1"/>
          <p:bldP spid="57" grpId="2"/>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2.77778E-7 -3.20272E-6 L 2.77778E-7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4.72222E-6 3.89077E-6 L -4.72222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3"/>
                    </p:tgtEl>
                  </p:cMediaNode>
                </p:audio>
              </p:childTnLst>
            </p:cTn>
          </p:par>
        </p:tnLst>
        <p:bldLst>
          <p:bldP spid="38" grpId="0"/>
          <p:bldP spid="38" grpId="1"/>
          <p:bldP spid="52" grpId="0"/>
          <p:bldP spid="52" grpId="1"/>
          <p:bldP spid="55" grpId="0"/>
          <p:bldP spid="55" grpId="1"/>
          <p:bldP spid="55" grpId="2"/>
          <p:bldP spid="56" grpId="0"/>
          <p:bldP spid="56" grpId="1"/>
          <p:bldP spid="56" grpId="2"/>
          <p:bldP spid="57" grpId="0"/>
          <p:bldP spid="57" grpId="1"/>
          <p:bldP spid="57" grpId="2"/>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xmlns=""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xmlns=""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xmlns=""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xmlns=""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xmlns=""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xmlns=""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xmlns=""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xmlns=""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BA688EC-07BC-401D-83BA-5BBD9FF9094C}"/>
              </a:ext>
            </a:extLst>
          </p:cNvPr>
          <p:cNvGrpSpPr/>
          <p:nvPr/>
        </p:nvGrpSpPr>
        <p:grpSpPr>
          <a:xfrm>
            <a:off x="-508" y="3435226"/>
            <a:ext cx="9128475" cy="1480120"/>
            <a:chOff x="0" y="916360"/>
            <a:chExt cx="9128475" cy="850708"/>
          </a:xfrm>
        </p:grpSpPr>
        <p:grpSp>
          <p:nvGrpSpPr>
            <p:cNvPr id="8" name="Group 7">
              <a:extLst>
                <a:ext uri="{FF2B5EF4-FFF2-40B4-BE49-F238E27FC236}">
                  <a16:creationId xmlns:a16="http://schemas.microsoft.com/office/drawing/2014/main" xmlns=""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xmlns=""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xmlns="" id="{3C14D856-448F-46D9-B6B0-B4A5D91B9F09}"/>
                </a:ext>
              </a:extLst>
            </p:cNvPr>
            <p:cNvCxnSpPr>
              <a:cxnSpLocks/>
              <a:stCxn id="7" idx="0"/>
            </p:cNvCxnSpPr>
            <p:nvPr/>
          </p:nvCxnSpPr>
          <p:spPr>
            <a:xfrm>
              <a:off x="8100392" y="1341714"/>
              <a:ext cx="1028083"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E948A96F-F2B6-4127-8E35-0F50D809518E}"/>
              </a:ext>
            </a:extLst>
          </p:cNvPr>
          <p:cNvSpPr txBox="1"/>
          <p:nvPr/>
        </p:nvSpPr>
        <p:spPr>
          <a:xfrm>
            <a:off x="1638126" y="3472408"/>
            <a:ext cx="5796644" cy="1323439"/>
          </a:xfrm>
          <a:prstGeom prst="rect">
            <a:avLst/>
          </a:prstGeom>
          <a:noFill/>
        </p:spPr>
        <p:txBody>
          <a:bodyPr wrap="square" rtlCol="0">
            <a:spAutoFit/>
          </a:bodyPr>
          <a:lstStyle/>
          <a:p>
            <a:pPr algn="just">
              <a:spcBef>
                <a:spcPct val="0"/>
              </a:spcBef>
            </a:pPr>
            <a:r>
              <a:rPr lang="en-US" sz="2000" b="1">
                <a:solidFill>
                  <a:schemeClr val="bg1"/>
                </a:solidFill>
                <a:latin typeface="Times New Roman" panose="02020603050405020304" pitchFamily="18" charset="0"/>
                <a:cs typeface="Times New Roman" panose="02020603050405020304" pitchFamily="18" charset="0"/>
              </a:rPr>
              <a:t>Câu 5: </a:t>
            </a:r>
            <a:r>
              <a:rPr lang="en-US" altLang="en-US" sz="2000" b="1">
                <a:solidFill>
                  <a:schemeClr val="bg1"/>
                </a:solidFill>
                <a:latin typeface="Times New Roman" panose="02020603050405020304" pitchFamily="18" charset="0"/>
                <a:cs typeface="Times New Roman" panose="02020603050405020304" pitchFamily="18" charset="0"/>
              </a:rPr>
              <a:t>Lời kêu gọi toàn quốc kháng chiến của Chủ tịch Hồ Chí Minh giúp em liên tưởng tới bài thơ nào ra đời trong cuộc kháng chiến chống quân Tống xâm </a:t>
            </a:r>
            <a:r>
              <a:rPr lang="vi-VN" altLang="en-US" sz="2000" b="1">
                <a:solidFill>
                  <a:schemeClr val="bg1"/>
                </a:solidFill>
                <a:latin typeface="Times New Roman" panose="02020603050405020304" pitchFamily="18" charset="0"/>
                <a:cs typeface="Times New Roman" panose="02020603050405020304" pitchFamily="18" charset="0"/>
              </a:rPr>
              <a:t>lược </a:t>
            </a:r>
            <a:r>
              <a:rPr lang="en-US" altLang="en-US" sz="2000" b="1">
                <a:solidFill>
                  <a:schemeClr val="bg1"/>
                </a:solidFill>
                <a:latin typeface="Times New Roman" panose="02020603050405020304" pitchFamily="18" charset="0"/>
                <a:cs typeface="Times New Roman" panose="02020603050405020304" pitchFamily="18" charset="0"/>
              </a:rPr>
              <a:t>lần 2 (đã học ở lớp 4 )?</a:t>
            </a:r>
          </a:p>
        </p:txBody>
      </p:sp>
      <p:sp>
        <p:nvSpPr>
          <p:cNvPr id="52" name="ĐÚNG - 9Slide.vn">
            <a:extLst>
              <a:ext uri="{FF2B5EF4-FFF2-40B4-BE49-F238E27FC236}">
                <a16:creationId xmlns:a16="http://schemas.microsoft.com/office/drawing/2014/main" xmlns="" id="{B2D257D9-0F6A-431A-BA8B-3C76488CA1E5}"/>
              </a:ext>
            </a:extLst>
          </p:cNvPr>
          <p:cNvSpPr/>
          <p:nvPr/>
        </p:nvSpPr>
        <p:spPr>
          <a:xfrm flipH="1">
            <a:off x="611560" y="3069361"/>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A. </a:t>
            </a:r>
            <a:r>
              <a:rPr lang="en-US" altLang="en-US" sz="2400" b="1">
                <a:solidFill>
                  <a:schemeClr val="bg1"/>
                </a:solidFill>
                <a:latin typeface="Times New Roman" panose="02020603050405020304" pitchFamily="18" charset="0"/>
                <a:cs typeface="Times New Roman" panose="02020603050405020304" pitchFamily="18" charset="0"/>
              </a:rPr>
              <a:t>Nam quốc sơn hà.</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55" name="B - 9Slide.vn">
            <a:extLst>
              <a:ext uri="{FF2B5EF4-FFF2-40B4-BE49-F238E27FC236}">
                <a16:creationId xmlns:a16="http://schemas.microsoft.com/office/drawing/2014/main" xmlns=""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B. Chiếu dời đô</a:t>
            </a:r>
          </a:p>
        </p:txBody>
      </p:sp>
      <p:sp>
        <p:nvSpPr>
          <p:cNvPr id="56" name="C - 9Slide.vn">
            <a:extLst>
              <a:ext uri="{FF2B5EF4-FFF2-40B4-BE49-F238E27FC236}">
                <a16:creationId xmlns:a16="http://schemas.microsoft.com/office/drawing/2014/main" xmlns=""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C. Hịch tướng sĩ  </a:t>
            </a:r>
          </a:p>
        </p:txBody>
      </p:sp>
      <p:sp>
        <p:nvSpPr>
          <p:cNvPr id="57" name="D - 9Slide.vn">
            <a:extLst>
              <a:ext uri="{FF2B5EF4-FFF2-40B4-BE49-F238E27FC236}">
                <a16:creationId xmlns:a16="http://schemas.microsoft.com/office/drawing/2014/main" xmlns=""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D. Bình Ngô đại cáo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xmlns="" id="{C97C4038-F975-4488-87CB-5A8A37224768}"/>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17291329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3.05556E-6 4.27646E-6 L 3.05556E-6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1.94444E-6 2.06109E-6 L -1.94444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3.05556E-6 4.27646E-6 L 3.05556E-6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1.94444E-6 2.06109E-6 L -1.94444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xmlns=""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xmlns=""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xmlns=""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xmlns=""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xmlns=""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xmlns=""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xmlns=""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xmlns=""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xmlns="" id="{D73EF844-679D-41AC-AFE2-67A4C5055AEA}"/>
              </a:ext>
            </a:extLst>
          </p:cNvPr>
          <p:cNvPicPr>
            <a:picLocks noChangeAspect="1"/>
          </p:cNvPicPr>
          <p:nvPr/>
        </p:nvPicPr>
        <p:blipFill rotWithShape="1">
          <a:blip r:embed="rId11"/>
          <a:srcRect l="17313" r="14117"/>
          <a:stretch/>
        </p:blipFill>
        <p:spPr>
          <a:xfrm flipH="1">
            <a:off x="88274" y="2603500"/>
            <a:ext cx="1763688" cy="2564545"/>
          </a:xfrm>
          <a:prstGeom prst="rect">
            <a:avLst/>
          </a:prstGeom>
        </p:spPr>
      </p:pic>
      <p:pic>
        <p:nvPicPr>
          <p:cNvPr id="10" name="Picture 9">
            <a:extLst>
              <a:ext uri="{FF2B5EF4-FFF2-40B4-BE49-F238E27FC236}">
                <a16:creationId xmlns:a16="http://schemas.microsoft.com/office/drawing/2014/main" xmlns=""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790053" y="2216723"/>
            <a:ext cx="1353947" cy="2951322"/>
          </a:xfrm>
          <a:prstGeom prst="rect">
            <a:avLst/>
          </a:prstGeom>
        </p:spPr>
      </p:pic>
      <p:sp>
        <p:nvSpPr>
          <p:cNvPr id="8" name="文本框 1"/>
          <p:cNvSpPr txBox="1">
            <a:spLocks noChangeArrowheads="1"/>
          </p:cNvSpPr>
          <p:nvPr/>
        </p:nvSpPr>
        <p:spPr bwMode="auto">
          <a:xfrm>
            <a:off x="1187623" y="1921930"/>
            <a:ext cx="6897441" cy="1754326"/>
          </a:xfrm>
          <a:prstGeom prst="rect">
            <a:avLst/>
          </a:prstGeom>
          <a:noFill/>
          <a:ln w="9525">
            <a:noFill/>
            <a:miter lim="800000"/>
            <a:headEnd/>
            <a:tailEnd/>
          </a:ln>
        </p:spPr>
        <p:txBody>
          <a:bodyPr wrap="square">
            <a:spAutoFit/>
          </a:bodyPr>
          <a:lstStyle/>
          <a:p>
            <a:pPr algn="ctr"/>
            <a:r>
              <a:rPr lang="en-US" sz="5400" spc="-80">
                <a:solidFill>
                  <a:srgbClr val="FF0000"/>
                </a:solidFill>
                <a:latin typeface="UVN Thanh Pho Nang" panose="02060406040706070204" pitchFamily="18" charset="0"/>
              </a:rPr>
              <a:t>Bảng thống kê một số sự kiện theo thời gian</a:t>
            </a:r>
          </a:p>
        </p:txBody>
      </p:sp>
      <p:pic>
        <p:nvPicPr>
          <p:cNvPr id="14" name="图片 5">
            <a:extLst>
              <a:ext uri="{FF2B5EF4-FFF2-40B4-BE49-F238E27FC236}">
                <a16:creationId xmlns:a16="http://schemas.microsoft.com/office/drawing/2014/main" xmlns=""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xmlns=""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xmlns=""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2</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1295531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08886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08886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chemeClr val="accent6">
                    <a:lumMod val="75000"/>
                  </a:schemeClr>
                </a:solidFill>
              </a:rPr>
              <a:t>Cuối năm 1945 - 1946 đã diễn ra sự kiện gì?</a:t>
            </a:r>
          </a:p>
        </p:txBody>
      </p:sp>
      <p:sp>
        <p:nvSpPr>
          <p:cNvPr id="5" name="TextBox 4">
            <a:extLst>
              <a:ext uri="{FF2B5EF4-FFF2-40B4-BE49-F238E27FC236}">
                <a16:creationId xmlns:a16="http://schemas.microsoft.com/office/drawing/2014/main" xmlns="" id="{773F0348-B1D8-40CA-B8C9-212ECCC58405}"/>
              </a:ext>
            </a:extLst>
          </p:cNvPr>
          <p:cNvSpPr txBox="1">
            <a:spLocks noChangeArrowheads="1"/>
          </p:cNvSpPr>
          <p:nvPr/>
        </p:nvSpPr>
        <p:spPr bwMode="auto">
          <a:xfrm>
            <a:off x="0" y="58459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80">
                <a:solidFill>
                  <a:srgbClr val="7030A0"/>
                </a:solidFill>
                <a:latin typeface="Times New Roman" panose="02020603050405020304" pitchFamily="18" charset="0"/>
                <a:cs typeface="Times New Roman" panose="02020603050405020304" pitchFamily="18" charset="0"/>
              </a:rPr>
              <a:t>Nhân dân ta từng bước đẩy lùi “giặc đói, giặc dốt”.</a:t>
            </a:r>
          </a:p>
        </p:txBody>
      </p:sp>
      <p:pic>
        <p:nvPicPr>
          <p:cNvPr id="4" name="Picture 3">
            <a:extLst>
              <a:ext uri="{FF2B5EF4-FFF2-40B4-BE49-F238E27FC236}">
                <a16:creationId xmlns:a16="http://schemas.microsoft.com/office/drawing/2014/main" xmlns="" id="{85CA4909-D9F4-4852-9439-7D32E19256EB}"/>
              </a:ext>
            </a:extLst>
          </p:cNvPr>
          <p:cNvPicPr>
            <a:picLocks noChangeAspect="1"/>
          </p:cNvPicPr>
          <p:nvPr/>
        </p:nvPicPr>
        <p:blipFill>
          <a:blip r:embed="rId2"/>
          <a:stretch>
            <a:fillRect/>
          </a:stretch>
        </p:blipFill>
        <p:spPr>
          <a:xfrm>
            <a:off x="270206" y="1266422"/>
            <a:ext cx="4248472" cy="2880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xmlns="" id="{B1DB555B-F30E-49DA-8B81-AA620668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020" y="2058722"/>
            <a:ext cx="4121774" cy="283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39231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rgbClr val="002060"/>
                </a:solidFill>
              </a:rPr>
              <a:t>Ngày 19/12/1946</a:t>
            </a:r>
            <a:r>
              <a:rPr lang="en-US" sz="2800" b="1">
                <a:solidFill>
                  <a:schemeClr val="accent6">
                    <a:lumMod val="75000"/>
                  </a:schemeClr>
                </a:solidFill>
              </a:rPr>
              <a:t> đã diễn ra sự kiện gì?</a:t>
            </a:r>
          </a:p>
        </p:txBody>
      </p:sp>
      <p:sp>
        <p:nvSpPr>
          <p:cNvPr id="4" name="TextBox 3">
            <a:extLst>
              <a:ext uri="{FF2B5EF4-FFF2-40B4-BE49-F238E27FC236}">
                <a16:creationId xmlns:a16="http://schemas.microsoft.com/office/drawing/2014/main" xmlns="" id="{66038037-E46F-4BC8-8A12-3C5BFD87984B}"/>
              </a:ext>
            </a:extLst>
          </p:cNvPr>
          <p:cNvSpPr txBox="1">
            <a:spLocks noChangeArrowheads="1"/>
          </p:cNvSpPr>
          <p:nvPr/>
        </p:nvSpPr>
        <p:spPr bwMode="auto">
          <a:xfrm>
            <a:off x="-9128" y="58459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160">
                <a:solidFill>
                  <a:srgbClr val="7030A0"/>
                </a:solidFill>
                <a:latin typeface="Times New Roman" panose="02020603050405020304" pitchFamily="18" charset="0"/>
                <a:cs typeface="Times New Roman" panose="02020603050405020304" pitchFamily="18" charset="0"/>
              </a:rPr>
              <a:t>Trung ương Đảng và Chính phủ phát động toàn quốc kháng chiến.</a:t>
            </a:r>
          </a:p>
        </p:txBody>
      </p:sp>
      <p:pic>
        <p:nvPicPr>
          <p:cNvPr id="5" name="Picture 4">
            <a:extLst>
              <a:ext uri="{FF2B5EF4-FFF2-40B4-BE49-F238E27FC236}">
                <a16:creationId xmlns:a16="http://schemas.microsoft.com/office/drawing/2014/main" xmlns="" id="{14E06AA7-AACF-4AA4-AC43-6B2C08C77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240396"/>
            <a:ext cx="6048672" cy="3701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5885974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rgbClr val="002060"/>
                </a:solidFill>
              </a:rPr>
              <a:t>Ngày 20/12/1946</a:t>
            </a:r>
            <a:r>
              <a:rPr lang="en-US" sz="2800" b="1">
                <a:solidFill>
                  <a:schemeClr val="accent6">
                    <a:lumMod val="75000"/>
                  </a:schemeClr>
                </a:solidFill>
              </a:rPr>
              <a:t> 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62832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80">
                <a:solidFill>
                  <a:srgbClr val="7030A0"/>
                </a:solidFill>
                <a:latin typeface="Times New Roman" panose="02020603050405020304" pitchFamily="18" charset="0"/>
                <a:cs typeface="Times New Roman" panose="02020603050405020304" pitchFamily="18" charset="0"/>
              </a:rPr>
              <a:t>Đài tiếng nói Việt Nam phát lời kêu gọi toàn quốc kháng chiến của Bác Hồ.</a:t>
            </a:r>
          </a:p>
        </p:txBody>
      </p:sp>
      <p:pic>
        <p:nvPicPr>
          <p:cNvPr id="4" name="Picture 18" descr="loi keu goi toan quoc kc 2">
            <a:extLst>
              <a:ext uri="{FF2B5EF4-FFF2-40B4-BE49-F238E27FC236}">
                <a16:creationId xmlns:a16="http://schemas.microsoft.com/office/drawing/2014/main" xmlns="" id="{32DBF79F-C6DA-4962-B861-D13ECE87B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58" y="1626166"/>
            <a:ext cx="6156684" cy="3214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96127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l">
              <a:spcBef>
                <a:spcPts val="0"/>
              </a:spcBef>
              <a:defRPr/>
            </a:pPr>
            <a:r>
              <a:rPr lang="en-US" sz="2800" b="1" spc="-20">
                <a:solidFill>
                  <a:srgbClr val="002060"/>
                </a:solidFill>
              </a:rPr>
              <a:t>Từ ngày 20/12/ 1946 đến tháng 2/1947</a:t>
            </a:r>
            <a:r>
              <a:rPr lang="en-US" sz="2800" b="1" spc="-20">
                <a:solidFill>
                  <a:schemeClr val="accent6">
                    <a:lumMod val="75000"/>
                  </a:schemeClr>
                </a:solidFill>
              </a:rPr>
              <a:t> 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628328"/>
            <a:ext cx="9144000" cy="121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87000"/>
              </a:lnSpc>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Cả nước đồng loạt nổ súng chiến đấu, tiêu biểu là cuộc chiến đấu của nhân dân Hà Nội với tinh thần “Quyết tử cho Tổ quốc quyết  sinh”.</a:t>
            </a:r>
            <a:endParaRPr lang="en-US" altLang="en-US" sz="2800" spc="-80">
              <a:solidFill>
                <a:srgbClr val="7030A0"/>
              </a:solidFill>
            </a:endParaRPr>
          </a:p>
        </p:txBody>
      </p:sp>
      <p:pic>
        <p:nvPicPr>
          <p:cNvPr id="4" name="Picture 3">
            <a:extLst>
              <a:ext uri="{FF2B5EF4-FFF2-40B4-BE49-F238E27FC236}">
                <a16:creationId xmlns:a16="http://schemas.microsoft.com/office/drawing/2014/main" xmlns="" id="{11409F42-8281-4175-BEBB-8874362A1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715" y="1600436"/>
            <a:ext cx="5148571" cy="33551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xmlns="" id="{73D3ED4F-2FA2-456C-B3BB-3F55756F1F04}"/>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7651420" y="1996480"/>
            <a:ext cx="1497306" cy="3263815"/>
          </a:xfrm>
          <a:prstGeom prst="rect">
            <a:avLst/>
          </a:prstGeom>
        </p:spPr>
      </p:pic>
    </p:spTree>
    <p:extLst>
      <p:ext uri="{BB962C8B-B14F-4D97-AF65-F5344CB8AC3E}">
        <p14:creationId xmlns:p14="http://schemas.microsoft.com/office/powerpoint/2010/main" val="26723740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53" presetClass="entr" presetSubtype="16"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5065a9a46a205">
            <a:extLst>
              <a:ext uri="{FF2B5EF4-FFF2-40B4-BE49-F238E27FC236}">
                <a16:creationId xmlns:a16="http://schemas.microsoft.com/office/drawing/2014/main" xmlns="" id="{18B29B39-A326-4F94-AA9F-A61387C7C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92" y="158014"/>
            <a:ext cx="3878466" cy="47701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3" name="Picture 4" descr="49200072">
            <a:extLst>
              <a:ext uri="{FF2B5EF4-FFF2-40B4-BE49-F238E27FC236}">
                <a16:creationId xmlns:a16="http://schemas.microsoft.com/office/drawing/2014/main" xmlns="" id="{79AD84C6-9EF6-465B-9AA2-ABEEFD825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50" y="214878"/>
            <a:ext cx="3963259" cy="47186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88415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xmlns=""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xmlns=""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xmlns=""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xmlns=""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xmlns=""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xmlns=""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1"/>
          <p:cNvSpPr txBox="1">
            <a:spLocks noChangeArrowheads="1"/>
          </p:cNvSpPr>
          <p:nvPr/>
        </p:nvSpPr>
        <p:spPr bwMode="auto">
          <a:xfrm>
            <a:off x="2051721" y="2532899"/>
            <a:ext cx="5040560" cy="1015663"/>
          </a:xfrm>
          <a:prstGeom prst="rect">
            <a:avLst/>
          </a:prstGeom>
          <a:noFill/>
          <a:ln w="9525">
            <a:noFill/>
            <a:miter lim="800000"/>
            <a:headEnd/>
            <a:tailEnd/>
          </a:ln>
        </p:spPr>
        <p:txBody>
          <a:bodyPr wrap="square">
            <a:spAutoFit/>
          </a:bodyPr>
          <a:lstStyle/>
          <a:p>
            <a:pPr algn="ctr" eaLnBrk="1" hangingPunct="1"/>
            <a:r>
              <a:rPr lang="en-US" altLang="zh-CN" sz="6000">
                <a:solidFill>
                  <a:srgbClr val="FF0000"/>
                </a:solidFill>
                <a:latin typeface="UVN Thanh Pho Nang" panose="02060406040706070204" pitchFamily="18" charset="0"/>
              </a:rPr>
              <a:t>KHỞI ĐỘNG</a:t>
            </a:r>
            <a:endParaRPr lang="zh-CN" altLang="en-US" sz="6000" dirty="0">
              <a:solidFill>
                <a:srgbClr val="FF0000"/>
              </a:solidFill>
              <a:latin typeface="UVN Thanh Pho Nang" panose="02060406040706070204" pitchFamily="18" charset="0"/>
            </a:endParaRPr>
          </a:p>
        </p:txBody>
      </p:sp>
      <p:pic>
        <p:nvPicPr>
          <p:cNvPr id="16" name="图片 1">
            <a:extLst>
              <a:ext uri="{FF2B5EF4-FFF2-40B4-BE49-F238E27FC236}">
                <a16:creationId xmlns:a16="http://schemas.microsoft.com/office/drawing/2014/main" xmlns=""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xmlns=""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xmlns=""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xmlns="" id="{D73EF844-679D-41AC-AFE2-67A4C5055AEA}"/>
              </a:ext>
            </a:extLst>
          </p:cNvPr>
          <p:cNvPicPr>
            <a:picLocks noChangeAspect="1"/>
          </p:cNvPicPr>
          <p:nvPr/>
        </p:nvPicPr>
        <p:blipFill rotWithShape="1">
          <a:blip r:embed="rId11"/>
          <a:srcRect l="17313" r="14117"/>
          <a:stretch/>
        </p:blipFill>
        <p:spPr>
          <a:xfrm flipH="1">
            <a:off x="7047205" y="1999680"/>
            <a:ext cx="2096795" cy="3048909"/>
          </a:xfrm>
          <a:prstGeom prst="rect">
            <a:avLst/>
          </a:prstGeom>
        </p:spPr>
      </p:pic>
      <p:pic>
        <p:nvPicPr>
          <p:cNvPr id="10" name="Picture 9">
            <a:extLst>
              <a:ext uri="{FF2B5EF4-FFF2-40B4-BE49-F238E27FC236}">
                <a16:creationId xmlns:a16="http://schemas.microsoft.com/office/drawing/2014/main" xmlns=""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1769766"/>
            <a:ext cx="1609666" cy="3508736"/>
          </a:xfrm>
          <a:prstGeom prst="rect">
            <a:avLst/>
          </a:prstGeom>
        </p:spPr>
      </p:pic>
    </p:spTree>
    <p:extLst>
      <p:ext uri="{BB962C8B-B14F-4D97-AF65-F5344CB8AC3E}">
        <p14:creationId xmlns:p14="http://schemas.microsoft.com/office/powerpoint/2010/main" val="4173094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Thu - đông 1947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62832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b="1" spc="-80">
                <a:solidFill>
                  <a:srgbClr val="7030A0"/>
                </a:solidFill>
                <a:latin typeface="Times New Roman" panose="02020603050405020304" pitchFamily="18" charset="0"/>
                <a:cs typeface="Times New Roman" panose="02020603050405020304" pitchFamily="18" charset="0"/>
              </a:rPr>
              <a:t>Chiến dịch Việt Bắc “mồ chôn giặc Pháp”.</a:t>
            </a:r>
          </a:p>
        </p:txBody>
      </p:sp>
      <p:pic>
        <p:nvPicPr>
          <p:cNvPr id="4" name="Picture 4" descr="PIC_0006">
            <a:extLst>
              <a:ext uri="{FF2B5EF4-FFF2-40B4-BE49-F238E27FC236}">
                <a16:creationId xmlns:a16="http://schemas.microsoft.com/office/drawing/2014/main" xmlns="" id="{357D8EED-CEF3-40BD-91C5-7BADC6C1F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228" y="1313158"/>
            <a:ext cx="3845636" cy="33976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5E39B899-A3CC-4BF5-801D-FA63F1DCEC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20000"/>
                    </a14:imgEffect>
                  </a14:imgLayer>
                </a14:imgProps>
              </a:ext>
            </a:extLst>
          </a:blip>
          <a:stretch>
            <a:fillRect/>
          </a:stretch>
        </p:blipFill>
        <p:spPr>
          <a:xfrm>
            <a:off x="125136" y="1484326"/>
            <a:ext cx="4760891" cy="3284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6445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Thu - đông 1950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62832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160">
                <a:solidFill>
                  <a:srgbClr val="7030A0"/>
                </a:solidFill>
                <a:latin typeface="Times New Roman" panose="02020603050405020304" pitchFamily="18" charset="0"/>
                <a:cs typeface="Times New Roman" panose="02020603050405020304" pitchFamily="18" charset="0"/>
              </a:rPr>
              <a:t>Chiến dịch Biên giới. Gương chiến đấu dũng cảm anh La Văn Cầu.</a:t>
            </a:r>
          </a:p>
        </p:txBody>
      </p:sp>
      <p:pic>
        <p:nvPicPr>
          <p:cNvPr id="4" name="Picture 4" descr="HCT theo doi MT Dong Khe (Cao Bang)">
            <a:extLst>
              <a:ext uri="{FF2B5EF4-FFF2-40B4-BE49-F238E27FC236}">
                <a16:creationId xmlns:a16="http://schemas.microsoft.com/office/drawing/2014/main" xmlns="" id="{58BD88F4-BDAA-40CF-9CF8-A7C749B33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38" y="1169482"/>
            <a:ext cx="4156273" cy="35630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 name="Picture 6" descr="La-van-cau">
            <a:extLst>
              <a:ext uri="{FF2B5EF4-FFF2-40B4-BE49-F238E27FC236}">
                <a16:creationId xmlns:a16="http://schemas.microsoft.com/office/drawing/2014/main" xmlns="" id="{DA4796AE-6B83-4E30-85F2-046663DBEF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801694" y="1151548"/>
            <a:ext cx="3881691" cy="3689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344101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Tháng 2/1951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206338" y="537346"/>
            <a:ext cx="87221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pic>
        <p:nvPicPr>
          <p:cNvPr id="4" name="Picture 2" descr="Tháng 2-1951: Đại hội đại biểu toàn quốc lần thứ II của Đảng | Tạp chí  Tuyên giáo">
            <a:extLst>
              <a:ext uri="{FF2B5EF4-FFF2-40B4-BE49-F238E27FC236}">
                <a16:creationId xmlns:a16="http://schemas.microsoft.com/office/drawing/2014/main" xmlns="" id="{511D72CC-5CD4-4A11-AA44-169BC757A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240396"/>
            <a:ext cx="5868652" cy="37598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8637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Ngày 1/5/1951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55632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Khai mạc đại hội chiến sỹ thi đua và cán bộ gương mẫu toàn quốc. Đại hội bầu ra 7 anh hùng tiêu biểu.</a:t>
            </a:r>
          </a:p>
        </p:txBody>
      </p:sp>
      <p:sp>
        <p:nvSpPr>
          <p:cNvPr id="4" name="TextBox 3">
            <a:extLst>
              <a:ext uri="{FF2B5EF4-FFF2-40B4-BE49-F238E27FC236}">
                <a16:creationId xmlns:a16="http://schemas.microsoft.com/office/drawing/2014/main" xmlns="" id="{5FA78E50-9A82-467A-8048-AB6A9C4BEE86}"/>
              </a:ext>
            </a:extLst>
          </p:cNvPr>
          <p:cNvSpPr txBox="1"/>
          <p:nvPr/>
        </p:nvSpPr>
        <p:spPr>
          <a:xfrm>
            <a:off x="395536" y="2140496"/>
            <a:ext cx="2664296" cy="1631216"/>
          </a:xfrm>
          <a:prstGeom prst="rect">
            <a:avLst/>
          </a:prstGeom>
          <a:noFill/>
        </p:spPr>
        <p:txBody>
          <a:bodyPr wrap="square">
            <a:spAutoFit/>
          </a:bodyPr>
          <a:lstStyle/>
          <a:p>
            <a:pPr algn="just"/>
            <a:r>
              <a:rPr lang="vi-VN" altLang="en-US" sz="20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Bác Hồ với các đại biểu dự Đại hội chiến sĩ thi đua, cán bộ gương mẫu lần thứ nhất.</a:t>
            </a:r>
          </a:p>
        </p:txBody>
      </p:sp>
      <p:pic>
        <p:nvPicPr>
          <p:cNvPr id="6" name="Picture 5">
            <a:extLst>
              <a:ext uri="{FF2B5EF4-FFF2-40B4-BE49-F238E27FC236}">
                <a16:creationId xmlns:a16="http://schemas.microsoft.com/office/drawing/2014/main" xmlns="" id="{A54F4C4B-7606-42C8-A85C-D6BBB5971A61}"/>
              </a:ext>
            </a:extLst>
          </p:cNvPr>
          <p:cNvPicPr>
            <a:picLocks noChangeAspect="1"/>
          </p:cNvPicPr>
          <p:nvPr/>
        </p:nvPicPr>
        <p:blipFill>
          <a:blip r:embed="rId2"/>
          <a:stretch>
            <a:fillRect/>
          </a:stretch>
        </p:blipFill>
        <p:spPr>
          <a:xfrm>
            <a:off x="3239852" y="1528429"/>
            <a:ext cx="5688632" cy="3276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8786218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18408" y="3953534"/>
            <a:ext cx="36460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318407" y="4163280"/>
            <a:ext cx="3646088" cy="369332"/>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1</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Trần Đại Nghĩa</a:t>
            </a:r>
          </a:p>
        </p:txBody>
      </p:sp>
      <p:sp>
        <p:nvSpPr>
          <p:cNvPr id="7" name="云形 1">
            <a:extLst>
              <a:ext uri="{FF2B5EF4-FFF2-40B4-BE49-F238E27FC236}">
                <a16:creationId xmlns:a16="http://schemas.microsoft.com/office/drawing/2014/main" xmlns="" id="{42458521-C2D8-4B28-9097-097C03922371}"/>
              </a:ext>
            </a:extLst>
          </p:cNvPr>
          <p:cNvSpPr/>
          <p:nvPr/>
        </p:nvSpPr>
        <p:spPr>
          <a:xfrm>
            <a:off x="3781615" y="794757"/>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C000"/>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4399089" y="1491321"/>
            <a:ext cx="39274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sz="2200"/>
              <a:t>Ông tên thật là Phạm Quang Lễ, năm 1946 ông cùng với kỹ sư luyện kim Võ Quý Huân, bác sĩ Trần Hữu Tước theo Hồ Chủ tịch về nước, tham gia tổ chức, chế tạo vũ khí cho quân đội tại núi rừng Việt Bắc.</a:t>
            </a:r>
          </a:p>
        </p:txBody>
      </p:sp>
      <p:pic>
        <p:nvPicPr>
          <p:cNvPr id="12290" name="Picture 2" descr="Tiểu sử viện sỹ Trần Đại Nghĩa">
            <a:extLst>
              <a:ext uri="{FF2B5EF4-FFF2-40B4-BE49-F238E27FC236}">
                <a16:creationId xmlns:a16="http://schemas.microsoft.com/office/drawing/2014/main" xmlns="" id="{BD64A008-5924-443F-8645-C5BF41A01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914" y="994430"/>
            <a:ext cx="2068154" cy="2749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xmlns="" id="{4EE9AFDF-6481-4483-8934-B8F49DEEC6D0}"/>
              </a:ext>
            </a:extLst>
          </p:cNvPr>
          <p:cNvSpPr txBox="1"/>
          <p:nvPr/>
        </p:nvSpPr>
        <p:spPr>
          <a:xfrm>
            <a:off x="1" y="425812"/>
            <a:ext cx="9144000"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34049950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516528" y="4019206"/>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516527" y="4228952"/>
            <a:ext cx="3290887" cy="323165"/>
          </a:xfrm>
          <a:prstGeom prst="rect">
            <a:avLst/>
          </a:prstGeom>
          <a:noFill/>
        </p:spPr>
        <p:txBody>
          <a:bodyPr wrap="square">
            <a:spAutoFit/>
          </a:bodyPr>
          <a:lstStyle/>
          <a:p>
            <a:pPr algn="ctr" defTabSz="685800"/>
            <a:r>
              <a:rPr lang="en-US"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2</a:t>
            </a:r>
            <a:r>
              <a:rPr lang="vi-VN"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Nguyễn Quốc Trị</a:t>
            </a:r>
          </a:p>
        </p:txBody>
      </p:sp>
      <p:sp>
        <p:nvSpPr>
          <p:cNvPr id="7" name="云形 1">
            <a:extLst>
              <a:ext uri="{FF2B5EF4-FFF2-40B4-BE49-F238E27FC236}">
                <a16:creationId xmlns:a16="http://schemas.microsoft.com/office/drawing/2014/main" xmlns="" id="{42458521-C2D8-4B28-9097-097C03922371}"/>
              </a:ext>
            </a:extLst>
          </p:cNvPr>
          <p:cNvSpPr/>
          <p:nvPr/>
        </p:nvSpPr>
        <p:spPr>
          <a:xfrm>
            <a:off x="3550660" y="860428"/>
            <a:ext cx="5336587"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3932876" y="1464661"/>
            <a:ext cx="441954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a:t>Anh hùng Nguyễn Quốc Trị sinh năm 1921, quê ở tỉnh Nghệ An. Cuối 1946 đầu 1947, ông đã diệt được 19 tên Pháp và 2 tên Nhật. Trong chiến dịch Thu - Đông 1950, ông đã chỉ huy đánh tan 2 trung đội của Pháp, diệt và bắt 22 tên địch, phá kế hoạch hợp quân của giặc.</a:t>
            </a:r>
          </a:p>
        </p:txBody>
      </p:sp>
      <p:pic>
        <p:nvPicPr>
          <p:cNvPr id="11" name="Picture 6" descr="Nguyen Quoc Tri">
            <a:extLst>
              <a:ext uri="{FF2B5EF4-FFF2-40B4-BE49-F238E27FC236}">
                <a16:creationId xmlns:a16="http://schemas.microsoft.com/office/drawing/2014/main" xmlns="" id="{61BE9C25-A7A8-499E-965A-0189CFB2B7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445" t="14925" r="11111" b="11940"/>
          <a:stretch>
            <a:fillRect/>
          </a:stretch>
        </p:blipFill>
        <p:spPr bwMode="auto">
          <a:xfrm>
            <a:off x="1017270" y="1079281"/>
            <a:ext cx="2384744" cy="2747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xmlns="" id="{9EF4190D-2780-4B7B-A30D-71D64C73E403}"/>
              </a:ext>
            </a:extLst>
          </p:cNvPr>
          <p:cNvSpPr txBox="1"/>
          <p:nvPr/>
        </p:nvSpPr>
        <p:spPr>
          <a:xfrm>
            <a:off x="179513" y="425812"/>
            <a:ext cx="8784976"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294735927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86988" y="3953534"/>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420324" y="4163280"/>
            <a:ext cx="3167744" cy="369332"/>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3</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La Văn Cầu</a:t>
            </a:r>
          </a:p>
        </p:txBody>
      </p:sp>
      <p:pic>
        <p:nvPicPr>
          <p:cNvPr id="6" name="Picture 11" descr="La Van Cau">
            <a:extLst>
              <a:ext uri="{FF2B5EF4-FFF2-40B4-BE49-F238E27FC236}">
                <a16:creationId xmlns:a16="http://schemas.microsoft.com/office/drawing/2014/main" xmlns="" id="{209E4BCA-593C-4637-9D21-1B6915D0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00" r="-2232" b="10001"/>
          <a:stretch>
            <a:fillRect/>
          </a:stretch>
        </p:blipFill>
        <p:spPr bwMode="auto">
          <a:xfrm>
            <a:off x="1000982" y="1053280"/>
            <a:ext cx="2294844" cy="2690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云形 1">
            <a:extLst>
              <a:ext uri="{FF2B5EF4-FFF2-40B4-BE49-F238E27FC236}">
                <a16:creationId xmlns:a16="http://schemas.microsoft.com/office/drawing/2014/main" xmlns="" id="{42458521-C2D8-4B28-9097-097C03922371}"/>
              </a:ext>
            </a:extLst>
          </p:cNvPr>
          <p:cNvSpPr/>
          <p:nvPr/>
        </p:nvSpPr>
        <p:spPr>
          <a:xfrm>
            <a:off x="3777532" y="896401"/>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4571789" y="1361608"/>
            <a:ext cx="375145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sz="2000" b="1">
                <a:latin typeface="+mj-lt"/>
              </a:rPr>
              <a:t>Tr</a:t>
            </a:r>
            <a:r>
              <a:rPr lang="en-US" sz="2000" b="1" dirty="0" err="1">
                <a:latin typeface="+mj-lt"/>
              </a:rPr>
              <a:t>ong</a:t>
            </a:r>
            <a:r>
              <a:rPr lang="en-US" sz="2000" b="1" dirty="0">
                <a:latin typeface="+mj-lt"/>
              </a:rPr>
              <a:t> </a:t>
            </a:r>
            <a:r>
              <a:rPr lang="en-US" sz="2000" b="1" dirty="0" err="1">
                <a:latin typeface="+mj-lt"/>
              </a:rPr>
              <a:t>tr</a:t>
            </a:r>
            <a:r>
              <a:rPr lang="vi-VN" sz="2000" b="1" dirty="0" err="1">
                <a:latin typeface="+mj-lt"/>
              </a:rPr>
              <a:t>ận</a:t>
            </a:r>
            <a:r>
              <a:rPr lang="vi-VN" sz="2000" b="1" dirty="0">
                <a:latin typeface="+mj-lt"/>
              </a:rPr>
              <a:t> </a:t>
            </a:r>
            <a:r>
              <a:rPr lang="vi-VN" sz="2000" b="1" dirty="0" err="1">
                <a:latin typeface="+mj-lt"/>
              </a:rPr>
              <a:t>phục</a:t>
            </a:r>
            <a:r>
              <a:rPr lang="vi-VN" sz="2000" b="1" dirty="0">
                <a:latin typeface="+mj-lt"/>
              </a:rPr>
              <a:t> </a:t>
            </a:r>
            <a:r>
              <a:rPr lang="vi-VN" sz="2000" b="1" dirty="0" err="1">
                <a:latin typeface="+mj-lt"/>
              </a:rPr>
              <a:t>kích</a:t>
            </a:r>
            <a:r>
              <a:rPr lang="vi-VN" sz="2000" b="1" dirty="0">
                <a:latin typeface="+mj-lt"/>
              </a:rPr>
              <a:t> trên </a:t>
            </a:r>
            <a:r>
              <a:rPr lang="vi-VN" sz="2000" b="1" dirty="0" err="1">
                <a:latin typeface="+mj-lt"/>
              </a:rPr>
              <a:t>đường</a:t>
            </a:r>
            <a:r>
              <a:rPr lang="vi-VN" sz="2000" b="1" dirty="0">
                <a:latin typeface="+mj-lt"/>
              </a:rPr>
              <a:t> Bông Lau</a:t>
            </a:r>
            <a:r>
              <a:rPr lang="en-US" sz="2000" b="1" dirty="0">
                <a:latin typeface="+mj-lt"/>
              </a:rPr>
              <a:t> n</a:t>
            </a:r>
            <a:r>
              <a:rPr lang="vi-VN" sz="2000" b="1" dirty="0">
                <a:latin typeface="+mj-lt"/>
              </a:rPr>
              <a:t>ăm 1950</a:t>
            </a:r>
            <a:r>
              <a:rPr lang="en-US" sz="2000" b="1" dirty="0">
                <a:latin typeface="+mj-lt"/>
              </a:rPr>
              <a:t>,</a:t>
            </a:r>
            <a:r>
              <a:rPr lang="vi-VN" sz="2000" b="1" dirty="0">
                <a:latin typeface="+mj-lt"/>
              </a:rPr>
              <a:t> khi đang </a:t>
            </a:r>
            <a:r>
              <a:rPr lang="vi-VN" sz="2000" b="1" dirty="0" err="1">
                <a:latin typeface="+mj-lt"/>
              </a:rPr>
              <a:t>chỉ</a:t>
            </a:r>
            <a:r>
              <a:rPr lang="vi-VN" sz="2000" b="1" dirty="0">
                <a:latin typeface="+mj-lt"/>
              </a:rPr>
              <a:t> huy </a:t>
            </a:r>
            <a:r>
              <a:rPr lang="vi-VN" sz="2000" b="1" dirty="0" err="1">
                <a:latin typeface="+mj-lt"/>
              </a:rPr>
              <a:t>tổ</a:t>
            </a:r>
            <a:r>
              <a:rPr lang="vi-VN" sz="2000" b="1" dirty="0">
                <a:latin typeface="+mj-lt"/>
              </a:rPr>
              <a:t> </a:t>
            </a:r>
            <a:r>
              <a:rPr lang="vi-VN" sz="2000" b="1" dirty="0" err="1">
                <a:latin typeface="+mj-lt"/>
              </a:rPr>
              <a:t>bộc</a:t>
            </a:r>
            <a:r>
              <a:rPr lang="vi-VN" sz="2000" b="1" dirty="0">
                <a:latin typeface="+mj-lt"/>
              </a:rPr>
              <a:t> </a:t>
            </a:r>
            <a:r>
              <a:rPr lang="vi-VN" sz="2000" b="1" dirty="0" err="1">
                <a:latin typeface="+mj-lt"/>
              </a:rPr>
              <a:t>phá</a:t>
            </a:r>
            <a:r>
              <a:rPr lang="vi-VN" sz="2000" b="1" dirty="0">
                <a:latin typeface="+mj-lt"/>
              </a:rPr>
              <a:t> </a:t>
            </a:r>
            <a:r>
              <a:rPr lang="vi-VN" sz="2000" b="1" dirty="0" err="1">
                <a:latin typeface="+mj-lt"/>
              </a:rPr>
              <a:t>hàng</a:t>
            </a:r>
            <a:r>
              <a:rPr lang="vi-VN" sz="2000" b="1" dirty="0">
                <a:latin typeface="+mj-lt"/>
              </a:rPr>
              <a:t> </a:t>
            </a:r>
            <a:r>
              <a:rPr lang="vi-VN" sz="2000" b="1" dirty="0" err="1">
                <a:latin typeface="+mj-lt"/>
              </a:rPr>
              <a:t>rào</a:t>
            </a:r>
            <a:r>
              <a:rPr lang="vi-VN" sz="2000" b="1" dirty="0">
                <a:latin typeface="+mj-lt"/>
              </a:rPr>
              <a:t> </a:t>
            </a:r>
            <a:r>
              <a:rPr lang="vi-VN" sz="2000" b="1" dirty="0" err="1">
                <a:latin typeface="+mj-lt"/>
              </a:rPr>
              <a:t>để</a:t>
            </a:r>
            <a:r>
              <a:rPr lang="vi-VN" sz="2000" b="1" dirty="0">
                <a:latin typeface="+mj-lt"/>
              </a:rPr>
              <a:t> đơn </a:t>
            </a:r>
            <a:r>
              <a:rPr lang="vi-VN" sz="2000" b="1" dirty="0" err="1">
                <a:latin typeface="+mj-lt"/>
              </a:rPr>
              <a:t>vị</a:t>
            </a:r>
            <a:r>
              <a:rPr lang="vi-VN" sz="2000" b="1" dirty="0">
                <a:latin typeface="+mj-lt"/>
              </a:rPr>
              <a:t> </a:t>
            </a:r>
            <a:r>
              <a:rPr lang="vi-VN" sz="2000" b="1" dirty="0" err="1">
                <a:latin typeface="+mj-lt"/>
              </a:rPr>
              <a:t>tiến</a:t>
            </a:r>
            <a:r>
              <a:rPr lang="vi-VN" sz="2000" b="1" dirty="0">
                <a:latin typeface="+mj-lt"/>
              </a:rPr>
              <a:t> công </a:t>
            </a:r>
            <a:r>
              <a:rPr lang="vi-VN" sz="2000" b="1" dirty="0" err="1">
                <a:latin typeface="+mj-lt"/>
              </a:rPr>
              <a:t>đồn</a:t>
            </a:r>
            <a:r>
              <a:rPr lang="vi-VN" sz="2000" b="1" dirty="0">
                <a:latin typeface="+mj-lt"/>
              </a:rPr>
              <a:t>, ông </a:t>
            </a:r>
            <a:r>
              <a:rPr lang="vi-VN" sz="2000" b="1" dirty="0" err="1">
                <a:latin typeface="+mj-lt"/>
              </a:rPr>
              <a:t>bị</a:t>
            </a:r>
            <a:r>
              <a:rPr lang="vi-VN" sz="2000" b="1" dirty="0">
                <a:latin typeface="+mj-lt"/>
              </a:rPr>
              <a:t> thương </a:t>
            </a:r>
            <a:r>
              <a:rPr lang="vi-VN" sz="2000" b="1" dirty="0" err="1">
                <a:latin typeface="+mj-lt"/>
              </a:rPr>
              <a:t>gẫy</a:t>
            </a:r>
            <a:r>
              <a:rPr lang="vi-VN" sz="2000" b="1" dirty="0">
                <a:latin typeface="+mj-lt"/>
              </a:rPr>
              <a:t> </a:t>
            </a:r>
            <a:r>
              <a:rPr lang="vi-VN" sz="2000" b="1" dirty="0" err="1">
                <a:latin typeface="+mj-lt"/>
              </a:rPr>
              <a:t>nát</a:t>
            </a:r>
            <a:r>
              <a:rPr lang="vi-VN" sz="2000" b="1" dirty="0">
                <a:latin typeface="+mj-lt"/>
              </a:rPr>
              <a:t> </a:t>
            </a:r>
            <a:r>
              <a:rPr lang="vi-VN" sz="2000" b="1" dirty="0" err="1">
                <a:latin typeface="+mj-lt"/>
              </a:rPr>
              <a:t>cánh</a:t>
            </a:r>
            <a:r>
              <a:rPr lang="vi-VN" sz="2000" b="1" dirty="0">
                <a:latin typeface="+mj-lt"/>
              </a:rPr>
              <a:t> tay, </a:t>
            </a:r>
            <a:r>
              <a:rPr lang="vi-VN" sz="2000" b="1" dirty="0" err="1">
                <a:latin typeface="+mj-lt"/>
              </a:rPr>
              <a:t>và</a:t>
            </a:r>
            <a:r>
              <a:rPr lang="vi-VN" sz="2000" b="1" dirty="0">
                <a:latin typeface="+mj-lt"/>
              </a:rPr>
              <a:t> </a:t>
            </a:r>
            <a:r>
              <a:rPr lang="vi-VN" sz="2000" b="1" dirty="0" err="1">
                <a:latin typeface="+mj-lt"/>
              </a:rPr>
              <a:t>đã</a:t>
            </a:r>
            <a:r>
              <a:rPr lang="vi-VN" sz="2000" b="1" dirty="0">
                <a:latin typeface="+mj-lt"/>
              </a:rPr>
              <a:t> </a:t>
            </a:r>
            <a:r>
              <a:rPr lang="vi-VN" sz="2000" b="1" dirty="0" err="1">
                <a:latin typeface="+mj-lt"/>
              </a:rPr>
              <a:t>nhờ</a:t>
            </a:r>
            <a:r>
              <a:rPr lang="vi-VN" sz="2000" b="1" dirty="0">
                <a:latin typeface="+mj-lt"/>
              </a:rPr>
              <a:t> </a:t>
            </a:r>
            <a:r>
              <a:rPr lang="vi-VN" sz="2000" b="1" dirty="0" err="1">
                <a:latin typeface="+mj-lt"/>
              </a:rPr>
              <a:t>đồng</a:t>
            </a:r>
            <a:r>
              <a:rPr lang="vi-VN" sz="2000" b="1" dirty="0">
                <a:latin typeface="+mj-lt"/>
              </a:rPr>
              <a:t> </a:t>
            </a:r>
            <a:r>
              <a:rPr lang="vi-VN" sz="2000" b="1" dirty="0" err="1">
                <a:latin typeface="+mj-lt"/>
              </a:rPr>
              <a:t>đội</a:t>
            </a:r>
            <a:r>
              <a:rPr lang="vi-VN" sz="2000" b="1" dirty="0">
                <a:latin typeface="+mj-lt"/>
              </a:rPr>
              <a:t> </a:t>
            </a:r>
            <a:r>
              <a:rPr lang="vi-VN" sz="2000" b="1" dirty="0" err="1">
                <a:latin typeface="+mj-lt"/>
              </a:rPr>
              <a:t>chặt</a:t>
            </a:r>
            <a:r>
              <a:rPr lang="vi-VN" sz="2000" b="1" dirty="0">
                <a:latin typeface="+mj-lt"/>
              </a:rPr>
              <a:t> </a:t>
            </a:r>
            <a:r>
              <a:rPr lang="vi-VN" sz="2000" b="1" dirty="0" err="1">
                <a:latin typeface="+mj-lt"/>
              </a:rPr>
              <a:t>đứt</a:t>
            </a:r>
            <a:r>
              <a:rPr lang="vi-VN" sz="2000" b="1" dirty="0">
                <a:latin typeface="+mj-lt"/>
              </a:rPr>
              <a:t> </a:t>
            </a:r>
            <a:r>
              <a:rPr lang="vi-VN" sz="2000" b="1" dirty="0" err="1">
                <a:latin typeface="+mj-lt"/>
              </a:rPr>
              <a:t>để</a:t>
            </a:r>
            <a:r>
              <a:rPr lang="vi-VN" sz="2000" b="1" dirty="0">
                <a:latin typeface="+mj-lt"/>
              </a:rPr>
              <a:t> </a:t>
            </a:r>
            <a:r>
              <a:rPr lang="vi-VN" sz="2000" b="1" dirty="0" err="1">
                <a:latin typeface="+mj-lt"/>
              </a:rPr>
              <a:t>khỏi</a:t>
            </a:r>
            <a:r>
              <a:rPr lang="vi-VN" sz="2000" b="1" dirty="0">
                <a:latin typeface="+mj-lt"/>
              </a:rPr>
              <a:t> </a:t>
            </a:r>
            <a:r>
              <a:rPr lang="vi-VN" sz="2000" b="1" dirty="0" err="1">
                <a:latin typeface="+mj-lt"/>
              </a:rPr>
              <a:t>vướng</a:t>
            </a:r>
            <a:r>
              <a:rPr lang="vi-VN" sz="2000" b="1" dirty="0">
                <a:latin typeface="+mj-lt"/>
              </a:rPr>
              <a:t>, </a:t>
            </a:r>
            <a:r>
              <a:rPr lang="vi-VN" sz="2000" b="1" dirty="0" err="1">
                <a:latin typeface="+mj-lt"/>
              </a:rPr>
              <a:t>dùng</a:t>
            </a:r>
            <a:r>
              <a:rPr lang="vi-VN" sz="2000" b="1" dirty="0">
                <a:latin typeface="+mj-lt"/>
              </a:rPr>
              <a:t> tay </a:t>
            </a:r>
            <a:r>
              <a:rPr lang="vi-VN" sz="2000" b="1" dirty="0" err="1">
                <a:latin typeface="+mj-lt"/>
              </a:rPr>
              <a:t>trái</a:t>
            </a:r>
            <a:r>
              <a:rPr lang="vi-VN" sz="2000" b="1" dirty="0">
                <a:latin typeface="+mj-lt"/>
              </a:rPr>
              <a:t> ôm </a:t>
            </a:r>
            <a:r>
              <a:rPr lang="vi-VN" sz="2000" b="1" dirty="0" err="1">
                <a:latin typeface="+mj-lt"/>
              </a:rPr>
              <a:t>bọc</a:t>
            </a:r>
            <a:r>
              <a:rPr lang="vi-VN" sz="2000" b="1" dirty="0">
                <a:latin typeface="+mj-lt"/>
              </a:rPr>
              <a:t> </a:t>
            </a:r>
            <a:r>
              <a:rPr lang="vi-VN" sz="2000" b="1" dirty="0" err="1">
                <a:latin typeface="+mj-lt"/>
              </a:rPr>
              <a:t>phá</a:t>
            </a:r>
            <a:r>
              <a:rPr lang="vi-VN" sz="2000" b="1" dirty="0">
                <a:latin typeface="+mj-lt"/>
              </a:rPr>
              <a:t> </a:t>
            </a:r>
            <a:r>
              <a:rPr lang="vi-VN" sz="2000" b="1" dirty="0" err="1">
                <a:latin typeface="+mj-lt"/>
              </a:rPr>
              <a:t>đánh</a:t>
            </a:r>
            <a:r>
              <a:rPr lang="vi-VN" sz="2000" b="1" dirty="0">
                <a:latin typeface="+mj-lt"/>
              </a:rPr>
              <a:t> </a:t>
            </a:r>
            <a:r>
              <a:rPr lang="vi-VN" sz="2000" b="1" dirty="0" err="1">
                <a:latin typeface="+mj-lt"/>
              </a:rPr>
              <a:t>mở</a:t>
            </a:r>
            <a:r>
              <a:rPr lang="vi-VN" sz="2000" b="1" dirty="0">
                <a:latin typeface="+mj-lt"/>
              </a:rPr>
              <a:t> </a:t>
            </a:r>
            <a:r>
              <a:rPr lang="vi-VN" sz="2000" b="1" dirty="0" err="1">
                <a:latin typeface="+mj-lt"/>
              </a:rPr>
              <a:t>đường</a:t>
            </a:r>
            <a:r>
              <a:rPr lang="vi-VN" sz="2000" b="1" dirty="0">
                <a:latin typeface="+mj-lt"/>
              </a:rPr>
              <a:t>, </a:t>
            </a:r>
            <a:r>
              <a:rPr lang="vi-VN" sz="2000" b="1" dirty="0" err="1">
                <a:latin typeface="+mj-lt"/>
              </a:rPr>
              <a:t>tạo</a:t>
            </a:r>
            <a:r>
              <a:rPr lang="vi-VN" sz="2000" b="1" dirty="0">
                <a:latin typeface="+mj-lt"/>
              </a:rPr>
              <a:t> </a:t>
            </a:r>
            <a:r>
              <a:rPr lang="vi-VN" sz="2000" b="1" dirty="0" err="1">
                <a:latin typeface="+mj-lt"/>
              </a:rPr>
              <a:t>thời</a:t>
            </a:r>
            <a:r>
              <a:rPr lang="vi-VN" sz="2000" b="1" dirty="0">
                <a:latin typeface="+mj-lt"/>
              </a:rPr>
              <a:t> cơ cho đơn </a:t>
            </a:r>
            <a:r>
              <a:rPr lang="vi-VN" sz="2000" b="1" dirty="0" err="1">
                <a:latin typeface="+mj-lt"/>
              </a:rPr>
              <a:t>vị</a:t>
            </a:r>
            <a:r>
              <a:rPr lang="vi-VN" sz="2000" b="1" dirty="0">
                <a:latin typeface="+mj-lt"/>
              </a:rPr>
              <a:t> </a:t>
            </a:r>
            <a:r>
              <a:rPr lang="vi-VN" sz="2000" b="1" dirty="0" err="1">
                <a:latin typeface="+mj-lt"/>
              </a:rPr>
              <a:t>đánh</a:t>
            </a:r>
            <a:r>
              <a:rPr lang="vi-VN" sz="2000" b="1" dirty="0">
                <a:latin typeface="+mj-lt"/>
              </a:rPr>
              <a:t> </a:t>
            </a:r>
            <a:r>
              <a:rPr lang="vi-VN" sz="2000" b="1" dirty="0" err="1">
                <a:latin typeface="+mj-lt"/>
              </a:rPr>
              <a:t>chiếm</a:t>
            </a:r>
            <a:r>
              <a:rPr lang="vi-VN" sz="2000" b="1" dirty="0">
                <a:latin typeface="+mj-lt"/>
              </a:rPr>
              <a:t> </a:t>
            </a:r>
            <a:r>
              <a:rPr lang="vi-VN" sz="2000" b="1" dirty="0" err="1">
                <a:latin typeface="+mj-lt"/>
              </a:rPr>
              <a:t>đồn</a:t>
            </a:r>
            <a:r>
              <a:rPr lang="vi-VN" sz="2000" b="1" dirty="0">
                <a:latin typeface="+mj-lt"/>
              </a:rPr>
              <a:t> </a:t>
            </a:r>
            <a:r>
              <a:rPr lang="vi-VN" sz="2000" b="1" dirty="0" err="1">
                <a:latin typeface="+mj-lt"/>
              </a:rPr>
              <a:t>địch</a:t>
            </a:r>
            <a:r>
              <a:rPr lang="en-US" sz="2000" b="1" dirty="0">
                <a:latin typeface="+mj-lt"/>
              </a:rPr>
              <a:t>.</a:t>
            </a:r>
          </a:p>
        </p:txBody>
      </p:sp>
      <p:sp>
        <p:nvSpPr>
          <p:cNvPr id="9" name="TextBox 8">
            <a:extLst>
              <a:ext uri="{FF2B5EF4-FFF2-40B4-BE49-F238E27FC236}">
                <a16:creationId xmlns:a16="http://schemas.microsoft.com/office/drawing/2014/main" xmlns="" id="{6A8B0440-EF97-4FF1-80CB-53649C8A8B8B}"/>
              </a:ext>
            </a:extLst>
          </p:cNvPr>
          <p:cNvSpPr txBox="1"/>
          <p:nvPr/>
        </p:nvSpPr>
        <p:spPr>
          <a:xfrm>
            <a:off x="215516" y="34824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029898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18408" y="4238059"/>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318407" y="4447805"/>
            <a:ext cx="3290887" cy="646331"/>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4</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Hoàng Hanh</a:t>
            </a:r>
          </a:p>
          <a:p>
            <a:pPr algn="ctr" defTabSz="685800"/>
            <a:endPar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xmlns="" id="{42458521-C2D8-4B28-9097-097C03922371}"/>
              </a:ext>
            </a:extLst>
          </p:cNvPr>
          <p:cNvSpPr/>
          <p:nvPr/>
        </p:nvSpPr>
        <p:spPr>
          <a:xfrm>
            <a:off x="3743515" y="834909"/>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4319972" y="1673783"/>
            <a:ext cx="385242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US">
                <a:latin typeface="Times New Roman" panose="02020603050405020304" pitchFamily="18" charset="0"/>
                <a:cs typeface="Times New Roman" panose="02020603050405020304" pitchFamily="18" charset="0"/>
              </a:rPr>
              <a:t>Anh hùng lao động Hoàng Hanh đã có thành tích trong thâm canh, trồng trọt và phát triển chăn nuôi, cải tiến kỹ thuật và công cụ, tham gia tích cực vào tổ đổi công và hợp tác xã sản xuất nông nghiệp.</a:t>
            </a:r>
            <a:endParaRPr lang="en-US" dirty="0">
              <a:latin typeface="Times New Roman" panose="02020603050405020304" pitchFamily="18" charset="0"/>
              <a:cs typeface="Times New Roman" panose="02020603050405020304" pitchFamily="18" charset="0"/>
            </a:endParaRPr>
          </a:p>
        </p:txBody>
      </p:sp>
      <p:pic>
        <p:nvPicPr>
          <p:cNvPr id="9" name="Picture 5" descr="28_anhtrang1_762">
            <a:extLst>
              <a:ext uri="{FF2B5EF4-FFF2-40B4-BE49-F238E27FC236}">
                <a16:creationId xmlns:a16="http://schemas.microsoft.com/office/drawing/2014/main" xmlns="" id="{E69C911A-078F-427B-B538-4B11E57972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7369" y="1246575"/>
            <a:ext cx="2712962" cy="2799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E4D3D4AF-1B0A-4AB7-9654-14812ED8FF60}"/>
              </a:ext>
            </a:extLst>
          </p:cNvPr>
          <p:cNvSpPr txBox="1"/>
          <p:nvPr/>
        </p:nvSpPr>
        <p:spPr>
          <a:xfrm>
            <a:off x="215517" y="42581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9007031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77269" y="3953534"/>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377268" y="4163280"/>
            <a:ext cx="3290887" cy="323165"/>
          </a:xfrm>
          <a:prstGeom prst="rect">
            <a:avLst/>
          </a:prstGeom>
          <a:noFill/>
        </p:spPr>
        <p:txBody>
          <a:bodyPr wrap="square">
            <a:spAutoFit/>
          </a:bodyPr>
          <a:lstStyle/>
          <a:p>
            <a:pPr algn="ctr" defTabSz="685800"/>
            <a:r>
              <a:rPr lang="vi-VN"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5. Anh hùng Cù Chính Lan</a:t>
            </a:r>
          </a:p>
        </p:txBody>
      </p:sp>
      <p:sp>
        <p:nvSpPr>
          <p:cNvPr id="7" name="云形 1">
            <a:extLst>
              <a:ext uri="{FF2B5EF4-FFF2-40B4-BE49-F238E27FC236}">
                <a16:creationId xmlns:a16="http://schemas.microsoft.com/office/drawing/2014/main" xmlns="" id="{42458521-C2D8-4B28-9097-097C03922371}"/>
              </a:ext>
            </a:extLst>
          </p:cNvPr>
          <p:cNvSpPr/>
          <p:nvPr/>
        </p:nvSpPr>
        <p:spPr>
          <a:xfrm>
            <a:off x="3763422" y="1177190"/>
            <a:ext cx="4979481" cy="3483988"/>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4416958" y="1622688"/>
            <a:ext cx="36724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a:t>Cù Chính Lan sinh năm 1930, anh từng nổi tiếng với thành tích chỉ 1 lưỡi dao cùn bắt sống được một binh sĩ Pháp và cướp được một khẩu tiểu liên, được tặng Huân chương Chiến công vì thành tích "tay không bắt giặc" này.</a:t>
            </a:r>
          </a:p>
        </p:txBody>
      </p:sp>
      <p:pic>
        <p:nvPicPr>
          <p:cNvPr id="9" name="Picture 12" descr="Cu chinh lan">
            <a:extLst>
              <a:ext uri="{FF2B5EF4-FFF2-40B4-BE49-F238E27FC236}">
                <a16:creationId xmlns:a16="http://schemas.microsoft.com/office/drawing/2014/main" xmlns="" id="{1A34D6CA-111D-40FB-B558-FCF138799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7" t="16701" r="7433" b="16493"/>
          <a:stretch>
            <a:fillRect/>
          </a:stretch>
        </p:blipFill>
        <p:spPr bwMode="auto">
          <a:xfrm>
            <a:off x="796525" y="867791"/>
            <a:ext cx="2550175" cy="289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5E7B60B0-D9AB-45A1-BF89-FD4EEF7ADB0F}"/>
              </a:ext>
            </a:extLst>
          </p:cNvPr>
          <p:cNvSpPr txBox="1"/>
          <p:nvPr/>
        </p:nvSpPr>
        <p:spPr>
          <a:xfrm>
            <a:off x="179512" y="329769"/>
            <a:ext cx="8784976"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214742725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59316" y="3979947"/>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359316" y="4189693"/>
            <a:ext cx="3290887" cy="507831"/>
          </a:xfrm>
          <a:prstGeom prst="rect">
            <a:avLst/>
          </a:prstGeom>
          <a:noFill/>
        </p:spPr>
        <p:txBody>
          <a:bodyPr wrap="square">
            <a:spAutoFit/>
          </a:bodyPr>
          <a:lstStyle/>
          <a:p>
            <a:pPr algn="ctr" defTabSz="685800"/>
            <a:r>
              <a:rPr lang="vi-VN" altLang="en-US" sz="135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6. Nữ anh hùng Nguyễn Thị Chiên</a:t>
            </a:r>
          </a:p>
          <a:p>
            <a:pPr algn="ctr" defTabSz="685800"/>
            <a:endParaRPr lang="vi-VN" altLang="en-US" sz="1350">
              <a:ln w="0"/>
              <a:solidFill>
                <a:srgbClr val="002060"/>
              </a:solidFill>
              <a:effectLst>
                <a:outerShdw blurRad="38100" dist="19050" dir="2700000" algn="tl" rotWithShape="0">
                  <a:prstClr val="black">
                    <a:alpha val="40000"/>
                  </a:prst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xmlns="" id="{42458521-C2D8-4B28-9097-097C03922371}"/>
              </a:ext>
            </a:extLst>
          </p:cNvPr>
          <p:cNvSpPr/>
          <p:nvPr/>
        </p:nvSpPr>
        <p:spPr>
          <a:xfrm>
            <a:off x="3490911" y="1033229"/>
            <a:ext cx="5293774" cy="3750688"/>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3987015" y="1586987"/>
            <a:ext cx="417090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b="1">
                <a:solidFill>
                  <a:prstClr val="black"/>
                </a:solidFill>
                <a:latin typeface="+mj-lt"/>
                <a:cs typeface="Arial" panose="020B0604020202020204" pitchFamily="34" charset="0"/>
              </a:rPr>
              <a:t>Nguyễn Thị Chiên sinh năm 1930, đã tham gia xây dựng nhiều cơ sở kháng chiến, phá giao thông đường 39, phá tề... Bà đã tiêu diệt, làm bị thương và bắt nhiều quân địch. Bà là người phụ nữ Việt Nam đầu tiên được nhà nước Việt Nam Dân Chủ Cộng Hòa tuyên dương Anh hùng lực lượng vũ trang nhân dân.</a:t>
            </a:r>
          </a:p>
        </p:txBody>
      </p:sp>
      <p:pic>
        <p:nvPicPr>
          <p:cNvPr id="11" name="Picture 9" descr="NguyenThiChien">
            <a:extLst>
              <a:ext uri="{FF2B5EF4-FFF2-40B4-BE49-F238E27FC236}">
                <a16:creationId xmlns:a16="http://schemas.microsoft.com/office/drawing/2014/main" xmlns="" id="{B99E3121-FC78-46AA-8C21-B70437CE8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57773" y="999982"/>
            <a:ext cx="2296325" cy="2838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xmlns="" id="{77A12A87-EE4E-4DAA-A522-316324FDB011}"/>
              </a:ext>
            </a:extLst>
          </p:cNvPr>
          <p:cNvSpPr txBox="1"/>
          <p:nvPr/>
        </p:nvSpPr>
        <p:spPr>
          <a:xfrm>
            <a:off x="215517" y="42581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31976013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73F43D8-873D-4CAF-AC9D-7B9C491BF401}"/>
              </a:ext>
            </a:extLst>
          </p:cNvPr>
          <p:cNvGrpSpPr/>
          <p:nvPr/>
        </p:nvGrpSpPr>
        <p:grpSpPr>
          <a:xfrm rot="5400000">
            <a:off x="4146186" y="1495639"/>
            <a:ext cx="3184270" cy="2176202"/>
            <a:chOff x="166967" y="4308490"/>
            <a:chExt cx="8808376" cy="1915824"/>
          </a:xfrm>
        </p:grpSpPr>
        <p:sp>
          <p:nvSpPr>
            <p:cNvPr id="4" name="Rectangle: Single Corner Snipped 3">
              <a:extLst>
                <a:ext uri="{FF2B5EF4-FFF2-40B4-BE49-F238E27FC236}">
                  <a16:creationId xmlns:a16="http://schemas.microsoft.com/office/drawing/2014/main" xmlns=""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xmlns="" id="{C9F9CD11-EC25-43B0-85DF-348182A8CE6B}"/>
                </a:ext>
              </a:extLst>
            </p:cNvPr>
            <p:cNvSpPr txBox="1"/>
            <p:nvPr/>
          </p:nvSpPr>
          <p:spPr>
            <a:xfrm rot="16200000">
              <a:off x="964113" y="4564018"/>
              <a:ext cx="1813683" cy="1404770"/>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7/5/1954</a:t>
              </a:r>
            </a:p>
          </p:txBody>
        </p:sp>
      </p:grpSp>
      <p:grpSp>
        <p:nvGrpSpPr>
          <p:cNvPr id="6" name="Group 5">
            <a:extLst>
              <a:ext uri="{FF2B5EF4-FFF2-40B4-BE49-F238E27FC236}">
                <a16:creationId xmlns:a16="http://schemas.microsoft.com/office/drawing/2014/main" xmlns="" id="{0C658C90-2A3A-4902-A7FC-5625D57CB46C}"/>
              </a:ext>
            </a:extLst>
          </p:cNvPr>
          <p:cNvGrpSpPr/>
          <p:nvPr/>
        </p:nvGrpSpPr>
        <p:grpSpPr>
          <a:xfrm rot="5400000">
            <a:off x="-372738" y="1501856"/>
            <a:ext cx="3184268" cy="2141374"/>
            <a:chOff x="259424" y="1452347"/>
            <a:chExt cx="8808376" cy="2004277"/>
          </a:xfrm>
        </p:grpSpPr>
        <p:sp>
          <p:nvSpPr>
            <p:cNvPr id="7" name="Rectangle: Single Corner Snipped 6">
              <a:extLst>
                <a:ext uri="{FF2B5EF4-FFF2-40B4-BE49-F238E27FC236}">
                  <a16:creationId xmlns:a16="http://schemas.microsoft.com/office/drawing/2014/main" xmlns=""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8" name="TextBox 7">
              <a:extLst>
                <a:ext uri="{FF2B5EF4-FFF2-40B4-BE49-F238E27FC236}">
                  <a16:creationId xmlns:a16="http://schemas.microsoft.com/office/drawing/2014/main" xmlns="" id="{343AD65A-F627-4A10-A20F-BFDAB3244CBC}"/>
                </a:ext>
              </a:extLst>
            </p:cNvPr>
            <p:cNvSpPr txBox="1"/>
            <p:nvPr/>
          </p:nvSpPr>
          <p:spPr>
            <a:xfrm rot="16200000">
              <a:off x="992244" y="1752100"/>
              <a:ext cx="2004277" cy="1404771"/>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13/03/1954</a:t>
              </a:r>
            </a:p>
          </p:txBody>
        </p:sp>
      </p:grpSp>
      <p:grpSp>
        <p:nvGrpSpPr>
          <p:cNvPr id="9" name="Group 8">
            <a:extLst>
              <a:ext uri="{FF2B5EF4-FFF2-40B4-BE49-F238E27FC236}">
                <a16:creationId xmlns:a16="http://schemas.microsoft.com/office/drawing/2014/main" xmlns="" id="{19FD12B6-2EBA-4B9F-B72F-F90EC0E16757}"/>
              </a:ext>
            </a:extLst>
          </p:cNvPr>
          <p:cNvGrpSpPr/>
          <p:nvPr/>
        </p:nvGrpSpPr>
        <p:grpSpPr>
          <a:xfrm rot="5400000">
            <a:off x="1865289" y="1513054"/>
            <a:ext cx="3184270" cy="2141373"/>
            <a:chOff x="166967" y="4308490"/>
            <a:chExt cx="8808376" cy="1915824"/>
          </a:xfrm>
          <a:solidFill>
            <a:schemeClr val="accent3">
              <a:lumMod val="75000"/>
            </a:schemeClr>
          </a:solidFill>
        </p:grpSpPr>
        <p:sp>
          <p:nvSpPr>
            <p:cNvPr id="10" name="Rectangle: Single Corner Snipped 9">
              <a:extLst>
                <a:ext uri="{FF2B5EF4-FFF2-40B4-BE49-F238E27FC236}">
                  <a16:creationId xmlns:a16="http://schemas.microsoft.com/office/drawing/2014/main" xmlns=""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11" name="TextBox 10">
              <a:extLst>
                <a:ext uri="{FF2B5EF4-FFF2-40B4-BE49-F238E27FC236}">
                  <a16:creationId xmlns:a16="http://schemas.microsoft.com/office/drawing/2014/main" xmlns="" id="{DFC2FF7D-282D-468E-ADA5-406742C46623}"/>
                </a:ext>
              </a:extLst>
            </p:cNvPr>
            <p:cNvSpPr txBox="1"/>
            <p:nvPr/>
          </p:nvSpPr>
          <p:spPr>
            <a:xfrm rot="16200000">
              <a:off x="964114" y="4541956"/>
              <a:ext cx="1813683" cy="1404770"/>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6/5/1954</a:t>
              </a:r>
            </a:p>
          </p:txBody>
        </p:sp>
      </p:grpSp>
      <p:pic>
        <p:nvPicPr>
          <p:cNvPr id="2" name="Picture 1">
            <a:extLst>
              <a:ext uri="{FF2B5EF4-FFF2-40B4-BE49-F238E27FC236}">
                <a16:creationId xmlns:a16="http://schemas.microsoft.com/office/drawing/2014/main" xmlns="" id="{FAB053AF-8427-49BD-841D-01552EB60ABE}"/>
              </a:ext>
            </a:extLst>
          </p:cNvPr>
          <p:cNvPicPr>
            <a:picLocks/>
          </p:cNvPicPr>
          <p:nvPr/>
        </p:nvPicPr>
        <p:blipFill>
          <a:blip r:embed="rId4"/>
          <a:stretch>
            <a:fillRect/>
          </a:stretch>
        </p:blipFill>
        <p:spPr>
          <a:xfrm>
            <a:off x="614719" y="1884222"/>
            <a:ext cx="1219200" cy="1219200"/>
          </a:xfrm>
          <a:prstGeom prst="rect">
            <a:avLst/>
          </a:prstGeom>
        </p:spPr>
      </p:pic>
      <p:pic>
        <p:nvPicPr>
          <p:cNvPr id="28" name="Picture 27">
            <a:extLst>
              <a:ext uri="{FF2B5EF4-FFF2-40B4-BE49-F238E27FC236}">
                <a16:creationId xmlns:a16="http://schemas.microsoft.com/office/drawing/2014/main" xmlns="" id="{5B705381-24B3-4CB2-A7F0-0F735F468F04}"/>
              </a:ext>
            </a:extLst>
          </p:cNvPr>
          <p:cNvPicPr>
            <a:picLocks/>
          </p:cNvPicPr>
          <p:nvPr/>
        </p:nvPicPr>
        <p:blipFill>
          <a:blip r:embed="rId4"/>
          <a:stretch>
            <a:fillRect/>
          </a:stretch>
        </p:blipFill>
        <p:spPr>
          <a:xfrm>
            <a:off x="2876742" y="1884222"/>
            <a:ext cx="1219200" cy="1219200"/>
          </a:xfrm>
          <a:prstGeom prst="rect">
            <a:avLst/>
          </a:prstGeom>
        </p:spPr>
      </p:pic>
      <p:grpSp>
        <p:nvGrpSpPr>
          <p:cNvPr id="12" name="Group 11">
            <a:extLst>
              <a:ext uri="{FF2B5EF4-FFF2-40B4-BE49-F238E27FC236}">
                <a16:creationId xmlns:a16="http://schemas.microsoft.com/office/drawing/2014/main" xmlns="" id="{0B215518-7AB3-4B9E-8218-3EE15A6EBB15}"/>
              </a:ext>
            </a:extLst>
          </p:cNvPr>
          <p:cNvGrpSpPr/>
          <p:nvPr/>
        </p:nvGrpSpPr>
        <p:grpSpPr>
          <a:xfrm rot="5400000">
            <a:off x="431775" y="3216518"/>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xmlns=""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xmlns="" id="{886EBF8B-FB25-4ABE-B55F-43D66B462C9F}"/>
                </a:ext>
              </a:extLst>
            </p:cNvPr>
            <p:cNvSpPr txBox="1"/>
            <p:nvPr/>
          </p:nvSpPr>
          <p:spPr>
            <a:xfrm rot="16200000">
              <a:off x="9607205" y="1812046"/>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xmlns="" id="{F403816F-264D-4BA5-838A-04CF407ACB8B}"/>
              </a:ext>
            </a:extLst>
          </p:cNvPr>
          <p:cNvGrpSpPr/>
          <p:nvPr/>
        </p:nvGrpSpPr>
        <p:grpSpPr>
          <a:xfrm rot="5400000">
            <a:off x="2661736" y="3265144"/>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xmlns=""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xmlns="" id="{C0E7F7BD-13CC-4F41-BD1C-A9E041F0DAF2}"/>
                </a:ext>
              </a:extLst>
            </p:cNvPr>
            <p:cNvSpPr txBox="1"/>
            <p:nvPr/>
          </p:nvSpPr>
          <p:spPr>
            <a:xfrm rot="16200000">
              <a:off x="9462964" y="4620261"/>
              <a:ext cx="1466226" cy="1297895"/>
            </a:xfrm>
            <a:prstGeom prst="rect">
              <a:avLst/>
            </a:prstGeom>
            <a:noFill/>
          </p:spPr>
          <p:txBody>
            <a:bodyPr wrap="square" lIns="0" tIns="0" rIns="0" bIns="0" rtlCol="0">
              <a:spAutoFit/>
            </a:bodyPr>
            <a:lstStyle/>
            <a:p>
              <a:pPr algn="ctr"/>
              <a:r>
                <a:rPr lang="en-US" sz="4050" b="1">
                  <a:latin typeface="UVN Minh Map" panose="00000400000000000000" pitchFamily="2" charset="0"/>
                </a:rPr>
                <a:t>B</a:t>
              </a:r>
            </a:p>
          </p:txBody>
        </p:sp>
      </p:grpSp>
      <p:grpSp>
        <p:nvGrpSpPr>
          <p:cNvPr id="18" name="Group 17">
            <a:extLst>
              <a:ext uri="{FF2B5EF4-FFF2-40B4-BE49-F238E27FC236}">
                <a16:creationId xmlns:a16="http://schemas.microsoft.com/office/drawing/2014/main" xmlns="" id="{3842CD82-499A-4E9E-A61F-7B5DF36176C8}"/>
              </a:ext>
            </a:extLst>
          </p:cNvPr>
          <p:cNvGrpSpPr/>
          <p:nvPr/>
        </p:nvGrpSpPr>
        <p:grpSpPr>
          <a:xfrm rot="5400000">
            <a:off x="4942633" y="3265144"/>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xmlns=""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xmlns="" id="{EC5726B8-1916-47E4-A227-DBD6E986F354}"/>
                </a:ext>
              </a:extLst>
            </p:cNvPr>
            <p:cNvSpPr txBox="1"/>
            <p:nvPr/>
          </p:nvSpPr>
          <p:spPr>
            <a:xfrm rot="16200000">
              <a:off x="9461236" y="4596309"/>
              <a:ext cx="1466226" cy="1297895"/>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xmlns="" id="{720AD516-4E32-4FC4-9D10-A904BF0DD206}"/>
              </a:ext>
            </a:extLst>
          </p:cNvPr>
          <p:cNvGrpSpPr/>
          <p:nvPr/>
        </p:nvGrpSpPr>
        <p:grpSpPr>
          <a:xfrm rot="5400000">
            <a:off x="6409669" y="1560305"/>
            <a:ext cx="3184268"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xmlns=""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xmlns="" id="{99296DC3-17A8-46EC-85BA-659B336BD2F5}"/>
                </a:ext>
              </a:extLst>
            </p:cNvPr>
            <p:cNvSpPr txBox="1"/>
            <p:nvPr/>
          </p:nvSpPr>
          <p:spPr>
            <a:xfrm rot="16200000">
              <a:off x="1044045" y="1763680"/>
              <a:ext cx="1838732" cy="1404771"/>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5/7/1954</a:t>
              </a:r>
            </a:p>
          </p:txBody>
        </p:sp>
      </p:grpSp>
      <p:pic>
        <p:nvPicPr>
          <p:cNvPr id="32" name="Picture 31">
            <a:extLst>
              <a:ext uri="{FF2B5EF4-FFF2-40B4-BE49-F238E27FC236}">
                <a16:creationId xmlns:a16="http://schemas.microsoft.com/office/drawing/2014/main" xmlns="" id="{D0BE48D3-4DE0-4EC5-AA25-E19E78835CDB}"/>
              </a:ext>
            </a:extLst>
          </p:cNvPr>
          <p:cNvPicPr>
            <a:picLocks/>
          </p:cNvPicPr>
          <p:nvPr/>
        </p:nvPicPr>
        <p:blipFill>
          <a:blip r:embed="rId5"/>
          <a:stretch>
            <a:fillRect/>
          </a:stretch>
        </p:blipFill>
        <p:spPr>
          <a:xfrm>
            <a:off x="5167359" y="1884222"/>
            <a:ext cx="1219200" cy="1219200"/>
          </a:xfrm>
          <a:prstGeom prst="rect">
            <a:avLst/>
          </a:prstGeom>
        </p:spPr>
      </p:pic>
      <p:grpSp>
        <p:nvGrpSpPr>
          <p:cNvPr id="24" name="Group 23">
            <a:extLst>
              <a:ext uri="{FF2B5EF4-FFF2-40B4-BE49-F238E27FC236}">
                <a16:creationId xmlns:a16="http://schemas.microsoft.com/office/drawing/2014/main" xmlns="" id="{18B642B4-9D5E-4845-9D7B-88FDE08AB7B8}"/>
              </a:ext>
            </a:extLst>
          </p:cNvPr>
          <p:cNvGrpSpPr/>
          <p:nvPr/>
        </p:nvGrpSpPr>
        <p:grpSpPr>
          <a:xfrm rot="5400000">
            <a:off x="7206115" y="3227717"/>
            <a:ext cx="1591376" cy="231073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xmlns=""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xmlns="" id="{E6E82940-D812-4BDC-87CF-BDDCA84F4D55}"/>
                </a:ext>
              </a:extLst>
            </p:cNvPr>
            <p:cNvSpPr txBox="1"/>
            <p:nvPr/>
          </p:nvSpPr>
          <p:spPr>
            <a:xfrm rot="16200000">
              <a:off x="9583883" y="1799981"/>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xmlns="" id="{E93F89A7-2273-4306-BFC4-2FCA510E1900}"/>
              </a:ext>
            </a:extLst>
          </p:cNvPr>
          <p:cNvSpPr txBox="1"/>
          <p:nvPr/>
        </p:nvSpPr>
        <p:spPr>
          <a:xfrm>
            <a:off x="209779" y="307774"/>
            <a:ext cx="8821211" cy="507831"/>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pPr algn="ctr"/>
            <a:r>
              <a:rPr lang="en-US" sz="3300"/>
              <a:t>Câu 1: Chiến dịch Điện Biên Phủ kết thúc khi nào?</a:t>
            </a:r>
          </a:p>
        </p:txBody>
      </p:sp>
      <p:pic>
        <p:nvPicPr>
          <p:cNvPr id="31" name="Picture 30">
            <a:extLst>
              <a:ext uri="{FF2B5EF4-FFF2-40B4-BE49-F238E27FC236}">
                <a16:creationId xmlns:a16="http://schemas.microsoft.com/office/drawing/2014/main" xmlns="" id="{169BD3A6-19C5-4E08-B57E-BD22BEE7AB1C}"/>
              </a:ext>
            </a:extLst>
          </p:cNvPr>
          <p:cNvPicPr>
            <a:picLocks/>
          </p:cNvPicPr>
          <p:nvPr/>
        </p:nvPicPr>
        <p:blipFill>
          <a:blip r:embed="rId4"/>
          <a:stretch>
            <a:fillRect/>
          </a:stretch>
        </p:blipFill>
        <p:spPr>
          <a:xfrm>
            <a:off x="7392203" y="1799859"/>
            <a:ext cx="1219200" cy="1219200"/>
          </a:xfrm>
          <a:prstGeom prst="rect">
            <a:avLst/>
          </a:prstGeom>
        </p:spPr>
      </p:pic>
    </p:spTree>
    <p:extLst>
      <p:ext uri="{BB962C8B-B14F-4D97-AF65-F5344CB8AC3E}">
        <p14:creationId xmlns:p14="http://schemas.microsoft.com/office/powerpoint/2010/main" val="85605744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1364ADB-C540-493A-BD2E-6766E7F3713B}"/>
              </a:ext>
            </a:extLst>
          </p:cNvPr>
          <p:cNvSpPr/>
          <p:nvPr/>
        </p:nvSpPr>
        <p:spPr>
          <a:xfrm>
            <a:off x="384997" y="4010326"/>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xmlns="" id="{BED1C25E-901C-4FFB-8735-3BE93E070E83}"/>
              </a:ext>
            </a:extLst>
          </p:cNvPr>
          <p:cNvSpPr txBox="1"/>
          <p:nvPr/>
        </p:nvSpPr>
        <p:spPr>
          <a:xfrm>
            <a:off x="384996" y="4220072"/>
            <a:ext cx="3290887" cy="338554"/>
          </a:xfrm>
          <a:prstGeom prst="rect">
            <a:avLst/>
          </a:prstGeom>
          <a:noFill/>
        </p:spPr>
        <p:txBody>
          <a:bodyPr wrap="square">
            <a:spAutoFit/>
          </a:bodyPr>
          <a:lstStyle/>
          <a:p>
            <a:pPr algn="ctr" defTabSz="685800"/>
            <a:r>
              <a:rPr lang="vi-VN" altLang="en-US" sz="16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7. Anh hùng Ngô Gia Khảm</a:t>
            </a:r>
          </a:p>
        </p:txBody>
      </p:sp>
      <p:sp>
        <p:nvSpPr>
          <p:cNvPr id="7" name="云形 1">
            <a:extLst>
              <a:ext uri="{FF2B5EF4-FFF2-40B4-BE49-F238E27FC236}">
                <a16:creationId xmlns:a16="http://schemas.microsoft.com/office/drawing/2014/main" xmlns="" id="{42458521-C2D8-4B28-9097-097C03922371}"/>
              </a:ext>
            </a:extLst>
          </p:cNvPr>
          <p:cNvSpPr/>
          <p:nvPr/>
        </p:nvSpPr>
        <p:spPr>
          <a:xfrm>
            <a:off x="3371850" y="714063"/>
            <a:ext cx="5686425" cy="4005213"/>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xmlns="" id="{E6998862-EEDE-4EA2-95CF-B77C0C6F63FF}"/>
              </a:ext>
            </a:extLst>
          </p:cNvPr>
          <p:cNvSpPr txBox="1">
            <a:spLocks noChangeArrowheads="1"/>
          </p:cNvSpPr>
          <p:nvPr>
            <p:custDataLst>
              <p:tags r:id="rId1"/>
            </p:custDataLst>
          </p:nvPr>
        </p:nvSpPr>
        <p:spPr bwMode="auto">
          <a:xfrm>
            <a:off x="4129610" y="1162944"/>
            <a:ext cx="417090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sz="2000" b="1">
                <a:solidFill>
                  <a:prstClr val="black"/>
                </a:solidFill>
                <a:latin typeface="+mj-lt"/>
                <a:cs typeface="Arial" panose="020B0604020202020204" pitchFamily="34" charset="0"/>
              </a:rPr>
              <a:t>Ngô Gia Khảm (1912), sau khi Cách mạng tháng Tám thành công, Chính phủ và đoàn thể giao cho anh thành lập xưởng hóa chất đầu tiên ở Việt Bắc để nhồi đạn và các thứ vũ khí khác. Trước những nhiệm vụ cao cả, anh luôn tự nhủ và đã dồn hết sức lực của mình phục vụ kháng chiến vì lý tưởng của Đảng, vì cuộc sống của nhân dân.</a:t>
            </a:r>
          </a:p>
        </p:txBody>
      </p:sp>
      <p:pic>
        <p:nvPicPr>
          <p:cNvPr id="9" name="Picture 10" descr="Ngo Gia Kham">
            <a:extLst>
              <a:ext uri="{FF2B5EF4-FFF2-40B4-BE49-F238E27FC236}">
                <a16:creationId xmlns:a16="http://schemas.microsoft.com/office/drawing/2014/main" xmlns="" id="{F338191F-BE62-4FE9-A22E-C4905EE99C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7691" t="39874" r="35892" b="11254"/>
          <a:stretch/>
        </p:blipFill>
        <p:spPr bwMode="auto">
          <a:xfrm>
            <a:off x="981946" y="1073399"/>
            <a:ext cx="2213345"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E1817F75-AF73-4052-A0EA-01E2686EA50C}"/>
              </a:ext>
            </a:extLst>
          </p:cNvPr>
          <p:cNvSpPr txBox="1"/>
          <p:nvPr/>
        </p:nvSpPr>
        <p:spPr>
          <a:xfrm>
            <a:off x="329784" y="343406"/>
            <a:ext cx="8484431" cy="400110"/>
          </a:xfrm>
          <a:prstGeom prst="rect">
            <a:avLst/>
          </a:prstGeom>
          <a:noFill/>
        </p:spPr>
        <p:txBody>
          <a:bodyPr wrap="square">
            <a:spAutoFit/>
          </a:bodyPr>
          <a:lstStyle/>
          <a:p>
            <a:pPr algn="ctr" defTabSz="685800"/>
            <a:r>
              <a:rPr lang="vi-VN" altLang="en-US"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151201030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xmlns=""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Ngày 7/5/1954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xmlns="" id="{58E08924-8BBE-4FCD-B158-E962DCE439EE}"/>
              </a:ext>
            </a:extLst>
          </p:cNvPr>
          <p:cNvSpPr txBox="1">
            <a:spLocks noChangeArrowheads="1"/>
          </p:cNvSpPr>
          <p:nvPr/>
        </p:nvSpPr>
        <p:spPr bwMode="auto">
          <a:xfrm>
            <a:off x="-4589" y="53831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Chiến dịch Điện Biên Phủ toàn thắng. Gương chiến đấu dũng cảm anh Phan Đình Giót lấy thân mình lấp lỗ châu mai.</a:t>
            </a:r>
          </a:p>
        </p:txBody>
      </p:sp>
      <p:pic>
        <p:nvPicPr>
          <p:cNvPr id="6" name="Picture 5">
            <a:extLst>
              <a:ext uri="{FF2B5EF4-FFF2-40B4-BE49-F238E27FC236}">
                <a16:creationId xmlns:a16="http://schemas.microsoft.com/office/drawing/2014/main" xmlns="" id="{34739DC6-AEC5-42D5-8552-287855A83242}"/>
              </a:ext>
            </a:extLst>
          </p:cNvPr>
          <p:cNvPicPr>
            <a:picLocks noChangeAspect="1"/>
          </p:cNvPicPr>
          <p:nvPr/>
        </p:nvPicPr>
        <p:blipFill>
          <a:blip r:embed="rId3"/>
          <a:stretch>
            <a:fillRect/>
          </a:stretch>
        </p:blipFill>
        <p:spPr>
          <a:xfrm>
            <a:off x="323528" y="1497657"/>
            <a:ext cx="4788532" cy="3534419"/>
          </a:xfrm>
          <a:prstGeom prst="rect">
            <a:avLst/>
          </a:prstGeom>
          <a:ln>
            <a:noFill/>
          </a:ln>
          <a:effectLst>
            <a:outerShdw blurRad="292100" dist="139700" dir="2700000" algn="tl" rotWithShape="0">
              <a:srgbClr val="333333">
                <a:alpha val="65000"/>
              </a:srgbClr>
            </a:outerShdw>
          </a:effectLst>
        </p:spPr>
      </p:pic>
      <p:pic>
        <p:nvPicPr>
          <p:cNvPr id="7" name="Picture 2" descr="SỨC MẠNH VIỆT NAM - CÓ CÁI CHẾT HÓA THÀNH BẤT TỬ Trong Chiến dịch Lịch sử  Điện Biên Phủ, một trong ba anh hùng không chỉ góp phần quan trọng làm">
            <a:extLst>
              <a:ext uri="{FF2B5EF4-FFF2-40B4-BE49-F238E27FC236}">
                <a16:creationId xmlns:a16="http://schemas.microsoft.com/office/drawing/2014/main" xmlns="" id="{B526FD12-CD45-4D9A-8EE8-EE1297C864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795"/>
          <a:stretch/>
        </p:blipFill>
        <p:spPr bwMode="auto">
          <a:xfrm>
            <a:off x="5796136" y="1492424"/>
            <a:ext cx="3131231" cy="3539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110831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46A98D-F69F-471F-A8D1-33326D102339}"/>
              </a:ext>
            </a:extLst>
          </p:cNvPr>
          <p:cNvSpPr/>
          <p:nvPr/>
        </p:nvSpPr>
        <p:spPr>
          <a:xfrm>
            <a:off x="0" y="0"/>
            <a:ext cx="9144000" cy="5154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êu đề 1">
            <a:extLst>
              <a:ext uri="{FF2B5EF4-FFF2-40B4-BE49-F238E27FC236}">
                <a16:creationId xmlns:a16="http://schemas.microsoft.com/office/drawing/2014/main" xmlns="" id="{1B33AF39-9971-4347-9BF7-30669A73E789}"/>
              </a:ext>
            </a:extLst>
          </p:cNvPr>
          <p:cNvSpPr>
            <a:spLocks noGrp="1"/>
          </p:cNvSpPr>
          <p:nvPr>
            <p:ph type="title" idx="4294967295"/>
          </p:nvPr>
        </p:nvSpPr>
        <p:spPr>
          <a:xfrm>
            <a:off x="0" y="68660"/>
            <a:ext cx="9144000" cy="515937"/>
          </a:xfrm>
          <a:prstGeom prst="rect">
            <a:avLst/>
          </a:prstGeom>
          <a:ln>
            <a:noFill/>
            <a:miter lim="800000"/>
            <a:headEnd/>
            <a:tailEnd/>
          </a:ln>
        </p:spPr>
        <p:txBody>
          <a:bodyPr>
            <a:noAutofit/>
          </a:bodyPr>
          <a:lstStyle/>
          <a:p>
            <a:r>
              <a:rPr lang="en-US" altLang="en-US" sz="2400" b="1">
                <a:solidFill>
                  <a:srgbClr val="0070C0"/>
                </a:solidFill>
              </a:rPr>
              <a:t>Bảng thống kê các sự kiện, nhân vật lịch sử tiêu biểu trong giai đoạn 1945-1954</a:t>
            </a:r>
          </a:p>
        </p:txBody>
      </p:sp>
      <p:graphicFrame>
        <p:nvGraphicFramePr>
          <p:cNvPr id="4" name="Nơi giữ chỗ cho Nội dung 3">
            <a:extLst>
              <a:ext uri="{FF2B5EF4-FFF2-40B4-BE49-F238E27FC236}">
                <a16:creationId xmlns:a16="http://schemas.microsoft.com/office/drawing/2014/main" xmlns="" id="{42F9EAF0-D2F9-4927-AF67-2C4B9089F8C4}"/>
              </a:ext>
            </a:extLst>
          </p:cNvPr>
          <p:cNvGraphicFramePr>
            <a:graphicFrameLocks noGrp="1"/>
          </p:cNvGraphicFramePr>
          <p:nvPr>
            <p:ph idx="4294967295"/>
            <p:extLst>
              <p:ext uri="{D42A27DB-BD31-4B8C-83A1-F6EECF244321}">
                <p14:modId xmlns:p14="http://schemas.microsoft.com/office/powerpoint/2010/main" val="1427825665"/>
              </p:ext>
            </p:extLst>
          </p:nvPr>
        </p:nvGraphicFramePr>
        <p:xfrm>
          <a:off x="0" y="736340"/>
          <a:ext cx="9144000" cy="4417814"/>
        </p:xfrm>
        <a:graphic>
          <a:graphicData uri="http://schemas.openxmlformats.org/drawingml/2006/table">
            <a:tbl>
              <a:tblPr firstRow="1" bandRow="1">
                <a:tableStyleId>{5940675A-B579-460E-94D1-54222C63F5DA}</a:tableStyleId>
              </a:tblPr>
              <a:tblGrid>
                <a:gridCol w="1907704">
                  <a:extLst>
                    <a:ext uri="{9D8B030D-6E8A-4147-A177-3AD203B41FA5}">
                      <a16:colId xmlns:a16="http://schemas.microsoft.com/office/drawing/2014/main" xmlns="" val="20000"/>
                    </a:ext>
                  </a:extLst>
                </a:gridCol>
                <a:gridCol w="7236296">
                  <a:extLst>
                    <a:ext uri="{9D8B030D-6E8A-4147-A177-3AD203B41FA5}">
                      <a16:colId xmlns:a16="http://schemas.microsoft.com/office/drawing/2014/main" xmlns="" val="20001"/>
                    </a:ext>
                  </a:extLst>
                </a:gridCol>
              </a:tblGrid>
              <a:tr h="324036">
                <a:tc>
                  <a:txBody>
                    <a:bodyPr/>
                    <a:lstStyle/>
                    <a:p>
                      <a:pPr algn="ctr"/>
                      <a:r>
                        <a:rPr lang="en-US" sz="2000" b="1" dirty="0">
                          <a:solidFill>
                            <a:srgbClr val="FF0000"/>
                          </a:solidFill>
                          <a:effectLst/>
                          <a:latin typeface="Times New Roman" pitchFamily="18" charset="0"/>
                          <a:cs typeface="Times New Roman" pitchFamily="18" charset="0"/>
                        </a:rPr>
                        <a:t>Thời</a:t>
                      </a:r>
                      <a:r>
                        <a:rPr lang="en-US" sz="2000" b="1" baseline="0" dirty="0">
                          <a:solidFill>
                            <a:srgbClr val="FF0000"/>
                          </a:solidFill>
                          <a:effectLst/>
                          <a:latin typeface="Times New Roman" pitchFamily="18" charset="0"/>
                          <a:cs typeface="Times New Roman" pitchFamily="18" charset="0"/>
                        </a:rPr>
                        <a:t> gian</a:t>
                      </a:r>
                      <a:endParaRPr lang="en-US" sz="2000" b="1" dirty="0">
                        <a:solidFill>
                          <a:srgbClr val="FF0000"/>
                        </a:solidFill>
                        <a:effectLst/>
                        <a:latin typeface="Times New Roman" pitchFamily="18" charset="0"/>
                        <a:cs typeface="Times New Roman" pitchFamily="18" charset="0"/>
                      </a:endParaRPr>
                    </a:p>
                  </a:txBody>
                  <a:tcPr marL="68580" marR="68580" marT="34287" marB="34287"/>
                </a:tc>
                <a:tc>
                  <a:txBody>
                    <a:bodyPr/>
                    <a:lstStyle/>
                    <a:p>
                      <a:pPr algn="ctr"/>
                      <a:r>
                        <a:rPr lang="en-US" sz="2000" b="1" dirty="0" err="1">
                          <a:solidFill>
                            <a:srgbClr val="FF0000"/>
                          </a:solidFill>
                          <a:effectLst/>
                          <a:latin typeface="Times New Roman" pitchFamily="18" charset="0"/>
                          <a:cs typeface="Times New Roman" pitchFamily="18" charset="0"/>
                        </a:rPr>
                        <a:t>Sự</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kiện</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nhân</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vật</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lịch</a:t>
                      </a:r>
                      <a:r>
                        <a:rPr lang="en-US" sz="2000" b="1" baseline="0" dirty="0">
                          <a:solidFill>
                            <a:srgbClr val="FF0000"/>
                          </a:solidFill>
                          <a:effectLst/>
                          <a:latin typeface="Times New Roman" pitchFamily="18" charset="0"/>
                          <a:cs typeface="Times New Roman" pitchFamily="18" charset="0"/>
                        </a:rPr>
                        <a:t> sử tiêu biểu</a:t>
                      </a:r>
                      <a:endParaRPr lang="en-US" sz="2000" b="1" dirty="0">
                        <a:solidFill>
                          <a:srgbClr val="FF0000"/>
                        </a:solidFill>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0"/>
                  </a:ext>
                </a:extLst>
              </a:tr>
              <a:tr h="382710">
                <a:tc>
                  <a:txBody>
                    <a:bodyPr/>
                    <a:lstStyle/>
                    <a:p>
                      <a:pPr algn="l"/>
                      <a:r>
                        <a:rPr lang="en-US" sz="1500" b="1" dirty="0">
                          <a:solidFill>
                            <a:srgbClr val="002060"/>
                          </a:solidFill>
                          <a:effectLst/>
                          <a:latin typeface="Times New Roman" pitchFamily="18" charset="0"/>
                          <a:cs typeface="Times New Roman" pitchFamily="18" charset="0"/>
                        </a:rPr>
                        <a:t>Cuối</a:t>
                      </a:r>
                      <a:r>
                        <a:rPr lang="en-US" sz="1500" b="1" baseline="0" dirty="0">
                          <a:solidFill>
                            <a:srgbClr val="002060"/>
                          </a:solidFill>
                          <a:effectLst/>
                          <a:latin typeface="Times New Roman" pitchFamily="18" charset="0"/>
                          <a:cs typeface="Times New Roman" pitchFamily="18" charset="0"/>
                        </a:rPr>
                        <a:t> năm 1945 - 1946</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kern="1200" dirty="0">
                        <a:solidFill>
                          <a:srgbClr val="FFFF99"/>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marL="68580" marR="68580" marT="34287" marB="34287"/>
                </a:tc>
                <a:extLst>
                  <a:ext uri="{0D108BD9-81ED-4DB2-BD59-A6C34878D82A}">
                    <a16:rowId xmlns:a16="http://schemas.microsoft.com/office/drawing/2014/main" xmlns="" val="10001"/>
                  </a:ext>
                </a:extLst>
              </a:tr>
              <a:tr h="324036">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19/12/1946</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2"/>
                  </a:ext>
                </a:extLst>
              </a:tr>
              <a:tr h="360040">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20/12/1946</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3"/>
                  </a:ext>
                </a:extLst>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Từ </a:t>
                      </a:r>
                      <a:r>
                        <a:rPr lang="en-US" sz="1500" b="1" dirty="0" err="1">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20/12/ 1946</a:t>
                      </a:r>
                      <a:r>
                        <a:rPr lang="en-US" sz="1500" b="1" baseline="0" dirty="0">
                          <a:solidFill>
                            <a:srgbClr val="002060"/>
                          </a:solidFill>
                          <a:effectLst/>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err="1">
                          <a:solidFill>
                            <a:srgbClr val="002060"/>
                          </a:solidFill>
                          <a:effectLst/>
                          <a:latin typeface="Times New Roman" pitchFamily="18" charset="0"/>
                          <a:cs typeface="Times New Roman" pitchFamily="18" charset="0"/>
                        </a:rPr>
                        <a:t>đến</a:t>
                      </a:r>
                      <a:r>
                        <a:rPr lang="en-US" sz="1500" b="1" baseline="0" dirty="0">
                          <a:solidFill>
                            <a:srgbClr val="002060"/>
                          </a:solidFill>
                          <a:effectLst/>
                          <a:latin typeface="Times New Roman" pitchFamily="18" charset="0"/>
                          <a:cs typeface="Times New Roman" pitchFamily="18" charset="0"/>
                        </a:rPr>
                        <a:t> </a:t>
                      </a:r>
                      <a:r>
                        <a:rPr lang="en-US" sz="1500" b="1" baseline="0" err="1">
                          <a:solidFill>
                            <a:srgbClr val="002060"/>
                          </a:solidFill>
                          <a:effectLst/>
                          <a:latin typeface="Times New Roman" pitchFamily="18" charset="0"/>
                          <a:cs typeface="Times New Roman" pitchFamily="18" charset="0"/>
                        </a:rPr>
                        <a:t>tháng</a:t>
                      </a:r>
                      <a:r>
                        <a:rPr lang="en-US" sz="1500" b="1" baseline="0">
                          <a:solidFill>
                            <a:srgbClr val="002060"/>
                          </a:solidFill>
                          <a:effectLst/>
                          <a:latin typeface="Times New Roman" pitchFamily="18" charset="0"/>
                          <a:cs typeface="Times New Roman" pitchFamily="18" charset="0"/>
                        </a:rPr>
                        <a:t> 2/1947</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r>
                        <a:rPr lang="en-US" sz="1500" kern="1200" dirty="0">
                          <a:effectLst>
                            <a:outerShdw blurRad="38100" dist="38100" dir="2700000" algn="tl">
                              <a:srgbClr val="000000">
                                <a:alpha val="43137"/>
                              </a:srgbClr>
                            </a:outerShdw>
                          </a:effectLst>
                        </a:rPr>
                        <a:t> </a:t>
                      </a:r>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nchor="ctr"/>
                </a:tc>
                <a:extLst>
                  <a:ext uri="{0D108BD9-81ED-4DB2-BD59-A6C34878D82A}">
                    <a16:rowId xmlns:a16="http://schemas.microsoft.com/office/drawing/2014/main" xmlns="" val="10004"/>
                  </a:ext>
                </a:extLst>
              </a:tr>
              <a:tr h="39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Thu - đông</a:t>
                      </a:r>
                      <a:r>
                        <a:rPr lang="en-US" sz="1500" b="1" baseline="0" dirty="0">
                          <a:solidFill>
                            <a:srgbClr val="002060"/>
                          </a:solidFill>
                          <a:effectLst/>
                          <a:latin typeface="Times New Roman" pitchFamily="18" charset="0"/>
                          <a:cs typeface="Times New Roman" pitchFamily="18" charset="0"/>
                        </a:rPr>
                        <a:t> 1947</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kern="1200" dirty="0">
                        <a:solidFill>
                          <a:srgbClr val="FFFF99"/>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marL="68580" marR="68580" marT="34287" marB="34287"/>
                </a:tc>
                <a:extLst>
                  <a:ext uri="{0D108BD9-81ED-4DB2-BD59-A6C34878D82A}">
                    <a16:rowId xmlns:a16="http://schemas.microsoft.com/office/drawing/2014/main" xmlns="" val="10005"/>
                  </a:ext>
                </a:extLst>
              </a:tr>
              <a:tr h="39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Thu - đông</a:t>
                      </a:r>
                      <a:r>
                        <a:rPr lang="en-US" sz="1500" b="1" baseline="0" dirty="0">
                          <a:solidFill>
                            <a:srgbClr val="002060"/>
                          </a:solidFill>
                          <a:effectLst/>
                          <a:latin typeface="Times New Roman" pitchFamily="18" charset="0"/>
                          <a:cs typeface="Times New Roman" pitchFamily="18" charset="0"/>
                        </a:rPr>
                        <a:t> 1950</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nchor="ctr"/>
                </a:tc>
                <a:extLst>
                  <a:ext uri="{0D108BD9-81ED-4DB2-BD59-A6C34878D82A}">
                    <a16:rowId xmlns:a16="http://schemas.microsoft.com/office/drawing/2014/main" xmlns="" val="10006"/>
                  </a:ext>
                </a:extLst>
              </a:tr>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Times New Roman" pitchFamily="18" charset="0"/>
                          <a:cs typeface="Times New Roman" pitchFamily="18" charset="0"/>
                        </a:rPr>
                        <a:t>Tháng</a:t>
                      </a:r>
                      <a:r>
                        <a:rPr lang="en-US" sz="1500" b="1" baseline="0">
                          <a:solidFill>
                            <a:srgbClr val="002060"/>
                          </a:solidFill>
                          <a:effectLst/>
                          <a:latin typeface="Times New Roman" pitchFamily="18" charset="0"/>
                          <a:cs typeface="Times New Roman" pitchFamily="18" charset="0"/>
                        </a:rPr>
                        <a:t> 2/1951</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7"/>
                  </a:ext>
                </a:extLst>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Times New Roman" pitchFamily="18" charset="0"/>
                          <a:cs typeface="Times New Roman" pitchFamily="18" charset="0"/>
                        </a:rPr>
                        <a:t>Ngày</a:t>
                      </a:r>
                      <a:r>
                        <a:rPr lang="en-US" sz="1500" b="1" baseline="0">
                          <a:solidFill>
                            <a:srgbClr val="002060"/>
                          </a:solidFill>
                          <a:effectLst/>
                          <a:latin typeface="Times New Roman" pitchFamily="18" charset="0"/>
                          <a:cs typeface="Times New Roman" pitchFamily="18" charset="0"/>
                        </a:rPr>
                        <a:t> </a:t>
                      </a:r>
                      <a:r>
                        <a:rPr lang="en-US" sz="1500" b="1">
                          <a:solidFill>
                            <a:srgbClr val="002060"/>
                          </a:solidFill>
                          <a:effectLst/>
                          <a:latin typeface="Times New Roman" pitchFamily="18" charset="0"/>
                          <a:cs typeface="Times New Roman" pitchFamily="18" charset="0"/>
                        </a:rPr>
                        <a:t>1/5/1951</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8"/>
                  </a:ext>
                </a:extLst>
              </a:tr>
              <a:tr h="601390">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7/5/1954</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xmlns="" val="10009"/>
                  </a:ext>
                </a:extLst>
              </a:tr>
            </a:tbl>
          </a:graphicData>
        </a:graphic>
      </p:graphicFrame>
      <p:sp>
        <p:nvSpPr>
          <p:cNvPr id="8" name="TextBox 7">
            <a:extLst>
              <a:ext uri="{FF2B5EF4-FFF2-40B4-BE49-F238E27FC236}">
                <a16:creationId xmlns:a16="http://schemas.microsoft.com/office/drawing/2014/main" xmlns="" id="{39055479-7568-43ED-A23C-16F2F7014D01}"/>
              </a:ext>
            </a:extLst>
          </p:cNvPr>
          <p:cNvSpPr txBox="1">
            <a:spLocks noChangeArrowheads="1"/>
          </p:cNvSpPr>
          <p:nvPr/>
        </p:nvSpPr>
        <p:spPr bwMode="auto">
          <a:xfrm>
            <a:off x="1901627" y="1096380"/>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Nhân dân ta từng bước đẩy lùi “giặc đói, giặc dốt”.</a:t>
            </a:r>
          </a:p>
        </p:txBody>
      </p:sp>
      <p:sp>
        <p:nvSpPr>
          <p:cNvPr id="9" name="TextBox 8">
            <a:extLst>
              <a:ext uri="{FF2B5EF4-FFF2-40B4-BE49-F238E27FC236}">
                <a16:creationId xmlns:a16="http://schemas.microsoft.com/office/drawing/2014/main" xmlns="" id="{C9CE0B75-CFFC-4094-9FAD-38A6B7D7B8FD}"/>
              </a:ext>
            </a:extLst>
          </p:cNvPr>
          <p:cNvSpPr txBox="1">
            <a:spLocks noChangeArrowheads="1"/>
          </p:cNvSpPr>
          <p:nvPr/>
        </p:nvSpPr>
        <p:spPr bwMode="auto">
          <a:xfrm>
            <a:off x="1901627" y="1437446"/>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Trung ương Đảng và Chính phủ phát động toàn quốc kháng chiến.</a:t>
            </a:r>
          </a:p>
        </p:txBody>
      </p:sp>
      <p:sp>
        <p:nvSpPr>
          <p:cNvPr id="12" name="TextBox 11">
            <a:extLst>
              <a:ext uri="{FF2B5EF4-FFF2-40B4-BE49-F238E27FC236}">
                <a16:creationId xmlns:a16="http://schemas.microsoft.com/office/drawing/2014/main" xmlns="" id="{7FA5135C-390E-48E7-8EA8-CF35E623378C}"/>
              </a:ext>
            </a:extLst>
          </p:cNvPr>
          <p:cNvSpPr txBox="1">
            <a:spLocks noChangeArrowheads="1"/>
          </p:cNvSpPr>
          <p:nvPr/>
        </p:nvSpPr>
        <p:spPr bwMode="auto">
          <a:xfrm>
            <a:off x="1901627" y="1801081"/>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Đài tiếng nói Việt Nam phát lời kêu gọi toàn quốc kháng chiến của Bác Hồ.</a:t>
            </a:r>
          </a:p>
        </p:txBody>
      </p:sp>
      <p:sp>
        <p:nvSpPr>
          <p:cNvPr id="13" name="TextBox 12">
            <a:extLst>
              <a:ext uri="{FF2B5EF4-FFF2-40B4-BE49-F238E27FC236}">
                <a16:creationId xmlns:a16="http://schemas.microsoft.com/office/drawing/2014/main" xmlns="" id="{4D848692-949F-478B-8756-AAF89C46BAF5}"/>
              </a:ext>
            </a:extLst>
          </p:cNvPr>
          <p:cNvSpPr txBox="1">
            <a:spLocks noChangeArrowheads="1"/>
          </p:cNvSpPr>
          <p:nvPr/>
        </p:nvSpPr>
        <p:spPr bwMode="auto">
          <a:xfrm>
            <a:off x="1901627" y="2214308"/>
            <a:ext cx="7234948" cy="57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7000"/>
              </a:lnSpc>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Cả nước đồng loạt nổ súng chiến đấu, tiêu biểu là cuộc chiến đấu của nhân dân Hà Nội với tinh thần “Quyết tử cho Tổ quốc quyết  sinh”.</a:t>
            </a:r>
            <a:endParaRPr lang="en-US" altLang="en-US" sz="1800" spc="-80">
              <a:solidFill>
                <a:srgbClr val="7030A0"/>
              </a:solidFill>
            </a:endParaRPr>
          </a:p>
        </p:txBody>
      </p:sp>
      <p:sp>
        <p:nvSpPr>
          <p:cNvPr id="14" name="TextBox 13">
            <a:extLst>
              <a:ext uri="{FF2B5EF4-FFF2-40B4-BE49-F238E27FC236}">
                <a16:creationId xmlns:a16="http://schemas.microsoft.com/office/drawing/2014/main" xmlns="" id="{D79D13E2-15D3-4558-88B8-6E1CA786586D}"/>
              </a:ext>
            </a:extLst>
          </p:cNvPr>
          <p:cNvSpPr txBox="1">
            <a:spLocks noChangeArrowheads="1"/>
          </p:cNvSpPr>
          <p:nvPr/>
        </p:nvSpPr>
        <p:spPr bwMode="auto">
          <a:xfrm>
            <a:off x="1901627" y="2788568"/>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Việt Bắc “mồ chôn giặc Pháp”.</a:t>
            </a:r>
          </a:p>
        </p:txBody>
      </p:sp>
      <p:sp>
        <p:nvSpPr>
          <p:cNvPr id="15" name="TextBox 14">
            <a:extLst>
              <a:ext uri="{FF2B5EF4-FFF2-40B4-BE49-F238E27FC236}">
                <a16:creationId xmlns:a16="http://schemas.microsoft.com/office/drawing/2014/main" xmlns="" id="{4BD96062-9323-4D0C-BCC5-A3E40E567C93}"/>
              </a:ext>
            </a:extLst>
          </p:cNvPr>
          <p:cNvSpPr txBox="1">
            <a:spLocks noChangeArrowheads="1"/>
          </p:cNvSpPr>
          <p:nvPr/>
        </p:nvSpPr>
        <p:spPr bwMode="auto">
          <a:xfrm>
            <a:off x="1901627" y="3184612"/>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Biên giới. Gương chiến đấu dũng cảm anh La Văn Cầu.</a:t>
            </a:r>
          </a:p>
        </p:txBody>
      </p:sp>
      <p:sp>
        <p:nvSpPr>
          <p:cNvPr id="16" name="TextBox 15">
            <a:extLst>
              <a:ext uri="{FF2B5EF4-FFF2-40B4-BE49-F238E27FC236}">
                <a16:creationId xmlns:a16="http://schemas.microsoft.com/office/drawing/2014/main" xmlns="" id="{F8242781-6DAD-4BA8-913E-C420528D54B0}"/>
              </a:ext>
            </a:extLst>
          </p:cNvPr>
          <p:cNvSpPr txBox="1">
            <a:spLocks noChangeArrowheads="1"/>
          </p:cNvSpPr>
          <p:nvPr/>
        </p:nvSpPr>
        <p:spPr bwMode="auto">
          <a:xfrm>
            <a:off x="1901627" y="3580656"/>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sp>
        <p:nvSpPr>
          <p:cNvPr id="17" name="TextBox 16">
            <a:extLst>
              <a:ext uri="{FF2B5EF4-FFF2-40B4-BE49-F238E27FC236}">
                <a16:creationId xmlns:a16="http://schemas.microsoft.com/office/drawing/2014/main" xmlns="" id="{A8A76BCD-9D28-4D33-B6F7-2D94F5E0F913}"/>
              </a:ext>
            </a:extLst>
          </p:cNvPr>
          <p:cNvSpPr txBox="1">
            <a:spLocks noChangeArrowheads="1"/>
          </p:cNvSpPr>
          <p:nvPr/>
        </p:nvSpPr>
        <p:spPr bwMode="auto">
          <a:xfrm>
            <a:off x="1901627" y="3923322"/>
            <a:ext cx="7236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Khai mạc đại hội chiến sỹ thi đua và cán bộ gương mẫu toàn quốc. Đại hội bầu ra 7 anh hùng tiêu biểu.</a:t>
            </a:r>
          </a:p>
        </p:txBody>
      </p:sp>
      <p:sp>
        <p:nvSpPr>
          <p:cNvPr id="18" name="TextBox 17">
            <a:extLst>
              <a:ext uri="{FF2B5EF4-FFF2-40B4-BE49-F238E27FC236}">
                <a16:creationId xmlns:a16="http://schemas.microsoft.com/office/drawing/2014/main" xmlns="" id="{19439CDC-039B-42B6-844B-20B175442A33}"/>
              </a:ext>
            </a:extLst>
          </p:cNvPr>
          <p:cNvSpPr txBox="1">
            <a:spLocks noChangeArrowheads="1"/>
          </p:cNvSpPr>
          <p:nvPr/>
        </p:nvSpPr>
        <p:spPr bwMode="auto">
          <a:xfrm>
            <a:off x="1894008" y="4479665"/>
            <a:ext cx="7234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Điện Biên Phủ toàn thắng. Gương chiến đấu dũng cảm anh Phan Đình Giót lấy thân mình lấp lỗ châu mai.</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8" grpId="0"/>
      <p:bldP spid="9" grpId="0"/>
      <p:bldP spid="12" grpId="0"/>
      <p:bldP spid="13" grpId="0"/>
      <p:bldP spid="14" grpId="0"/>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xmlns=""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xmlns=""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xmlns=""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xmlns=""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xmlns=""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xmlns=""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xmlns=""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xmlns=""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xmlns="" id="{D73EF844-679D-41AC-AFE2-67A4C5055AEA}"/>
              </a:ext>
            </a:extLst>
          </p:cNvPr>
          <p:cNvPicPr>
            <a:picLocks noChangeAspect="1"/>
          </p:cNvPicPr>
          <p:nvPr/>
        </p:nvPicPr>
        <p:blipFill rotWithShape="1">
          <a:blip r:embed="rId11"/>
          <a:srcRect l="17313" r="14117"/>
          <a:stretch/>
        </p:blipFill>
        <p:spPr>
          <a:xfrm flipH="1">
            <a:off x="88274" y="2603500"/>
            <a:ext cx="1763688" cy="2564545"/>
          </a:xfrm>
          <a:prstGeom prst="rect">
            <a:avLst/>
          </a:prstGeom>
        </p:spPr>
      </p:pic>
      <p:pic>
        <p:nvPicPr>
          <p:cNvPr id="10" name="Picture 9">
            <a:extLst>
              <a:ext uri="{FF2B5EF4-FFF2-40B4-BE49-F238E27FC236}">
                <a16:creationId xmlns:a16="http://schemas.microsoft.com/office/drawing/2014/main" xmlns=""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790053" y="2216723"/>
            <a:ext cx="1353947" cy="2951322"/>
          </a:xfrm>
          <a:prstGeom prst="rect">
            <a:avLst/>
          </a:prstGeom>
        </p:spPr>
      </p:pic>
      <p:sp>
        <p:nvSpPr>
          <p:cNvPr id="8" name="文本框 1"/>
          <p:cNvSpPr txBox="1">
            <a:spLocks noChangeArrowheads="1"/>
          </p:cNvSpPr>
          <p:nvPr/>
        </p:nvSpPr>
        <p:spPr bwMode="auto">
          <a:xfrm>
            <a:off x="1169428" y="1769298"/>
            <a:ext cx="6897441" cy="1200329"/>
          </a:xfrm>
          <a:prstGeom prst="rect">
            <a:avLst/>
          </a:prstGeom>
          <a:noFill/>
          <a:ln w="9525">
            <a:noFill/>
            <a:miter lim="800000"/>
            <a:headEnd/>
            <a:tailEnd/>
          </a:ln>
        </p:spPr>
        <p:txBody>
          <a:bodyPr wrap="square">
            <a:spAutoFit/>
          </a:bodyPr>
          <a:lstStyle/>
          <a:p>
            <a:pPr algn="ctr"/>
            <a:r>
              <a:rPr lang="en-US" sz="7200" spc="-80">
                <a:solidFill>
                  <a:srgbClr val="FF0000"/>
                </a:solidFill>
                <a:latin typeface="UVN Thanh Pho Nang" panose="02060406040706070204" pitchFamily="18" charset="0"/>
              </a:rPr>
              <a:t>"Tìm địa chỉ đỏ"</a:t>
            </a:r>
          </a:p>
        </p:txBody>
      </p:sp>
      <p:pic>
        <p:nvPicPr>
          <p:cNvPr id="14" name="图片 5">
            <a:extLst>
              <a:ext uri="{FF2B5EF4-FFF2-40B4-BE49-F238E27FC236}">
                <a16:creationId xmlns:a16="http://schemas.microsoft.com/office/drawing/2014/main" xmlns=""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xmlns=""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xmlns=""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3</a:t>
            </a:r>
            <a:endParaRPr lang="en-US" sz="4500">
              <a:solidFill>
                <a:schemeClr val="tx1">
                  <a:lumMod val="50000"/>
                  <a:lumOff val="50000"/>
                </a:schemeClr>
              </a:solidFill>
              <a:latin typeface="UTM Swiss 721 Black Condensed" panose="02000500000000000000" pitchFamily="2" charset="0"/>
            </a:endParaRPr>
          </a:p>
        </p:txBody>
      </p:sp>
      <p:pic>
        <p:nvPicPr>
          <p:cNvPr id="2" name="Picture 1">
            <a:extLst>
              <a:ext uri="{FF2B5EF4-FFF2-40B4-BE49-F238E27FC236}">
                <a16:creationId xmlns:a16="http://schemas.microsoft.com/office/drawing/2014/main" xmlns="" id="{A7BF79CE-C4CF-4B8A-B55C-44B5B7F6CDB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3747389" y="2879789"/>
            <a:ext cx="1649223" cy="2238589"/>
          </a:xfrm>
          <a:prstGeom prst="rect">
            <a:avLst/>
          </a:prstGeom>
        </p:spPr>
      </p:pic>
    </p:spTree>
    <p:extLst>
      <p:ext uri="{BB962C8B-B14F-4D97-AF65-F5344CB8AC3E}">
        <p14:creationId xmlns:p14="http://schemas.microsoft.com/office/powerpoint/2010/main" val="784054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72222E-6 -2.90034E-7 L -4.72222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par>
                                    <p:cTn id="96" presetID="53" presetClass="entr" presetSubtype="16" fill="hold" nodeType="withEffect">
                                      <p:stCondLst>
                                        <p:cond delay="30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6" presetClass="emph" presetSubtype="0" repeatCount="indefinite" autoRev="1" fill="hold" nodeType="withEffect" p14:presetBounceEnd="20000">
                                      <p:stCondLst>
                                        <p:cond delay="300"/>
                                      </p:stCondLst>
                                      <p:childTnLst>
                                        <p:animScale p14:bounceEnd="20000">
                                          <p:cBhvr>
                                            <p:cTn id="102" dur="1000" fill="hold"/>
                                            <p:tgtEl>
                                              <p:spTgt spid="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72222E-6 -2.90034E-7 L -4.72222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par>
                                    <p:cTn id="96" presetID="53" presetClass="entr" presetSubtype="16" fill="hold" nodeType="withEffect">
                                      <p:stCondLst>
                                        <p:cond delay="30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6" presetClass="emph" presetSubtype="0" repeatCount="indefinite" autoRev="1" fill="hold" nodeType="withEffect">
                                      <p:stCondLst>
                                        <p:cond delay="300"/>
                                      </p:stCondLst>
                                      <p:childTnLst>
                                        <p:animScale>
                                          <p:cBhvr>
                                            <p:cTn id="102" dur="1000" fill="hold"/>
                                            <p:tgtEl>
                                              <p:spTgt spid="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D7F228D-41DC-4F1D-8703-3A5465FDC086}"/>
              </a:ext>
            </a:extLst>
          </p:cNvPr>
          <p:cNvSpPr txBox="1"/>
          <p:nvPr/>
        </p:nvSpPr>
        <p:spPr>
          <a:xfrm>
            <a:off x="666524" y="312420"/>
            <a:ext cx="7810952" cy="1107996"/>
          </a:xfrm>
          <a:prstGeom prst="rect">
            <a:avLst/>
          </a:prstGeom>
          <a:noFill/>
        </p:spPr>
        <p:txBody>
          <a:bodyPr wrap="square" lIns="0" tIns="0" rIns="0" bIns="0" rtlCol="0">
            <a:spAutoFit/>
          </a:bodyPr>
          <a:lstStyle/>
          <a:p>
            <a:pPr algn="ctr"/>
            <a:r>
              <a:rPr lang="en-US" sz="7200" spc="-80">
                <a:solidFill>
                  <a:srgbClr val="FF0000"/>
                </a:solidFill>
                <a:latin typeface="UVN Thanh Pho Nang" panose="02060406040706070204" pitchFamily="18" charset="0"/>
              </a:rPr>
              <a:t>"Tìm địa chỉ đỏ"</a:t>
            </a:r>
          </a:p>
        </p:txBody>
      </p:sp>
      <p:sp>
        <p:nvSpPr>
          <p:cNvPr id="9" name="TextBox 8">
            <a:extLst>
              <a:ext uri="{FF2B5EF4-FFF2-40B4-BE49-F238E27FC236}">
                <a16:creationId xmlns:a16="http://schemas.microsoft.com/office/drawing/2014/main" xmlns="" id="{7569EC1E-F1A9-4F18-97EC-4E4C535E260F}"/>
              </a:ext>
            </a:extLst>
          </p:cNvPr>
          <p:cNvSpPr txBox="1"/>
          <p:nvPr/>
        </p:nvSpPr>
        <p:spPr>
          <a:xfrm>
            <a:off x="1007604" y="1420416"/>
            <a:ext cx="7277100" cy="2062103"/>
          </a:xfrm>
          <a:prstGeom prst="rect">
            <a:avLst/>
          </a:prstGeom>
          <a:noFill/>
        </p:spPr>
        <p:txBody>
          <a:bodyPr wrap="square">
            <a:spAutoFit/>
          </a:bodyPr>
          <a:lstStyle/>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rPr>
              <a:t>Hãy quan sát các hình ảnh dưới đây:</a:t>
            </a:r>
          </a:p>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solidFill>
                  <a:srgbClr val="002060"/>
                </a:solidFill>
                <a:latin typeface="Times New Roman" panose="02020603050405020304" pitchFamily="18" charset="0"/>
                <a:cs typeface="Times New Roman" panose="02020603050405020304" pitchFamily="18" charset="0"/>
              </a:rPr>
              <a:t>Nêu tên địa điểm.</a:t>
            </a:r>
          </a:p>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solidFill>
                  <a:srgbClr val="002060"/>
                </a:solidFill>
                <a:latin typeface="Times New Roman" panose="02020603050405020304" pitchFamily="18" charset="0"/>
                <a:cs typeface="Times New Roman" panose="02020603050405020304" pitchFamily="18" charset="0"/>
              </a:rPr>
              <a:t>Kể lại sự kiện, nhân vật lịch sử ứng với các địa danh đó.</a:t>
            </a:r>
          </a:p>
        </p:txBody>
      </p:sp>
      <p:pic>
        <p:nvPicPr>
          <p:cNvPr id="4" name="Picture 4">
            <a:extLst>
              <a:ext uri="{FF2B5EF4-FFF2-40B4-BE49-F238E27FC236}">
                <a16:creationId xmlns:a16="http://schemas.microsoft.com/office/drawing/2014/main" xmlns="" id="{5CBADB42-FFAD-4F95-BFE6-22D4119E0A16}"/>
              </a:ext>
            </a:extLst>
          </p:cNvPr>
          <p:cNvPicPr>
            <a:picLocks noChangeAspect="1"/>
          </p:cNvPicPr>
          <p:nvPr/>
        </p:nvPicPr>
        <p:blipFill rotWithShape="1">
          <a:blip r:embed="rId2"/>
          <a:srcRect l="17313" r="14117"/>
          <a:stretch/>
        </p:blipFill>
        <p:spPr>
          <a:xfrm flipH="1">
            <a:off x="7697494" y="2963760"/>
            <a:ext cx="1474171" cy="2181328"/>
          </a:xfrm>
          <a:prstGeom prst="rect">
            <a:avLst/>
          </a:prstGeom>
        </p:spPr>
      </p:pic>
      <p:pic>
        <p:nvPicPr>
          <p:cNvPr id="5" name="Picture 4">
            <a:extLst>
              <a:ext uri="{FF2B5EF4-FFF2-40B4-BE49-F238E27FC236}">
                <a16:creationId xmlns:a16="http://schemas.microsoft.com/office/drawing/2014/main" xmlns="" id="{9D96FD3B-16CC-435E-88FA-7FDA9DE2A950}"/>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27665" y="2358839"/>
            <a:ext cx="1296144" cy="2825324"/>
          </a:xfrm>
          <a:prstGeom prst="rect">
            <a:avLst/>
          </a:prstGeom>
        </p:spPr>
      </p:pic>
      <p:pic>
        <p:nvPicPr>
          <p:cNvPr id="6" name="图片 1">
            <a:extLst>
              <a:ext uri="{FF2B5EF4-FFF2-40B4-BE49-F238E27FC236}">
                <a16:creationId xmlns:a16="http://schemas.microsoft.com/office/drawing/2014/main" xmlns="" id="{3FFEAB7B-7B1A-4A42-93E2-9E77022CE0DD}"/>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Texturizer/>
                    </a14:imgEffect>
                    <a14:imgEffect>
                      <a14:saturation sat="400000"/>
                    </a14:imgEffect>
                  </a14:imgLayer>
                </a14:imgProps>
              </a:ext>
              <a:ext uri="{28A0092B-C50C-407E-A947-70E740481C1C}">
                <a14:useLocalDpi xmlns:a14="http://schemas.microsoft.com/office/drawing/2010/main" val="0"/>
              </a:ext>
            </a:extLst>
          </a:blip>
          <a:srcRect t="74552" b="5950"/>
          <a:stretch/>
        </p:blipFill>
        <p:spPr>
          <a:xfrm>
            <a:off x="8632" y="4293787"/>
            <a:ext cx="9126736" cy="17026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xmlns="" id="{D89B1FE3-DD65-41F4-8F04-3685B4B1EE7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460092" y="95244"/>
            <a:ext cx="1675276" cy="2273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repeatCount="indefinite" autoRev="1" fill="hold" nodeType="withEffect" p14:presetBounceEnd="20000">
                                      <p:stCondLst>
                                        <p:cond delay="0"/>
                                      </p:stCondLst>
                                      <p:childTnLst>
                                        <p:animScale p14:bounceEnd="20000">
                                          <p:cBhvr>
                                            <p:cTn id="11" dur="1000" fill="hold"/>
                                            <p:tgtEl>
                                              <p:spTgt spid="8"/>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iterate type="lt">
                                        <p:tmPct val="1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par>
                                    <p:cTn id="33" presetID="53" presetClass="entr" presetSubtype="16"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53" presetClass="entr" presetSubtype="16" fill="hold" nodeType="withEffect">
                                      <p:stCondLst>
                                        <p:cond delay="30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repeatCount="indefinite" autoRev="1" fill="hold" nodeType="withEffect">
                                      <p:stCondLst>
                                        <p:cond delay="0"/>
                                      </p:stCondLst>
                                      <p:childTnLst>
                                        <p:animScale>
                                          <p:cBhvr>
                                            <p:cTn id="11" dur="1000" fill="hold"/>
                                            <p:tgtEl>
                                              <p:spTgt spid="8"/>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iterate type="lt">
                                        <p:tmPct val="1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par>
                                    <p:cTn id="33" presetID="53" presetClass="entr" presetSubtype="16"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53" presetClass="entr" presetSubtype="16" fill="hold" nodeType="withEffect">
                                      <p:stCondLst>
                                        <p:cond delay="30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âu chuyện số 5 : “Hũ gạo cứu đói” | Tổng công ty May 10">
            <a:extLst>
              <a:ext uri="{FF2B5EF4-FFF2-40B4-BE49-F238E27FC236}">
                <a16:creationId xmlns:a16="http://schemas.microsoft.com/office/drawing/2014/main" xmlns="" id="{0501A8E4-14CF-4948-AC68-C0F79A1B2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2743"/>
            <a:ext cx="6093498" cy="4419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AFEB3CD-C2F1-4BC2-A619-1C8EA0CEE1F8}"/>
              </a:ext>
            </a:extLst>
          </p:cNvPr>
          <p:cNvSpPr txBox="1">
            <a:spLocks noChangeArrowheads="1"/>
          </p:cNvSpPr>
          <p:nvPr/>
        </p:nvSpPr>
        <p:spPr bwMode="auto">
          <a:xfrm>
            <a:off x="6552220" y="1880047"/>
            <a:ext cx="2412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spc="-80">
                <a:solidFill>
                  <a:srgbClr val="002060"/>
                </a:solidFill>
                <a:latin typeface="Times New Roman" panose="02020603050405020304" pitchFamily="18" charset="0"/>
                <a:cs typeface="Times New Roman" panose="02020603050405020304" pitchFamily="18" charset="0"/>
              </a:rPr>
              <a:t>Nhân dân ta góp gạo chống "giặc đói" (10/1945)</a:t>
            </a:r>
          </a:p>
        </p:txBody>
      </p:sp>
      <p:pic>
        <p:nvPicPr>
          <p:cNvPr id="4" name="Picture 4">
            <a:extLst>
              <a:ext uri="{FF2B5EF4-FFF2-40B4-BE49-F238E27FC236}">
                <a16:creationId xmlns:a16="http://schemas.microsoft.com/office/drawing/2014/main" xmlns="" id="{2273BD16-D3D0-4715-8052-2BFA1CBB979B}"/>
              </a:ext>
            </a:extLst>
          </p:cNvPr>
          <p:cNvPicPr>
            <a:picLocks noChangeAspect="1"/>
          </p:cNvPicPr>
          <p:nvPr/>
        </p:nvPicPr>
        <p:blipFill rotWithShape="1">
          <a:blip r:embed="rId3"/>
          <a:srcRect l="17313" r="14117"/>
          <a:stretch/>
        </p:blipFill>
        <p:spPr>
          <a:xfrm>
            <a:off x="7775072" y="3073530"/>
            <a:ext cx="1395361" cy="2064712"/>
          </a:xfrm>
          <a:prstGeom prst="rect">
            <a:avLst/>
          </a:prstGeom>
        </p:spPr>
      </p:pic>
      <p:pic>
        <p:nvPicPr>
          <p:cNvPr id="5" name="Picture 4">
            <a:extLst>
              <a:ext uri="{FF2B5EF4-FFF2-40B4-BE49-F238E27FC236}">
                <a16:creationId xmlns:a16="http://schemas.microsoft.com/office/drawing/2014/main" xmlns="" id="{113B739D-070F-4FC1-943D-520EC6F216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extLst>
      <p:ext uri="{BB962C8B-B14F-4D97-AF65-F5344CB8AC3E}">
        <p14:creationId xmlns:p14="http://schemas.microsoft.com/office/powerpoint/2010/main" val="40490542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par>
                                <p:cTn id="22" presetID="53" presetClass="entr" presetSubtype="16" fill="hold" nodeType="withEffect">
                                  <p:stCondLst>
                                    <p:cond delay="3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 Box 5">
            <a:extLst>
              <a:ext uri="{FF2B5EF4-FFF2-40B4-BE49-F238E27FC236}">
                <a16:creationId xmlns:a16="http://schemas.microsoft.com/office/drawing/2014/main" xmlns="" id="{A9FEB89A-11EB-447E-BF83-2781A21B7115}"/>
              </a:ext>
            </a:extLst>
          </p:cNvPr>
          <p:cNvSpPr txBox="1">
            <a:spLocks noChangeArrowheads="1"/>
          </p:cNvSpPr>
          <p:nvPr/>
        </p:nvSpPr>
        <p:spPr bwMode="auto">
          <a:xfrm>
            <a:off x="755576" y="4012704"/>
            <a:ext cx="806489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100" b="1">
                <a:solidFill>
                  <a:srgbClr val="002060"/>
                </a:solidFill>
                <a:latin typeface="Times New Roman" panose="02020603050405020304" pitchFamily="18" charset="0"/>
                <a:cs typeface="Times New Roman" panose="02020603050405020304" pitchFamily="18" charset="0"/>
              </a:rPr>
              <a:t>   </a:t>
            </a:r>
            <a:r>
              <a:rPr lang="en-US" altLang="en-US" sz="2100" b="1" i="1">
                <a:solidFill>
                  <a:srgbClr val="002060"/>
                </a:solidFill>
                <a:latin typeface="Times New Roman" panose="02020603050405020304" pitchFamily="18" charset="0"/>
                <a:cs typeface="Times New Roman" panose="02020603050405020304" pitchFamily="18" charset="0"/>
              </a:rPr>
              <a:t>Hưởng ứng lời kêu gọi toàn quốc kháng chiến của  Chủ tịch Hồ Chí Minh, nhân dân Hà Nội dựng chiến luỹ trên đường phố để ngăn cản quân Pháp cuối  năm 1946</a:t>
            </a:r>
          </a:p>
        </p:txBody>
      </p:sp>
      <p:pic>
        <p:nvPicPr>
          <p:cNvPr id="5" name="Picture 4">
            <a:extLst>
              <a:ext uri="{FF2B5EF4-FFF2-40B4-BE49-F238E27FC236}">
                <a16:creationId xmlns:a16="http://schemas.microsoft.com/office/drawing/2014/main" xmlns="" id="{F7F1EE55-5055-4C6A-9F18-8CD932158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96279"/>
            <a:ext cx="7560840" cy="37383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xmlns="" id="{A50932BC-5345-4988-9444-EB1A33F7C830}"/>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2516" y="2782993"/>
            <a:ext cx="1056638" cy="2303250"/>
          </a:xfrm>
          <a:prstGeom prst="rect">
            <a:avLst/>
          </a:prstGeom>
        </p:spPr>
      </p:pic>
      <p:pic>
        <p:nvPicPr>
          <p:cNvPr id="6" name="Picture 5">
            <a:extLst>
              <a:ext uri="{FF2B5EF4-FFF2-40B4-BE49-F238E27FC236}">
                <a16:creationId xmlns:a16="http://schemas.microsoft.com/office/drawing/2014/main" xmlns="" id="{AFD96971-4E96-4EFD-AB00-CD51323E1B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52496" y="58845"/>
            <a:ext cx="788052" cy="1069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1"/>
                                        </p:tgtEl>
                                        <p:attrNameLst>
                                          <p:attrName>style.visibility</p:attrName>
                                        </p:attrNameLst>
                                      </p:cBhvr>
                                      <p:to>
                                        <p:strVal val="visible"/>
                                      </p:to>
                                    </p:set>
                                    <p:anim calcmode="lin" valueType="num">
                                      <p:cBhvr additive="base">
                                        <p:cTn id="19" dur="500" fill="hold"/>
                                        <p:tgtEl>
                                          <p:spTgt spid="45061"/>
                                        </p:tgtEl>
                                        <p:attrNameLst>
                                          <p:attrName>ppt_x</p:attrName>
                                        </p:attrNameLst>
                                      </p:cBhvr>
                                      <p:tavLst>
                                        <p:tav tm="0">
                                          <p:val>
                                            <p:strVal val="0-#ppt_w/2"/>
                                          </p:val>
                                        </p:tav>
                                        <p:tav tm="100000">
                                          <p:val>
                                            <p:strVal val="#ppt_x"/>
                                          </p:val>
                                        </p:tav>
                                      </p:tavLst>
                                    </p:anim>
                                    <p:anim calcmode="lin" valueType="num">
                                      <p:cBhvr additive="base">
                                        <p:cTn id="20" dur="500" fill="hold"/>
                                        <p:tgtEl>
                                          <p:spTgt spid="45061"/>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 Box 6">
            <a:extLst>
              <a:ext uri="{FF2B5EF4-FFF2-40B4-BE49-F238E27FC236}">
                <a16:creationId xmlns:a16="http://schemas.microsoft.com/office/drawing/2014/main" xmlns="" id="{9409F410-1690-4A29-9608-6A3E34E950E7}"/>
              </a:ext>
            </a:extLst>
          </p:cNvPr>
          <p:cNvSpPr txBox="1">
            <a:spLocks noChangeArrowheads="1"/>
          </p:cNvSpPr>
          <p:nvPr/>
        </p:nvSpPr>
        <p:spPr bwMode="auto">
          <a:xfrm>
            <a:off x="575556" y="4048708"/>
            <a:ext cx="72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002060"/>
                </a:solidFill>
                <a:latin typeface="Times New Roman" panose="02020603050405020304" pitchFamily="18" charset="0"/>
                <a:cs typeface="Times New Roman" panose="02020603050405020304" pitchFamily="18" charset="0"/>
              </a:rPr>
              <a:t> </a:t>
            </a:r>
            <a:r>
              <a:rPr lang="en-US" altLang="en-US" sz="2400" b="1" i="1">
                <a:solidFill>
                  <a:srgbClr val="002060"/>
                </a:solidFill>
                <a:latin typeface="Times New Roman" panose="02020603050405020304" pitchFamily="18" charset="0"/>
                <a:cs typeface="Times New Roman" panose="02020603050405020304" pitchFamily="18" charset="0"/>
              </a:rPr>
              <a:t>Nhân dân Phú Thọ cắm chông chống quân Pháp nhảy dù trong chiến dịch Việt Bắc thu – đông 1947.</a:t>
            </a:r>
          </a:p>
        </p:txBody>
      </p:sp>
      <p:pic>
        <p:nvPicPr>
          <p:cNvPr id="5" name="Picture 4">
            <a:extLst>
              <a:ext uri="{FF2B5EF4-FFF2-40B4-BE49-F238E27FC236}">
                <a16:creationId xmlns:a16="http://schemas.microsoft.com/office/drawing/2014/main" xmlns="" id="{20C8E09F-35F0-46F6-A39A-64A7A89201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Lst>
          </a:blip>
          <a:stretch>
            <a:fillRect/>
          </a:stretch>
        </p:blipFill>
        <p:spPr>
          <a:xfrm>
            <a:off x="647564" y="196280"/>
            <a:ext cx="7128792" cy="374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xmlns="" id="{6455F0E7-E779-49CA-BF36-CD92CD3F955E}"/>
              </a:ext>
            </a:extLst>
          </p:cNvPr>
          <p:cNvPicPr>
            <a:picLocks noChangeAspect="1"/>
          </p:cNvPicPr>
          <p:nvPr/>
        </p:nvPicPr>
        <p:blipFill rotWithShape="1">
          <a:blip r:embed="rId4"/>
          <a:srcRect l="17313" r="14117"/>
          <a:stretch/>
        </p:blipFill>
        <p:spPr>
          <a:xfrm>
            <a:off x="7776356" y="2856698"/>
            <a:ext cx="1367644" cy="2023701"/>
          </a:xfrm>
          <a:prstGeom prst="rect">
            <a:avLst/>
          </a:prstGeom>
        </p:spPr>
      </p:pic>
      <p:pic>
        <p:nvPicPr>
          <p:cNvPr id="6" name="Picture 5">
            <a:extLst>
              <a:ext uri="{FF2B5EF4-FFF2-40B4-BE49-F238E27FC236}">
                <a16:creationId xmlns:a16="http://schemas.microsoft.com/office/drawing/2014/main" xmlns="" id="{E3CCF803-08F6-48B4-B914-EF0A862B8C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0-#ppt_w/2"/>
                                          </p:val>
                                        </p:tav>
                                        <p:tav tm="100000">
                                          <p:val>
                                            <p:strVal val="#ppt_x"/>
                                          </p:val>
                                        </p:tav>
                                      </p:tavLst>
                                    </p:anim>
                                    <p:anim calcmode="lin" valueType="num">
                                      <p:cBhvr additive="base">
                                        <p:cTn id="20" dur="500" fill="hold"/>
                                        <p:tgtEl>
                                          <p:spTgt spid="38918"/>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descr="Luoc do chien dich viet bac thu dong 1947">
            <a:extLst>
              <a:ext uri="{FF2B5EF4-FFF2-40B4-BE49-F238E27FC236}">
                <a16:creationId xmlns:a16="http://schemas.microsoft.com/office/drawing/2014/main" xmlns="" id="{D355B85B-0C70-448A-BC7F-2BF779BEFF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16260"/>
            <a:ext cx="6858000" cy="4686300"/>
          </a:xfrm>
          <a:prstGeom prst="rect">
            <a:avLst/>
          </a:prstGeom>
          <a:solidFill>
            <a:srgbClr val="FFFF75"/>
          </a:solidFill>
          <a:ln w="28575">
            <a:solidFill>
              <a:srgbClr val="000000"/>
            </a:solidFill>
            <a:miter lim="800000"/>
            <a:headEnd/>
            <a:tailEnd/>
          </a:ln>
        </p:spPr>
      </p:pic>
      <p:pic>
        <p:nvPicPr>
          <p:cNvPr id="3" name="Picture 3" descr="Untitled-1">
            <a:extLst>
              <a:ext uri="{FF2B5EF4-FFF2-40B4-BE49-F238E27FC236}">
                <a16:creationId xmlns:a16="http://schemas.microsoft.com/office/drawing/2014/main" xmlns="" id="{097E7032-3DB1-46DB-AB62-AAD48FE9905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3463572" y="2759744"/>
            <a:ext cx="1238325" cy="6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88c451691560bedd7c9e0ea32e3ba04-Artama-4">
            <a:extLst>
              <a:ext uri="{FF2B5EF4-FFF2-40B4-BE49-F238E27FC236}">
                <a16:creationId xmlns:a16="http://schemas.microsoft.com/office/drawing/2014/main" xmlns="" id="{0EF5D839-8916-4106-A73A-097639B914F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4008" y="1439263"/>
            <a:ext cx="85725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du">
            <a:extLst>
              <a:ext uri="{FF2B5EF4-FFF2-40B4-BE49-F238E27FC236}">
                <a16:creationId xmlns:a16="http://schemas.microsoft.com/office/drawing/2014/main" xmlns="" id="{72AB3333-87E6-4BBB-A3D6-F580A8392D2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7392" y="302010"/>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u">
            <a:extLst>
              <a:ext uri="{FF2B5EF4-FFF2-40B4-BE49-F238E27FC236}">
                <a16:creationId xmlns:a16="http://schemas.microsoft.com/office/drawing/2014/main" xmlns="" id="{91B4E26F-BF0C-4492-9530-EB9A6D9EC27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4837" y="256500"/>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5">
            <a:extLst>
              <a:ext uri="{FF2B5EF4-FFF2-40B4-BE49-F238E27FC236}">
                <a16:creationId xmlns:a16="http://schemas.microsoft.com/office/drawing/2014/main" xmlns="" id="{0A57736D-D760-485C-ABF0-5338059AF96B}"/>
              </a:ext>
            </a:extLst>
          </p:cNvPr>
          <p:cNvSpPr>
            <a:spLocks/>
          </p:cNvSpPr>
          <p:nvPr/>
        </p:nvSpPr>
        <p:spPr bwMode="auto">
          <a:xfrm rot="21300836">
            <a:off x="5957961" y="1320671"/>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8" name="Freeform 16">
            <a:extLst>
              <a:ext uri="{FF2B5EF4-FFF2-40B4-BE49-F238E27FC236}">
                <a16:creationId xmlns:a16="http://schemas.microsoft.com/office/drawing/2014/main" xmlns="" id="{DF6AD111-C806-4261-A491-5BABAF29CFDF}"/>
              </a:ext>
            </a:extLst>
          </p:cNvPr>
          <p:cNvSpPr>
            <a:spLocks/>
          </p:cNvSpPr>
          <p:nvPr/>
        </p:nvSpPr>
        <p:spPr bwMode="auto">
          <a:xfrm>
            <a:off x="5650560" y="1023360"/>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9" name="Freeform 17">
            <a:extLst>
              <a:ext uri="{FF2B5EF4-FFF2-40B4-BE49-F238E27FC236}">
                <a16:creationId xmlns:a16="http://schemas.microsoft.com/office/drawing/2014/main" xmlns="" id="{A5AB688B-3B85-4DF0-8C14-BB18A7469863}"/>
              </a:ext>
            </a:extLst>
          </p:cNvPr>
          <p:cNvSpPr>
            <a:spLocks/>
          </p:cNvSpPr>
          <p:nvPr/>
        </p:nvSpPr>
        <p:spPr bwMode="auto">
          <a:xfrm rot="901642">
            <a:off x="5029200" y="518459"/>
            <a:ext cx="57150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0" name="Freeform 18">
            <a:extLst>
              <a:ext uri="{FF2B5EF4-FFF2-40B4-BE49-F238E27FC236}">
                <a16:creationId xmlns:a16="http://schemas.microsoft.com/office/drawing/2014/main" xmlns="" id="{9EC76352-A524-48FA-BE2F-1FED42942141}"/>
              </a:ext>
            </a:extLst>
          </p:cNvPr>
          <p:cNvSpPr>
            <a:spLocks/>
          </p:cNvSpPr>
          <p:nvPr/>
        </p:nvSpPr>
        <p:spPr bwMode="auto">
          <a:xfrm rot="21270461">
            <a:off x="4430128" y="422639"/>
            <a:ext cx="369094" cy="30008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1" name="Freeform 19">
            <a:extLst>
              <a:ext uri="{FF2B5EF4-FFF2-40B4-BE49-F238E27FC236}">
                <a16:creationId xmlns:a16="http://schemas.microsoft.com/office/drawing/2014/main" xmlns="" id="{6A4E56DD-8EF6-4987-A09E-A06169C3ECEB}"/>
              </a:ext>
            </a:extLst>
          </p:cNvPr>
          <p:cNvSpPr>
            <a:spLocks/>
          </p:cNvSpPr>
          <p:nvPr/>
        </p:nvSpPr>
        <p:spPr bwMode="auto">
          <a:xfrm rot="10561173" flipH="1">
            <a:off x="3878651" y="843789"/>
            <a:ext cx="33932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2" name="Freeform 20">
            <a:extLst>
              <a:ext uri="{FF2B5EF4-FFF2-40B4-BE49-F238E27FC236}">
                <a16:creationId xmlns:a16="http://schemas.microsoft.com/office/drawing/2014/main" xmlns="" id="{D8461ADB-3FA8-4F57-9ED8-53A58272D915}"/>
              </a:ext>
            </a:extLst>
          </p:cNvPr>
          <p:cNvSpPr>
            <a:spLocks/>
          </p:cNvSpPr>
          <p:nvPr/>
        </p:nvSpPr>
        <p:spPr bwMode="auto">
          <a:xfrm rot="14251595" flipH="1">
            <a:off x="3384532" y="2831115"/>
            <a:ext cx="33932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3" name="Freeform 21">
            <a:extLst>
              <a:ext uri="{FF2B5EF4-FFF2-40B4-BE49-F238E27FC236}">
                <a16:creationId xmlns:a16="http://schemas.microsoft.com/office/drawing/2014/main" xmlns="" id="{13980A75-82BA-4AB7-B194-92E54F290714}"/>
              </a:ext>
            </a:extLst>
          </p:cNvPr>
          <p:cNvSpPr>
            <a:spLocks/>
          </p:cNvSpPr>
          <p:nvPr/>
        </p:nvSpPr>
        <p:spPr bwMode="auto">
          <a:xfrm rot="479717">
            <a:off x="2344520" y="2406317"/>
            <a:ext cx="420291"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4" name="Freeform 22">
            <a:extLst>
              <a:ext uri="{FF2B5EF4-FFF2-40B4-BE49-F238E27FC236}">
                <a16:creationId xmlns:a16="http://schemas.microsoft.com/office/drawing/2014/main" xmlns="" id="{E95D8E6C-2CCF-41D6-B7E8-A1917D1B5980}"/>
              </a:ext>
            </a:extLst>
          </p:cNvPr>
          <p:cNvSpPr>
            <a:spLocks/>
          </p:cNvSpPr>
          <p:nvPr/>
        </p:nvSpPr>
        <p:spPr bwMode="auto">
          <a:xfrm rot="19381902" flipH="1">
            <a:off x="1829208" y="1861913"/>
            <a:ext cx="28217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pic>
        <p:nvPicPr>
          <p:cNvPr id="15" name="Picture 6" descr="du">
            <a:extLst>
              <a:ext uri="{FF2B5EF4-FFF2-40B4-BE49-F238E27FC236}">
                <a16:creationId xmlns:a16="http://schemas.microsoft.com/office/drawing/2014/main" xmlns="" id="{1D247091-8DFB-4F89-BA75-0904CAF2A50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7272" y="609407"/>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22">
            <a:extLst>
              <a:ext uri="{FF2B5EF4-FFF2-40B4-BE49-F238E27FC236}">
                <a16:creationId xmlns:a16="http://schemas.microsoft.com/office/drawing/2014/main" xmlns="" id="{56F22E15-994F-43B8-A8C9-7DFFBD999911}"/>
              </a:ext>
            </a:extLst>
          </p:cNvPr>
          <p:cNvSpPr>
            <a:spLocks/>
          </p:cNvSpPr>
          <p:nvPr/>
        </p:nvSpPr>
        <p:spPr bwMode="auto">
          <a:xfrm rot="13753691">
            <a:off x="2268924" y="1330665"/>
            <a:ext cx="270036"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42900"/>
            <a:endParaRPr lang="en-US" sz="1350">
              <a:solidFill>
                <a:prstClr val="black"/>
              </a:solidFill>
              <a:latin typeface="Calibri"/>
              <a:ea typeface="微软雅黑"/>
            </a:endParaRPr>
          </a:p>
        </p:txBody>
      </p:sp>
      <p:sp>
        <p:nvSpPr>
          <p:cNvPr id="17" name="Freeform 23">
            <a:extLst>
              <a:ext uri="{FF2B5EF4-FFF2-40B4-BE49-F238E27FC236}">
                <a16:creationId xmlns:a16="http://schemas.microsoft.com/office/drawing/2014/main" xmlns="" id="{B74A9366-9C0A-4B61-883D-47CD5891F831}"/>
              </a:ext>
            </a:extLst>
          </p:cNvPr>
          <p:cNvSpPr>
            <a:spLocks/>
          </p:cNvSpPr>
          <p:nvPr/>
        </p:nvSpPr>
        <p:spPr bwMode="auto">
          <a:xfrm rot="11107190">
            <a:off x="3408388" y="1407231"/>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8" name="Freeform 25">
            <a:extLst>
              <a:ext uri="{FF2B5EF4-FFF2-40B4-BE49-F238E27FC236}">
                <a16:creationId xmlns:a16="http://schemas.microsoft.com/office/drawing/2014/main" xmlns="" id="{3E0C604F-9208-4684-8E32-A51F81EB234E}"/>
              </a:ext>
            </a:extLst>
          </p:cNvPr>
          <p:cNvSpPr>
            <a:spLocks/>
          </p:cNvSpPr>
          <p:nvPr/>
        </p:nvSpPr>
        <p:spPr bwMode="auto">
          <a:xfrm rot="8309656" flipH="1">
            <a:off x="3527557" y="1840063"/>
            <a:ext cx="339328"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9" name="Freeform 42">
            <a:extLst>
              <a:ext uri="{FF2B5EF4-FFF2-40B4-BE49-F238E27FC236}">
                <a16:creationId xmlns:a16="http://schemas.microsoft.com/office/drawing/2014/main" xmlns="" id="{A636A9C6-700F-4259-BE45-0C277612D344}"/>
              </a:ext>
            </a:extLst>
          </p:cNvPr>
          <p:cNvSpPr>
            <a:spLocks/>
          </p:cNvSpPr>
          <p:nvPr/>
        </p:nvSpPr>
        <p:spPr bwMode="auto">
          <a:xfrm>
            <a:off x="3867532" y="2257654"/>
            <a:ext cx="98822" cy="550069"/>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0" name="Freeform 43">
            <a:extLst>
              <a:ext uri="{FF2B5EF4-FFF2-40B4-BE49-F238E27FC236}">
                <a16:creationId xmlns:a16="http://schemas.microsoft.com/office/drawing/2014/main" xmlns="" id="{AFB6763E-B439-4BC0-99B0-8373183689BD}"/>
              </a:ext>
            </a:extLst>
          </p:cNvPr>
          <p:cNvSpPr>
            <a:spLocks/>
          </p:cNvSpPr>
          <p:nvPr/>
        </p:nvSpPr>
        <p:spPr bwMode="auto">
          <a:xfrm rot="20393188">
            <a:off x="2295028" y="2069966"/>
            <a:ext cx="783137" cy="673225"/>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1" name="Freeform 44">
            <a:extLst>
              <a:ext uri="{FF2B5EF4-FFF2-40B4-BE49-F238E27FC236}">
                <a16:creationId xmlns:a16="http://schemas.microsoft.com/office/drawing/2014/main" xmlns="" id="{A3FCC61B-8561-4CD5-8510-CAF957E1BA83}"/>
              </a:ext>
            </a:extLst>
          </p:cNvPr>
          <p:cNvSpPr>
            <a:spLocks/>
          </p:cNvSpPr>
          <p:nvPr/>
        </p:nvSpPr>
        <p:spPr bwMode="auto">
          <a:xfrm>
            <a:off x="2094378" y="1792383"/>
            <a:ext cx="207169" cy="364331"/>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2" name="Freeform 45">
            <a:extLst>
              <a:ext uri="{FF2B5EF4-FFF2-40B4-BE49-F238E27FC236}">
                <a16:creationId xmlns:a16="http://schemas.microsoft.com/office/drawing/2014/main" xmlns="" id="{DFC6E057-1F26-460F-A4EB-110FEF4AB801}"/>
              </a:ext>
            </a:extLst>
          </p:cNvPr>
          <p:cNvSpPr>
            <a:spLocks/>
          </p:cNvSpPr>
          <p:nvPr/>
        </p:nvSpPr>
        <p:spPr bwMode="auto">
          <a:xfrm rot="20414984">
            <a:off x="5358271" y="269123"/>
            <a:ext cx="384704" cy="613233"/>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3" name="Freeform 9">
            <a:extLst>
              <a:ext uri="{FF2B5EF4-FFF2-40B4-BE49-F238E27FC236}">
                <a16:creationId xmlns:a16="http://schemas.microsoft.com/office/drawing/2014/main" xmlns="" id="{81C69C45-74EC-4C49-A384-C7ED5609572B}"/>
              </a:ext>
            </a:extLst>
          </p:cNvPr>
          <p:cNvSpPr>
            <a:spLocks/>
          </p:cNvSpPr>
          <p:nvPr/>
        </p:nvSpPr>
        <p:spPr bwMode="auto">
          <a:xfrm rot="19766642">
            <a:off x="2867478" y="1422519"/>
            <a:ext cx="514350"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4" name="Freeform 11">
            <a:extLst>
              <a:ext uri="{FF2B5EF4-FFF2-40B4-BE49-F238E27FC236}">
                <a16:creationId xmlns:a16="http://schemas.microsoft.com/office/drawing/2014/main" xmlns="" id="{D82AFE5F-007F-42A1-B21E-51D7192A575E}"/>
              </a:ext>
            </a:extLst>
          </p:cNvPr>
          <p:cNvSpPr>
            <a:spLocks/>
          </p:cNvSpPr>
          <p:nvPr/>
        </p:nvSpPr>
        <p:spPr bwMode="auto">
          <a:xfrm rot="1311534">
            <a:off x="3987824" y="1206578"/>
            <a:ext cx="628650" cy="30008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5" name="Freeform 13">
            <a:extLst>
              <a:ext uri="{FF2B5EF4-FFF2-40B4-BE49-F238E27FC236}">
                <a16:creationId xmlns:a16="http://schemas.microsoft.com/office/drawing/2014/main" xmlns="" id="{8DA81EB0-34DF-4BFA-9BBE-99BEB0FE093B}"/>
              </a:ext>
            </a:extLst>
          </p:cNvPr>
          <p:cNvSpPr>
            <a:spLocks/>
          </p:cNvSpPr>
          <p:nvPr/>
        </p:nvSpPr>
        <p:spPr bwMode="auto">
          <a:xfrm rot="19604738">
            <a:off x="5040778" y="910714"/>
            <a:ext cx="542925"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6" name="AutoShape 36">
            <a:extLst>
              <a:ext uri="{FF2B5EF4-FFF2-40B4-BE49-F238E27FC236}">
                <a16:creationId xmlns:a16="http://schemas.microsoft.com/office/drawing/2014/main" xmlns="" id="{43ABE405-BE3E-4291-8C92-F049E4A9314A}"/>
              </a:ext>
            </a:extLst>
          </p:cNvPr>
          <p:cNvSpPr>
            <a:spLocks noChangeArrowheads="1"/>
          </p:cNvSpPr>
          <p:nvPr/>
        </p:nvSpPr>
        <p:spPr bwMode="auto">
          <a:xfrm>
            <a:off x="5555128" y="841680"/>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7" name="AutoShape 37">
            <a:extLst>
              <a:ext uri="{FF2B5EF4-FFF2-40B4-BE49-F238E27FC236}">
                <a16:creationId xmlns:a16="http://schemas.microsoft.com/office/drawing/2014/main" xmlns="" id="{198CA185-F2C2-44FB-A502-C27AAD28465E}"/>
              </a:ext>
            </a:extLst>
          </p:cNvPr>
          <p:cNvSpPr>
            <a:spLocks noChangeArrowheads="1"/>
          </p:cNvSpPr>
          <p:nvPr/>
        </p:nvSpPr>
        <p:spPr bwMode="auto">
          <a:xfrm>
            <a:off x="3816374" y="1185169"/>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8" name="AutoShape 38">
            <a:extLst>
              <a:ext uri="{FF2B5EF4-FFF2-40B4-BE49-F238E27FC236}">
                <a16:creationId xmlns:a16="http://schemas.microsoft.com/office/drawing/2014/main" xmlns="" id="{6A5F7A5B-6AA3-4D3D-9BAC-D47F61842ACF}"/>
              </a:ext>
            </a:extLst>
          </p:cNvPr>
          <p:cNvSpPr>
            <a:spLocks noChangeArrowheads="1"/>
          </p:cNvSpPr>
          <p:nvPr/>
        </p:nvSpPr>
        <p:spPr bwMode="auto">
          <a:xfrm>
            <a:off x="3324678" y="1229660"/>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9" name="Freeform 3">
            <a:extLst>
              <a:ext uri="{FF2B5EF4-FFF2-40B4-BE49-F238E27FC236}">
                <a16:creationId xmlns:a16="http://schemas.microsoft.com/office/drawing/2014/main" xmlns="" id="{2B234ED1-FE4B-44AE-9F4A-12F9E66ED314}"/>
              </a:ext>
            </a:extLst>
          </p:cNvPr>
          <p:cNvSpPr>
            <a:spLocks/>
          </p:cNvSpPr>
          <p:nvPr/>
        </p:nvSpPr>
        <p:spPr bwMode="auto">
          <a:xfrm rot="19766642">
            <a:off x="1514838" y="2243392"/>
            <a:ext cx="514350"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30" name="AutoShape 30">
            <a:extLst>
              <a:ext uri="{FF2B5EF4-FFF2-40B4-BE49-F238E27FC236}">
                <a16:creationId xmlns:a16="http://schemas.microsoft.com/office/drawing/2014/main" xmlns="" id="{D8F83D71-40A9-4DDD-88AB-D7D8A30698B5}"/>
              </a:ext>
            </a:extLst>
          </p:cNvPr>
          <p:cNvSpPr>
            <a:spLocks noChangeArrowheads="1"/>
          </p:cNvSpPr>
          <p:nvPr/>
        </p:nvSpPr>
        <p:spPr bwMode="auto">
          <a:xfrm>
            <a:off x="2047796" y="2092363"/>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31" name="Freeform 46">
            <a:extLst>
              <a:ext uri="{FF2B5EF4-FFF2-40B4-BE49-F238E27FC236}">
                <a16:creationId xmlns:a16="http://schemas.microsoft.com/office/drawing/2014/main" xmlns="" id="{94D2F4A9-6A49-4B7C-ACDC-472E82A2959A}"/>
              </a:ext>
            </a:extLst>
          </p:cNvPr>
          <p:cNvSpPr>
            <a:spLocks/>
          </p:cNvSpPr>
          <p:nvPr/>
        </p:nvSpPr>
        <p:spPr bwMode="auto">
          <a:xfrm rot="21138745">
            <a:off x="2373915" y="1590747"/>
            <a:ext cx="400050" cy="30008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32" name="Text Box 69">
            <a:extLst>
              <a:ext uri="{FF2B5EF4-FFF2-40B4-BE49-F238E27FC236}">
                <a16:creationId xmlns:a16="http://schemas.microsoft.com/office/drawing/2014/main" xmlns="" id="{12FBBEF8-020F-4442-B72A-674D7BB1248B}"/>
              </a:ext>
            </a:extLst>
          </p:cNvPr>
          <p:cNvSpPr txBox="1">
            <a:spLocks noChangeArrowheads="1"/>
          </p:cNvSpPr>
          <p:nvPr/>
        </p:nvSpPr>
        <p:spPr bwMode="auto">
          <a:xfrm>
            <a:off x="1771650" y="4733589"/>
            <a:ext cx="5600700" cy="41549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spcBef>
                <a:spcPct val="50000"/>
              </a:spcBef>
            </a:pPr>
            <a:r>
              <a:rPr lang="en-US" altLang="en-US" sz="2000" b="1" i="1">
                <a:solidFill>
                  <a:srgbClr val="002060"/>
                </a:solidFill>
                <a:latin typeface="Times New Roman" panose="02020603050405020304" pitchFamily="18" charset="0"/>
                <a:ea typeface="微软雅黑"/>
                <a:cs typeface="Times New Roman" panose="02020603050405020304" pitchFamily="18" charset="0"/>
              </a:rPr>
              <a:t>Lược đồ chiến dịch Việt Bắc Thu- đông 1947</a:t>
            </a:r>
          </a:p>
        </p:txBody>
      </p:sp>
      <p:pic>
        <p:nvPicPr>
          <p:cNvPr id="33" name="Picture 32">
            <a:extLst>
              <a:ext uri="{FF2B5EF4-FFF2-40B4-BE49-F238E27FC236}">
                <a16:creationId xmlns:a16="http://schemas.microsoft.com/office/drawing/2014/main" xmlns="" id="{148F5418-CF5D-4884-87A1-53162F1ECA1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180537" y="74572"/>
            <a:ext cx="788052" cy="1069670"/>
          </a:xfrm>
          <a:prstGeom prst="rect">
            <a:avLst/>
          </a:prstGeom>
        </p:spPr>
      </p:pic>
    </p:spTree>
    <p:extLst>
      <p:ext uri="{BB962C8B-B14F-4D97-AF65-F5344CB8AC3E}">
        <p14:creationId xmlns:p14="http://schemas.microsoft.com/office/powerpoint/2010/main" val="5115478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49" presetClass="path" presetSubtype="0" accel="50000" decel="50000" fill="hold" nodeType="withEffect">
                                  <p:stCondLst>
                                    <p:cond delay="2000"/>
                                  </p:stCondLst>
                                  <p:childTnLst>
                                    <p:animMotion origin="layout" path="M 4.16667E-6 -4.61277E-6 L 0.03958 0.13577 " pathEditMode="relative" rAng="0" ptsTypes="AA">
                                      <p:cBhvr>
                                        <p:cTn id="9" dur="2000" fill="hold"/>
                                        <p:tgtEl>
                                          <p:spTgt spid="5"/>
                                        </p:tgtEl>
                                        <p:attrNameLst>
                                          <p:attrName>ppt_x</p:attrName>
                                          <p:attrName>ppt_y</p:attrName>
                                        </p:attrNameLst>
                                      </p:cBhvr>
                                      <p:rCtr x="1979" y="6788"/>
                                    </p:animMotion>
                                  </p:childTnLst>
                                </p:cTn>
                              </p:par>
                              <p:par>
                                <p:cTn id="10" presetID="9" presetClass="entr" presetSubtype="0" fill="hold" nodeType="withEffect">
                                  <p:stCondLst>
                                    <p:cond delay="3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49" presetClass="path" presetSubtype="0" accel="50000" decel="50000" fill="hold" nodeType="withEffect">
                                  <p:stCondLst>
                                    <p:cond delay="2000"/>
                                  </p:stCondLst>
                                  <p:childTnLst>
                                    <p:animMotion origin="layout" path="M 2.5E-6 4.69608E-6 L 0.02673 0.15612 " pathEditMode="relative" rAng="0" ptsTypes="AA">
                                      <p:cBhvr>
                                        <p:cTn id="14" dur="2000" fill="hold"/>
                                        <p:tgtEl>
                                          <p:spTgt spid="6"/>
                                        </p:tgtEl>
                                        <p:attrNameLst>
                                          <p:attrName>ppt_x</p:attrName>
                                          <p:attrName>ppt_y</p:attrName>
                                        </p:attrNameLst>
                                      </p:cBhvr>
                                      <p:rCtr x="1337" y="7806"/>
                                    </p:animMotion>
                                  </p:childTnLst>
                                </p:cTn>
                              </p:par>
                              <p:par>
                                <p:cTn id="15" presetID="9" presetClass="entr" presetSubtype="0" fill="hold"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49" presetClass="path" presetSubtype="0" accel="50000" decel="50000" fill="hold" nodeType="withEffect">
                                  <p:stCondLst>
                                    <p:cond delay="2000"/>
                                  </p:stCondLst>
                                  <p:childTnLst>
                                    <p:animMotion origin="layout" path="M 2.22222E-6 -2.68127E-6 L -0.03264 0.14625 " pathEditMode="relative" rAng="0" ptsTypes="AA">
                                      <p:cBhvr>
                                        <p:cTn id="19" dur="2000" fill="hold"/>
                                        <p:tgtEl>
                                          <p:spTgt spid="15"/>
                                        </p:tgtEl>
                                        <p:attrNameLst>
                                          <p:attrName>ppt_x</p:attrName>
                                          <p:attrName>ppt_y</p:attrName>
                                        </p:attrNameLst>
                                      </p:cBhvr>
                                      <p:rCtr x="-1632" y="7313"/>
                                    </p:animMotion>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par>
                          <p:cTn id="25" fill="hold">
                            <p:stCondLst>
                              <p:cond delay="500"/>
                            </p:stCondLst>
                            <p:childTnLst>
                              <p:par>
                                <p:cTn id="26" presetID="0" presetClass="path" presetSubtype="0" accel="50000" decel="50000" fill="hold" nodeType="afterEffect">
                                  <p:stCondLst>
                                    <p:cond delay="0"/>
                                  </p:stCondLst>
                                  <p:childTnLst>
                                    <p:animMotion origin="layout" path="M -0.00556 0.01419 L -0.00556 0.0145 C -0.00642 0.00802 -0.00764 0.00154 -0.00868 -0.00432 C -0.00903 -0.00648 -0.00886 -0.00895 -0.00972 -0.00987 C -0.01077 -0.01172 -0.0125 -0.01111 -0.01389 -0.01172 C -0.01545 -0.01296 -0.01667 -0.0145 -0.01806 -0.01543 C -0.0191 -0.01666 -0.02014 -0.0182 -0.02118 -0.01913 C -0.02257 -0.02098 -0.02379 -0.02376 -0.02517 -0.02468 C -0.02656 -0.02592 -0.02813 -0.02592 -0.02952 -0.02653 C -0.03108 -0.02777 -0.03229 -0.02931 -0.03368 -0.03024 C -0.03472 -0.03116 -0.03577 -0.03147 -0.03681 -0.03209 C -0.03906 -0.03425 -0.04149 -0.03795 -0.04306 -0.04134 C -0.04392 -0.0432 -0.04427 -0.04566 -0.04514 -0.0469 C -0.04601 -0.04875 -0.04722 -0.04937 -0.04827 -0.0506 C -0.04931 -0.05245 -0.05017 -0.0543 -0.05139 -0.05616 C -0.05191 -0.05924 -0.05382 -0.07405 -0.05452 -0.07467 C -0.05556 -0.07621 -0.0566 -0.07714 -0.05764 -0.07837 C -0.05816 -0.0793 -0.06493 -0.09318 -0.06806 -0.09503 C -0.07066 -0.09688 -0.07379 -0.09688 -0.07639 -0.09873 C -0.08142 -0.10336 -0.07899 -0.10182 -0.08368 -0.10429 C -0.08472 -0.10614 -0.08577 -0.1083 -0.08681 -0.10984 C -0.08767 -0.11169 -0.08906 -0.112 -0.08993 -0.11354 C -0.09063 -0.1154 -0.09045 -0.11756 -0.09097 -0.1191 C -0.09427 -0.13298 -0.09219 -0.12064 -0.09392 -0.13391 C -0.09375 -0.1373 -0.0941 -0.14101 -0.09306 -0.14317 C -0.09184 -0.14594 -0.08941 -0.14533 -0.08767 -0.14687 C -0.08733 -0.14779 -0.08715 -0.14964 -0.08681 -0.15057 L -0.08889 -0.15427 " pathEditMode="relative" rAng="0" ptsTypes="AAAAAAAAAAAAAAAAAAAAAAAAAAAA">
                                      <p:cBhvr>
                                        <p:cTn id="27" dur="2000" fill="hold"/>
                                        <p:tgtEl>
                                          <p:spTgt spid="4"/>
                                        </p:tgtEl>
                                        <p:attrNameLst>
                                          <p:attrName>ppt_x</p:attrName>
                                          <p:attrName>ppt_y</p:attrName>
                                        </p:attrNameLst>
                                      </p:cBhvr>
                                      <p:rCtr x="-4427" y="-8423"/>
                                    </p:animMotion>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35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par>
                          <p:cTn id="44" fill="hold">
                            <p:stCondLst>
                              <p:cond delay="45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1000" fill="hold"/>
                                        <p:tgtEl>
                                          <p:spTgt spid="27"/>
                                        </p:tgtEl>
                                        <p:attrNameLst>
                                          <p:attrName>ppt_w</p:attrName>
                                        </p:attrNameLst>
                                      </p:cBhvr>
                                      <p:tavLst>
                                        <p:tav tm="0">
                                          <p:val>
                                            <p:strVal val="#ppt_w+.3"/>
                                          </p:val>
                                        </p:tav>
                                        <p:tav tm="100000">
                                          <p:val>
                                            <p:strVal val="#ppt_w"/>
                                          </p:val>
                                        </p:tav>
                                      </p:tavLst>
                                    </p:anim>
                                    <p:anim calcmode="lin" valueType="num">
                                      <p:cBhvr>
                                        <p:cTn id="56" dur="1000" fill="hold"/>
                                        <p:tgtEl>
                                          <p:spTgt spid="27"/>
                                        </p:tgtEl>
                                        <p:attrNameLst>
                                          <p:attrName>ppt_h</p:attrName>
                                        </p:attrNameLst>
                                      </p:cBhvr>
                                      <p:tavLst>
                                        <p:tav tm="0">
                                          <p:val>
                                            <p:strVal val="#ppt_h"/>
                                          </p:val>
                                        </p:tav>
                                        <p:tav tm="100000">
                                          <p:val>
                                            <p:strVal val="#ppt_h"/>
                                          </p:val>
                                        </p:tav>
                                      </p:tavLst>
                                    </p:anim>
                                    <p:animEffect transition="in" filter="fade">
                                      <p:cBhvr>
                                        <p:cTn id="57" dur="1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par>
                                <p:cTn id="63" presetID="50" presetClass="entr" presetSubtype="0" decel="10000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1000" fill="hold"/>
                                        <p:tgtEl>
                                          <p:spTgt spid="28"/>
                                        </p:tgtEl>
                                        <p:attrNameLst>
                                          <p:attrName>ppt_w</p:attrName>
                                        </p:attrNameLst>
                                      </p:cBhvr>
                                      <p:tavLst>
                                        <p:tav tm="0">
                                          <p:val>
                                            <p:strVal val="#ppt_w+.3"/>
                                          </p:val>
                                        </p:tav>
                                        <p:tav tm="100000">
                                          <p:val>
                                            <p:strVal val="#ppt_w"/>
                                          </p:val>
                                        </p:tav>
                                      </p:tavLst>
                                    </p:anim>
                                    <p:anim calcmode="lin" valueType="num">
                                      <p:cBhvr>
                                        <p:cTn id="66" dur="1000" fill="hold"/>
                                        <p:tgtEl>
                                          <p:spTgt spid="28"/>
                                        </p:tgtEl>
                                        <p:attrNameLst>
                                          <p:attrName>ppt_h</p:attrName>
                                        </p:attrNameLst>
                                      </p:cBhvr>
                                      <p:tavLst>
                                        <p:tav tm="0">
                                          <p:val>
                                            <p:strVal val="#ppt_h"/>
                                          </p:val>
                                        </p:tav>
                                        <p:tav tm="100000">
                                          <p:val>
                                            <p:strVal val="#ppt_h"/>
                                          </p:val>
                                        </p:tav>
                                      </p:tavLst>
                                    </p:anim>
                                    <p:animEffect transition="in" filter="fade">
                                      <p:cBhvr>
                                        <p:cTn id="67" dur="1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par>
                                <p:cTn id="73" presetID="50" presetClass="entr" presetSubtype="0" decel="10000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1000" fill="hold"/>
                                        <p:tgtEl>
                                          <p:spTgt spid="26"/>
                                        </p:tgtEl>
                                        <p:attrNameLst>
                                          <p:attrName>ppt_w</p:attrName>
                                        </p:attrNameLst>
                                      </p:cBhvr>
                                      <p:tavLst>
                                        <p:tav tm="0">
                                          <p:val>
                                            <p:strVal val="#ppt_w+.3"/>
                                          </p:val>
                                        </p:tav>
                                        <p:tav tm="100000">
                                          <p:val>
                                            <p:strVal val="#ppt_w"/>
                                          </p:val>
                                        </p:tav>
                                      </p:tavLst>
                                    </p:anim>
                                    <p:anim calcmode="lin" valueType="num">
                                      <p:cBhvr>
                                        <p:cTn id="76" dur="1000" fill="hold"/>
                                        <p:tgtEl>
                                          <p:spTgt spid="26"/>
                                        </p:tgtEl>
                                        <p:attrNameLst>
                                          <p:attrName>ppt_h</p:attrName>
                                        </p:attrNameLst>
                                      </p:cBhvr>
                                      <p:tavLst>
                                        <p:tav tm="0">
                                          <p:val>
                                            <p:strVal val="#ppt_h"/>
                                          </p:val>
                                        </p:tav>
                                        <p:tav tm="100000">
                                          <p:val>
                                            <p:strVal val="#ppt_h"/>
                                          </p:val>
                                        </p:tav>
                                      </p:tavLst>
                                    </p:anim>
                                    <p:animEffect transition="in" filter="fade">
                                      <p:cBhvr>
                                        <p:cTn id="77" dur="10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10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par>
                          <p:cTn id="88" fill="hold">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up)">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up)">
                                      <p:cBhvr>
                                        <p:cTn id="96" dur="1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8" presetClass="entr" presetSubtype="12" fill="hold" nodeType="click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strips(downLeft)">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down)">
                                      <p:cBhvr>
                                        <p:cTn id="106" dur="500"/>
                                        <p:tgtEl>
                                          <p:spTgt spid="12"/>
                                        </p:tgtEl>
                                      </p:cBhvr>
                                    </p:animEffect>
                                  </p:childTnLst>
                                </p:cTn>
                              </p:par>
                            </p:childTnLst>
                          </p:cTn>
                        </p:par>
                        <p:par>
                          <p:cTn id="107" fill="hold">
                            <p:stCondLst>
                              <p:cond delay="500"/>
                            </p:stCondLst>
                            <p:childTnLst>
                              <p:par>
                                <p:cTn id="108" presetID="22" presetClass="entr" presetSubtype="4" fill="hold" nodeType="after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ipe(down)">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2"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right)">
                                      <p:cBhvr>
                                        <p:cTn id="115" dur="1000"/>
                                        <p:tgtEl>
                                          <p:spTgt spid="3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wipe(up)">
                                      <p:cBhvr>
                                        <p:cTn id="120" dur="500"/>
                                        <p:tgtEl>
                                          <p:spTgt spid="1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wipe(up)">
                                      <p:cBhvr>
                                        <p:cTn id="125" dur="10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down)">
                                      <p:cBhvr>
                                        <p:cTn id="130" dur="500"/>
                                        <p:tgtEl>
                                          <p:spTgt spid="29"/>
                                        </p:tgtEl>
                                      </p:cBhvr>
                                    </p:animEffect>
                                  </p:childTnLst>
                                </p:cTn>
                              </p:par>
                            </p:childTnLst>
                          </p:cTn>
                        </p:par>
                        <p:par>
                          <p:cTn id="131" fill="hold">
                            <p:stCondLst>
                              <p:cond delay="500"/>
                            </p:stCondLst>
                            <p:childTnLst>
                              <p:par>
                                <p:cTn id="132" presetID="50" presetClass="entr" presetSubtype="0" decel="100000" fill="hold" grpId="0" nodeType="afterEffect">
                                  <p:stCondLst>
                                    <p:cond delay="0"/>
                                  </p:stCondLst>
                                  <p:childTnLst>
                                    <p:set>
                                      <p:cBhvr>
                                        <p:cTn id="133" dur="1" fill="hold">
                                          <p:stCondLst>
                                            <p:cond delay="0"/>
                                          </p:stCondLst>
                                        </p:cTn>
                                        <p:tgtEl>
                                          <p:spTgt spid="30"/>
                                        </p:tgtEl>
                                        <p:attrNameLst>
                                          <p:attrName>style.visibility</p:attrName>
                                        </p:attrNameLst>
                                      </p:cBhvr>
                                      <p:to>
                                        <p:strVal val="visible"/>
                                      </p:to>
                                    </p:set>
                                    <p:anim calcmode="lin" valueType="num">
                                      <p:cBhvr>
                                        <p:cTn id="134" dur="1000" fill="hold"/>
                                        <p:tgtEl>
                                          <p:spTgt spid="30"/>
                                        </p:tgtEl>
                                        <p:attrNameLst>
                                          <p:attrName>ppt_w</p:attrName>
                                        </p:attrNameLst>
                                      </p:cBhvr>
                                      <p:tavLst>
                                        <p:tav tm="0">
                                          <p:val>
                                            <p:strVal val="#ppt_w+.3"/>
                                          </p:val>
                                        </p:tav>
                                        <p:tav tm="100000">
                                          <p:val>
                                            <p:strVal val="#ppt_w"/>
                                          </p:val>
                                        </p:tav>
                                      </p:tavLst>
                                    </p:anim>
                                    <p:anim calcmode="lin" valueType="num">
                                      <p:cBhvr>
                                        <p:cTn id="135" dur="1000" fill="hold"/>
                                        <p:tgtEl>
                                          <p:spTgt spid="30"/>
                                        </p:tgtEl>
                                        <p:attrNameLst>
                                          <p:attrName>ppt_h</p:attrName>
                                        </p:attrNameLst>
                                      </p:cBhvr>
                                      <p:tavLst>
                                        <p:tav tm="0">
                                          <p:val>
                                            <p:strVal val="#ppt_h"/>
                                          </p:val>
                                        </p:tav>
                                        <p:tav tm="100000">
                                          <p:val>
                                            <p:strVal val="#ppt_h"/>
                                          </p:val>
                                        </p:tav>
                                      </p:tavLst>
                                    </p:anim>
                                    <p:animEffect transition="in" filter="fade">
                                      <p:cBhvr>
                                        <p:cTn id="136" dur="1000"/>
                                        <p:tgtEl>
                                          <p:spTgt spid="30"/>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wipe(up)">
                                      <p:cBhvr>
                                        <p:cTn id="141" dur="1000"/>
                                        <p:tgtEl>
                                          <p:spTgt spid="20"/>
                                        </p:tgtEl>
                                      </p:cBhvr>
                                    </p:animEffect>
                                  </p:childTnLst>
                                </p:cTn>
                              </p:par>
                            </p:childTnLst>
                          </p:cTn>
                        </p:par>
                        <p:par>
                          <p:cTn id="142" fill="hold">
                            <p:stCondLst>
                              <p:cond delay="1000"/>
                            </p:stCondLst>
                            <p:childTnLst>
                              <p:par>
                                <p:cTn id="143" presetID="22" presetClass="entr" presetSubtype="4" fill="hold" nodeType="after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500"/>
                                        <p:tgtEl>
                                          <p:spTgt spid="14"/>
                                        </p:tgtEl>
                                      </p:cBhvr>
                                    </p:animEffect>
                                  </p:childTnLst>
                                </p:cTn>
                              </p:par>
                              <p:par>
                                <p:cTn id="146" presetID="53" presetClass="entr" presetSubtype="16" fill="hold" nodeType="withEffect">
                                  <p:stCondLst>
                                    <p:cond delay="0"/>
                                  </p:stCondLst>
                                  <p:childTnLst>
                                    <p:set>
                                      <p:cBhvr>
                                        <p:cTn id="147" dur="1" fill="hold">
                                          <p:stCondLst>
                                            <p:cond delay="0"/>
                                          </p:stCondLst>
                                        </p:cTn>
                                        <p:tgtEl>
                                          <p:spTgt spid="33"/>
                                        </p:tgtEl>
                                        <p:attrNameLst>
                                          <p:attrName>style.visibility</p:attrName>
                                        </p:attrNameLst>
                                      </p:cBhvr>
                                      <p:to>
                                        <p:strVal val="visible"/>
                                      </p:to>
                                    </p:set>
                                    <p:anim calcmode="lin" valueType="num">
                                      <p:cBhvr>
                                        <p:cTn id="148" dur="500" fill="hold"/>
                                        <p:tgtEl>
                                          <p:spTgt spid="33"/>
                                        </p:tgtEl>
                                        <p:attrNameLst>
                                          <p:attrName>ppt_w</p:attrName>
                                        </p:attrNameLst>
                                      </p:cBhvr>
                                      <p:tavLst>
                                        <p:tav tm="0">
                                          <p:val>
                                            <p:fltVal val="0"/>
                                          </p:val>
                                        </p:tav>
                                        <p:tav tm="100000">
                                          <p:val>
                                            <p:strVal val="#ppt_w"/>
                                          </p:val>
                                        </p:tav>
                                      </p:tavLst>
                                    </p:anim>
                                    <p:anim calcmode="lin" valueType="num">
                                      <p:cBhvr>
                                        <p:cTn id="149" dur="500" fill="hold"/>
                                        <p:tgtEl>
                                          <p:spTgt spid="33"/>
                                        </p:tgtEl>
                                        <p:attrNameLst>
                                          <p:attrName>ppt_h</p:attrName>
                                        </p:attrNameLst>
                                      </p:cBhvr>
                                      <p:tavLst>
                                        <p:tav tm="0">
                                          <p:val>
                                            <p:fltVal val="0"/>
                                          </p:val>
                                        </p:tav>
                                        <p:tav tm="100000">
                                          <p:val>
                                            <p:strVal val="#ppt_h"/>
                                          </p:val>
                                        </p:tav>
                                      </p:tavLst>
                                    </p:anim>
                                    <p:animEffect transition="in" filter="fade">
                                      <p:cBhvr>
                                        <p:cTn id="1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6" grpId="0" animBg="1"/>
      <p:bldP spid="27" grpId="0" animBg="1"/>
      <p:bldP spid="28"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xmlns="" id="{CAE0FB81-03C0-495A-99D7-71CD615EB3C1}"/>
              </a:ext>
            </a:extLst>
          </p:cNvPr>
          <p:cNvSpPr txBox="1">
            <a:spLocks noChangeArrowheads="1"/>
          </p:cNvSpPr>
          <p:nvPr/>
        </p:nvSpPr>
        <p:spPr bwMode="auto">
          <a:xfrm>
            <a:off x="1143000" y="794"/>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2100"/>
          </a:p>
        </p:txBody>
      </p:sp>
      <p:pic>
        <p:nvPicPr>
          <p:cNvPr id="17411" name="Picture 5" descr="HCT theo doi MT Dong Khe (Cao Bang)">
            <a:extLst>
              <a:ext uri="{FF2B5EF4-FFF2-40B4-BE49-F238E27FC236}">
                <a16:creationId xmlns:a16="http://schemas.microsoft.com/office/drawing/2014/main" xmlns="" id="{B44815A4-B8AC-4DD9-9B32-190859DB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16" y="452636"/>
            <a:ext cx="6115050" cy="4239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0967" name="Text Box 7">
            <a:extLst>
              <a:ext uri="{FF2B5EF4-FFF2-40B4-BE49-F238E27FC236}">
                <a16:creationId xmlns:a16="http://schemas.microsoft.com/office/drawing/2014/main" xmlns="" id="{CDF4AAEC-3959-4013-B050-957A6E793A48}"/>
              </a:ext>
            </a:extLst>
          </p:cNvPr>
          <p:cNvSpPr txBox="1">
            <a:spLocks noChangeArrowheads="1"/>
          </p:cNvSpPr>
          <p:nvPr/>
        </p:nvSpPr>
        <p:spPr bwMode="auto">
          <a:xfrm>
            <a:off x="6330566" y="1312404"/>
            <a:ext cx="26180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i="1">
                <a:solidFill>
                  <a:srgbClr val="002060"/>
                </a:solidFill>
                <a:latin typeface="Times New Roman" panose="02020603050405020304" pitchFamily="18" charset="0"/>
                <a:cs typeface="Times New Roman" panose="02020603050405020304" pitchFamily="18" charset="0"/>
              </a:rPr>
              <a:t>Bác Hồ quan sát  mặt trận Biên giới trong chiến dịch Biên giới thu- đông -1950</a:t>
            </a:r>
          </a:p>
        </p:txBody>
      </p:sp>
      <p:pic>
        <p:nvPicPr>
          <p:cNvPr id="5" name="Picture 4">
            <a:extLst>
              <a:ext uri="{FF2B5EF4-FFF2-40B4-BE49-F238E27FC236}">
                <a16:creationId xmlns:a16="http://schemas.microsoft.com/office/drawing/2014/main" xmlns="" id="{0CC59289-077F-406D-B020-93D6559CED02}"/>
              </a:ext>
            </a:extLst>
          </p:cNvPr>
          <p:cNvPicPr>
            <a:picLocks noChangeAspect="1"/>
          </p:cNvPicPr>
          <p:nvPr/>
        </p:nvPicPr>
        <p:blipFill rotWithShape="1">
          <a:blip r:embed="rId4"/>
          <a:srcRect l="17313" r="14117"/>
          <a:stretch/>
        </p:blipFill>
        <p:spPr>
          <a:xfrm>
            <a:off x="7775072" y="3073530"/>
            <a:ext cx="1395361" cy="2064712"/>
          </a:xfrm>
          <a:prstGeom prst="rect">
            <a:avLst/>
          </a:prstGeom>
        </p:spPr>
      </p:pic>
      <p:pic>
        <p:nvPicPr>
          <p:cNvPr id="6" name="Picture 5">
            <a:extLst>
              <a:ext uri="{FF2B5EF4-FFF2-40B4-BE49-F238E27FC236}">
                <a16:creationId xmlns:a16="http://schemas.microsoft.com/office/drawing/2014/main" xmlns="" id="{A06E063A-BDEE-4FFF-8A7D-D502A72B5C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411"/>
                                        </p:tgtEl>
                                        <p:attrNameLst>
                                          <p:attrName>style.visibility</p:attrName>
                                        </p:attrNameLst>
                                      </p:cBhvr>
                                      <p:to>
                                        <p:strVal val="visible"/>
                                      </p:to>
                                    </p:set>
                                    <p:anim calcmode="lin" valueType="num">
                                      <p:cBhvr>
                                        <p:cTn id="14" dur="500" fill="hold"/>
                                        <p:tgtEl>
                                          <p:spTgt spid="17411"/>
                                        </p:tgtEl>
                                        <p:attrNameLst>
                                          <p:attrName>ppt_w</p:attrName>
                                        </p:attrNameLst>
                                      </p:cBhvr>
                                      <p:tavLst>
                                        <p:tav tm="0">
                                          <p:val>
                                            <p:fltVal val="0"/>
                                          </p:val>
                                        </p:tav>
                                        <p:tav tm="100000">
                                          <p:val>
                                            <p:strVal val="#ppt_w"/>
                                          </p:val>
                                        </p:tav>
                                      </p:tavLst>
                                    </p:anim>
                                    <p:anim calcmode="lin" valueType="num">
                                      <p:cBhvr>
                                        <p:cTn id="15" dur="500" fill="hold"/>
                                        <p:tgtEl>
                                          <p:spTgt spid="17411"/>
                                        </p:tgtEl>
                                        <p:attrNameLst>
                                          <p:attrName>ppt_h</p:attrName>
                                        </p:attrNameLst>
                                      </p:cBhvr>
                                      <p:tavLst>
                                        <p:tav tm="0">
                                          <p:val>
                                            <p:fltVal val="0"/>
                                          </p:val>
                                        </p:tav>
                                        <p:tav tm="100000">
                                          <p:val>
                                            <p:strVal val="#ppt_h"/>
                                          </p:val>
                                        </p:tav>
                                      </p:tavLst>
                                    </p:anim>
                                    <p:animEffect transition="in" filter="fade">
                                      <p:cBhvr>
                                        <p:cTn id="16" dur="500"/>
                                        <p:tgtEl>
                                          <p:spTgt spid="174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0967"/>
                                        </p:tgtEl>
                                        <p:attrNameLst>
                                          <p:attrName>style.visibility</p:attrName>
                                        </p:attrNameLst>
                                      </p:cBhvr>
                                      <p:to>
                                        <p:strVal val="visible"/>
                                      </p:to>
                                    </p:set>
                                    <p:anim calcmode="lin" valueType="num">
                                      <p:cBhvr additive="base">
                                        <p:cTn id="21" dur="500" fill="hold"/>
                                        <p:tgtEl>
                                          <p:spTgt spid="40967"/>
                                        </p:tgtEl>
                                        <p:attrNameLst>
                                          <p:attrName>ppt_x</p:attrName>
                                        </p:attrNameLst>
                                      </p:cBhvr>
                                      <p:tavLst>
                                        <p:tav tm="0">
                                          <p:val>
                                            <p:strVal val="0-#ppt_w/2"/>
                                          </p:val>
                                        </p:tav>
                                        <p:tav tm="100000">
                                          <p:val>
                                            <p:strVal val="#ppt_x"/>
                                          </p:val>
                                        </p:tav>
                                      </p:tavLst>
                                    </p:anim>
                                    <p:anim calcmode="lin" valueType="num">
                                      <p:cBhvr additive="base">
                                        <p:cTn id="22" dur="500" fill="hold"/>
                                        <p:tgtEl>
                                          <p:spTgt spid="40967"/>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73F43D8-873D-4CAF-AC9D-7B9C491BF401}"/>
              </a:ext>
            </a:extLst>
          </p:cNvPr>
          <p:cNvGrpSpPr/>
          <p:nvPr/>
        </p:nvGrpSpPr>
        <p:grpSpPr>
          <a:xfrm rot="5400000">
            <a:off x="4146186" y="1260459"/>
            <a:ext cx="3184270" cy="2176202"/>
            <a:chOff x="166967" y="4308490"/>
            <a:chExt cx="8808376" cy="1915824"/>
          </a:xfrm>
        </p:grpSpPr>
        <p:sp>
          <p:nvSpPr>
            <p:cNvPr id="4" name="Rectangle: Single Corner Snipped 3">
              <a:extLst>
                <a:ext uri="{FF2B5EF4-FFF2-40B4-BE49-F238E27FC236}">
                  <a16:creationId xmlns:a16="http://schemas.microsoft.com/office/drawing/2014/main" xmlns=""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xmlns="" id="{C9F9CD11-EC25-43B0-85DF-348182A8CE6B}"/>
                </a:ext>
              </a:extLst>
            </p:cNvPr>
            <p:cNvSpPr txBox="1"/>
            <p:nvPr/>
          </p:nvSpPr>
          <p:spPr>
            <a:xfrm rot="16200000">
              <a:off x="936260" y="3861633"/>
              <a:ext cx="1813683" cy="2809542"/>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A và B đều sai.</a:t>
              </a:r>
            </a:p>
          </p:txBody>
        </p:sp>
      </p:grpSp>
      <p:pic>
        <p:nvPicPr>
          <p:cNvPr id="31" name="Picture 30">
            <a:extLst>
              <a:ext uri="{FF2B5EF4-FFF2-40B4-BE49-F238E27FC236}">
                <a16:creationId xmlns:a16="http://schemas.microsoft.com/office/drawing/2014/main" xmlns="" id="{169BD3A6-19C5-4E08-B57E-BD22BEE7AB1C}"/>
              </a:ext>
            </a:extLst>
          </p:cNvPr>
          <p:cNvPicPr>
            <a:picLocks/>
          </p:cNvPicPr>
          <p:nvPr/>
        </p:nvPicPr>
        <p:blipFill>
          <a:blip r:embed="rId4"/>
          <a:stretch>
            <a:fillRect/>
          </a:stretch>
        </p:blipFill>
        <p:spPr>
          <a:xfrm>
            <a:off x="5145700" y="1968205"/>
            <a:ext cx="1219200" cy="1219200"/>
          </a:xfrm>
          <a:prstGeom prst="rect">
            <a:avLst/>
          </a:prstGeom>
        </p:spPr>
      </p:pic>
      <p:grpSp>
        <p:nvGrpSpPr>
          <p:cNvPr id="6" name="Group 5">
            <a:extLst>
              <a:ext uri="{FF2B5EF4-FFF2-40B4-BE49-F238E27FC236}">
                <a16:creationId xmlns:a16="http://schemas.microsoft.com/office/drawing/2014/main" xmlns="" id="{0C658C90-2A3A-4902-A7FC-5625D57CB46C}"/>
              </a:ext>
            </a:extLst>
          </p:cNvPr>
          <p:cNvGrpSpPr/>
          <p:nvPr/>
        </p:nvGrpSpPr>
        <p:grpSpPr>
          <a:xfrm rot="5400000">
            <a:off x="-357807" y="1294757"/>
            <a:ext cx="3184268" cy="2060601"/>
            <a:chOff x="259424" y="1476173"/>
            <a:chExt cx="8808376" cy="1928675"/>
          </a:xfrm>
        </p:grpSpPr>
        <p:sp>
          <p:nvSpPr>
            <p:cNvPr id="7" name="Rectangle: Single Corner Snipped 6">
              <a:extLst>
                <a:ext uri="{FF2B5EF4-FFF2-40B4-BE49-F238E27FC236}">
                  <a16:creationId xmlns:a16="http://schemas.microsoft.com/office/drawing/2014/main" xmlns=""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60">
                <a:latin typeface="UVN Thanh Pho Nang" panose="02060406040706070204" pitchFamily="18" charset="0"/>
              </a:endParaRPr>
            </a:p>
          </p:txBody>
        </p:sp>
        <p:sp>
          <p:nvSpPr>
            <p:cNvPr id="8" name="TextBox 7">
              <a:extLst>
                <a:ext uri="{FF2B5EF4-FFF2-40B4-BE49-F238E27FC236}">
                  <a16:creationId xmlns:a16="http://schemas.microsoft.com/office/drawing/2014/main" xmlns="" id="{343AD65A-F627-4A10-A20F-BFDAB3244CBC}"/>
                </a:ext>
              </a:extLst>
            </p:cNvPr>
            <p:cNvSpPr txBox="1"/>
            <p:nvPr/>
          </p:nvSpPr>
          <p:spPr>
            <a:xfrm rot="16200000">
              <a:off x="2210080" y="-414004"/>
              <a:ext cx="1838732" cy="5619086"/>
            </a:xfrm>
            <a:prstGeom prst="rect">
              <a:avLst/>
            </a:prstGeom>
            <a:noFill/>
          </p:spPr>
          <p:txBody>
            <a:bodyPr wrap="square" lIns="0" tIns="0" rIns="0" bIns="0" rtlCol="0">
              <a:spAutoFit/>
            </a:bodyPr>
            <a:lstStyle/>
            <a:p>
              <a:pPr algn="ctr"/>
              <a:r>
                <a:rPr lang="en-US" sz="3300" spc="-60">
                  <a:solidFill>
                    <a:schemeClr val="bg1"/>
                  </a:solidFill>
                  <a:latin typeface="UVN Thanh Pho Nang" panose="02060406040706070204" pitchFamily="18" charset="0"/>
                  <a:cs typeface="Times New Roman" panose="02020603050405020304" pitchFamily="18" charset="0"/>
                </a:rPr>
                <a:t>Là móc son chói lọi của lịch sử nước nhà.</a:t>
              </a:r>
            </a:p>
          </p:txBody>
        </p:sp>
      </p:grpSp>
      <p:grpSp>
        <p:nvGrpSpPr>
          <p:cNvPr id="9" name="Group 8">
            <a:extLst>
              <a:ext uri="{FF2B5EF4-FFF2-40B4-BE49-F238E27FC236}">
                <a16:creationId xmlns:a16="http://schemas.microsoft.com/office/drawing/2014/main" xmlns="" id="{19FD12B6-2EBA-4B9F-B72F-F90EC0E16757}"/>
              </a:ext>
            </a:extLst>
          </p:cNvPr>
          <p:cNvGrpSpPr/>
          <p:nvPr/>
        </p:nvGrpSpPr>
        <p:grpSpPr>
          <a:xfrm rot="5400000">
            <a:off x="1856540" y="1269124"/>
            <a:ext cx="3201771" cy="2141373"/>
            <a:chOff x="118555" y="4308490"/>
            <a:chExt cx="8856788" cy="1915824"/>
          </a:xfrm>
          <a:solidFill>
            <a:schemeClr val="accent3">
              <a:lumMod val="75000"/>
            </a:schemeClr>
          </a:solidFill>
        </p:grpSpPr>
        <p:sp>
          <p:nvSpPr>
            <p:cNvPr id="10" name="Rectangle: Single Corner Snipped 9">
              <a:extLst>
                <a:ext uri="{FF2B5EF4-FFF2-40B4-BE49-F238E27FC236}">
                  <a16:creationId xmlns:a16="http://schemas.microsoft.com/office/drawing/2014/main" xmlns=""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20">
                <a:latin typeface="UVN Thanh Pho Nang" panose="02060406040706070204" pitchFamily="18" charset="0"/>
              </a:endParaRPr>
            </a:p>
          </p:txBody>
        </p:sp>
        <p:sp>
          <p:nvSpPr>
            <p:cNvPr id="11" name="TextBox 10">
              <a:extLst>
                <a:ext uri="{FF2B5EF4-FFF2-40B4-BE49-F238E27FC236}">
                  <a16:creationId xmlns:a16="http://schemas.microsoft.com/office/drawing/2014/main" xmlns="" id="{DFC2FF7D-282D-468E-ADA5-406742C46623}"/>
                </a:ext>
              </a:extLst>
            </p:cNvPr>
            <p:cNvSpPr txBox="1"/>
            <p:nvPr/>
          </p:nvSpPr>
          <p:spPr>
            <a:xfrm rot="16200000">
              <a:off x="2591412" y="1866348"/>
              <a:ext cx="1865297" cy="6811011"/>
            </a:xfrm>
            <a:prstGeom prst="rect">
              <a:avLst/>
            </a:prstGeom>
            <a:grpFill/>
          </p:spPr>
          <p:txBody>
            <a:bodyPr wrap="square" lIns="0" tIns="0" rIns="0" bIns="0" rtlCol="0">
              <a:spAutoFit/>
            </a:bodyPr>
            <a:lstStyle/>
            <a:p>
              <a:pPr algn="ctr"/>
              <a:r>
                <a:rPr lang="en-US" sz="3200" spc="-20">
                  <a:solidFill>
                    <a:schemeClr val="bg1"/>
                  </a:solidFill>
                  <a:latin typeface="UVN Thanh Pho Nang" panose="02060406040706070204" pitchFamily="18" charset="0"/>
                  <a:cs typeface="Times New Roman" panose="02020603050405020304" pitchFamily="18" charset="0"/>
                </a:rPr>
                <a:t>Góp phần kết thúc thắng lợi 9 năm kháng chiến chống Pháp.</a:t>
              </a:r>
            </a:p>
          </p:txBody>
        </p:sp>
      </p:grpSp>
      <p:pic>
        <p:nvPicPr>
          <p:cNvPr id="2" name="Picture 1">
            <a:extLst>
              <a:ext uri="{FF2B5EF4-FFF2-40B4-BE49-F238E27FC236}">
                <a16:creationId xmlns:a16="http://schemas.microsoft.com/office/drawing/2014/main" xmlns="" id="{FAB053AF-8427-49BD-841D-01552EB60ABE}"/>
              </a:ext>
            </a:extLst>
          </p:cNvPr>
          <p:cNvPicPr>
            <a:picLocks/>
          </p:cNvPicPr>
          <p:nvPr/>
        </p:nvPicPr>
        <p:blipFill>
          <a:blip r:embed="rId4"/>
          <a:stretch>
            <a:fillRect/>
          </a:stretch>
        </p:blipFill>
        <p:spPr>
          <a:xfrm>
            <a:off x="621654" y="1968205"/>
            <a:ext cx="1219200" cy="1219200"/>
          </a:xfrm>
          <a:prstGeom prst="rect">
            <a:avLst/>
          </a:prstGeom>
        </p:spPr>
      </p:pic>
      <p:pic>
        <p:nvPicPr>
          <p:cNvPr id="28" name="Picture 27">
            <a:extLst>
              <a:ext uri="{FF2B5EF4-FFF2-40B4-BE49-F238E27FC236}">
                <a16:creationId xmlns:a16="http://schemas.microsoft.com/office/drawing/2014/main" xmlns="" id="{5B705381-24B3-4CB2-A7F0-0F735F468F04}"/>
              </a:ext>
            </a:extLst>
          </p:cNvPr>
          <p:cNvPicPr>
            <a:picLocks/>
          </p:cNvPicPr>
          <p:nvPr/>
        </p:nvPicPr>
        <p:blipFill>
          <a:blip r:embed="rId4"/>
          <a:stretch>
            <a:fillRect/>
          </a:stretch>
        </p:blipFill>
        <p:spPr>
          <a:xfrm>
            <a:off x="2871677" y="1968205"/>
            <a:ext cx="1219200" cy="1219200"/>
          </a:xfrm>
          <a:prstGeom prst="rect">
            <a:avLst/>
          </a:prstGeom>
        </p:spPr>
      </p:pic>
      <p:grpSp>
        <p:nvGrpSpPr>
          <p:cNvPr id="12" name="Group 11">
            <a:extLst>
              <a:ext uri="{FF2B5EF4-FFF2-40B4-BE49-F238E27FC236}">
                <a16:creationId xmlns:a16="http://schemas.microsoft.com/office/drawing/2014/main" xmlns="" id="{0B215518-7AB3-4B9E-8218-3EE15A6EBB15}"/>
              </a:ext>
            </a:extLst>
          </p:cNvPr>
          <p:cNvGrpSpPr/>
          <p:nvPr/>
        </p:nvGrpSpPr>
        <p:grpSpPr>
          <a:xfrm rot="5400000">
            <a:off x="547260" y="3297530"/>
            <a:ext cx="1360405" cy="2310733"/>
            <a:chOff x="8915402" y="1117779"/>
            <a:chExt cx="3313993" cy="2616020"/>
          </a:xfrm>
          <a:solidFill>
            <a:schemeClr val="accent4">
              <a:lumMod val="20000"/>
              <a:lumOff val="80000"/>
            </a:schemeClr>
          </a:solidFill>
          <a:effectLst>
            <a:outerShdw blurRad="508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xmlns=""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4445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xmlns="" id="{886EBF8B-FB25-4ABE-B55F-43D66B462C9F}"/>
                </a:ext>
              </a:extLst>
            </p:cNvPr>
            <p:cNvSpPr txBox="1"/>
            <p:nvPr/>
          </p:nvSpPr>
          <p:spPr>
            <a:xfrm rot="16200000">
              <a:off x="9717382" y="1701868"/>
              <a:ext cx="1405832" cy="1518253"/>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xmlns="" id="{F403816F-264D-4BA5-838A-04CF407ACB8B}"/>
              </a:ext>
            </a:extLst>
          </p:cNvPr>
          <p:cNvGrpSpPr/>
          <p:nvPr/>
        </p:nvGrpSpPr>
        <p:grpSpPr>
          <a:xfrm rot="5400000">
            <a:off x="2777222" y="3346156"/>
            <a:ext cx="1360404"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xmlns=""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xmlns="" id="{C0E7F7BD-13CC-4F41-BD1C-A9E041F0DAF2}"/>
                </a:ext>
              </a:extLst>
            </p:cNvPr>
            <p:cNvSpPr txBox="1"/>
            <p:nvPr/>
          </p:nvSpPr>
          <p:spPr>
            <a:xfrm rot="16200000">
              <a:off x="9573143" y="4510081"/>
              <a:ext cx="1466226" cy="1518255"/>
            </a:xfrm>
            <a:prstGeom prst="rect">
              <a:avLst/>
            </a:prstGeom>
            <a:noFill/>
          </p:spPr>
          <p:txBody>
            <a:bodyPr wrap="square" lIns="0" tIns="0" rIns="0" bIns="0" rtlCol="0">
              <a:spAutoFit/>
            </a:bodyPr>
            <a:lstStyle/>
            <a:p>
              <a:pPr algn="ctr"/>
              <a:r>
                <a:rPr lang="en-US" sz="4050" b="1">
                  <a:latin typeface="UVN Minh Map" panose="00000400000000000000" pitchFamily="2" charset="0"/>
                </a:rPr>
                <a:t>B</a:t>
              </a:r>
            </a:p>
          </p:txBody>
        </p:sp>
      </p:grpSp>
      <p:grpSp>
        <p:nvGrpSpPr>
          <p:cNvPr id="18" name="Group 17">
            <a:extLst>
              <a:ext uri="{FF2B5EF4-FFF2-40B4-BE49-F238E27FC236}">
                <a16:creationId xmlns:a16="http://schemas.microsoft.com/office/drawing/2014/main" xmlns="" id="{3842CD82-499A-4E9E-A61F-7B5DF36176C8}"/>
              </a:ext>
            </a:extLst>
          </p:cNvPr>
          <p:cNvGrpSpPr/>
          <p:nvPr/>
        </p:nvGrpSpPr>
        <p:grpSpPr>
          <a:xfrm rot="5400000">
            <a:off x="5058118" y="3346157"/>
            <a:ext cx="136040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xmlns=""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xmlns="" id="{EC5726B8-1916-47E4-A227-DBD6E986F354}"/>
                </a:ext>
              </a:extLst>
            </p:cNvPr>
            <p:cNvSpPr txBox="1"/>
            <p:nvPr/>
          </p:nvSpPr>
          <p:spPr>
            <a:xfrm rot="16200000">
              <a:off x="9571414" y="4486131"/>
              <a:ext cx="1466226" cy="1518252"/>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xmlns="" id="{720AD516-4E32-4FC4-9D10-A904BF0DD206}"/>
              </a:ext>
            </a:extLst>
          </p:cNvPr>
          <p:cNvGrpSpPr/>
          <p:nvPr/>
        </p:nvGrpSpPr>
        <p:grpSpPr>
          <a:xfrm rot="5400000">
            <a:off x="6409669" y="1325125"/>
            <a:ext cx="3184268"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xmlns=""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xmlns="" id="{99296DC3-17A8-46EC-85BA-659B336BD2F5}"/>
                </a:ext>
              </a:extLst>
            </p:cNvPr>
            <p:cNvSpPr txBox="1"/>
            <p:nvPr/>
          </p:nvSpPr>
          <p:spPr>
            <a:xfrm rot="16200000">
              <a:off x="1000831" y="1062673"/>
              <a:ext cx="1838732" cy="2809544"/>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A và B đều đúng.</a:t>
              </a:r>
            </a:p>
          </p:txBody>
        </p:sp>
      </p:grpSp>
      <p:pic>
        <p:nvPicPr>
          <p:cNvPr id="32" name="Picture 31">
            <a:extLst>
              <a:ext uri="{FF2B5EF4-FFF2-40B4-BE49-F238E27FC236}">
                <a16:creationId xmlns:a16="http://schemas.microsoft.com/office/drawing/2014/main" xmlns="" id="{D0BE48D3-4DE0-4EC5-AA25-E19E78835CDB}"/>
              </a:ext>
            </a:extLst>
          </p:cNvPr>
          <p:cNvPicPr>
            <a:picLocks/>
          </p:cNvPicPr>
          <p:nvPr/>
        </p:nvPicPr>
        <p:blipFill>
          <a:blip r:embed="rId5"/>
          <a:stretch>
            <a:fillRect/>
          </a:stretch>
        </p:blipFill>
        <p:spPr>
          <a:xfrm>
            <a:off x="7414381" y="1968205"/>
            <a:ext cx="1219200" cy="1219200"/>
          </a:xfrm>
          <a:prstGeom prst="rect">
            <a:avLst/>
          </a:prstGeom>
        </p:spPr>
      </p:pic>
      <p:grpSp>
        <p:nvGrpSpPr>
          <p:cNvPr id="24" name="Group 23">
            <a:extLst>
              <a:ext uri="{FF2B5EF4-FFF2-40B4-BE49-F238E27FC236}">
                <a16:creationId xmlns:a16="http://schemas.microsoft.com/office/drawing/2014/main" xmlns="" id="{18B642B4-9D5E-4845-9D7B-88FDE08AB7B8}"/>
              </a:ext>
            </a:extLst>
          </p:cNvPr>
          <p:cNvGrpSpPr/>
          <p:nvPr/>
        </p:nvGrpSpPr>
        <p:grpSpPr>
          <a:xfrm rot="5400000">
            <a:off x="7319926" y="3320225"/>
            <a:ext cx="1360406" cy="228774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xmlns=""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xmlns="" id="{E6E82940-D812-4BDC-87CF-BDDCA84F4D55}"/>
                </a:ext>
              </a:extLst>
            </p:cNvPr>
            <p:cNvSpPr txBox="1"/>
            <p:nvPr/>
          </p:nvSpPr>
          <p:spPr>
            <a:xfrm rot="16200000">
              <a:off x="9694063" y="1689804"/>
              <a:ext cx="1405832" cy="1518252"/>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xmlns="" id="{E93F89A7-2273-4306-BFC4-2FCA510E1900}"/>
              </a:ext>
            </a:extLst>
          </p:cNvPr>
          <p:cNvSpPr txBox="1"/>
          <p:nvPr/>
        </p:nvSpPr>
        <p:spPr>
          <a:xfrm>
            <a:off x="419634" y="192505"/>
            <a:ext cx="8616862" cy="507831"/>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r>
              <a:rPr lang="en-US" sz="3300"/>
              <a:t>Câu 2: Nêu ý nghĩa của chiến dịch Điện Biên Phủ?</a:t>
            </a:r>
          </a:p>
        </p:txBody>
      </p:sp>
    </p:spTree>
    <p:extLst>
      <p:ext uri="{BB962C8B-B14F-4D97-AF65-F5344CB8AC3E}">
        <p14:creationId xmlns:p14="http://schemas.microsoft.com/office/powerpoint/2010/main" val="1634991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xmlns="" id="{FD803E55-38BE-4FFE-BC60-31C7C6DCB95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58" b="98867" l="1389" r="99306">
                        <a14:foregroundMark x1="38569" y1="34215" x2="84954" y2="78612"/>
                        <a14:foregroundMark x1="4745" y1="1841" x2="35512" y2="31290"/>
                        <a14:foregroundMark x1="84954" y1="78612" x2="91898" y2="93909"/>
                        <a14:foregroundMark x1="3819" y1="15722" x2="10995" y2="80453"/>
                        <a14:foregroundMark x1="8449" y1="90935" x2="76273" y2="95751"/>
                        <a14:foregroundMark x1="57176" y1="7790" x2="70486" y2="49008"/>
                        <a14:foregroundMark x1="88889" y1="29462" x2="98727" y2="67280"/>
                        <a14:foregroundMark x1="95949" y1="68839" x2="94676" y2="85127"/>
                        <a14:foregroundMark x1="94676" y1="85127" x2="92593" y2="91926"/>
                        <a14:foregroundMark x1="74769" y1="94759" x2="85532" y2="91218"/>
                        <a14:foregroundMark x1="91088" y1="68555" x2="84606" y2="85127"/>
                        <a14:foregroundMark x1="87269" y1="59348" x2="79745" y2="82295"/>
                        <a14:foregroundMark x1="67361" y1="86119" x2="85417" y2="82861"/>
                        <a14:foregroundMark x1="83333" y1="98867" x2="98727" y2="93909"/>
                        <a14:foregroundMark x1="99074" y1="74929" x2="97801" y2="88102"/>
                        <a14:foregroundMark x1="52199" y1="16006" x2="52546" y2="30312"/>
                        <a14:foregroundMark x1="3356" y1="65297" x2="3356" y2="79887"/>
                        <a14:foregroundMark x1="23611" y1="6091" x2="24306" y2="10765"/>
                        <a14:foregroundMark x1="29514" y1="2408" x2="38773" y2="2125"/>
                        <a14:foregroundMark x1="52315" y1="6799" x2="50347" y2="11473"/>
                        <a14:foregroundMark x1="42940" y1="8782" x2="42940" y2="8782"/>
                        <a14:foregroundMark x1="38831" y1="19478" x2="38773" y2="19830"/>
                        <a14:foregroundMark x1="39164" y1="17475" x2="39085" y2="17950"/>
                        <a14:foregroundMark x1="41551" y1="3116" x2="40338" y2="10412"/>
                        <a14:foregroundMark x1="30671" y1="28045" x2="14699" y2="56657"/>
                        <a14:foregroundMark x1="27083" y1="36969" x2="16898" y2="69972"/>
                        <a14:foregroundMark x1="40162" y1="51983" x2="25463" y2="77904"/>
                        <a14:foregroundMark x1="53819" y1="59632" x2="39236" y2="89802"/>
                        <a14:foregroundMark x1="63426" y1="53399" x2="86806" y2="55382"/>
                        <a14:foregroundMark x1="85880" y1="58357" x2="77894" y2="68555"/>
                        <a14:foregroundMark x1="49604" y1="23443" x2="49769" y2="23371"/>
                        <a14:foregroundMark x1="49231" y1="31161" x2="49320" y2="31445"/>
                        <a14:foregroundMark x1="49054" y1="30595" x2="49231" y2="31161"/>
                        <a14:foregroundMark x1="48881" y1="30043" x2="49054" y2="30595"/>
                        <a14:foregroundMark x1="48158" y1="27738" x2="48759" y2="29654"/>
                        <a14:foregroundMark x1="54371" y1="39988" x2="62500" y2="42351"/>
                        <a14:foregroundMark x1="24537" y1="67989" x2="17130" y2="84136"/>
                        <a14:foregroundMark x1="31019" y1="71246" x2="30093" y2="83144"/>
                        <a14:foregroundMark x1="41551" y1="59632" x2="43981" y2="58924"/>
                        <a14:foregroundMark x1="42708" y1="54391" x2="39005" y2="65014"/>
                        <a14:foregroundMark x1="1389" y1="36686" x2="2315" y2="57932"/>
                        <a14:foregroundMark x1="78125" y1="15722" x2="77778" y2="28754"/>
                        <a14:foregroundMark x1="49806" y1="26476" x2="63310" y2="18839"/>
                        <a14:foregroundMark x1="56019" y1="13173" x2="56019" y2="14731"/>
                        <a14:foregroundMark x1="55903" y1="8782" x2="55903" y2="8782"/>
                        <a14:foregroundMark x1="64815" y1="6516" x2="64815" y2="6516"/>
                        <a14:foregroundMark x1="65162" y1="7365" x2="65162" y2="7365"/>
                        <a14:foregroundMark x1="66435" y1="23796" x2="66435" y2="23796"/>
                        <a14:foregroundMark x1="87037" y1="38669" x2="87037" y2="38669"/>
                        <a14:foregroundMark x1="95602" y1="36119" x2="90741" y2="38669"/>
                        <a14:foregroundMark x1="86690" y1="7790" x2="79398" y2="17847"/>
                        <a14:foregroundMark x1="91088" y1="61615" x2="95602" y2="61615"/>
                        <a14:foregroundMark x1="93750" y1="59915" x2="91667" y2="59915"/>
                        <a14:foregroundMark x1="78125" y1="26346" x2="78125" y2="35694"/>
                        <a14:foregroundMark x1="84491" y1="36686" x2="76620" y2="42068"/>
                        <a14:foregroundMark x1="79282" y1="44334" x2="89468" y2="42918"/>
                        <a14:foregroundMark x1="59259" y1="26487" x2="59259" y2="35977"/>
                        <a14:foregroundMark x1="63079" y1="12181" x2="79398" y2="7082"/>
                        <a14:foregroundMark x1="91088" y1="13173" x2="95370" y2="37960"/>
                        <a14:foregroundMark x1="95139" y1="44051" x2="89815" y2="52975"/>
                        <a14:foregroundMark x1="73148" y1="46742" x2="73843" y2="34278"/>
                        <a14:foregroundMark x1="80208" y1="28329" x2="77431" y2="47734"/>
                        <a14:foregroundMark x1="76968" y1="47592" x2="94792" y2="48017"/>
                        <a14:foregroundMark x1="99421" y1="42068" x2="99421" y2="53966"/>
                        <a14:foregroundMark x1="95718" y1="21105" x2="97454" y2="36119"/>
                        <a14:foregroundMark x1="95602" y1="8215" x2="75000" y2="4391"/>
                        <a14:foregroundMark x1="63657" y1="4391" x2="71875" y2="5524"/>
                        <a14:foregroundMark x1="94792" y1="3824" x2="97801" y2="20680"/>
                        <a14:foregroundMark x1="75926" y1="23654" x2="72222" y2="29320"/>
                        <a14:foregroundMark x1="64931" y1="22663" x2="80556" y2="16006"/>
                        <a14:foregroundMark x1="68171" y1="26487" x2="93866" y2="22096"/>
                        <a14:foregroundMark x1="96644" y1="7507" x2="97106" y2="9065"/>
                        <a14:foregroundMark x1="98495" y1="4108" x2="81019" y2="17139"/>
                        <a14:foregroundMark x1="81019" y1="17139" x2="75926" y2="17847"/>
                        <a14:foregroundMark x1="58102" y1="5524" x2="62731" y2="8215"/>
                        <a14:foregroundMark x1="74421" y1="14164" x2="76273" y2="13739"/>
                        <a14:foregroundMark x1="76042" y1="2125" x2="76042" y2="2125"/>
                        <a14:foregroundMark x1="87963" y1="3541" x2="87963" y2="3541"/>
                        <a14:foregroundMark x1="87731" y1="23088" x2="87037" y2="28470"/>
                        <a14:foregroundMark x1="88310" y1="11473" x2="87269" y2="27762"/>
                        <a14:foregroundMark x1="84954" y1="31445" x2="83565" y2="36686"/>
                        <a14:foregroundMark x1="86458" y1="1558" x2="84606" y2="1558"/>
                        <a14:foregroundMark x1="62384" y1="87252" x2="62384" y2="87252"/>
                        <a14:foregroundMark x1="35764" y1="14873" x2="35764" y2="14873"/>
                        <a14:foregroundMark x1="37847" y1="12465" x2="37731" y2="16006"/>
                        <a14:foregroundMark x1="39236" y1="11331" x2="39236" y2="11331"/>
                        <a14:foregroundMark x1="39120" y1="10340" x2="42593" y2="17139"/>
                        <a14:foregroundMark x1="42593" y1="17139" x2="42708" y2="17280"/>
                        <a14:foregroundMark x1="39120" y1="9490" x2="39120" y2="9490"/>
                        <a14:foregroundMark x1="38542" y1="9065" x2="38542" y2="9065"/>
                        <a14:foregroundMark x1="40394" y1="18697" x2="40394" y2="18697"/>
                        <a14:foregroundMark x1="38773" y1="16856" x2="40856" y2="18697"/>
                        <a14:foregroundMark x1="41782" y1="19547" x2="42130" y2="19547"/>
                        <a14:foregroundMark x1="46991" y1="24079" x2="46991" y2="24079"/>
                        <a14:foregroundMark x1="50694" y1="36686" x2="50694" y2="36686"/>
                        <a14:foregroundMark x1="51827" y1="38527" x2="52199" y2="39518"/>
                        <a14:foregroundMark x1="50816" y1="35836" x2="51827" y2="38527"/>
                        <a14:foregroundMark x1="50391" y1="34703" x2="50816" y2="35836"/>
                        <a14:foregroundMark x1="50231" y1="34278" x2="50391" y2="34703"/>
                        <a14:foregroundMark x1="52894" y1="40652" x2="52894" y2="40652"/>
                        <a14:foregroundMark x1="45907" y1="25354" x2="46041" y2="26912"/>
                        <a14:foregroundMark x1="49462" y1="34541" x2="49653" y2="34844"/>
                        <a14:foregroundMark x1="45360" y1="26010" x2="45065" y2="25402"/>
                        <a14:foregroundMark x1="49653" y1="34844" x2="49496" y2="34520"/>
                        <a14:foregroundMark x1="41204" y1="19122" x2="41204" y2="19122"/>
                        <a14:foregroundMark x1="40741" y1="18555" x2="40741" y2="18555"/>
                        <a14:foregroundMark x1="40856" y1="18414" x2="41319" y2="18980"/>
                        <a14:foregroundMark x1="45255" y1="22805" x2="45255" y2="22805"/>
                        <a14:foregroundMark x1="71412" y1="12890" x2="78588" y2="9348"/>
                        <a14:foregroundMark x1="41667" y1="19688" x2="41667" y2="19688"/>
                        <a14:foregroundMark x1="42477" y1="20113" x2="42477" y2="20113"/>
                        <a14:foregroundMark x1="41435" y1="18839" x2="41898" y2="19405"/>
                        <a14:foregroundMark x1="37153" y1="6091" x2="37500" y2="7224"/>
                        <a14:foregroundMark x1="44444" y1="19688" x2="44444" y2="19688"/>
                        <a14:foregroundMark x1="48225" y1="31161" x2="49306" y2="32153"/>
                        <a14:foregroundMark x1="47965" y1="30923" x2="48225" y2="31161"/>
                        <a14:foregroundMark x1="47454" y1="30453" x2="47696" y2="30676"/>
                        <a14:foregroundMark x1="46528" y1="29603" x2="47454" y2="30453"/>
                        <a14:backgroundMark x1="36574" y1="34419" x2="36574" y2="34419"/>
                        <a14:backgroundMark x1="37731" y1="31020" x2="36921" y2="33428"/>
                        <a14:backgroundMark x1="37731" y1="9915" x2="38266" y2="10924"/>
                        <a14:backgroundMark x1="43033" y1="19122" x2="43287" y2="19405"/>
                        <a14:backgroundMark x1="42651" y1="18697" x2="43033" y2="19122"/>
                        <a14:backgroundMark x1="52339" y1="40652" x2="53009" y2="41785"/>
                        <a14:backgroundMark x1="51795" y1="39731" x2="52339" y2="40652"/>
                        <a14:backgroundMark x1="47864" y1="26964" x2="47917" y2="27762"/>
                        <a14:backgroundMark x1="47454" y1="20822" x2="47504" y2="21569"/>
                        <a14:backgroundMark x1="37616" y1="10482" x2="37995" y2="11109"/>
                        <a14:backgroundMark x1="37748" y1="9490" x2="38130" y2="11017"/>
                        <a14:backgroundMark x1="37642" y1="9065" x2="37748" y2="9490"/>
                        <a14:backgroundMark x1="37500" y1="8499" x2="37642" y2="9065"/>
                        <a14:backgroundMark x1="42083" y1="19637" x2="42708" y2="20255"/>
                        <a14:backgroundMark x1="47222" y1="21813" x2="47222" y2="21813"/>
                        <a14:backgroundMark x1="47569" y1="23796" x2="47569" y2="23796"/>
                        <a14:backgroundMark x1="47917" y1="25354" x2="47917" y2="25354"/>
                        <a14:backgroundMark x1="50000" y1="38527" x2="50000" y2="38527"/>
                        <a14:backgroundMark x1="50926" y1="40227" x2="50926" y2="40227"/>
                        <a14:backgroundMark x1="49190" y1="35836" x2="49190" y2="35836"/>
                        <a14:backgroundMark x1="48958" y1="34703" x2="48958" y2="34703"/>
                        <a14:backgroundMark x1="48488" y1="33081" x2="49190" y2="34703"/>
                        <a14:backgroundMark x1="46237" y1="29933" x2="45833" y2="29603"/>
                        <a14:backgroundMark x1="44444" y1="26912" x2="44444" y2="26912"/>
                        <a14:backgroundMark x1="44560" y1="26346" x2="45139" y2="28329"/>
                        <a14:backgroundMark x1="44721" y1="22805" x2="44560" y2="25354"/>
                        <a14:backgroundMark x1="44792" y1="21671" x2="44721" y2="22805"/>
                        <a14:backgroundMark x1="41204" y1="16997" x2="38310" y2="13031"/>
                        <a14:backgroundMark x1="44213" y1="20538" x2="43634" y2="20397"/>
                        <a14:backgroundMark x1="47338" y1="30453" x2="47338" y2="30453"/>
                        <a14:backgroundMark x1="47338" y1="31161" x2="47338" y2="31161"/>
                        <a14:backgroundMark x1="47338" y1="31020" x2="47569" y2="31303"/>
                      </a14:backgroundRemoval>
                    </a14:imgEffect>
                  </a14:imgLayer>
                </a14:imgProps>
              </a:ext>
            </a:extLst>
          </a:blip>
          <a:stretch>
            <a:fillRect/>
          </a:stretch>
        </p:blipFill>
        <p:spPr>
          <a:xfrm>
            <a:off x="-40463" y="794"/>
            <a:ext cx="9224929" cy="5143500"/>
          </a:xfrm>
          <a:prstGeom prst="rect">
            <a:avLst/>
          </a:prstGeom>
          <a:solidFill>
            <a:srgbClr val="FFFAC2"/>
          </a:solidFill>
        </p:spPr>
      </p:pic>
      <p:pic>
        <p:nvPicPr>
          <p:cNvPr id="52" name="Picture 51">
            <a:extLst>
              <a:ext uri="{FF2B5EF4-FFF2-40B4-BE49-F238E27FC236}">
                <a16:creationId xmlns:a16="http://schemas.microsoft.com/office/drawing/2014/main" xmlns="" id="{2E1CDFC0-E4FC-404D-8A21-01C0FD5ADDA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75" b="34857" l="35698" r="44289"/>
                    </a14:imgEffect>
                  </a14:imgLayer>
                </a14:imgProps>
              </a:ext>
            </a:extLst>
          </a:blip>
          <a:srcRect l="34624" t="18565" r="54637" b="63333"/>
          <a:stretch/>
        </p:blipFill>
        <p:spPr>
          <a:xfrm>
            <a:off x="3137908" y="942579"/>
            <a:ext cx="990601" cy="931069"/>
          </a:xfrm>
          <a:prstGeom prst="rect">
            <a:avLst/>
          </a:prstGeom>
        </p:spPr>
      </p:pic>
      <p:sp>
        <p:nvSpPr>
          <p:cNvPr id="15" name="Line 13">
            <a:extLst>
              <a:ext uri="{FF2B5EF4-FFF2-40B4-BE49-F238E27FC236}">
                <a16:creationId xmlns:a16="http://schemas.microsoft.com/office/drawing/2014/main" xmlns="" id="{6BEFA91B-9BB9-4201-9FEB-D428749DAD01}"/>
              </a:ext>
            </a:extLst>
          </p:cNvPr>
          <p:cNvSpPr>
            <a:spLocks noChangeShapeType="1"/>
          </p:cNvSpPr>
          <p:nvPr/>
        </p:nvSpPr>
        <p:spPr bwMode="auto">
          <a:xfrm>
            <a:off x="3484989" y="315120"/>
            <a:ext cx="559961" cy="560192"/>
          </a:xfrm>
          <a:custGeom>
            <a:avLst/>
            <a:gdLst>
              <a:gd name="connsiteX0" fmla="*/ 0 w 533400"/>
              <a:gd name="connsiteY0" fmla="*/ 0 h 514350"/>
              <a:gd name="connsiteX1" fmla="*/ 533400 w 533400"/>
              <a:gd name="connsiteY1" fmla="*/ 514350 h 514350"/>
              <a:gd name="connsiteX0" fmla="*/ 0 w 533400"/>
              <a:gd name="connsiteY0" fmla="*/ 0 h 514350"/>
              <a:gd name="connsiteX1" fmla="*/ 350520 w 533400"/>
              <a:gd name="connsiteY1" fmla="*/ 274320 h 514350"/>
              <a:gd name="connsiteX2" fmla="*/ 533400 w 533400"/>
              <a:gd name="connsiteY2" fmla="*/ 514350 h 514350"/>
              <a:gd name="connsiteX0" fmla="*/ 0 w 533400"/>
              <a:gd name="connsiteY0" fmla="*/ 0 h 514350"/>
              <a:gd name="connsiteX1" fmla="*/ 449580 w 533400"/>
              <a:gd name="connsiteY1" fmla="*/ 365760 h 514350"/>
              <a:gd name="connsiteX2" fmla="*/ 533400 w 533400"/>
              <a:gd name="connsiteY2" fmla="*/ 514350 h 514350"/>
            </a:gdLst>
            <a:ahLst/>
            <a:cxnLst>
              <a:cxn ang="0">
                <a:pos x="connsiteX0" y="connsiteY0"/>
              </a:cxn>
              <a:cxn ang="0">
                <a:pos x="connsiteX1" y="connsiteY1"/>
              </a:cxn>
              <a:cxn ang="0">
                <a:pos x="connsiteX2" y="connsiteY2"/>
              </a:cxn>
            </a:cxnLst>
            <a:rect l="l" t="t" r="r" b="b"/>
            <a:pathLst>
              <a:path w="533400" h="514350">
                <a:moveTo>
                  <a:pt x="0" y="0"/>
                </a:moveTo>
                <a:cubicBezTo>
                  <a:pt x="96520" y="96520"/>
                  <a:pt x="353060" y="269240"/>
                  <a:pt x="449580" y="365760"/>
                </a:cubicBezTo>
                <a:cubicBezTo>
                  <a:pt x="337820" y="247650"/>
                  <a:pt x="355600" y="342900"/>
                  <a:pt x="533400" y="5143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6" name="Line 14">
            <a:extLst>
              <a:ext uri="{FF2B5EF4-FFF2-40B4-BE49-F238E27FC236}">
                <a16:creationId xmlns:a16="http://schemas.microsoft.com/office/drawing/2014/main" xmlns="" id="{B2799059-F755-4A15-A62E-88E12855FE6E}"/>
              </a:ext>
            </a:extLst>
          </p:cNvPr>
          <p:cNvSpPr>
            <a:spLocks noChangeShapeType="1"/>
          </p:cNvSpPr>
          <p:nvPr/>
        </p:nvSpPr>
        <p:spPr bwMode="auto">
          <a:xfrm>
            <a:off x="4098928" y="974728"/>
            <a:ext cx="168275" cy="397669"/>
          </a:xfrm>
          <a:custGeom>
            <a:avLst/>
            <a:gdLst>
              <a:gd name="connsiteX0" fmla="*/ 0 w 168275"/>
              <a:gd name="connsiteY0" fmla="*/ 0 h 397669"/>
              <a:gd name="connsiteX1" fmla="*/ 168275 w 168275"/>
              <a:gd name="connsiteY1" fmla="*/ 397669 h 397669"/>
              <a:gd name="connsiteX0" fmla="*/ 0 w 168275"/>
              <a:gd name="connsiteY0" fmla="*/ 0 h 397669"/>
              <a:gd name="connsiteX1" fmla="*/ 15873 w 168275"/>
              <a:gd name="connsiteY1" fmla="*/ 283367 h 397669"/>
              <a:gd name="connsiteX2" fmla="*/ 168275 w 168275"/>
              <a:gd name="connsiteY2" fmla="*/ 397669 h 397669"/>
            </a:gdLst>
            <a:ahLst/>
            <a:cxnLst>
              <a:cxn ang="0">
                <a:pos x="connsiteX0" y="connsiteY0"/>
              </a:cxn>
              <a:cxn ang="0">
                <a:pos x="connsiteX1" y="connsiteY1"/>
              </a:cxn>
              <a:cxn ang="0">
                <a:pos x="connsiteX2" y="connsiteY2"/>
              </a:cxn>
            </a:cxnLst>
            <a:rect l="l" t="t" r="r" b="b"/>
            <a:pathLst>
              <a:path w="168275" h="397669">
                <a:moveTo>
                  <a:pt x="0" y="0"/>
                </a:moveTo>
                <a:cubicBezTo>
                  <a:pt x="30691" y="65881"/>
                  <a:pt x="-14818" y="217486"/>
                  <a:pt x="15873" y="283367"/>
                </a:cubicBezTo>
                <a:cubicBezTo>
                  <a:pt x="-20108" y="218281"/>
                  <a:pt x="112183" y="265113"/>
                  <a:pt x="168275" y="397669"/>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7" name="Line 15">
            <a:extLst>
              <a:ext uri="{FF2B5EF4-FFF2-40B4-BE49-F238E27FC236}">
                <a16:creationId xmlns:a16="http://schemas.microsoft.com/office/drawing/2014/main" xmlns="" id="{5FFBB3E3-3B4E-41DC-8C9B-20763F62443B}"/>
              </a:ext>
            </a:extLst>
          </p:cNvPr>
          <p:cNvSpPr>
            <a:spLocks noChangeShapeType="1"/>
          </p:cNvSpPr>
          <p:nvPr/>
        </p:nvSpPr>
        <p:spPr bwMode="auto">
          <a:xfrm>
            <a:off x="4217052" y="1567635"/>
            <a:ext cx="304800" cy="285750"/>
          </a:xfrm>
          <a:custGeom>
            <a:avLst/>
            <a:gdLst>
              <a:gd name="connsiteX0" fmla="*/ 0 w 304800"/>
              <a:gd name="connsiteY0" fmla="*/ 0 h 285750"/>
              <a:gd name="connsiteX1" fmla="*/ 304800 w 304800"/>
              <a:gd name="connsiteY1" fmla="*/ 285750 h 285750"/>
              <a:gd name="connsiteX0" fmla="*/ 0 w 304800"/>
              <a:gd name="connsiteY0" fmla="*/ 0 h 285750"/>
              <a:gd name="connsiteX1" fmla="*/ 164448 w 304800"/>
              <a:gd name="connsiteY1" fmla="*/ 233384 h 285750"/>
              <a:gd name="connsiteX2" fmla="*/ 304800 w 304800"/>
              <a:gd name="connsiteY2" fmla="*/ 285750 h 285750"/>
            </a:gdLst>
            <a:ahLst/>
            <a:cxnLst>
              <a:cxn ang="0">
                <a:pos x="connsiteX0" y="connsiteY0"/>
              </a:cxn>
              <a:cxn ang="0">
                <a:pos x="connsiteX1" y="connsiteY1"/>
              </a:cxn>
              <a:cxn ang="0">
                <a:pos x="connsiteX2" y="connsiteY2"/>
              </a:cxn>
            </a:cxnLst>
            <a:rect l="l" t="t" r="r" b="b"/>
            <a:pathLst>
              <a:path w="304800" h="285750">
                <a:moveTo>
                  <a:pt x="0" y="0"/>
                </a:moveTo>
                <a:cubicBezTo>
                  <a:pt x="57991" y="46045"/>
                  <a:pt x="106457" y="187339"/>
                  <a:pt x="164448" y="233384"/>
                </a:cubicBezTo>
                <a:cubicBezTo>
                  <a:pt x="92075" y="190500"/>
                  <a:pt x="203200" y="190500"/>
                  <a:pt x="304800" y="2857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8" name="Line 16">
            <a:extLst>
              <a:ext uri="{FF2B5EF4-FFF2-40B4-BE49-F238E27FC236}">
                <a16:creationId xmlns:a16="http://schemas.microsoft.com/office/drawing/2014/main" xmlns="" id="{49179E73-7143-41B1-B672-3DD8CF1C4FD0}"/>
              </a:ext>
            </a:extLst>
          </p:cNvPr>
          <p:cNvSpPr>
            <a:spLocks noChangeShapeType="1"/>
          </p:cNvSpPr>
          <p:nvPr/>
        </p:nvSpPr>
        <p:spPr bwMode="auto">
          <a:xfrm>
            <a:off x="4789963" y="1868024"/>
            <a:ext cx="311150" cy="309871"/>
          </a:xfrm>
          <a:custGeom>
            <a:avLst/>
            <a:gdLst>
              <a:gd name="connsiteX0" fmla="*/ 0 w 228600"/>
              <a:gd name="connsiteY0" fmla="*/ 0 h 285750"/>
              <a:gd name="connsiteX1" fmla="*/ 228600 w 228600"/>
              <a:gd name="connsiteY1" fmla="*/ 285750 h 285750"/>
              <a:gd name="connsiteX0" fmla="*/ 0 w 234950"/>
              <a:gd name="connsiteY0" fmla="*/ 0 h 285750"/>
              <a:gd name="connsiteX1" fmla="*/ 234950 w 234950"/>
              <a:gd name="connsiteY1" fmla="*/ 200025 h 285750"/>
              <a:gd name="connsiteX2" fmla="*/ 228600 w 234950"/>
              <a:gd name="connsiteY2" fmla="*/ 285750 h 285750"/>
            </a:gdLst>
            <a:ahLst/>
            <a:cxnLst>
              <a:cxn ang="0">
                <a:pos x="connsiteX0" y="connsiteY0"/>
              </a:cxn>
              <a:cxn ang="0">
                <a:pos x="connsiteX1" y="connsiteY1"/>
              </a:cxn>
              <a:cxn ang="0">
                <a:pos x="connsiteX2" y="connsiteY2"/>
              </a:cxn>
            </a:cxnLst>
            <a:rect l="l" t="t" r="r" b="b"/>
            <a:pathLst>
              <a:path w="234950" h="285750">
                <a:moveTo>
                  <a:pt x="0" y="0"/>
                </a:moveTo>
                <a:cubicBezTo>
                  <a:pt x="46567" y="60325"/>
                  <a:pt x="188383" y="139700"/>
                  <a:pt x="234950" y="200025"/>
                </a:cubicBezTo>
                <a:cubicBezTo>
                  <a:pt x="171450" y="114300"/>
                  <a:pt x="152400" y="190500"/>
                  <a:pt x="228600" y="2857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9" name="Line 17">
            <a:extLst>
              <a:ext uri="{FF2B5EF4-FFF2-40B4-BE49-F238E27FC236}">
                <a16:creationId xmlns:a16="http://schemas.microsoft.com/office/drawing/2014/main" xmlns="" id="{B66D0E57-67B7-4476-9401-E1DA0CBD5C87}"/>
              </a:ext>
            </a:extLst>
          </p:cNvPr>
          <p:cNvSpPr>
            <a:spLocks noChangeShapeType="1"/>
          </p:cNvSpPr>
          <p:nvPr/>
        </p:nvSpPr>
        <p:spPr bwMode="auto">
          <a:xfrm>
            <a:off x="5181603" y="2343947"/>
            <a:ext cx="835025" cy="516731"/>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20" name="Line 18">
            <a:extLst>
              <a:ext uri="{FF2B5EF4-FFF2-40B4-BE49-F238E27FC236}">
                <a16:creationId xmlns:a16="http://schemas.microsoft.com/office/drawing/2014/main" xmlns="" id="{C7758ADA-C0E4-4BA2-8629-5FFEBE9DC2FB}"/>
              </a:ext>
            </a:extLst>
          </p:cNvPr>
          <p:cNvSpPr>
            <a:spLocks noChangeShapeType="1"/>
          </p:cNvSpPr>
          <p:nvPr/>
        </p:nvSpPr>
        <p:spPr bwMode="auto">
          <a:xfrm flipH="1" flipV="1">
            <a:off x="4276232" y="913501"/>
            <a:ext cx="162567" cy="457200"/>
          </a:xfrm>
          <a:custGeom>
            <a:avLst/>
            <a:gdLst>
              <a:gd name="connsiteX0" fmla="*/ 0 w 152400"/>
              <a:gd name="connsiteY0" fmla="*/ 0 h 457200"/>
              <a:gd name="connsiteX1" fmla="*/ 152400 w 152400"/>
              <a:gd name="connsiteY1" fmla="*/ 457200 h 457200"/>
              <a:gd name="connsiteX0" fmla="*/ 10167 w 162567"/>
              <a:gd name="connsiteY0" fmla="*/ 0 h 457200"/>
              <a:gd name="connsiteX1" fmla="*/ 8900 w 162567"/>
              <a:gd name="connsiteY1" fmla="*/ 254194 h 457200"/>
              <a:gd name="connsiteX2" fmla="*/ 162567 w 162567"/>
              <a:gd name="connsiteY2" fmla="*/ 457200 h 457200"/>
            </a:gdLst>
            <a:ahLst/>
            <a:cxnLst>
              <a:cxn ang="0">
                <a:pos x="connsiteX0" y="connsiteY0"/>
              </a:cxn>
              <a:cxn ang="0">
                <a:pos x="connsiteX1" y="connsiteY1"/>
              </a:cxn>
              <a:cxn ang="0">
                <a:pos x="connsiteX2" y="connsiteY2"/>
              </a:cxn>
            </a:cxnLst>
            <a:rect l="l" t="t" r="r" b="b"/>
            <a:pathLst>
              <a:path w="162567" h="457200">
                <a:moveTo>
                  <a:pt x="10167" y="0"/>
                </a:moveTo>
                <a:cubicBezTo>
                  <a:pt x="41495" y="75206"/>
                  <a:pt x="-22428" y="178988"/>
                  <a:pt x="8900" y="254194"/>
                </a:cubicBezTo>
                <a:cubicBezTo>
                  <a:pt x="-34283" y="180975"/>
                  <a:pt x="111767" y="304800"/>
                  <a:pt x="162567" y="45720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25" name="Line 23">
            <a:extLst>
              <a:ext uri="{FF2B5EF4-FFF2-40B4-BE49-F238E27FC236}">
                <a16:creationId xmlns:a16="http://schemas.microsoft.com/office/drawing/2014/main" xmlns="" id="{49BFBE75-A9D6-4D74-A6FF-786E4544C702}"/>
              </a:ext>
            </a:extLst>
          </p:cNvPr>
          <p:cNvSpPr>
            <a:spLocks noChangeShapeType="1"/>
          </p:cNvSpPr>
          <p:nvPr/>
        </p:nvSpPr>
        <p:spPr bwMode="auto">
          <a:xfrm flipH="1">
            <a:off x="5635625" y="2858294"/>
            <a:ext cx="609600" cy="51435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pic>
        <p:nvPicPr>
          <p:cNvPr id="26" name="Picture 28" descr="cham">
            <a:extLst>
              <a:ext uri="{FF2B5EF4-FFF2-40B4-BE49-F238E27FC236}">
                <a16:creationId xmlns:a16="http://schemas.microsoft.com/office/drawing/2014/main" xmlns="" id="{76BA1BDC-B46F-475C-BDE1-22DA546A96C4}"/>
              </a:ext>
            </a:extLst>
          </p:cNvPr>
          <p:cNvPicPr>
            <a:picLocks noChangeAspect="1" noChangeArrowheads="1" noCrop="1"/>
          </p:cNvPicPr>
          <p:nvPr/>
        </p:nvPicPr>
        <p:blipFill>
          <a:blip r:embed="rId5"/>
          <a:srcRect/>
          <a:stretch>
            <a:fillRect/>
          </a:stretch>
        </p:blipFill>
        <p:spPr bwMode="auto">
          <a:xfrm>
            <a:off x="2092601" y="3832970"/>
            <a:ext cx="425743" cy="273692"/>
          </a:xfrm>
          <a:prstGeom prst="rect">
            <a:avLst/>
          </a:prstGeom>
          <a:noFill/>
        </p:spPr>
      </p:pic>
      <p:cxnSp>
        <p:nvCxnSpPr>
          <p:cNvPr id="29" name="AutoShape 39">
            <a:extLst>
              <a:ext uri="{FF2B5EF4-FFF2-40B4-BE49-F238E27FC236}">
                <a16:creationId xmlns:a16="http://schemas.microsoft.com/office/drawing/2014/main" xmlns="" id="{F6D22608-CF32-4253-BC46-74735894E4A2}"/>
              </a:ext>
            </a:extLst>
          </p:cNvPr>
          <p:cNvCxnSpPr>
            <a:cxnSpLocks noChangeShapeType="1"/>
          </p:cNvCxnSpPr>
          <p:nvPr/>
        </p:nvCxnSpPr>
        <p:spPr bwMode="auto">
          <a:xfrm rot="16200000" flipH="1">
            <a:off x="4545212" y="5428261"/>
            <a:ext cx="1191" cy="1587"/>
          </a:xfrm>
          <a:prstGeom prst="curvedConnector3">
            <a:avLst>
              <a:gd name="adj1" fmla="val 14400000"/>
            </a:avLst>
          </a:prstGeom>
          <a:noFill/>
          <a:ln w="9525">
            <a:solidFill>
              <a:schemeClr val="tx1"/>
            </a:solidFill>
            <a:round/>
            <a:headEnd/>
            <a:tailEnd/>
          </a:ln>
          <a:effectLst/>
        </p:spPr>
      </p:cxnSp>
      <p:cxnSp>
        <p:nvCxnSpPr>
          <p:cNvPr id="30" name="AutoShape 40">
            <a:extLst>
              <a:ext uri="{FF2B5EF4-FFF2-40B4-BE49-F238E27FC236}">
                <a16:creationId xmlns:a16="http://schemas.microsoft.com/office/drawing/2014/main" xmlns="" id="{A1AB1843-1F95-4E09-871D-4891F0086C2C}"/>
              </a:ext>
            </a:extLst>
          </p:cNvPr>
          <p:cNvCxnSpPr>
            <a:cxnSpLocks noChangeShapeType="1"/>
          </p:cNvCxnSpPr>
          <p:nvPr/>
        </p:nvCxnSpPr>
        <p:spPr bwMode="auto">
          <a:xfrm rot="16200000" flipH="1">
            <a:off x="4545212" y="5428261"/>
            <a:ext cx="1191" cy="1587"/>
          </a:xfrm>
          <a:prstGeom prst="curvedConnector3">
            <a:avLst>
              <a:gd name="adj1" fmla="val 14400000"/>
            </a:avLst>
          </a:prstGeom>
          <a:noFill/>
          <a:ln w="9525">
            <a:solidFill>
              <a:schemeClr val="tx1"/>
            </a:solidFill>
            <a:round/>
            <a:headEnd/>
            <a:tailEnd/>
          </a:ln>
          <a:effectLst/>
        </p:spPr>
      </p:cxnSp>
      <p:sp>
        <p:nvSpPr>
          <p:cNvPr id="32" name="Text Box 42">
            <a:extLst>
              <a:ext uri="{FF2B5EF4-FFF2-40B4-BE49-F238E27FC236}">
                <a16:creationId xmlns:a16="http://schemas.microsoft.com/office/drawing/2014/main" xmlns="" id="{7DA82A67-E24B-4563-BA79-C7806C7B05E2}"/>
              </a:ext>
            </a:extLst>
          </p:cNvPr>
          <p:cNvSpPr txBox="1">
            <a:spLocks noChangeArrowheads="1"/>
          </p:cNvSpPr>
          <p:nvPr/>
        </p:nvSpPr>
        <p:spPr bwMode="auto">
          <a:xfrm>
            <a:off x="6096000" y="2915446"/>
            <a:ext cx="13716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3300"/>
                </a:solidFill>
                <a:latin typeface="Calibri"/>
                <a:cs typeface="Arial"/>
                <a:sym typeface="Arial"/>
              </a:rPr>
              <a:t>Đình Lập</a:t>
            </a:r>
          </a:p>
        </p:txBody>
      </p:sp>
      <p:sp>
        <p:nvSpPr>
          <p:cNvPr id="33" name="Line 43">
            <a:extLst>
              <a:ext uri="{FF2B5EF4-FFF2-40B4-BE49-F238E27FC236}">
                <a16:creationId xmlns:a16="http://schemas.microsoft.com/office/drawing/2014/main" xmlns="" id="{4CB2D3BF-BF57-48A9-99CC-DDC23128266D}"/>
              </a:ext>
            </a:extLst>
          </p:cNvPr>
          <p:cNvSpPr>
            <a:spLocks noChangeShapeType="1"/>
          </p:cNvSpPr>
          <p:nvPr/>
        </p:nvSpPr>
        <p:spPr bwMode="auto">
          <a:xfrm flipH="1">
            <a:off x="4191000" y="3429794"/>
            <a:ext cx="1219200" cy="5715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34" name="Line 44">
            <a:extLst>
              <a:ext uri="{FF2B5EF4-FFF2-40B4-BE49-F238E27FC236}">
                <a16:creationId xmlns:a16="http://schemas.microsoft.com/office/drawing/2014/main" xmlns="" id="{44D796C0-29E3-4EE4-BC0F-94B7DC6A5FC5}"/>
              </a:ext>
            </a:extLst>
          </p:cNvPr>
          <p:cNvSpPr>
            <a:spLocks noChangeShapeType="1"/>
          </p:cNvSpPr>
          <p:nvPr/>
        </p:nvSpPr>
        <p:spPr bwMode="auto">
          <a:xfrm flipH="1">
            <a:off x="2518344" y="3591719"/>
            <a:ext cx="1348807" cy="36856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35" name="Text Box 45">
            <a:extLst>
              <a:ext uri="{FF2B5EF4-FFF2-40B4-BE49-F238E27FC236}">
                <a16:creationId xmlns:a16="http://schemas.microsoft.com/office/drawing/2014/main" xmlns="" id="{912FE1CB-180F-4D39-834C-4FC48D780303}"/>
              </a:ext>
            </a:extLst>
          </p:cNvPr>
          <p:cNvSpPr txBox="1">
            <a:spLocks noChangeArrowheads="1"/>
          </p:cNvSpPr>
          <p:nvPr/>
        </p:nvSpPr>
        <p:spPr bwMode="auto">
          <a:xfrm rot="-629209">
            <a:off x="5257800" y="3496948"/>
            <a:ext cx="10668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1F497D"/>
                </a:solidFill>
                <a:latin typeface="Times New Roman" panose="02020603050405020304" pitchFamily="18" charset="0"/>
                <a:cs typeface="Times New Roman" panose="02020603050405020304" pitchFamily="18" charset="0"/>
                <a:sym typeface="Arial"/>
              </a:rPr>
              <a:t>An Châu</a:t>
            </a:r>
          </a:p>
        </p:txBody>
      </p:sp>
      <p:sp>
        <p:nvSpPr>
          <p:cNvPr id="36" name="Text Box 46">
            <a:extLst>
              <a:ext uri="{FF2B5EF4-FFF2-40B4-BE49-F238E27FC236}">
                <a16:creationId xmlns:a16="http://schemas.microsoft.com/office/drawing/2014/main" xmlns="" id="{31722222-3A95-4F27-B93A-6EF8DBA01DC5}"/>
              </a:ext>
            </a:extLst>
          </p:cNvPr>
          <p:cNvSpPr txBox="1">
            <a:spLocks noChangeArrowheads="1"/>
          </p:cNvSpPr>
          <p:nvPr/>
        </p:nvSpPr>
        <p:spPr bwMode="auto">
          <a:xfrm>
            <a:off x="3581400" y="3668398"/>
            <a:ext cx="15240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1F497D"/>
                </a:solidFill>
                <a:latin typeface="Times New Roman" panose="02020603050405020304" pitchFamily="18" charset="0"/>
                <a:cs typeface="Times New Roman" panose="02020603050405020304" pitchFamily="18" charset="0"/>
                <a:sym typeface="Arial"/>
              </a:rPr>
              <a:t>Bắc Giang</a:t>
            </a:r>
          </a:p>
        </p:txBody>
      </p:sp>
      <p:pic>
        <p:nvPicPr>
          <p:cNvPr id="37" name="Picture 48" descr="cham">
            <a:extLst>
              <a:ext uri="{FF2B5EF4-FFF2-40B4-BE49-F238E27FC236}">
                <a16:creationId xmlns:a16="http://schemas.microsoft.com/office/drawing/2014/main" xmlns="" id="{BD414138-AD08-40EC-B081-0004F2E7BCC1}"/>
              </a:ext>
            </a:extLst>
          </p:cNvPr>
          <p:cNvPicPr>
            <a:picLocks noChangeAspect="1" noChangeArrowheads="1" noCrop="1"/>
          </p:cNvPicPr>
          <p:nvPr/>
        </p:nvPicPr>
        <p:blipFill>
          <a:blip r:embed="rId5"/>
          <a:srcRect/>
          <a:stretch>
            <a:fillRect/>
          </a:stretch>
        </p:blipFill>
        <p:spPr bwMode="auto">
          <a:xfrm>
            <a:off x="4057798" y="1316590"/>
            <a:ext cx="381000" cy="245269"/>
          </a:xfrm>
          <a:prstGeom prst="rect">
            <a:avLst/>
          </a:prstGeom>
          <a:noFill/>
        </p:spPr>
      </p:pic>
      <p:pic>
        <p:nvPicPr>
          <p:cNvPr id="38" name="Picture 49" descr="cham">
            <a:extLst>
              <a:ext uri="{FF2B5EF4-FFF2-40B4-BE49-F238E27FC236}">
                <a16:creationId xmlns:a16="http://schemas.microsoft.com/office/drawing/2014/main" xmlns="" id="{9ADBC351-CC22-4FF6-9FE4-98EF49AE0A5B}"/>
              </a:ext>
            </a:extLst>
          </p:cNvPr>
          <p:cNvPicPr>
            <a:picLocks noChangeAspect="1" noChangeArrowheads="1" noCrop="1"/>
          </p:cNvPicPr>
          <p:nvPr/>
        </p:nvPicPr>
        <p:blipFill>
          <a:blip r:embed="rId5"/>
          <a:srcRect/>
          <a:stretch>
            <a:fillRect/>
          </a:stretch>
        </p:blipFill>
        <p:spPr bwMode="auto">
          <a:xfrm>
            <a:off x="4497256" y="1692413"/>
            <a:ext cx="354145" cy="227981"/>
          </a:xfrm>
          <a:prstGeom prst="rect">
            <a:avLst/>
          </a:prstGeom>
          <a:noFill/>
        </p:spPr>
      </p:pic>
      <p:sp>
        <p:nvSpPr>
          <p:cNvPr id="39" name="Text Box 50">
            <a:extLst>
              <a:ext uri="{FF2B5EF4-FFF2-40B4-BE49-F238E27FC236}">
                <a16:creationId xmlns:a16="http://schemas.microsoft.com/office/drawing/2014/main" xmlns="" id="{DCA61D5B-339A-4B94-B417-454CA848D8C5}"/>
              </a:ext>
            </a:extLst>
          </p:cNvPr>
          <p:cNvSpPr txBox="1">
            <a:spLocks noChangeArrowheads="1"/>
          </p:cNvSpPr>
          <p:nvPr/>
        </p:nvSpPr>
        <p:spPr bwMode="auto">
          <a:xfrm>
            <a:off x="4392193" y="1213972"/>
            <a:ext cx="1143000" cy="369332"/>
          </a:xfrm>
          <a:prstGeom prst="rect">
            <a:avLst/>
          </a:prstGeom>
          <a:solidFill>
            <a:schemeClr val="bg1"/>
          </a:solid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0000"/>
                </a:solidFill>
                <a:latin typeface="Times New Roman" panose="02020603050405020304" pitchFamily="18" charset="0"/>
                <a:cs typeface="Times New Roman" panose="02020603050405020304" pitchFamily="18" charset="0"/>
                <a:sym typeface="Arial"/>
              </a:rPr>
              <a:t>Thất Khê</a:t>
            </a:r>
          </a:p>
        </p:txBody>
      </p:sp>
      <p:pic>
        <p:nvPicPr>
          <p:cNvPr id="40" name="Picture 51" descr="cham">
            <a:extLst>
              <a:ext uri="{FF2B5EF4-FFF2-40B4-BE49-F238E27FC236}">
                <a16:creationId xmlns:a16="http://schemas.microsoft.com/office/drawing/2014/main" xmlns="" id="{AAB905E5-FFA4-4891-95F9-BA1AA8319E11}"/>
              </a:ext>
            </a:extLst>
          </p:cNvPr>
          <p:cNvPicPr>
            <a:picLocks noChangeAspect="1" noChangeArrowheads="1" noCrop="1"/>
          </p:cNvPicPr>
          <p:nvPr/>
        </p:nvPicPr>
        <p:blipFill>
          <a:blip r:embed="rId5"/>
          <a:srcRect/>
          <a:stretch>
            <a:fillRect/>
          </a:stretch>
        </p:blipFill>
        <p:spPr bwMode="auto">
          <a:xfrm>
            <a:off x="4781551" y="2125575"/>
            <a:ext cx="339218" cy="218372"/>
          </a:xfrm>
          <a:prstGeom prst="rect">
            <a:avLst/>
          </a:prstGeom>
          <a:noFill/>
        </p:spPr>
      </p:pic>
      <p:pic>
        <p:nvPicPr>
          <p:cNvPr id="41" name="Picture 52" descr="cham">
            <a:extLst>
              <a:ext uri="{FF2B5EF4-FFF2-40B4-BE49-F238E27FC236}">
                <a16:creationId xmlns:a16="http://schemas.microsoft.com/office/drawing/2014/main" xmlns="" id="{BA90457E-AB01-4995-BCB0-4319CB8325EE}"/>
              </a:ext>
            </a:extLst>
          </p:cNvPr>
          <p:cNvPicPr>
            <a:picLocks noChangeAspect="1" noChangeArrowheads="1" noCrop="1"/>
          </p:cNvPicPr>
          <p:nvPr/>
        </p:nvPicPr>
        <p:blipFill>
          <a:blip r:embed="rId5"/>
          <a:srcRect/>
          <a:stretch>
            <a:fillRect/>
          </a:stretch>
        </p:blipFill>
        <p:spPr bwMode="auto">
          <a:xfrm>
            <a:off x="6045201" y="2746379"/>
            <a:ext cx="304102" cy="195766"/>
          </a:xfrm>
          <a:prstGeom prst="rect">
            <a:avLst/>
          </a:prstGeom>
          <a:noFill/>
        </p:spPr>
      </p:pic>
      <p:pic>
        <p:nvPicPr>
          <p:cNvPr id="42" name="Picture 53" descr="cham">
            <a:extLst>
              <a:ext uri="{FF2B5EF4-FFF2-40B4-BE49-F238E27FC236}">
                <a16:creationId xmlns:a16="http://schemas.microsoft.com/office/drawing/2014/main" xmlns="" id="{FD0DBDC2-2644-4E40-A4E4-0438C2296DCC}"/>
              </a:ext>
            </a:extLst>
          </p:cNvPr>
          <p:cNvPicPr>
            <a:picLocks noChangeAspect="1" noChangeArrowheads="1" noCrop="1"/>
          </p:cNvPicPr>
          <p:nvPr/>
        </p:nvPicPr>
        <p:blipFill>
          <a:blip r:embed="rId5"/>
          <a:srcRect/>
          <a:stretch>
            <a:fillRect/>
          </a:stretch>
        </p:blipFill>
        <p:spPr bwMode="auto">
          <a:xfrm>
            <a:off x="3947037" y="798523"/>
            <a:ext cx="381000" cy="245269"/>
          </a:xfrm>
          <a:prstGeom prst="rect">
            <a:avLst/>
          </a:prstGeom>
          <a:noFill/>
        </p:spPr>
      </p:pic>
      <p:pic>
        <p:nvPicPr>
          <p:cNvPr id="43" name="Picture 54" descr="cham">
            <a:extLst>
              <a:ext uri="{FF2B5EF4-FFF2-40B4-BE49-F238E27FC236}">
                <a16:creationId xmlns:a16="http://schemas.microsoft.com/office/drawing/2014/main" xmlns="" id="{82E2820B-1D19-4670-BE15-C6BB2ED2E18A}"/>
              </a:ext>
            </a:extLst>
          </p:cNvPr>
          <p:cNvPicPr>
            <a:picLocks noChangeAspect="1" noChangeArrowheads="1" noCrop="1"/>
          </p:cNvPicPr>
          <p:nvPr/>
        </p:nvPicPr>
        <p:blipFill>
          <a:blip r:embed="rId5"/>
          <a:srcRect/>
          <a:stretch>
            <a:fillRect/>
          </a:stretch>
        </p:blipFill>
        <p:spPr bwMode="auto">
          <a:xfrm>
            <a:off x="3277030" y="247853"/>
            <a:ext cx="323012" cy="245269"/>
          </a:xfrm>
          <a:prstGeom prst="rect">
            <a:avLst/>
          </a:prstGeom>
          <a:noFill/>
        </p:spPr>
      </p:pic>
      <p:sp>
        <p:nvSpPr>
          <p:cNvPr id="44" name="Oval 55">
            <a:extLst>
              <a:ext uri="{FF2B5EF4-FFF2-40B4-BE49-F238E27FC236}">
                <a16:creationId xmlns:a16="http://schemas.microsoft.com/office/drawing/2014/main" xmlns="" id="{2AC2B61D-EF33-4CCD-B7C8-D4878931156D}"/>
              </a:ext>
            </a:extLst>
          </p:cNvPr>
          <p:cNvSpPr>
            <a:spLocks noChangeArrowheads="1"/>
          </p:cNvSpPr>
          <p:nvPr/>
        </p:nvSpPr>
        <p:spPr bwMode="auto">
          <a:xfrm>
            <a:off x="3962400" y="762794"/>
            <a:ext cx="381000" cy="285750"/>
          </a:xfrm>
          <a:prstGeom prst="ellipse">
            <a:avLst/>
          </a:prstGeom>
          <a:solidFill>
            <a:srgbClr val="FF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7" name="Oval 59">
            <a:extLst>
              <a:ext uri="{FF2B5EF4-FFF2-40B4-BE49-F238E27FC236}">
                <a16:creationId xmlns:a16="http://schemas.microsoft.com/office/drawing/2014/main" xmlns="" id="{982090AE-000B-4E20-A326-796CDB002DF2}"/>
              </a:ext>
            </a:extLst>
          </p:cNvPr>
          <p:cNvSpPr>
            <a:spLocks noChangeArrowheads="1"/>
          </p:cNvSpPr>
          <p:nvPr/>
        </p:nvSpPr>
        <p:spPr bwMode="auto">
          <a:xfrm>
            <a:off x="3988314" y="3505994"/>
            <a:ext cx="152400" cy="114300"/>
          </a:xfrm>
          <a:prstGeom prst="ellipse">
            <a:avLst/>
          </a:prstGeom>
          <a:solidFill>
            <a:srgbClr val="000000"/>
          </a:solidFill>
          <a:ln w="9525">
            <a:solidFill>
              <a:schemeClr val="tx1"/>
            </a:solidFill>
            <a:round/>
            <a:headEnd/>
            <a:tailEnd/>
          </a:ln>
          <a:effectLst/>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8" name="Oval 60">
            <a:extLst>
              <a:ext uri="{FF2B5EF4-FFF2-40B4-BE49-F238E27FC236}">
                <a16:creationId xmlns:a16="http://schemas.microsoft.com/office/drawing/2014/main" xmlns="" id="{4FCAD825-BE4E-4B90-A6C1-1A991659DA26}"/>
              </a:ext>
            </a:extLst>
          </p:cNvPr>
          <p:cNvSpPr>
            <a:spLocks noChangeArrowheads="1"/>
          </p:cNvSpPr>
          <p:nvPr/>
        </p:nvSpPr>
        <p:spPr bwMode="auto">
          <a:xfrm>
            <a:off x="5486400" y="3372644"/>
            <a:ext cx="152400" cy="114300"/>
          </a:xfrm>
          <a:prstGeom prst="ellipse">
            <a:avLst/>
          </a:prstGeom>
          <a:solidFill>
            <a:srgbClr val="000000"/>
          </a:solidFill>
          <a:ln w="9525">
            <a:solidFill>
              <a:schemeClr val="tx1"/>
            </a:solidFill>
            <a:round/>
            <a:headEnd/>
            <a:tailEnd/>
          </a:ln>
          <a:effectLst/>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9" name="Text Box 61">
            <a:extLst>
              <a:ext uri="{FF2B5EF4-FFF2-40B4-BE49-F238E27FC236}">
                <a16:creationId xmlns:a16="http://schemas.microsoft.com/office/drawing/2014/main" xmlns="" id="{7EBF29BA-5515-4BC2-AA04-DE6000BF88B0}"/>
              </a:ext>
            </a:extLst>
          </p:cNvPr>
          <p:cNvSpPr txBox="1">
            <a:spLocks noChangeArrowheads="1"/>
          </p:cNvSpPr>
          <p:nvPr/>
        </p:nvSpPr>
        <p:spPr bwMode="auto">
          <a:xfrm>
            <a:off x="4946650" y="1584948"/>
            <a:ext cx="1066800" cy="369332"/>
          </a:xfrm>
          <a:prstGeom prst="rect">
            <a:avLst/>
          </a:prstGeom>
          <a:solidFill>
            <a:schemeClr val="bg1"/>
          </a:solid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0000"/>
                </a:solidFill>
                <a:latin typeface="Times New Roman" panose="02020603050405020304" pitchFamily="18" charset="0"/>
                <a:cs typeface="Times New Roman" panose="02020603050405020304" pitchFamily="18" charset="0"/>
                <a:sym typeface="Arial"/>
              </a:rPr>
              <a:t>Na Sầm</a:t>
            </a:r>
          </a:p>
        </p:txBody>
      </p:sp>
      <p:pic>
        <p:nvPicPr>
          <p:cNvPr id="56" name="Picture 55">
            <a:extLst>
              <a:ext uri="{FF2B5EF4-FFF2-40B4-BE49-F238E27FC236}">
                <a16:creationId xmlns:a16="http://schemas.microsoft.com/office/drawing/2014/main" xmlns="" id="{4F2A0820-7301-47A5-A30F-4241FE222130}"/>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1883" b="16949" l="43430" r="48056"/>
                    </a14:imgEffect>
                  </a14:imgLayer>
                </a14:imgProps>
              </a:ext>
            </a:extLst>
          </a:blip>
          <a:srcRect l="42852" r="51366" b="81168"/>
          <a:stretch/>
        </p:blipFill>
        <p:spPr>
          <a:xfrm>
            <a:off x="3938834" y="2409"/>
            <a:ext cx="482782" cy="876713"/>
          </a:xfrm>
          <a:prstGeom prst="rect">
            <a:avLst/>
          </a:prstGeom>
        </p:spPr>
      </p:pic>
    </p:spTree>
    <p:extLst>
      <p:ext uri="{BB962C8B-B14F-4D97-AF65-F5344CB8AC3E}">
        <p14:creationId xmlns:p14="http://schemas.microsoft.com/office/powerpoint/2010/main" val="2596732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down)">
                                      <p:cBhvr>
                                        <p:cTn id="12" dur="500"/>
                                        <p:tgtEl>
                                          <p:spTgt spid="52"/>
                                        </p:tgtEl>
                                      </p:cBhvr>
                                    </p:animEffect>
                                  </p:childTnLst>
                                </p:cTn>
                              </p:par>
                            </p:childTnLst>
                          </p:cTn>
                        </p:par>
                        <p:par>
                          <p:cTn id="13" fill="hold">
                            <p:stCondLst>
                              <p:cond delay="500"/>
                            </p:stCondLst>
                            <p:childTnLst>
                              <p:par>
                                <p:cTn id="14" presetID="23" presetClass="entr" presetSubtype="16" repeatCount="indefinite"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repeatCount="1000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ou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repeatCount="1000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ou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repeatCount="400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ou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repeatCount="400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out)">
                                      <p:cBhvr>
                                        <p:cTn id="37" dur="500"/>
                                        <p:tgtEl>
                                          <p:spTgt spid="17"/>
                                        </p:tgtEl>
                                      </p:cBhvr>
                                    </p:animEffect>
                                  </p:childTnLst>
                                  <p:subTnLst>
                                    <p:set>
                                      <p:cBhvr override="childStyle">
                                        <p:cTn dur="1" fill="hold" display="0" masterRel="sameClick" afterEffect="1">
                                          <p:stCondLst>
                                            <p:cond evt="end" delay="0">
                                              <p:tn val="35"/>
                                            </p:cond>
                                          </p:stCondLst>
                                        </p:cTn>
                                        <p:tgtEl>
                                          <p:spTgt spid="17"/>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4" presetClass="entr" presetSubtype="32" repeatCount="400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ox(ou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repeatCount="400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ou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repeatCount="400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ox(ou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32" repeatCount="400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ox(out)">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repeatCount="400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ox(out)">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5" grpId="0" animBg="1"/>
      <p:bldP spid="33" grpId="0" animBg="1"/>
      <p:bldP spid="34"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F19226A-BF7E-46C2-A159-0E3DDAE856B3}"/>
              </a:ext>
            </a:extLst>
          </p:cNvPr>
          <p:cNvSpPr txBox="1">
            <a:spLocks noChangeArrowheads="1"/>
          </p:cNvSpPr>
          <p:nvPr/>
        </p:nvSpPr>
        <p:spPr bwMode="auto">
          <a:xfrm>
            <a:off x="6552220" y="1060376"/>
            <a:ext cx="23692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i="1" spc="-80">
                <a:solidFill>
                  <a:srgbClr val="00206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pic>
        <p:nvPicPr>
          <p:cNvPr id="3" name="Picture 2" descr="Tháng 2-1951: Đại hội đại biểu toàn quốc lần thứ II của Đảng | Tạp chí  Tuyên giáo">
            <a:extLst>
              <a:ext uri="{FF2B5EF4-FFF2-40B4-BE49-F238E27FC236}">
                <a16:creationId xmlns:a16="http://schemas.microsoft.com/office/drawing/2014/main" xmlns="" id="{4F7C5BB9-F51E-4365-8769-947DF3CA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04292"/>
            <a:ext cx="5923309" cy="432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 id="{B7DAD34D-0E64-4788-8E61-0D7465F9CB9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extLst>
      <p:ext uri="{BB962C8B-B14F-4D97-AF65-F5344CB8AC3E}">
        <p14:creationId xmlns:p14="http://schemas.microsoft.com/office/powerpoint/2010/main" val="45508711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9B4E0046-E974-4041-9D56-554BB21C92A3}"/>
              </a:ext>
            </a:extLst>
          </p:cNvPr>
          <p:cNvSpPr>
            <a:spLocks noGrp="1" noChangeArrowheads="1"/>
          </p:cNvSpPr>
          <p:nvPr>
            <p:ph type="title" idx="4294967295"/>
          </p:nvPr>
        </p:nvSpPr>
        <p:spPr>
          <a:xfrm>
            <a:off x="1142999" y="4160143"/>
            <a:ext cx="6858000" cy="857250"/>
          </a:xfrm>
        </p:spPr>
        <p:txBody>
          <a:bodyPr>
            <a:normAutofit/>
          </a:bodyPr>
          <a:lstStyle/>
          <a:p>
            <a:r>
              <a:rPr lang="en-US" altLang="en-US" sz="2400" b="1" i="1">
                <a:solidFill>
                  <a:srgbClr val="002060"/>
                </a:solidFill>
              </a:rPr>
              <a:t>Cờ chiến thắng tung bay trên nóc hầm tướng </a:t>
            </a:r>
            <a:br>
              <a:rPr lang="en-US" altLang="en-US" sz="2400" b="1" i="1">
                <a:solidFill>
                  <a:srgbClr val="002060"/>
                </a:solidFill>
              </a:rPr>
            </a:br>
            <a:r>
              <a:rPr lang="en-US" altLang="en-US" sz="2400" b="1" i="1">
                <a:solidFill>
                  <a:srgbClr val="002060"/>
                </a:solidFill>
              </a:rPr>
              <a:t>Đờ Ca –xtơ-ri trong chiến dịch Điện Biên Phủ 1954</a:t>
            </a:r>
          </a:p>
        </p:txBody>
      </p:sp>
      <p:pic>
        <p:nvPicPr>
          <p:cNvPr id="3" name="Picture 2">
            <a:extLst>
              <a:ext uri="{FF2B5EF4-FFF2-40B4-BE49-F238E27FC236}">
                <a16:creationId xmlns:a16="http://schemas.microsoft.com/office/drawing/2014/main" xmlns="" id="{733140F2-6F06-46B2-AFE2-1DA656CCF537}"/>
              </a:ext>
            </a:extLst>
          </p:cNvPr>
          <p:cNvPicPr>
            <a:picLocks noChangeAspect="1"/>
          </p:cNvPicPr>
          <p:nvPr/>
        </p:nvPicPr>
        <p:blipFill>
          <a:blip r:embed="rId2"/>
          <a:stretch>
            <a:fillRect/>
          </a:stretch>
        </p:blipFill>
        <p:spPr>
          <a:xfrm>
            <a:off x="1454942" y="448308"/>
            <a:ext cx="6234113" cy="35344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xmlns="" id="{140D4E16-B765-4DF2-B914-92D5A543463C}"/>
              </a:ext>
            </a:extLst>
          </p:cNvPr>
          <p:cNvPicPr>
            <a:picLocks noChangeAspect="1"/>
          </p:cNvPicPr>
          <p:nvPr/>
        </p:nvPicPr>
        <p:blipFill rotWithShape="1">
          <a:blip r:embed="rId3"/>
          <a:srcRect l="17313" r="14117"/>
          <a:stretch/>
        </p:blipFill>
        <p:spPr>
          <a:xfrm>
            <a:off x="7775072" y="3073530"/>
            <a:ext cx="1395361" cy="2064712"/>
          </a:xfrm>
          <a:prstGeom prst="rect">
            <a:avLst/>
          </a:prstGeom>
        </p:spPr>
      </p:pic>
      <p:pic>
        <p:nvPicPr>
          <p:cNvPr id="5" name="Picture 4">
            <a:extLst>
              <a:ext uri="{FF2B5EF4-FFF2-40B4-BE49-F238E27FC236}">
                <a16:creationId xmlns:a16="http://schemas.microsoft.com/office/drawing/2014/main" xmlns="" id="{C6ABB7A5-7964-4A17-9DBE-B184827D6A0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346575" y="160276"/>
            <a:ext cx="788052" cy="1069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4034"/>
                                        </p:tgtEl>
                                        <p:attrNameLst>
                                          <p:attrName>style.visibility</p:attrName>
                                        </p:attrNameLst>
                                      </p:cBhvr>
                                      <p:to>
                                        <p:strVal val="visible"/>
                                      </p:to>
                                    </p:set>
                                    <p:anim calcmode="lin" valueType="num">
                                      <p:cBhvr additive="base">
                                        <p:cTn id="14" dur="500" fill="hold"/>
                                        <p:tgtEl>
                                          <p:spTgt spid="44034"/>
                                        </p:tgtEl>
                                        <p:attrNameLst>
                                          <p:attrName>ppt_x</p:attrName>
                                        </p:attrNameLst>
                                      </p:cBhvr>
                                      <p:tavLst>
                                        <p:tav tm="0">
                                          <p:val>
                                            <p:strVal val="0-#ppt_w/2"/>
                                          </p:val>
                                        </p:tav>
                                        <p:tav tm="100000">
                                          <p:val>
                                            <p:strVal val="#ppt_x"/>
                                          </p:val>
                                        </p:tav>
                                      </p:tavLst>
                                    </p:anim>
                                    <p:anim calcmode="lin" valueType="num">
                                      <p:cBhvr additive="base">
                                        <p:cTn id="15" dur="500" fill="hold"/>
                                        <p:tgtEl>
                                          <p:spTgt spid="44034"/>
                                        </p:tgtEl>
                                        <p:attrNameLst>
                                          <p:attrName>ppt_y</p:attrName>
                                        </p:attrNameLst>
                                      </p:cBhvr>
                                      <p:tavLst>
                                        <p:tav tm="0">
                                          <p:val>
                                            <p:strVal val="#ppt_y"/>
                                          </p:val>
                                        </p:tav>
                                        <p:tav tm="100000">
                                          <p:val>
                                            <p:strVal val="#ppt_y"/>
                                          </p:val>
                                        </p:tav>
                                      </p:tavLst>
                                    </p:anim>
                                  </p:childTnLst>
                                </p:cTn>
                              </p:par>
                              <p:par>
                                <p:cTn id="16" presetID="53" presetClass="entr" presetSubtype="16" fill="hold" nodeType="withEffect">
                                  <p:stCondLst>
                                    <p:cond delay="30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xmlns="" id="{B6D7636D-AABE-4472-B53A-D5E28ADEE633}"/>
              </a:ext>
            </a:extLst>
          </p:cNvPr>
          <p:cNvGrpSpPr/>
          <p:nvPr/>
        </p:nvGrpSpPr>
        <p:grpSpPr>
          <a:xfrm>
            <a:off x="1413603" y="2156968"/>
            <a:ext cx="6812705" cy="1232560"/>
            <a:chOff x="259424" y="1489024"/>
            <a:chExt cx="8808376" cy="1915824"/>
          </a:xfrm>
        </p:grpSpPr>
        <p:sp>
          <p:nvSpPr>
            <p:cNvPr id="58" name="Rectangle: Single Corner Snipped 57">
              <a:extLst>
                <a:ext uri="{FF2B5EF4-FFF2-40B4-BE49-F238E27FC236}">
                  <a16:creationId xmlns:a16="http://schemas.microsoft.com/office/drawing/2014/main" xmlns="" id="{3149FA6F-AC32-4F0B-ADB4-0F0FE2DF4CAB}"/>
                </a:ext>
              </a:extLst>
            </p:cNvPr>
            <p:cNvSpPr/>
            <p:nvPr/>
          </p:nvSpPr>
          <p:spPr>
            <a:xfrm>
              <a:off x="259424" y="1489024"/>
              <a:ext cx="8808376" cy="1915824"/>
            </a:xfrm>
            <a:prstGeom prst="snip2DiagRect">
              <a:avLst/>
            </a:prstGeom>
            <a:solidFill>
              <a:srgbClr val="FFD3D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schemeClr val="tx1"/>
                </a:solidFill>
                <a:latin typeface="UVN Thanh Pho Nang" panose="02060406040706070204" pitchFamily="18" charset="0"/>
              </a:endParaRPr>
            </a:p>
          </p:txBody>
        </p:sp>
        <p:sp>
          <p:nvSpPr>
            <p:cNvPr id="59" name="TextBox 58">
              <a:extLst>
                <a:ext uri="{FF2B5EF4-FFF2-40B4-BE49-F238E27FC236}">
                  <a16:creationId xmlns:a16="http://schemas.microsoft.com/office/drawing/2014/main" xmlns="" id="{36F2BE1F-DD9D-47E1-9296-5DCA8E27A230}"/>
                </a:ext>
              </a:extLst>
            </p:cNvPr>
            <p:cNvSpPr txBox="1"/>
            <p:nvPr/>
          </p:nvSpPr>
          <p:spPr>
            <a:xfrm>
              <a:off x="1005943" y="2007558"/>
              <a:ext cx="7955156" cy="942023"/>
            </a:xfrm>
            <a:prstGeom prst="snip2DiagRect">
              <a:avLst/>
            </a:prstGeom>
            <a:noFill/>
          </p:spPr>
          <p:txBody>
            <a:bodyPr wrap="square" lIns="0" tIns="0" rIns="0" bIns="0" rtlCol="0">
              <a:spAutoFit/>
            </a:bodyPr>
            <a:lstStyle/>
            <a:p>
              <a:pPr algn="ctr" defTabSz="685800"/>
              <a:r>
                <a:rPr lang="en-US" sz="3300" dirty="0" err="1">
                  <a:latin typeface="UVN Thanh Pho Nang" panose="02060406040706070204" pitchFamily="18" charset="0"/>
                  <a:cs typeface="Times New Roman" panose="02020603050405020304" pitchFamily="18" charset="0"/>
                </a:rPr>
                <a:t>Xem</a:t>
              </a:r>
              <a:r>
                <a:rPr lang="en-US" sz="3300" dirty="0">
                  <a:latin typeface="UVN Thanh Pho Nang" panose="02060406040706070204" pitchFamily="18" charset="0"/>
                  <a:cs typeface="Times New Roman" panose="02020603050405020304" pitchFamily="18" charset="0"/>
                </a:rPr>
                <a:t> </a:t>
              </a:r>
              <a:r>
                <a:rPr lang="en-US" sz="3300" dirty="0" err="1">
                  <a:latin typeface="UVN Thanh Pho Nang" panose="02060406040706070204" pitchFamily="18" charset="0"/>
                  <a:cs typeface="Times New Roman" panose="02020603050405020304" pitchFamily="18" charset="0"/>
                </a:rPr>
                <a:t>lại</a:t>
              </a:r>
              <a:r>
                <a:rPr lang="en-US" sz="3300" dirty="0">
                  <a:latin typeface="UVN Thanh Pho Nang" panose="02060406040706070204" pitchFamily="18" charset="0"/>
                  <a:cs typeface="Times New Roman" panose="02020603050405020304" pitchFamily="18" charset="0"/>
                </a:rPr>
                <a:t> </a:t>
              </a:r>
              <a:r>
                <a:rPr lang="en-US" sz="3300" dirty="0" err="1">
                  <a:latin typeface="UVN Thanh Pho Nang" panose="02060406040706070204" pitchFamily="18" charset="0"/>
                  <a:cs typeface="Times New Roman" panose="02020603050405020304" pitchFamily="18" charset="0"/>
                </a:rPr>
                <a:t>bài</a:t>
              </a:r>
              <a:r>
                <a:rPr lang="en-US" sz="3300" dirty="0">
                  <a:latin typeface="UVN Thanh Pho Nang" panose="02060406040706070204" pitchFamily="18" charset="0"/>
                  <a:cs typeface="Times New Roman" panose="02020603050405020304" pitchFamily="18" charset="0"/>
                </a:rPr>
                <a:t>.</a:t>
              </a:r>
            </a:p>
          </p:txBody>
        </p:sp>
      </p:grpSp>
      <p:grpSp>
        <p:nvGrpSpPr>
          <p:cNvPr id="119" name="Group 118">
            <a:extLst>
              <a:ext uri="{FF2B5EF4-FFF2-40B4-BE49-F238E27FC236}">
                <a16:creationId xmlns:a16="http://schemas.microsoft.com/office/drawing/2014/main" xmlns="" id="{F682763A-721A-4036-97F1-13AEDEC0CB9F}"/>
              </a:ext>
            </a:extLst>
          </p:cNvPr>
          <p:cNvGrpSpPr/>
          <p:nvPr/>
        </p:nvGrpSpPr>
        <p:grpSpPr>
          <a:xfrm>
            <a:off x="1974351" y="3762591"/>
            <a:ext cx="7162270" cy="1127247"/>
            <a:chOff x="166967" y="4308490"/>
            <a:chExt cx="9260340" cy="1915824"/>
          </a:xfrm>
        </p:grpSpPr>
        <p:sp>
          <p:nvSpPr>
            <p:cNvPr id="60" name="Rectangle: Single Corner Snipped 59">
              <a:extLst>
                <a:ext uri="{FF2B5EF4-FFF2-40B4-BE49-F238E27FC236}">
                  <a16:creationId xmlns:a16="http://schemas.microsoft.com/office/drawing/2014/main" xmlns="" id="{832E7349-742C-4139-80D3-D08EF7F67E56}"/>
                </a:ext>
              </a:extLst>
            </p:cNvPr>
            <p:cNvSpPr/>
            <p:nvPr/>
          </p:nvSpPr>
          <p:spPr>
            <a:xfrm>
              <a:off x="166967" y="4308490"/>
              <a:ext cx="8808376" cy="1915824"/>
            </a:xfrm>
            <a:prstGeom prst="snip2Diag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schemeClr val="tx1"/>
                </a:solidFill>
                <a:latin typeface="UVN Thanh Pho Nang" panose="02060406040706070204" pitchFamily="18" charset="0"/>
              </a:endParaRPr>
            </a:p>
          </p:txBody>
        </p:sp>
        <p:sp>
          <p:nvSpPr>
            <p:cNvPr id="62" name="TextBox 61">
              <a:extLst>
                <a:ext uri="{FF2B5EF4-FFF2-40B4-BE49-F238E27FC236}">
                  <a16:creationId xmlns:a16="http://schemas.microsoft.com/office/drawing/2014/main" xmlns="" id="{4BFCBF91-E947-4B74-B62F-EC13D151DA1C}"/>
                </a:ext>
              </a:extLst>
            </p:cNvPr>
            <p:cNvSpPr txBox="1"/>
            <p:nvPr/>
          </p:nvSpPr>
          <p:spPr>
            <a:xfrm>
              <a:off x="1240884" y="4787186"/>
              <a:ext cx="8186423" cy="1030032"/>
            </a:xfrm>
            <a:prstGeom prst="snip2DiagRect">
              <a:avLst/>
            </a:prstGeom>
            <a:noFill/>
          </p:spPr>
          <p:txBody>
            <a:bodyPr wrap="square" lIns="0" tIns="0" rIns="0" bIns="0" rtlCol="0">
              <a:spAutoFit/>
            </a:bodyPr>
            <a:lstStyle/>
            <a:p>
              <a:pPr algn="just" defTabSz="685800"/>
              <a:r>
                <a:rPr lang="en-US" sz="3300" dirty="0" err="1">
                  <a:latin typeface="UVN Thanh Pho Nang" panose="02060406040706070204" pitchFamily="18" charset="0"/>
                  <a:cs typeface="Times New Roman" panose="02020603050405020304" pitchFamily="18" charset="0"/>
                </a:rPr>
                <a:t>Chuẩn</a:t>
              </a:r>
              <a:r>
                <a:rPr lang="en-US" sz="3300" dirty="0">
                  <a:latin typeface="UVN Thanh Pho Nang" panose="02060406040706070204" pitchFamily="18" charset="0"/>
                  <a:cs typeface="Times New Roman" panose="02020603050405020304" pitchFamily="18" charset="0"/>
                </a:rPr>
                <a:t> </a:t>
              </a:r>
              <a:r>
                <a:rPr lang="en-US" sz="3300" dirty="0" err="1">
                  <a:latin typeface="UVN Thanh Pho Nang" panose="02060406040706070204" pitchFamily="18" charset="0"/>
                  <a:cs typeface="Times New Roman" panose="02020603050405020304" pitchFamily="18" charset="0"/>
                </a:rPr>
                <a:t>bị</a:t>
              </a:r>
              <a:r>
                <a:rPr lang="en-US" sz="3300" dirty="0">
                  <a:latin typeface="UVN Thanh Pho Nang" panose="02060406040706070204" pitchFamily="18" charset="0"/>
                  <a:cs typeface="Times New Roman" panose="02020603050405020304" pitchFamily="18" charset="0"/>
                </a:rPr>
                <a:t> </a:t>
              </a:r>
              <a:r>
                <a:rPr lang="en-US" sz="3300" dirty="0" err="1">
                  <a:latin typeface="UVN Thanh Pho Nang" panose="02060406040706070204" pitchFamily="18" charset="0"/>
                  <a:cs typeface="Times New Roman" panose="02020603050405020304" pitchFamily="18" charset="0"/>
                </a:rPr>
                <a:t>bài</a:t>
              </a:r>
              <a:r>
                <a:rPr lang="en-US" sz="3300" dirty="0">
                  <a:latin typeface="UVN Thanh Pho Nang" panose="02060406040706070204" pitchFamily="18" charset="0"/>
                  <a:cs typeface="Times New Roman" panose="02020603050405020304" pitchFamily="18" charset="0"/>
                </a:rPr>
                <a:t>: </a:t>
              </a:r>
              <a:r>
                <a:rPr lang="en-US" sz="3300" dirty="0" err="1">
                  <a:latin typeface="UVN Thanh Pho Nang" panose="02060406040706070204" pitchFamily="18" charset="0"/>
                  <a:cs typeface="Times New Roman" panose="02020603050405020304" pitchFamily="18" charset="0"/>
                </a:rPr>
                <a:t>Nước</a:t>
              </a:r>
              <a:r>
                <a:rPr lang="en-US" sz="3300" dirty="0">
                  <a:latin typeface="UVN Thanh Pho Nang" panose="02060406040706070204" pitchFamily="18" charset="0"/>
                  <a:cs typeface="Times New Roman" panose="02020603050405020304" pitchFamily="18" charset="0"/>
                </a:rPr>
                <a:t> </a:t>
              </a:r>
              <a:r>
                <a:rPr lang="en-US" sz="3300" dirty="0" err="1">
                  <a:latin typeface="UVN Thanh Pho Nang" panose="02060406040706070204" pitchFamily="18" charset="0"/>
                  <a:cs typeface="Times New Roman" panose="02020603050405020304" pitchFamily="18" charset="0"/>
                </a:rPr>
                <a:t>nhà</a:t>
              </a:r>
              <a:r>
                <a:rPr lang="en-US" sz="3300" dirty="0">
                  <a:latin typeface="UVN Thanh Pho Nang" panose="02060406040706070204" pitchFamily="18" charset="0"/>
                  <a:cs typeface="Times New Roman" panose="02020603050405020304" pitchFamily="18" charset="0"/>
                </a:rPr>
                <a:t> </a:t>
              </a:r>
              <a:r>
                <a:rPr lang="en-US" sz="3300" dirty="0" err="1">
                  <a:latin typeface="UVN Thanh Pho Nang" panose="02060406040706070204" pitchFamily="18" charset="0"/>
                  <a:cs typeface="Times New Roman" panose="02020603050405020304" pitchFamily="18" charset="0"/>
                </a:rPr>
                <a:t>bị</a:t>
              </a:r>
              <a:r>
                <a:rPr lang="en-US" sz="3300" dirty="0">
                  <a:latin typeface="UVN Thanh Pho Nang" panose="02060406040706070204" pitchFamily="18" charset="0"/>
                  <a:cs typeface="Times New Roman" panose="02020603050405020304" pitchFamily="18" charset="0"/>
                </a:rPr>
                <a:t> chia </a:t>
              </a:r>
              <a:r>
                <a:rPr lang="en-US" sz="3300" dirty="0" err="1">
                  <a:latin typeface="UVN Thanh Pho Nang" panose="02060406040706070204" pitchFamily="18" charset="0"/>
                  <a:cs typeface="Times New Roman" panose="02020603050405020304" pitchFamily="18" charset="0"/>
                </a:rPr>
                <a:t>cắt</a:t>
              </a:r>
              <a:r>
                <a:rPr lang="en-US" sz="3300" dirty="0">
                  <a:latin typeface="UVN Thanh Pho Nang" panose="02060406040706070204" pitchFamily="18" charset="0"/>
                  <a:cs typeface="Times New Roman" panose="02020603050405020304" pitchFamily="18" charset="0"/>
                </a:rPr>
                <a:t>.</a:t>
              </a:r>
            </a:p>
          </p:txBody>
        </p:sp>
      </p:grpSp>
      <p:grpSp>
        <p:nvGrpSpPr>
          <p:cNvPr id="66" name="Group 65">
            <a:extLst>
              <a:ext uri="{FF2B5EF4-FFF2-40B4-BE49-F238E27FC236}">
                <a16:creationId xmlns:a16="http://schemas.microsoft.com/office/drawing/2014/main" xmlns="" id="{9A2B251A-824E-44DC-8709-518BE0A36167}"/>
              </a:ext>
            </a:extLst>
          </p:cNvPr>
          <p:cNvGrpSpPr/>
          <p:nvPr/>
        </p:nvGrpSpPr>
        <p:grpSpPr>
          <a:xfrm flipH="1">
            <a:off x="9952" y="2109016"/>
            <a:ext cx="2485495" cy="1400428"/>
            <a:chOff x="8915402" y="1117779"/>
            <a:chExt cx="3313993" cy="2616020"/>
          </a:xfrm>
        </p:grpSpPr>
        <p:sp>
          <p:nvSpPr>
            <p:cNvPr id="57" name="Rectangle: Top Corners Rounded 56">
              <a:extLst>
                <a:ext uri="{FF2B5EF4-FFF2-40B4-BE49-F238E27FC236}">
                  <a16:creationId xmlns:a16="http://schemas.microsoft.com/office/drawing/2014/main" xmlns="" id="{B1C1657F-5E14-42DB-A8E0-D15288977906}"/>
                </a:ext>
              </a:extLst>
            </p:cNvPr>
            <p:cNvSpPr/>
            <p:nvPr/>
          </p:nvSpPr>
          <p:spPr>
            <a:xfrm rot="16200000">
              <a:off x="9264389" y="768792"/>
              <a:ext cx="2616020" cy="3313993"/>
            </a:xfrm>
            <a:prstGeom prst="round2SameRect">
              <a:avLst>
                <a:gd name="adj1" fmla="val 16667"/>
                <a:gd name="adj2" fmla="val 0"/>
              </a:avLst>
            </a:prstGeom>
            <a:solidFill>
              <a:srgbClr val="FFC3D3"/>
            </a:solidFill>
            <a:ln>
              <a:noFill/>
            </a:ln>
            <a:effectLst>
              <a:outerShdw blurRad="50800" dist="317500" algn="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3" name="TextBox 62">
              <a:extLst>
                <a:ext uri="{FF2B5EF4-FFF2-40B4-BE49-F238E27FC236}">
                  <a16:creationId xmlns:a16="http://schemas.microsoft.com/office/drawing/2014/main" xmlns="" id="{8BC779E5-1B1D-4EA8-8E08-585E9E796621}"/>
                </a:ext>
              </a:extLst>
            </p:cNvPr>
            <p:cNvSpPr txBox="1"/>
            <p:nvPr/>
          </p:nvSpPr>
          <p:spPr>
            <a:xfrm>
              <a:off x="9736958" y="2010290"/>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65" name="Group 64">
            <a:extLst>
              <a:ext uri="{FF2B5EF4-FFF2-40B4-BE49-F238E27FC236}">
                <a16:creationId xmlns:a16="http://schemas.microsoft.com/office/drawing/2014/main" xmlns="" id="{740153AA-2CFF-4354-AC24-16726D1C4516}"/>
              </a:ext>
            </a:extLst>
          </p:cNvPr>
          <p:cNvGrpSpPr/>
          <p:nvPr/>
        </p:nvGrpSpPr>
        <p:grpSpPr>
          <a:xfrm flipH="1">
            <a:off x="-6682" y="3695420"/>
            <a:ext cx="2485495" cy="1400429"/>
            <a:chOff x="8822945" y="3937245"/>
            <a:chExt cx="3313993" cy="2616020"/>
          </a:xfrm>
          <a:solidFill>
            <a:srgbClr val="92D050"/>
          </a:solidFill>
          <a:effectLst>
            <a:outerShdw blurRad="50800" dist="317500" algn="l" rotWithShape="0">
              <a:prstClr val="black">
                <a:alpha val="40000"/>
              </a:prstClr>
            </a:outerShdw>
          </a:effectLst>
        </p:grpSpPr>
        <p:sp>
          <p:nvSpPr>
            <p:cNvPr id="61" name="Rectangle: Top Corners Rounded 60">
              <a:extLst>
                <a:ext uri="{FF2B5EF4-FFF2-40B4-BE49-F238E27FC236}">
                  <a16:creationId xmlns:a16="http://schemas.microsoft.com/office/drawing/2014/main" xmlns="" id="{CEC28B80-083A-4077-B40D-0751023D898C}"/>
                </a:ext>
              </a:extLst>
            </p:cNvPr>
            <p:cNvSpPr/>
            <p:nvPr/>
          </p:nvSpPr>
          <p:spPr>
            <a:xfrm rot="16200000">
              <a:off x="9171932" y="3588258"/>
              <a:ext cx="2616020" cy="3313993"/>
            </a:xfrm>
            <a:prstGeom prst="round2SameRect">
              <a:avLst>
                <a:gd name="adj1" fmla="val 16667"/>
                <a:gd name="adj2" fmla="val 0"/>
              </a:avLst>
            </a:prstGeom>
            <a:solidFill>
              <a:srgbClr val="D4E7EC"/>
            </a:solidFill>
            <a:ln>
              <a:noFill/>
            </a:ln>
            <a:effectLst>
              <a:outerShdw blurRad="50800" dist="342900" dir="10800000" algn="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4" name="TextBox 63">
              <a:extLst>
                <a:ext uri="{FF2B5EF4-FFF2-40B4-BE49-F238E27FC236}">
                  <a16:creationId xmlns:a16="http://schemas.microsoft.com/office/drawing/2014/main" xmlns="" id="{8917DB34-3F89-4E9C-894B-D44AD99867BF}"/>
                </a:ext>
              </a:extLst>
            </p:cNvPr>
            <p:cNvSpPr txBox="1"/>
            <p:nvPr/>
          </p:nvSpPr>
          <p:spPr>
            <a:xfrm>
              <a:off x="9644501" y="4829756"/>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sp>
        <p:nvSpPr>
          <p:cNvPr id="121" name="文本框 1">
            <a:extLst>
              <a:ext uri="{FF2B5EF4-FFF2-40B4-BE49-F238E27FC236}">
                <a16:creationId xmlns:a16="http://schemas.microsoft.com/office/drawing/2014/main" xmlns="" id="{2691E3A9-2C6C-49DA-AD35-20FFF78E5455}"/>
              </a:ext>
            </a:extLst>
          </p:cNvPr>
          <p:cNvSpPr txBox="1">
            <a:spLocks noChangeArrowheads="1"/>
          </p:cNvSpPr>
          <p:nvPr/>
        </p:nvSpPr>
        <p:spPr bwMode="auto">
          <a:xfrm>
            <a:off x="3131840" y="813266"/>
            <a:ext cx="2880320" cy="923330"/>
          </a:xfrm>
          <a:prstGeom prst="rect">
            <a:avLst/>
          </a:prstGeom>
          <a:noFill/>
          <a:ln w="9525">
            <a:noFill/>
            <a:miter lim="800000"/>
            <a:headEnd/>
            <a:tailEnd/>
          </a:ln>
        </p:spPr>
        <p:txBody>
          <a:bodyPr wrap="square">
            <a:spAutoFit/>
          </a:bodyPr>
          <a:lstStyle/>
          <a:p>
            <a:pPr algn="ctr" eaLnBrk="1" hangingPunct="1"/>
            <a:r>
              <a:rPr lang="en-US" altLang="zh-CN" sz="5400">
                <a:solidFill>
                  <a:srgbClr val="FF0000"/>
                </a:solidFill>
                <a:latin typeface="UVN Thanh Pho Nang" panose="02060406040706070204" pitchFamily="18" charset="0"/>
              </a:rPr>
              <a:t>DẶN DÒ</a:t>
            </a:r>
            <a:endParaRPr lang="zh-CN" altLang="en-US" sz="5400" dirty="0">
              <a:solidFill>
                <a:srgbClr val="FF0000"/>
              </a:solidFill>
              <a:latin typeface="UVN Thanh Pho Nang" panose="02060406040706070204" pitchFamily="18" charset="0"/>
            </a:endParaRPr>
          </a:p>
        </p:txBody>
      </p:sp>
      <p:pic>
        <p:nvPicPr>
          <p:cNvPr id="23" name="图片 16">
            <a:extLst>
              <a:ext uri="{FF2B5EF4-FFF2-40B4-BE49-F238E27FC236}">
                <a16:creationId xmlns:a16="http://schemas.microsoft.com/office/drawing/2014/main" xmlns="" id="{27B19946-AF0D-46D1-84E8-295BE776F2EF}"/>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1250888" y="1024139"/>
            <a:ext cx="2032563" cy="1073177"/>
          </a:xfrm>
          <a:prstGeom prst="rect">
            <a:avLst/>
          </a:prstGeom>
        </p:spPr>
      </p:pic>
      <p:sp>
        <p:nvSpPr>
          <p:cNvPr id="24" name="下弧形箭头 5">
            <a:extLst>
              <a:ext uri="{FF2B5EF4-FFF2-40B4-BE49-F238E27FC236}">
                <a16:creationId xmlns:a16="http://schemas.microsoft.com/office/drawing/2014/main" xmlns="" id="{8C38052F-602B-4ED1-83A8-EECA477C9EAA}"/>
              </a:ext>
            </a:extLst>
          </p:cNvPr>
          <p:cNvSpPr/>
          <p:nvPr/>
        </p:nvSpPr>
        <p:spPr>
          <a:xfrm>
            <a:off x="214693" y="1201890"/>
            <a:ext cx="2590264"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13">
            <a:extLst>
              <a:ext uri="{FF2B5EF4-FFF2-40B4-BE49-F238E27FC236}">
                <a16:creationId xmlns:a16="http://schemas.microsoft.com/office/drawing/2014/main" xmlns="" id="{CCD6CFB5-D9C0-4DC8-AD71-18B1BCC40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404" y="177780"/>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26" name="图片 5">
            <a:extLst>
              <a:ext uri="{FF2B5EF4-FFF2-40B4-BE49-F238E27FC236}">
                <a16:creationId xmlns:a16="http://schemas.microsoft.com/office/drawing/2014/main" xmlns="" id="{25D1DFF1-B644-4862-89AC-3501BCC02A29}"/>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366561" y="1084413"/>
            <a:ext cx="2229207" cy="1177003"/>
          </a:xfrm>
          <a:prstGeom prst="rect">
            <a:avLst/>
          </a:prstGeom>
        </p:spPr>
      </p:pic>
      <p:pic>
        <p:nvPicPr>
          <p:cNvPr id="27" name="图片 1">
            <a:extLst>
              <a:ext uri="{FF2B5EF4-FFF2-40B4-BE49-F238E27FC236}">
                <a16:creationId xmlns:a16="http://schemas.microsoft.com/office/drawing/2014/main" xmlns="" id="{2700AACD-43E3-46BB-B9E4-09AB9F66759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flipH="1">
            <a:off x="6493022" y="133471"/>
            <a:ext cx="2458023" cy="1781335"/>
          </a:xfrm>
          <a:prstGeom prst="rect">
            <a:avLst/>
          </a:prstGeom>
        </p:spPr>
      </p:pic>
    </p:spTree>
    <p:extLst>
      <p:ext uri="{BB962C8B-B14F-4D97-AF65-F5344CB8AC3E}">
        <p14:creationId xmlns:p14="http://schemas.microsoft.com/office/powerpoint/2010/main" val="8163305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14:presetBounceEnd="40000">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14:bounceEnd="40000">
                                          <p:cBhvr additive="base">
                                            <p:cTn id="52"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14:presetBounceEnd="40000">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14:bounceEnd="40000">
                                          <p:cBhvr additive="base">
                                            <p:cTn id="57" dur="1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14:presetBounceEnd="40000">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14:bounceEnd="40000">
                                          <p:cBhvr additive="base">
                                            <p:cTn id="63" dur="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14:presetBounceEnd="40000">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14:bounceEnd="40000">
                                          <p:cBhvr additive="base">
                                            <p:cTn id="68" dur="1750" fill="hold"/>
                                            <p:tgtEl>
                                              <p:spTgt spid="119"/>
                                            </p:tgtEl>
                                            <p:attrNameLst>
                                              <p:attrName>ppt_x</p:attrName>
                                            </p:attrNameLst>
                                          </p:cBhvr>
                                          <p:tavLst>
                                            <p:tav tm="0">
                                              <p:val>
                                                <p:strVal val="0-#ppt_w/2"/>
                                              </p:val>
                                            </p:tav>
                                            <p:tav tm="100000">
                                              <p:val>
                                                <p:strVal val="#ppt_x"/>
                                              </p:val>
                                            </p:tav>
                                          </p:tavLst>
                                        </p:anim>
                                        <p:anim calcmode="lin" valueType="num" p14:bounceEnd="40000">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0-#ppt_w/2"/>
                                              </p:val>
                                            </p:tav>
                                            <p:tav tm="100000">
                                              <p:val>
                                                <p:strVal val="#ppt_x"/>
                                              </p:val>
                                            </p:tav>
                                          </p:tavLst>
                                        </p:anim>
                                        <p:anim calcmode="lin" valueType="num">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additive="base">
                                            <p:cTn id="57" dur="1750" fill="hold"/>
                                            <p:tgtEl>
                                              <p:spTgt spid="118"/>
                                            </p:tgtEl>
                                            <p:attrNameLst>
                                              <p:attrName>ppt_x</p:attrName>
                                            </p:attrNameLst>
                                          </p:cBhvr>
                                          <p:tavLst>
                                            <p:tav tm="0">
                                              <p:val>
                                                <p:strVal val="0-#ppt_w/2"/>
                                              </p:val>
                                            </p:tav>
                                            <p:tav tm="100000">
                                              <p:val>
                                                <p:strVal val="#ppt_x"/>
                                              </p:val>
                                            </p:tav>
                                          </p:tavLst>
                                        </p:anim>
                                        <p:anim calcmode="lin" valueType="num">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0-#ppt_w/2"/>
                                              </p:val>
                                            </p:tav>
                                            <p:tav tm="100000">
                                              <p:val>
                                                <p:strVal val="#ppt_x"/>
                                              </p:val>
                                            </p:tav>
                                          </p:tavLst>
                                        </p:anim>
                                        <p:anim calcmode="lin" valueType="num">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cBhvr additive="base">
                                            <p:cTn id="68" dur="1750" fill="hold"/>
                                            <p:tgtEl>
                                              <p:spTgt spid="119"/>
                                            </p:tgtEl>
                                            <p:attrNameLst>
                                              <p:attrName>ppt_x</p:attrName>
                                            </p:attrNameLst>
                                          </p:cBhvr>
                                          <p:tavLst>
                                            <p:tav tm="0">
                                              <p:val>
                                                <p:strVal val="0-#ppt_w/2"/>
                                              </p:val>
                                            </p:tav>
                                            <p:tav tm="100000">
                                              <p:val>
                                                <p:strVal val="#ppt_x"/>
                                              </p:val>
                                            </p:tav>
                                          </p:tavLst>
                                        </p:anim>
                                        <p:anim calcmode="lin" valueType="num">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xmlns=""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xmlns=""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xmlns=""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xmlns=""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xmlns=""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xmlns=""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32" name="图片 30">
            <a:extLst>
              <a:ext uri="{FF2B5EF4-FFF2-40B4-BE49-F238E27FC236}">
                <a16:creationId xmlns:a16="http://schemas.microsoft.com/office/drawing/2014/main" xmlns="" id="{EFC51DD7-CFD6-4034-9751-AF3F70661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046" y="-23410"/>
            <a:ext cx="5191908" cy="5191908"/>
          </a:xfrm>
          <a:prstGeom prst="rect">
            <a:avLst/>
          </a:prstGeom>
        </p:spPr>
      </p:pic>
      <p:pic>
        <p:nvPicPr>
          <p:cNvPr id="19" name="图片 1">
            <a:extLst>
              <a:ext uri="{FF2B5EF4-FFF2-40B4-BE49-F238E27FC236}">
                <a16:creationId xmlns:a16="http://schemas.microsoft.com/office/drawing/2014/main" xmlns="" id="{3531EA09-A1A0-43E3-A69F-0ED86E3EA47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0" y="2204953"/>
            <a:ext cx="9144000" cy="1015663"/>
          </a:xfrm>
          <a:prstGeom prst="rect">
            <a:avLst/>
          </a:prstGeom>
        </p:spPr>
        <p:txBody>
          <a:bodyPr wrap="square">
            <a:spAutoFit/>
          </a:bodyPr>
          <a:lstStyle/>
          <a:p>
            <a:pPr algn="ctr" eaLnBrk="1" fontAlgn="auto" hangingPunct="1">
              <a:spcBef>
                <a:spcPts val="0"/>
              </a:spcBef>
              <a:spcAft>
                <a:spcPts val="0"/>
              </a:spcAft>
              <a:defRPr/>
            </a:pPr>
            <a:r>
              <a:rPr lang="en-US" altLang="zh-CN" sz="60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HỌC TỐT</a:t>
            </a:r>
            <a:endParaRPr lang="zh-CN" altLang="en-US" sz="60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xmlns="" id="{A8AF6D54-917C-4945-9839-01279B2885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244123" y="3799485"/>
            <a:ext cx="2925533" cy="1544658"/>
          </a:xfrm>
          <a:prstGeom prst="rect">
            <a:avLst/>
          </a:prstGeom>
        </p:spPr>
      </p:pic>
      <p:pic>
        <p:nvPicPr>
          <p:cNvPr id="20" name="图片 5">
            <a:extLst>
              <a:ext uri="{FF2B5EF4-FFF2-40B4-BE49-F238E27FC236}">
                <a16:creationId xmlns:a16="http://schemas.microsoft.com/office/drawing/2014/main" xmlns="" id="{736FD154-71E3-4237-A448-421D6DD415EF}"/>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pic>
        <p:nvPicPr>
          <p:cNvPr id="21" name="图片 10">
            <a:extLst>
              <a:ext uri="{FF2B5EF4-FFF2-40B4-BE49-F238E27FC236}">
                <a16:creationId xmlns:a16="http://schemas.microsoft.com/office/drawing/2014/main" xmlns="" id="{8F07C90E-0A26-4365-AE22-FE0CE909EE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534921" y="3596123"/>
            <a:ext cx="3293318" cy="1738845"/>
          </a:xfrm>
          <a:prstGeom prst="rect">
            <a:avLst/>
          </a:prstGeom>
        </p:spPr>
      </p:pic>
      <p:sp>
        <p:nvSpPr>
          <p:cNvPr id="12" name="矩形 11"/>
          <p:cNvSpPr/>
          <p:nvPr/>
        </p:nvSpPr>
        <p:spPr>
          <a:xfrm>
            <a:off x="2985355" y="1509932"/>
            <a:ext cx="3168352" cy="1015663"/>
          </a:xfrm>
          <a:prstGeom prst="rect">
            <a:avLst/>
          </a:prstGeom>
          <a:noFill/>
        </p:spPr>
        <p:txBody>
          <a:bodyPr wrap="square" lIns="0" tIns="0" rIns="0" bIns="0" rtlCol="0">
            <a:spAutoFit/>
          </a:bodyPr>
          <a:lstStyle/>
          <a:p>
            <a:pPr algn="ctr"/>
            <a:r>
              <a:rPr lang="en-US" altLang="zh-CN" sz="6600" b="1" dirty="0">
                <a:solidFill>
                  <a:srgbClr val="154812"/>
                </a:solidFill>
                <a:latin typeface="UTM Niagara" panose="02040603050506020204" pitchFamily="18" charset="0"/>
              </a:rPr>
              <a:t>CHÚC CÁC EM</a:t>
            </a:r>
            <a:endParaRPr lang="zh-CN" altLang="en-US" sz="6600" b="1" dirty="0">
              <a:solidFill>
                <a:srgbClr val="154812"/>
              </a:solidFill>
              <a:latin typeface="UTM Niagara" panose="02040603050506020204" pitchFamily="18" charset="0"/>
            </a:endParaRPr>
          </a:p>
        </p:txBody>
      </p:sp>
      <p:pic>
        <p:nvPicPr>
          <p:cNvPr id="9" name="Picture 8">
            <a:extLst>
              <a:ext uri="{FF2B5EF4-FFF2-40B4-BE49-F238E27FC236}">
                <a16:creationId xmlns:a16="http://schemas.microsoft.com/office/drawing/2014/main" xmlns="" id="{E9114380-9F6F-47F2-B454-CCA97F31467A}"/>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8039063" y="2591722"/>
            <a:ext cx="1101455" cy="2400942"/>
          </a:xfrm>
          <a:prstGeom prst="rect">
            <a:avLst/>
          </a:prstGeom>
        </p:spPr>
      </p:pic>
      <p:pic>
        <p:nvPicPr>
          <p:cNvPr id="15" name="Picture 14">
            <a:extLst>
              <a:ext uri="{FF2B5EF4-FFF2-40B4-BE49-F238E27FC236}">
                <a16:creationId xmlns:a16="http://schemas.microsoft.com/office/drawing/2014/main" xmlns="" id="{969DA09A-9B26-4561-AA10-4DF80D77E6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xmlns="" id="{7DA70F89-C8E2-420C-AADA-BE0CDF9E5516}"/>
              </a:ext>
            </a:extLst>
          </p:cNvPr>
          <p:cNvPicPr>
            <a:picLocks noChangeAspect="1"/>
          </p:cNvPicPr>
          <p:nvPr/>
        </p:nvPicPr>
        <p:blipFill rotWithShape="1">
          <a:blip r:embed="rId11" cstate="print">
            <a:clrChange>
              <a:clrFrom>
                <a:srgbClr val="F5F5F5"/>
              </a:clrFrom>
              <a:clrTo>
                <a:srgbClr val="F5F5F5">
                  <a:alpha val="0"/>
                </a:srgbClr>
              </a:clrTo>
            </a:clrChange>
            <a:extLst>
              <a:ext uri="{BEBA8EAE-BF5A-486C-A8C5-ECC9F3942E4B}">
                <a14:imgProps xmlns:a14="http://schemas.microsoft.com/office/drawing/2010/main">
                  <a14:imgLayer r:embed="rId12">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227253" y="2086564"/>
            <a:ext cx="1256190" cy="2738233"/>
          </a:xfrm>
          <a:prstGeom prst="rect">
            <a:avLst/>
          </a:prstGeom>
        </p:spPr>
      </p:pic>
      <p:pic>
        <p:nvPicPr>
          <p:cNvPr id="28" name="Picture 4">
            <a:extLst>
              <a:ext uri="{FF2B5EF4-FFF2-40B4-BE49-F238E27FC236}">
                <a16:creationId xmlns:a16="http://schemas.microsoft.com/office/drawing/2014/main" xmlns="" id="{3587E819-B6A6-410F-AB28-47AA051419E7}"/>
              </a:ext>
            </a:extLst>
          </p:cNvPr>
          <p:cNvPicPr>
            <a:picLocks noChangeAspect="1"/>
          </p:cNvPicPr>
          <p:nvPr/>
        </p:nvPicPr>
        <p:blipFill rotWithShape="1">
          <a:blip r:embed="rId13"/>
          <a:srcRect l="17313" r="14117"/>
          <a:stretch/>
        </p:blipFill>
        <p:spPr>
          <a:xfrm flipH="1">
            <a:off x="1113102" y="2698079"/>
            <a:ext cx="1558472" cy="2266144"/>
          </a:xfrm>
          <a:prstGeom prst="rect">
            <a:avLst/>
          </a:prstGeom>
        </p:spPr>
      </p:pic>
      <p:pic>
        <p:nvPicPr>
          <p:cNvPr id="29" name="Picture 4">
            <a:extLst>
              <a:ext uri="{FF2B5EF4-FFF2-40B4-BE49-F238E27FC236}">
                <a16:creationId xmlns:a16="http://schemas.microsoft.com/office/drawing/2014/main" xmlns="" id="{09D9DEBE-E654-4C18-BF10-65A0353378E0}"/>
              </a:ext>
            </a:extLst>
          </p:cNvPr>
          <p:cNvPicPr>
            <a:picLocks noChangeAspect="1"/>
          </p:cNvPicPr>
          <p:nvPr/>
        </p:nvPicPr>
        <p:blipFill rotWithShape="1">
          <a:blip r:embed="rId13"/>
          <a:srcRect l="17313" r="14117"/>
          <a:stretch/>
        </p:blipFill>
        <p:spPr>
          <a:xfrm>
            <a:off x="6825673" y="2713308"/>
            <a:ext cx="1355907" cy="1971598"/>
          </a:xfrm>
          <a:prstGeom prst="rect">
            <a:avLst/>
          </a:prstGeom>
        </p:spPr>
      </p:pic>
      <p:pic>
        <p:nvPicPr>
          <p:cNvPr id="33" name="Picture 32">
            <a:extLst>
              <a:ext uri="{FF2B5EF4-FFF2-40B4-BE49-F238E27FC236}">
                <a16:creationId xmlns:a16="http://schemas.microsoft.com/office/drawing/2014/main" xmlns="" id="{2D63AB92-327B-4F7B-A066-240A3A29B3B9}"/>
              </a:ext>
            </a:extLst>
          </p:cNvPr>
          <p:cNvPicPr>
            <a:picLocks noChangeAspect="1"/>
          </p:cNvPicPr>
          <p:nvPr/>
        </p:nvPicPr>
        <p:blipFill>
          <a:blip r:embed="rId14"/>
          <a:stretch>
            <a:fillRect/>
          </a:stretch>
        </p:blipFill>
        <p:spPr>
          <a:xfrm>
            <a:off x="7223702" y="222565"/>
            <a:ext cx="1492061" cy="1716301"/>
          </a:xfrm>
          <a:prstGeom prst="rect">
            <a:avLst/>
          </a:prstGeom>
          <a:ln>
            <a:noFill/>
          </a:ln>
          <a:effectLst>
            <a:softEdge rad="112500"/>
          </a:effectLst>
        </p:spPr>
      </p:pic>
    </p:spTree>
    <p:extLst>
      <p:ext uri="{BB962C8B-B14F-4D97-AF65-F5344CB8AC3E}">
        <p14:creationId xmlns:p14="http://schemas.microsoft.com/office/powerpoint/2010/main" val="20035465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xmlns=""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xmlns=""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xmlns=""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xmlns=""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xmlns=""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xmlns=""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xmlns=""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30832" y="1772270"/>
            <a:ext cx="9144000" cy="1754326"/>
          </a:xfrm>
          <a:prstGeom prst="rect">
            <a:avLst/>
          </a:prstGeom>
        </p:spPr>
        <p:txBody>
          <a:bodyPr wrap="square">
            <a:spAutoFit/>
          </a:bodyPr>
          <a:lstStyle/>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ÔN TẬP: CHÍN NĂM KHÁNG CHIẾN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BẢO VỆ ĐỘC LẬP DÂN TỘC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(1945 - 1954)</a:t>
            </a:r>
            <a:endParaRPr lang="zh-CN" altLang="en-US" sz="36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xmlns=""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xmlns=""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1" name="TextBox 10"/>
          <p:cNvSpPr txBox="1"/>
          <p:nvPr/>
        </p:nvSpPr>
        <p:spPr>
          <a:xfrm>
            <a:off x="3230127" y="3651235"/>
            <a:ext cx="2683748" cy="584775"/>
          </a:xfrm>
          <a:prstGeom prst="rect">
            <a:avLst/>
          </a:prstGeom>
          <a:noFill/>
        </p:spPr>
        <p:txBody>
          <a:bodyPr wrap="none" rtlCol="0">
            <a:spAutoFit/>
          </a:bodyPr>
          <a:lstStyle/>
          <a:p>
            <a:pPr algn="ctr"/>
            <a:r>
              <a:rPr lang="en-US" altLang="zh-CN" sz="3200" b="1">
                <a:solidFill>
                  <a:srgbClr val="4B623C"/>
                </a:solidFill>
                <a:latin typeface="UVN Buc Thu" panose="030306020505070F0A05" pitchFamily="66" charset="0"/>
                <a:ea typeface="方正卡通简体" panose="03000509000000000000" pitchFamily="65" charset="-122"/>
              </a:rPr>
              <a:t>Thực hiện: EduFive</a:t>
            </a:r>
            <a:endParaRPr lang="zh-CN" altLang="en-US" sz="3200" b="1" dirty="0">
              <a:solidFill>
                <a:srgbClr val="4B623C"/>
              </a:solidFill>
              <a:latin typeface="UVN Buc Thu" panose="030306020505070F0A05" pitchFamily="66" charset="0"/>
              <a:ea typeface="方正卡通简体" panose="03000509000000000000" pitchFamily="65" charset="-122"/>
            </a:endParaRPr>
          </a:p>
        </p:txBody>
      </p:sp>
      <p:sp>
        <p:nvSpPr>
          <p:cNvPr id="12" name="矩形 11"/>
          <p:cNvSpPr/>
          <p:nvPr/>
        </p:nvSpPr>
        <p:spPr>
          <a:xfrm>
            <a:off x="2985355" y="1041132"/>
            <a:ext cx="3168352" cy="923330"/>
          </a:xfrm>
          <a:prstGeom prst="rect">
            <a:avLst/>
          </a:prstGeom>
          <a:noFill/>
        </p:spPr>
        <p:txBody>
          <a:bodyPr wrap="square" lIns="0" tIns="0" rIns="0" bIns="0" rtlCol="0">
            <a:spAutoFit/>
          </a:bodyPr>
          <a:lstStyle/>
          <a:p>
            <a:pPr algn="ctr"/>
            <a:r>
              <a:rPr lang="en-US" altLang="zh-CN" sz="6000">
                <a:solidFill>
                  <a:srgbClr val="154812"/>
                </a:solidFill>
                <a:latin typeface="UTM Niagara" panose="02040603050506020204" pitchFamily="18" charset="0"/>
              </a:rPr>
              <a:t>LỊCH SỬ</a:t>
            </a:r>
            <a:endParaRPr lang="zh-CN" altLang="en-US" sz="6000" dirty="0">
              <a:solidFill>
                <a:srgbClr val="154812"/>
              </a:solidFill>
              <a:latin typeface="UTM Niagara" panose="02040603050506020204" pitchFamily="18" charset="0"/>
            </a:endParaRPr>
          </a:p>
        </p:txBody>
      </p:sp>
      <p:pic>
        <p:nvPicPr>
          <p:cNvPr id="15" name="Picture 14">
            <a:extLst>
              <a:ext uri="{FF2B5EF4-FFF2-40B4-BE49-F238E27FC236}">
                <a16:creationId xmlns:a16="http://schemas.microsoft.com/office/drawing/2014/main" xmlns=""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xmlns=""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xmlns=""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xmlns=""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224725" y="3815440"/>
            <a:ext cx="2468940" cy="1564489"/>
          </a:xfrm>
          <a:prstGeom prst="rect">
            <a:avLst/>
          </a:prstGeom>
        </p:spPr>
      </p:pic>
      <p:pic>
        <p:nvPicPr>
          <p:cNvPr id="33" name="Picture 32">
            <a:extLst>
              <a:ext uri="{FF2B5EF4-FFF2-40B4-BE49-F238E27FC236}">
                <a16:creationId xmlns:a16="http://schemas.microsoft.com/office/drawing/2014/main" xmlns=""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509164" y="2890450"/>
            <a:ext cx="2147152" cy="1976743"/>
          </a:xfrm>
          <a:prstGeom prst="rect">
            <a:avLst/>
          </a:prstGeom>
        </p:spPr>
      </p:pic>
      <p:pic>
        <p:nvPicPr>
          <p:cNvPr id="21" name="图片 10">
            <a:extLst>
              <a:ext uri="{FF2B5EF4-FFF2-40B4-BE49-F238E27FC236}">
                <a16:creationId xmlns:a16="http://schemas.microsoft.com/office/drawing/2014/main" xmlns=""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5624125" y="4281161"/>
            <a:ext cx="4076793" cy="1895297"/>
          </a:xfrm>
          <a:prstGeom prst="rect">
            <a:avLst/>
          </a:prstGeom>
        </p:spPr>
      </p:pic>
      <p:pic>
        <p:nvPicPr>
          <p:cNvPr id="29" name="Picture 28">
            <a:extLst>
              <a:ext uri="{FF2B5EF4-FFF2-40B4-BE49-F238E27FC236}">
                <a16:creationId xmlns:a16="http://schemas.microsoft.com/office/drawing/2014/main" xmlns="" id="{0C7DCB1E-AA0C-4ED0-AD8F-E693BC8E6157}"/>
              </a:ext>
            </a:extLst>
          </p:cNvPr>
          <p:cNvPicPr>
            <a:picLocks noChangeAspect="1"/>
          </p:cNvPicPr>
          <p:nvPr/>
        </p:nvPicPr>
        <p:blipFill>
          <a:blip r:embed="rId12"/>
          <a:stretch>
            <a:fillRect/>
          </a:stretch>
        </p:blipFill>
        <p:spPr>
          <a:xfrm>
            <a:off x="7141359" y="132531"/>
            <a:ext cx="1492061" cy="1716301"/>
          </a:xfrm>
          <a:prstGeom prst="rect">
            <a:avLst/>
          </a:prstGeom>
          <a:ln>
            <a:noFill/>
          </a:ln>
          <a:effectLst>
            <a:softEdge rad="112500"/>
          </a:effectLst>
        </p:spPr>
      </p:pic>
    </p:spTree>
    <p:extLst>
      <p:ext uri="{BB962C8B-B14F-4D97-AF65-F5344CB8AC3E}">
        <p14:creationId xmlns:p14="http://schemas.microsoft.com/office/powerpoint/2010/main" val="32848011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29"/>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14:presetBounceEnd="20000">
                                      <p:stCondLst>
                                        <p:cond delay="1000"/>
                                      </p:stCondLst>
                                      <p:iterate type="lt">
                                        <p:tmPct val="0"/>
                                      </p:iterate>
                                      <p:childTnLst>
                                        <p:animScale p14:bounceEnd="20000">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29"/>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xmlns=""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grpSp>
        <p:nvGrpSpPr>
          <p:cNvPr id="15" name="Group 14">
            <a:extLst>
              <a:ext uri="{FF2B5EF4-FFF2-40B4-BE49-F238E27FC236}">
                <a16:creationId xmlns:a16="http://schemas.microsoft.com/office/drawing/2014/main" xmlns="" id="{A7555D53-03A5-496F-AB9E-030AB01F6562}"/>
              </a:ext>
            </a:extLst>
          </p:cNvPr>
          <p:cNvGrpSpPr/>
          <p:nvPr/>
        </p:nvGrpSpPr>
        <p:grpSpPr>
          <a:xfrm>
            <a:off x="203405" y="1018353"/>
            <a:ext cx="6621387" cy="1671427"/>
            <a:chOff x="259424" y="1489024"/>
            <a:chExt cx="8808376" cy="1915824"/>
          </a:xfrm>
        </p:grpSpPr>
        <p:sp>
          <p:nvSpPr>
            <p:cNvPr id="16" name="Rectangle: Single Corner Snipped 15">
              <a:extLst>
                <a:ext uri="{FF2B5EF4-FFF2-40B4-BE49-F238E27FC236}">
                  <a16:creationId xmlns:a16="http://schemas.microsoft.com/office/drawing/2014/main" xmlns="" id="{5BE8035B-B76D-49D5-9CCB-1C5550C532B5}"/>
                </a:ext>
              </a:extLst>
            </p:cNvPr>
            <p:cNvSpPr/>
            <p:nvPr/>
          </p:nvSpPr>
          <p:spPr>
            <a:xfrm>
              <a:off x="259424" y="1489024"/>
              <a:ext cx="8808376" cy="1915824"/>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200" b="0" i="0" u="none" strike="noStrike" kern="0" cap="none" spc="-160" normalizeH="0" baseline="0" noProof="0">
                <a:ln>
                  <a:noFill/>
                </a:ln>
                <a:solidFill>
                  <a:prstClr val="white"/>
                </a:solidFill>
                <a:effectLst/>
                <a:uLnTx/>
                <a:uFillTx/>
                <a:latin typeface="#9Slide02 Noi dung dai"/>
                <a:ea typeface="+mn-ea"/>
                <a:cs typeface="+mn-cs"/>
              </a:endParaRPr>
            </a:p>
          </p:txBody>
        </p:sp>
        <p:sp>
          <p:nvSpPr>
            <p:cNvPr id="17" name="TextBox 16">
              <a:extLst>
                <a:ext uri="{FF2B5EF4-FFF2-40B4-BE49-F238E27FC236}">
                  <a16:creationId xmlns:a16="http://schemas.microsoft.com/office/drawing/2014/main" xmlns="" id="{238DD5BC-0EC3-40D0-AAE0-AA36681408D9}"/>
                </a:ext>
              </a:extLst>
            </p:cNvPr>
            <p:cNvSpPr txBox="1"/>
            <p:nvPr/>
          </p:nvSpPr>
          <p:spPr>
            <a:xfrm>
              <a:off x="373051" y="1600264"/>
              <a:ext cx="7955156" cy="1693344"/>
            </a:xfrm>
            <a:prstGeom prst="rect">
              <a:avLst/>
            </a:prstGeom>
            <a:noFill/>
          </p:spPr>
          <p:txBody>
            <a:bodyPr wrap="square" lIns="0" tIns="0" rIns="0" bIns="0" rtlCol="0">
              <a:spAutoFit/>
            </a:bodyPr>
            <a:lstStyle/>
            <a:p>
              <a:pPr marL="0" marR="0" lvl="0" indent="0" algn="just" defTabSz="914400" eaLnBrk="1" fontAlgn="auto" latinLnBrk="0" hangingPunct="1">
                <a:spcBef>
                  <a:spcPts val="0"/>
                </a:spcBef>
                <a:spcAft>
                  <a:spcPts val="0"/>
                </a:spcAft>
                <a:buClrTx/>
                <a:buSzTx/>
                <a:buFontTx/>
                <a:buNone/>
                <a:tabLst/>
                <a:defRPr/>
              </a:pPr>
              <a:r>
                <a:rPr lang="en-US" sz="3200" kern="0" spc="-160">
                  <a:solidFill>
                    <a:prstClr val="white"/>
                  </a:solidFill>
                  <a:latin typeface="Times New Roman" panose="02020603050405020304" pitchFamily="18" charset="0"/>
                  <a:cs typeface="Times New Roman" panose="02020603050405020304" pitchFamily="18" charset="0"/>
                </a:rPr>
                <a:t>Biết những sự kiện lịch sử tiêu biểu từ năm 1945 đến 1954; lập được bảng thống kê một số sự kiện theo thời gian.</a:t>
              </a:r>
              <a:endParaRPr kumimoji="0" lang="en-US" sz="3200" b="0" i="0" u="none" strike="noStrike" kern="0" cap="none" spc="-16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80FA467C-D881-45FC-87F1-2B686C33A423}"/>
              </a:ext>
            </a:extLst>
          </p:cNvPr>
          <p:cNvGrpSpPr/>
          <p:nvPr/>
        </p:nvGrpSpPr>
        <p:grpSpPr>
          <a:xfrm>
            <a:off x="203405" y="3144281"/>
            <a:ext cx="6559033" cy="1854140"/>
            <a:chOff x="166967" y="4308490"/>
            <a:chExt cx="8808376" cy="1915824"/>
          </a:xfrm>
        </p:grpSpPr>
        <p:sp>
          <p:nvSpPr>
            <p:cNvPr id="19" name="Rectangle: Single Corner Snipped 18">
              <a:extLst>
                <a:ext uri="{FF2B5EF4-FFF2-40B4-BE49-F238E27FC236}">
                  <a16:creationId xmlns:a16="http://schemas.microsoft.com/office/drawing/2014/main" xmlns="" id="{6C743A7F-AFFC-435B-8052-0ADE26369C2F}"/>
                </a:ext>
              </a:extLst>
            </p:cNvPr>
            <p:cNvSpPr/>
            <p:nvPr/>
          </p:nvSpPr>
          <p:spPr>
            <a:xfrm>
              <a:off x="166967" y="4308490"/>
              <a:ext cx="8808376" cy="1915824"/>
            </a:xfrm>
            <a:prstGeom prst="snip1Rect">
              <a:avLst>
                <a:gd name="adj" fmla="val 0"/>
              </a:avLst>
            </a:prstGeom>
            <a:solidFill>
              <a:schemeClr val="accent5">
                <a:lumMod val="60000"/>
                <a:lumOff val="4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200" b="0" i="0" u="none" strike="noStrike" kern="0" cap="none" spc="-6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xmlns="" id="{4D97EFB7-8EF8-4595-8751-4E11D5BC9453}"/>
                </a:ext>
              </a:extLst>
            </p:cNvPr>
            <p:cNvSpPr txBox="1"/>
            <p:nvPr/>
          </p:nvSpPr>
          <p:spPr>
            <a:xfrm>
              <a:off x="358541" y="4503163"/>
              <a:ext cx="8059942" cy="1526476"/>
            </a:xfrm>
            <a:prstGeom prst="rect">
              <a:avLst/>
            </a:prstGeom>
            <a:noFill/>
          </p:spPr>
          <p:txBody>
            <a:bodyPr wrap="square" lIns="0" tIns="0" rIns="0" bIns="0" rtlCol="0">
              <a:spAutoFit/>
            </a:bodyPr>
            <a:lstStyle/>
            <a:p>
              <a:pPr marL="0" marR="0" lvl="0" indent="0" algn="just" defTabSz="914400" eaLnBrk="1" fontAlgn="auto" latinLnBrk="0" hangingPunct="1">
                <a:spcBef>
                  <a:spcPts val="0"/>
                </a:spcBef>
                <a:spcAft>
                  <a:spcPts val="0"/>
                </a:spcAft>
                <a:buClrTx/>
                <a:buSzTx/>
                <a:buFontTx/>
                <a:buNone/>
                <a:tabLst/>
                <a:defRPr/>
              </a:pPr>
              <a:r>
                <a:rPr lang="en-US" sz="3200" kern="0" spc="-60">
                  <a:solidFill>
                    <a:prstClr val="white"/>
                  </a:solidFill>
                  <a:latin typeface="Times New Roman" panose="02020603050405020304" pitchFamily="18" charset="0"/>
                  <a:cs typeface="Times New Roman" panose="02020603050405020304" pitchFamily="18" charset="0"/>
                </a:rPr>
                <a:t>Rèn kĩ năng tóm tắt các sự kiện lịch sử tiêu biểu trong giai đoạn lịch sử này.</a:t>
              </a:r>
              <a:endParaRPr kumimoji="0" lang="en-US" sz="3200" b="0" i="0" u="none" strike="noStrike" kern="0" cap="none" spc="-6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79DAD8D1-BBAB-48B3-AF99-68BBCD98E647}"/>
              </a:ext>
            </a:extLst>
          </p:cNvPr>
          <p:cNvGrpSpPr/>
          <p:nvPr/>
        </p:nvGrpSpPr>
        <p:grpSpPr>
          <a:xfrm>
            <a:off x="6497941" y="796590"/>
            <a:ext cx="2636909" cy="2114953"/>
            <a:chOff x="8915402" y="1117779"/>
            <a:chExt cx="3313993" cy="2616020"/>
          </a:xfrm>
        </p:grpSpPr>
        <p:sp>
          <p:nvSpPr>
            <p:cNvPr id="22" name="Rectangle: Top Corners Rounded 21">
              <a:extLst>
                <a:ext uri="{FF2B5EF4-FFF2-40B4-BE49-F238E27FC236}">
                  <a16:creationId xmlns:a16="http://schemas.microsoft.com/office/drawing/2014/main" xmlns=""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xmlns="" id="{73B6A73B-1117-4BEA-A968-DDDA0687883E}"/>
                </a:ext>
              </a:extLst>
            </p:cNvPr>
            <p:cNvSpPr txBox="1"/>
            <p:nvPr/>
          </p:nvSpPr>
          <p:spPr>
            <a:xfrm>
              <a:off x="9736958" y="2010290"/>
              <a:ext cx="2180801" cy="102787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rPr>
                <a:t>01</a:t>
              </a:r>
            </a:p>
          </p:txBody>
        </p:sp>
      </p:grpSp>
      <p:grpSp>
        <p:nvGrpSpPr>
          <p:cNvPr id="24" name="Group 23">
            <a:extLst>
              <a:ext uri="{FF2B5EF4-FFF2-40B4-BE49-F238E27FC236}">
                <a16:creationId xmlns:a16="http://schemas.microsoft.com/office/drawing/2014/main" xmlns="" id="{F190FB47-2990-489E-90AF-422CD6AFADA2}"/>
              </a:ext>
            </a:extLst>
          </p:cNvPr>
          <p:cNvGrpSpPr/>
          <p:nvPr/>
        </p:nvGrpSpPr>
        <p:grpSpPr>
          <a:xfrm>
            <a:off x="6501861" y="3013875"/>
            <a:ext cx="2636908" cy="2114953"/>
            <a:chOff x="8822945" y="3937245"/>
            <a:chExt cx="3313993" cy="2616020"/>
          </a:xfrm>
        </p:grpSpPr>
        <p:sp>
          <p:nvSpPr>
            <p:cNvPr id="25" name="Rectangle: Top Corners Rounded 24">
              <a:extLst>
                <a:ext uri="{FF2B5EF4-FFF2-40B4-BE49-F238E27FC236}">
                  <a16:creationId xmlns:a16="http://schemas.microsoft.com/office/drawing/2014/main" xmlns="" id="{FEEDAF9B-0337-4098-894D-355790FAC64C}"/>
                </a:ext>
              </a:extLst>
            </p:cNvPr>
            <p:cNvSpPr/>
            <p:nvPr/>
          </p:nvSpPr>
          <p:spPr>
            <a:xfrm rot="16200000">
              <a:off x="9171932" y="3588258"/>
              <a:ext cx="2616020" cy="3313993"/>
            </a:xfrm>
            <a:prstGeom prst="round2SameRect">
              <a:avLst>
                <a:gd name="adj1" fmla="val 16667"/>
                <a:gd name="adj2" fmla="val 0"/>
              </a:avLst>
            </a:prstGeom>
            <a:solidFill>
              <a:srgbClr val="D4E7EC"/>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xmlns="" id="{E880613F-0943-447C-AC95-67E09407D8AE}"/>
                </a:ext>
              </a:extLst>
            </p:cNvPr>
            <p:cNvSpPr txBox="1"/>
            <p:nvPr/>
          </p:nvSpPr>
          <p:spPr>
            <a:xfrm>
              <a:off x="9150431" y="4731317"/>
              <a:ext cx="2659019" cy="102787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rPr>
                <a:t>02</a:t>
              </a:r>
            </a:p>
          </p:txBody>
        </p:sp>
      </p:grpSp>
      <p:sp>
        <p:nvSpPr>
          <p:cNvPr id="27" name="TextBox 26">
            <a:extLst>
              <a:ext uri="{FF2B5EF4-FFF2-40B4-BE49-F238E27FC236}">
                <a16:creationId xmlns:a16="http://schemas.microsoft.com/office/drawing/2014/main" xmlns="" id="{8C9510DA-3994-465A-970D-188C28186210}"/>
              </a:ext>
            </a:extLst>
          </p:cNvPr>
          <p:cNvSpPr txBox="1"/>
          <p:nvPr/>
        </p:nvSpPr>
        <p:spPr>
          <a:xfrm>
            <a:off x="1187624" y="106269"/>
            <a:ext cx="6286776" cy="738664"/>
          </a:xfrm>
          <a:prstGeom prst="rect">
            <a:avLst/>
          </a:prstGeom>
          <a:noFill/>
        </p:spPr>
        <p:txBody>
          <a:bodyPr wrap="square" lIns="0" tIns="0" rIns="0" bIns="0" rtlCol="0">
            <a:spAutoFit/>
          </a:bodyPr>
          <a:lstStyle/>
          <a:p>
            <a:pPr algn="ctr"/>
            <a:r>
              <a:rPr lang="en-US" sz="4800" b="1">
                <a:solidFill>
                  <a:srgbClr val="C00000"/>
                </a:solidFill>
                <a:latin typeface="UVN Thanh Pho Nang" panose="02060406040706070204" pitchFamily="18" charset="0"/>
              </a:rPr>
              <a:t>MỤC TIÊU</a:t>
            </a:r>
          </a:p>
        </p:txBody>
      </p:sp>
      <p:pic>
        <p:nvPicPr>
          <p:cNvPr id="28" name="图片 1">
            <a:extLst>
              <a:ext uri="{FF2B5EF4-FFF2-40B4-BE49-F238E27FC236}">
                <a16:creationId xmlns:a16="http://schemas.microsoft.com/office/drawing/2014/main" xmlns="" id="{CBC52463-0C3F-4306-8179-C7A5CBB6DE1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30" name="图片 1">
            <a:extLst>
              <a:ext uri="{FF2B5EF4-FFF2-40B4-BE49-F238E27FC236}">
                <a16:creationId xmlns:a16="http://schemas.microsoft.com/office/drawing/2014/main" xmlns="" id="{BBC9AB05-9FC7-456D-811F-6006B30A3B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spTree>
    <p:extLst>
      <p:ext uri="{BB962C8B-B14F-4D97-AF65-F5344CB8AC3E}">
        <p14:creationId xmlns:p14="http://schemas.microsoft.com/office/powerpoint/2010/main" val="652161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40000">
                                          <p:cBhvr additive="base">
                                            <p:cTn id="22"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14:presetBounceEnd="4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40000">
                                          <p:cBhvr additive="base">
                                            <p:cTn id="27"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14:presetBounceEnd="40000">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14:bounceEnd="40000">
                                          <p:cBhvr additive="base">
                                            <p:cTn id="33" dur="5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14:presetBounceEnd="40000">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14:bounceEnd="40000">
                                          <p:cBhvr additive="base">
                                            <p:cTn id="38" dur="175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750" fill="hold"/>
                                            <p:tgtEl>
                                              <p:spTgt spid="15"/>
                                            </p:tgtEl>
                                            <p:attrNameLst>
                                              <p:attrName>ppt_x</p:attrName>
                                            </p:attrNameLst>
                                          </p:cBhvr>
                                          <p:tavLst>
                                            <p:tav tm="0">
                                              <p:val>
                                                <p:strVal val="1+#ppt_w/2"/>
                                              </p:val>
                                            </p:tav>
                                            <p:tav tm="100000">
                                              <p:val>
                                                <p:strVal val="#ppt_x"/>
                                              </p:val>
                                            </p:tav>
                                          </p:tavLst>
                                        </p:anim>
                                        <p:anim calcmode="lin" valueType="num">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750" fill="hold"/>
                                            <p:tgtEl>
                                              <p:spTgt spid="18"/>
                                            </p:tgtEl>
                                            <p:attrNameLst>
                                              <p:attrName>ppt_x</p:attrName>
                                            </p:attrNameLst>
                                          </p:cBhvr>
                                          <p:tavLst>
                                            <p:tav tm="0">
                                              <p:val>
                                                <p:strVal val="1+#ppt_w/2"/>
                                              </p:val>
                                            </p:tav>
                                            <p:tav tm="100000">
                                              <p:val>
                                                <p:strVal val="#ppt_x"/>
                                              </p:val>
                                            </p:tav>
                                          </p:tavLst>
                                        </p:anim>
                                        <p:anim calcmode="lin" valueType="num">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xmlns="" id="{9FCB4C4F-277D-42F7-8AF4-96AF0EA75204}"/>
              </a:ext>
            </a:extLst>
          </p:cNvPr>
          <p:cNvGrpSpPr/>
          <p:nvPr/>
        </p:nvGrpSpPr>
        <p:grpSpPr>
          <a:xfrm rot="5400000">
            <a:off x="5843549" y="1484662"/>
            <a:ext cx="3184270" cy="2176202"/>
            <a:chOff x="166967" y="4308490"/>
            <a:chExt cx="8808376" cy="1915824"/>
          </a:xfrm>
        </p:grpSpPr>
        <p:sp>
          <p:nvSpPr>
            <p:cNvPr id="120" name="Rectangle: Single Corner Snipped 119">
              <a:extLst>
                <a:ext uri="{FF2B5EF4-FFF2-40B4-BE49-F238E27FC236}">
                  <a16:creationId xmlns:a16="http://schemas.microsoft.com/office/drawing/2014/main" xmlns="" id="{B379A4DB-BD17-40FF-B0E3-3ECEF9456D13}"/>
                </a:ext>
              </a:extLst>
            </p:cNvPr>
            <p:cNvSpPr/>
            <p:nvPr/>
          </p:nvSpPr>
          <p:spPr>
            <a:xfrm>
              <a:off x="166967" y="4308490"/>
              <a:ext cx="8808376" cy="1915824"/>
            </a:xfrm>
            <a:prstGeom prst="snip1Rect">
              <a:avLst>
                <a:gd name="adj" fmla="val 0"/>
              </a:avLst>
            </a:prstGeom>
            <a:solidFill>
              <a:srgbClr val="FFB4C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121" name="TextBox 120">
              <a:extLst>
                <a:ext uri="{FF2B5EF4-FFF2-40B4-BE49-F238E27FC236}">
                  <a16:creationId xmlns:a16="http://schemas.microsoft.com/office/drawing/2014/main" xmlns="" id="{141A2ACC-7E5E-4339-8619-90A59F2E58D7}"/>
                </a:ext>
              </a:extLst>
            </p:cNvPr>
            <p:cNvSpPr txBox="1"/>
            <p:nvPr/>
          </p:nvSpPr>
          <p:spPr>
            <a:xfrm rot="16200000">
              <a:off x="2535976" y="3563651"/>
              <a:ext cx="1813683" cy="3405504"/>
            </a:xfrm>
            <a:prstGeom prst="rect">
              <a:avLst/>
            </a:prstGeom>
            <a:noFill/>
          </p:spPr>
          <p:txBody>
            <a:bodyPr wrap="square" lIns="0" tIns="0" rIns="0" bIns="0" rtlCol="0">
              <a:spAutoFit/>
            </a:bodyPr>
            <a:lstStyle/>
            <a:p>
              <a:pPr algn="ctr" defTabSz="685800"/>
              <a:r>
                <a:rPr lang="en-US" sz="4000">
                  <a:solidFill>
                    <a:prstClr val="white"/>
                  </a:solidFill>
                  <a:latin typeface="UVN Thanh Pho Nang" panose="02060406040706070204" pitchFamily="18" charset="0"/>
                  <a:cs typeface="Times New Roman" panose="02020603050405020304" pitchFamily="18" charset="0"/>
                </a:rPr>
                <a:t>"Tìm địa chỉ đỏ"</a:t>
              </a:r>
            </a:p>
          </p:txBody>
        </p:sp>
      </p:grpSp>
      <p:sp>
        <p:nvSpPr>
          <p:cNvPr id="53" name="TextBox 52">
            <a:extLst>
              <a:ext uri="{FF2B5EF4-FFF2-40B4-BE49-F238E27FC236}">
                <a16:creationId xmlns:a16="http://schemas.microsoft.com/office/drawing/2014/main" xmlns="" id="{4B194F16-CDEB-48D7-B786-5AC1F08C0DC3}"/>
              </a:ext>
            </a:extLst>
          </p:cNvPr>
          <p:cNvSpPr txBox="1"/>
          <p:nvPr/>
        </p:nvSpPr>
        <p:spPr>
          <a:xfrm>
            <a:off x="2214459" y="120283"/>
            <a:ext cx="4715082" cy="677108"/>
          </a:xfrm>
          <a:prstGeom prst="rect">
            <a:avLst/>
          </a:prstGeom>
          <a:noFill/>
        </p:spPr>
        <p:txBody>
          <a:bodyPr wrap="square" lIns="0" tIns="0" rIns="0" bIns="0" rtlCol="0">
            <a:spAutoFit/>
          </a:bodyPr>
          <a:lstStyle/>
          <a:p>
            <a:pPr algn="ctr" defTabSz="685800"/>
            <a:r>
              <a:rPr lang="en-US" sz="4400" b="1">
                <a:solidFill>
                  <a:srgbClr val="C00000"/>
                </a:solidFill>
                <a:latin typeface="UVN Thanh Pho Nang" panose="02060406040706070204" pitchFamily="18" charset="0"/>
              </a:rPr>
              <a:t>NỘI DUNG</a:t>
            </a:r>
          </a:p>
        </p:txBody>
      </p:sp>
      <p:grpSp>
        <p:nvGrpSpPr>
          <p:cNvPr id="104" name="Group 103">
            <a:extLst>
              <a:ext uri="{FF2B5EF4-FFF2-40B4-BE49-F238E27FC236}">
                <a16:creationId xmlns:a16="http://schemas.microsoft.com/office/drawing/2014/main" xmlns="" id="{A7C5F0AB-AF49-4647-84D8-FBC736A0C349}"/>
              </a:ext>
            </a:extLst>
          </p:cNvPr>
          <p:cNvGrpSpPr/>
          <p:nvPr/>
        </p:nvGrpSpPr>
        <p:grpSpPr>
          <a:xfrm rot="5400000">
            <a:off x="153612" y="1549325"/>
            <a:ext cx="3184268" cy="2046871"/>
            <a:chOff x="259424" y="1489024"/>
            <a:chExt cx="8808376" cy="1915824"/>
          </a:xfrm>
        </p:grpSpPr>
        <p:sp>
          <p:nvSpPr>
            <p:cNvPr id="105" name="Rectangle: Single Corner Snipped 104">
              <a:extLst>
                <a:ext uri="{FF2B5EF4-FFF2-40B4-BE49-F238E27FC236}">
                  <a16:creationId xmlns:a16="http://schemas.microsoft.com/office/drawing/2014/main" xmlns="" id="{1FB3D563-07C5-4D16-8287-75DF6DE51C60}"/>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solidFill>
                  <a:prstClr val="white"/>
                </a:solidFill>
                <a:latin typeface="UVN Thanh Pho Nang" panose="02060406040706070204" pitchFamily="18" charset="0"/>
              </a:endParaRPr>
            </a:p>
          </p:txBody>
        </p:sp>
        <p:sp>
          <p:nvSpPr>
            <p:cNvPr id="106" name="TextBox 105">
              <a:extLst>
                <a:ext uri="{FF2B5EF4-FFF2-40B4-BE49-F238E27FC236}">
                  <a16:creationId xmlns:a16="http://schemas.microsoft.com/office/drawing/2014/main" xmlns="" id="{35978ED6-7E1D-409F-912E-16AD0729A888}"/>
                </a:ext>
              </a:extLst>
            </p:cNvPr>
            <p:cNvSpPr txBox="1"/>
            <p:nvPr/>
          </p:nvSpPr>
          <p:spPr>
            <a:xfrm rot="16200000">
              <a:off x="3196754" y="-958572"/>
              <a:ext cx="1838732" cy="6811016"/>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200"/>
                <a:t>Một số sự kiện lịch sử tiêu biểu từ năm 1945 đến 1954</a:t>
              </a:r>
            </a:p>
          </p:txBody>
        </p:sp>
      </p:grpSp>
      <p:grpSp>
        <p:nvGrpSpPr>
          <p:cNvPr id="107" name="Group 106">
            <a:extLst>
              <a:ext uri="{FF2B5EF4-FFF2-40B4-BE49-F238E27FC236}">
                <a16:creationId xmlns:a16="http://schemas.microsoft.com/office/drawing/2014/main" xmlns="" id="{8047EC1C-3066-4A76-A2D7-00FAAF2630BA}"/>
              </a:ext>
            </a:extLst>
          </p:cNvPr>
          <p:cNvGrpSpPr/>
          <p:nvPr/>
        </p:nvGrpSpPr>
        <p:grpSpPr>
          <a:xfrm rot="5400000">
            <a:off x="3017297" y="1502076"/>
            <a:ext cx="3184270" cy="2141373"/>
            <a:chOff x="166967" y="4308490"/>
            <a:chExt cx="8808376" cy="1915824"/>
          </a:xfrm>
        </p:grpSpPr>
        <p:sp>
          <p:nvSpPr>
            <p:cNvPr id="108" name="Rectangle: Single Corner Snipped 107">
              <a:extLst>
                <a:ext uri="{FF2B5EF4-FFF2-40B4-BE49-F238E27FC236}">
                  <a16:creationId xmlns:a16="http://schemas.microsoft.com/office/drawing/2014/main" xmlns="" id="{8525EFE3-9BF6-49C8-866A-94BC78CD5AE9}"/>
                </a:ext>
              </a:extLst>
            </p:cNvPr>
            <p:cNvSpPr/>
            <p:nvPr/>
          </p:nvSpPr>
          <p:spPr>
            <a:xfrm>
              <a:off x="166967" y="4308490"/>
              <a:ext cx="8808376" cy="1915824"/>
            </a:xfrm>
            <a:prstGeom prst="snip1Rect">
              <a:avLst>
                <a:gd name="adj" fmla="val 0"/>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400" spc="-80">
                <a:solidFill>
                  <a:prstClr val="white"/>
                </a:solidFill>
                <a:latin typeface="UVN Thanh Pho Nang" panose="02060406040706070204" pitchFamily="18" charset="0"/>
              </a:endParaRPr>
            </a:p>
          </p:txBody>
        </p:sp>
        <p:sp>
          <p:nvSpPr>
            <p:cNvPr id="109" name="TextBox 108">
              <a:extLst>
                <a:ext uri="{FF2B5EF4-FFF2-40B4-BE49-F238E27FC236}">
                  <a16:creationId xmlns:a16="http://schemas.microsoft.com/office/drawing/2014/main" xmlns="" id="{975EF3D0-4A41-4D59-B65D-38A38D2AE0DC}"/>
                </a:ext>
              </a:extLst>
            </p:cNvPr>
            <p:cNvSpPr txBox="1"/>
            <p:nvPr/>
          </p:nvSpPr>
          <p:spPr>
            <a:xfrm rot="16200000">
              <a:off x="2532221" y="2371721"/>
              <a:ext cx="1813683" cy="5789359"/>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400" spc="-80"/>
                <a:t>Bảng thống kê một số sự kiện theo thời gian.</a:t>
              </a:r>
            </a:p>
          </p:txBody>
        </p:sp>
      </p:grpSp>
      <p:grpSp>
        <p:nvGrpSpPr>
          <p:cNvPr id="110" name="Group 109">
            <a:extLst>
              <a:ext uri="{FF2B5EF4-FFF2-40B4-BE49-F238E27FC236}">
                <a16:creationId xmlns:a16="http://schemas.microsoft.com/office/drawing/2014/main" xmlns="" id="{58D1DB53-1F67-4308-AEF0-83126472DB2F}"/>
              </a:ext>
            </a:extLst>
          </p:cNvPr>
          <p:cNvGrpSpPr/>
          <p:nvPr/>
        </p:nvGrpSpPr>
        <p:grpSpPr>
          <a:xfrm rot="5400000">
            <a:off x="950058" y="3216737"/>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11" name="Rectangle: Top Corners Rounded 110">
              <a:extLst>
                <a:ext uri="{FF2B5EF4-FFF2-40B4-BE49-F238E27FC236}">
                  <a16:creationId xmlns:a16="http://schemas.microsoft.com/office/drawing/2014/main" xmlns="" id="{B936A3DD-97E3-4C2D-B830-14FDE4F9C024}"/>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2" name="TextBox 111">
              <a:extLst>
                <a:ext uri="{FF2B5EF4-FFF2-40B4-BE49-F238E27FC236}">
                  <a16:creationId xmlns:a16="http://schemas.microsoft.com/office/drawing/2014/main" xmlns="" id="{4AC092A4-2A70-439B-819B-3E948BB57B0A}"/>
                </a:ext>
              </a:extLst>
            </p:cNvPr>
            <p:cNvSpPr txBox="1"/>
            <p:nvPr/>
          </p:nvSpPr>
          <p:spPr>
            <a:xfrm rot="16200000">
              <a:off x="9737403" y="1757709"/>
              <a:ext cx="1405832"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113" name="Group 112">
            <a:extLst>
              <a:ext uri="{FF2B5EF4-FFF2-40B4-BE49-F238E27FC236}">
                <a16:creationId xmlns:a16="http://schemas.microsoft.com/office/drawing/2014/main" xmlns="" id="{1F370FD9-BFD7-4D7B-940E-84853575E025}"/>
              </a:ext>
            </a:extLst>
          </p:cNvPr>
          <p:cNvGrpSpPr/>
          <p:nvPr/>
        </p:nvGrpSpPr>
        <p:grpSpPr>
          <a:xfrm rot="5400000">
            <a:off x="3813742" y="3254167"/>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14" name="Rectangle: Top Corners Rounded 113">
              <a:extLst>
                <a:ext uri="{FF2B5EF4-FFF2-40B4-BE49-F238E27FC236}">
                  <a16:creationId xmlns:a16="http://schemas.microsoft.com/office/drawing/2014/main" xmlns="" id="{01700DFE-41FA-4F36-A8CA-CFB9DBC1B57E}"/>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5" name="TextBox 114">
              <a:extLst>
                <a:ext uri="{FF2B5EF4-FFF2-40B4-BE49-F238E27FC236}">
                  <a16:creationId xmlns:a16="http://schemas.microsoft.com/office/drawing/2014/main" xmlns="" id="{65F53602-2A78-4923-9534-C8EEDE975505}"/>
                </a:ext>
              </a:extLst>
            </p:cNvPr>
            <p:cNvSpPr txBox="1"/>
            <p:nvPr/>
          </p:nvSpPr>
          <p:spPr>
            <a:xfrm rot="16200000">
              <a:off x="9614749" y="4501672"/>
              <a:ext cx="1466226"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grpSp>
        <p:nvGrpSpPr>
          <p:cNvPr id="116" name="Group 115">
            <a:extLst>
              <a:ext uri="{FF2B5EF4-FFF2-40B4-BE49-F238E27FC236}">
                <a16:creationId xmlns:a16="http://schemas.microsoft.com/office/drawing/2014/main" xmlns="" id="{27282527-30CE-47D9-951E-7AF8757143F8}"/>
              </a:ext>
            </a:extLst>
          </p:cNvPr>
          <p:cNvGrpSpPr/>
          <p:nvPr/>
        </p:nvGrpSpPr>
        <p:grpSpPr>
          <a:xfrm rot="5400000">
            <a:off x="6639996" y="3254166"/>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17" name="Rectangle: Top Corners Rounded 116">
              <a:extLst>
                <a:ext uri="{FF2B5EF4-FFF2-40B4-BE49-F238E27FC236}">
                  <a16:creationId xmlns:a16="http://schemas.microsoft.com/office/drawing/2014/main" xmlns="" id="{687B7933-5E5F-4E9B-9891-B588C6D06ACD}"/>
                </a:ext>
              </a:extLst>
            </p:cNvPr>
            <p:cNvSpPr/>
            <p:nvPr/>
          </p:nvSpPr>
          <p:spPr>
            <a:xfrm rot="16200000">
              <a:off x="9171932" y="3588258"/>
              <a:ext cx="2616020" cy="3313993"/>
            </a:xfrm>
            <a:prstGeom prst="round2SameRect">
              <a:avLst>
                <a:gd name="adj1" fmla="val 16667"/>
                <a:gd name="adj2" fmla="val 0"/>
              </a:avLst>
            </a:prstGeom>
            <a:solidFill>
              <a:srgbClr val="FFD3D3"/>
            </a:solid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8" name="TextBox 117">
              <a:extLst>
                <a:ext uri="{FF2B5EF4-FFF2-40B4-BE49-F238E27FC236}">
                  <a16:creationId xmlns:a16="http://schemas.microsoft.com/office/drawing/2014/main" xmlns="" id="{3920E00D-4922-43E0-9C75-A75E59508193}"/>
                </a:ext>
              </a:extLst>
            </p:cNvPr>
            <p:cNvSpPr txBox="1"/>
            <p:nvPr/>
          </p:nvSpPr>
          <p:spPr>
            <a:xfrm rot="16200000">
              <a:off x="9607577" y="4596310"/>
              <a:ext cx="1466226"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03</a:t>
              </a:r>
            </a:p>
          </p:txBody>
        </p:sp>
      </p:grpSp>
      <p:pic>
        <p:nvPicPr>
          <p:cNvPr id="21" name="图片 1">
            <a:extLst>
              <a:ext uri="{FF2B5EF4-FFF2-40B4-BE49-F238E27FC236}">
                <a16:creationId xmlns:a16="http://schemas.microsoft.com/office/drawing/2014/main" xmlns="" id="{834C18EF-82DB-4DBA-8041-82030431D75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22" name="图片 1">
            <a:extLst>
              <a:ext uri="{FF2B5EF4-FFF2-40B4-BE49-F238E27FC236}">
                <a16:creationId xmlns:a16="http://schemas.microsoft.com/office/drawing/2014/main" xmlns="" id="{5BF0CA94-B381-4EB9-955B-B52B8E95348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spTree>
    <p:extLst>
      <p:ext uri="{BB962C8B-B14F-4D97-AF65-F5344CB8AC3E}">
        <p14:creationId xmlns:p14="http://schemas.microsoft.com/office/powerpoint/2010/main" val="40588145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14:bounceEnd="40000">
                                          <p:cBhvr additive="base">
                                            <p:cTn id="22" dur="500" fill="hold"/>
                                            <p:tgtEl>
                                              <p:spTgt spid="110"/>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1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14:presetBounceEnd="40000">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14:bounceEnd="40000">
                                          <p:cBhvr additive="base">
                                            <p:cTn id="27" dur="1750" fill="hold"/>
                                            <p:tgtEl>
                                              <p:spTgt spid="104"/>
                                            </p:tgtEl>
                                            <p:attrNameLst>
                                              <p:attrName>ppt_x</p:attrName>
                                            </p:attrNameLst>
                                          </p:cBhvr>
                                          <p:tavLst>
                                            <p:tav tm="0">
                                              <p:val>
                                                <p:strVal val="#ppt_x"/>
                                              </p:val>
                                            </p:tav>
                                            <p:tav tm="100000">
                                              <p:val>
                                                <p:strVal val="#ppt_x"/>
                                              </p:val>
                                            </p:tav>
                                          </p:tavLst>
                                        </p:anim>
                                        <p:anim calcmode="lin" valueType="num" p14:bounceEnd="40000">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14:presetBounceEnd="40000">
                                      <p:stCondLst>
                                        <p:cond delay="0"/>
                                      </p:stCondLst>
                                      <p:childTnLst>
                                        <p:set>
                                          <p:cBhvr>
                                            <p:cTn id="32" dur="1" fill="hold">
                                              <p:stCondLst>
                                                <p:cond delay="0"/>
                                              </p:stCondLst>
                                            </p:cTn>
                                            <p:tgtEl>
                                              <p:spTgt spid="113"/>
                                            </p:tgtEl>
                                            <p:attrNameLst>
                                              <p:attrName>style.visibility</p:attrName>
                                            </p:attrNameLst>
                                          </p:cBhvr>
                                          <p:to>
                                            <p:strVal val="visible"/>
                                          </p:to>
                                        </p:set>
                                        <p:anim calcmode="lin" valueType="num" p14:bounceEnd="40000">
                                          <p:cBhvr additive="base">
                                            <p:cTn id="33" dur="500" fill="hold"/>
                                            <p:tgtEl>
                                              <p:spTgt spid="113"/>
                                            </p:tgtEl>
                                            <p:attrNameLst>
                                              <p:attrName>ppt_x</p:attrName>
                                            </p:attrNameLst>
                                          </p:cBhvr>
                                          <p:tavLst>
                                            <p:tav tm="0">
                                              <p:val>
                                                <p:strVal val="#ppt_x"/>
                                              </p:val>
                                            </p:tav>
                                            <p:tav tm="100000">
                                              <p:val>
                                                <p:strVal val="#ppt_x"/>
                                              </p:val>
                                            </p:tav>
                                          </p:tavLst>
                                        </p:anim>
                                        <p:anim calcmode="lin" valueType="num" p14:bounceEnd="40000">
                                          <p:cBhvr additive="base">
                                            <p:cTn id="34" dur="500" fill="hold"/>
                                            <p:tgtEl>
                                              <p:spTgt spid="1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14:presetBounceEnd="40000">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14:bounceEnd="40000">
                                          <p:cBhvr additive="base">
                                            <p:cTn id="38" dur="1750" fill="hold"/>
                                            <p:tgtEl>
                                              <p:spTgt spid="107"/>
                                            </p:tgtEl>
                                            <p:attrNameLst>
                                              <p:attrName>ppt_x</p:attrName>
                                            </p:attrNameLst>
                                          </p:cBhvr>
                                          <p:tavLst>
                                            <p:tav tm="0">
                                              <p:val>
                                                <p:strVal val="#ppt_x"/>
                                              </p:val>
                                            </p:tav>
                                            <p:tav tm="100000">
                                              <p:val>
                                                <p:strVal val="#ppt_x"/>
                                              </p:val>
                                            </p:tav>
                                          </p:tavLst>
                                        </p:anim>
                                        <p:anim calcmode="lin" valueType="num" p14:bounceEnd="40000">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14:presetBounceEnd="40000">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14:bounceEnd="40000">
                                          <p:cBhvr additive="base">
                                            <p:cTn id="44" dur="500" fill="hold"/>
                                            <p:tgtEl>
                                              <p:spTgt spid="116"/>
                                            </p:tgtEl>
                                            <p:attrNameLst>
                                              <p:attrName>ppt_x</p:attrName>
                                            </p:attrNameLst>
                                          </p:cBhvr>
                                          <p:tavLst>
                                            <p:tav tm="0">
                                              <p:val>
                                                <p:strVal val="#ppt_x"/>
                                              </p:val>
                                            </p:tav>
                                            <p:tav tm="100000">
                                              <p:val>
                                                <p:strVal val="#ppt_x"/>
                                              </p:val>
                                            </p:tav>
                                          </p:tavLst>
                                        </p:anim>
                                        <p:anim calcmode="lin" valueType="num" p14:bounceEnd="40000">
                                          <p:cBhvr additive="base">
                                            <p:cTn id="45" dur="500" fill="hold"/>
                                            <p:tgtEl>
                                              <p:spTgt spid="11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14:presetBounceEnd="40000">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14:bounceEnd="40000">
                                          <p:cBhvr additive="base">
                                            <p:cTn id="49" dur="1750" fill="hold"/>
                                            <p:tgtEl>
                                              <p:spTgt spid="119"/>
                                            </p:tgtEl>
                                            <p:attrNameLst>
                                              <p:attrName>ppt_x</p:attrName>
                                            </p:attrNameLst>
                                          </p:cBhvr>
                                          <p:tavLst>
                                            <p:tav tm="0">
                                              <p:val>
                                                <p:strVal val="#ppt_x"/>
                                              </p:val>
                                            </p:tav>
                                            <p:tav tm="100000">
                                              <p:val>
                                                <p:strVal val="#ppt_x"/>
                                              </p:val>
                                            </p:tav>
                                          </p:tavLst>
                                        </p:anim>
                                        <p:anim calcmode="lin" valueType="num" p14:bounceEnd="40000">
                                          <p:cBhvr additive="base">
                                            <p:cTn id="50" dur="175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cBhvr additive="base">
                                            <p:cTn id="22" dur="500" fill="hold"/>
                                            <p:tgtEl>
                                              <p:spTgt spid="110"/>
                                            </p:tgtEl>
                                            <p:attrNameLst>
                                              <p:attrName>ppt_x</p:attrName>
                                            </p:attrNameLst>
                                          </p:cBhvr>
                                          <p:tavLst>
                                            <p:tav tm="0">
                                              <p:val>
                                                <p:strVal val="#ppt_x"/>
                                              </p:val>
                                            </p:tav>
                                            <p:tav tm="100000">
                                              <p:val>
                                                <p:strVal val="#ppt_x"/>
                                              </p:val>
                                            </p:tav>
                                          </p:tavLst>
                                        </p:anim>
                                        <p:anim calcmode="lin" valueType="num">
                                          <p:cBhvr additive="base">
                                            <p:cTn id="23" dur="500" fill="hold"/>
                                            <p:tgtEl>
                                              <p:spTgt spid="1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1750" fill="hold"/>
                                            <p:tgtEl>
                                              <p:spTgt spid="104"/>
                                            </p:tgtEl>
                                            <p:attrNameLst>
                                              <p:attrName>ppt_x</p:attrName>
                                            </p:attrNameLst>
                                          </p:cBhvr>
                                          <p:tavLst>
                                            <p:tav tm="0">
                                              <p:val>
                                                <p:strVal val="#ppt_x"/>
                                              </p:val>
                                            </p:tav>
                                            <p:tav tm="100000">
                                              <p:val>
                                                <p:strVal val="#ppt_x"/>
                                              </p:val>
                                            </p:tav>
                                          </p:tavLst>
                                        </p:anim>
                                        <p:anim calcmode="lin" valueType="num">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anim calcmode="lin" valueType="num">
                                          <p:cBhvr additive="base">
                                            <p:cTn id="33" dur="500" fill="hold"/>
                                            <p:tgtEl>
                                              <p:spTgt spid="113"/>
                                            </p:tgtEl>
                                            <p:attrNameLst>
                                              <p:attrName>ppt_x</p:attrName>
                                            </p:attrNameLst>
                                          </p:cBhvr>
                                          <p:tavLst>
                                            <p:tav tm="0">
                                              <p:val>
                                                <p:strVal val="#ppt_x"/>
                                              </p:val>
                                            </p:tav>
                                            <p:tav tm="100000">
                                              <p:val>
                                                <p:strVal val="#ppt_x"/>
                                              </p:val>
                                            </p:tav>
                                          </p:tavLst>
                                        </p:anim>
                                        <p:anim calcmode="lin" valueType="num">
                                          <p:cBhvr additive="base">
                                            <p:cTn id="34" dur="500" fill="hold"/>
                                            <p:tgtEl>
                                              <p:spTgt spid="1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1750" fill="hold"/>
                                            <p:tgtEl>
                                              <p:spTgt spid="107"/>
                                            </p:tgtEl>
                                            <p:attrNameLst>
                                              <p:attrName>ppt_x</p:attrName>
                                            </p:attrNameLst>
                                          </p:cBhvr>
                                          <p:tavLst>
                                            <p:tav tm="0">
                                              <p:val>
                                                <p:strVal val="#ppt_x"/>
                                              </p:val>
                                            </p:tav>
                                            <p:tav tm="100000">
                                              <p:val>
                                                <p:strVal val="#ppt_x"/>
                                              </p:val>
                                            </p:tav>
                                          </p:tavLst>
                                        </p:anim>
                                        <p:anim calcmode="lin" valueType="num">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cBhvr additive="base">
                                            <p:cTn id="44" dur="500" fill="hold"/>
                                            <p:tgtEl>
                                              <p:spTgt spid="116"/>
                                            </p:tgtEl>
                                            <p:attrNameLst>
                                              <p:attrName>ppt_x</p:attrName>
                                            </p:attrNameLst>
                                          </p:cBhvr>
                                          <p:tavLst>
                                            <p:tav tm="0">
                                              <p:val>
                                                <p:strVal val="#ppt_x"/>
                                              </p:val>
                                            </p:tav>
                                            <p:tav tm="100000">
                                              <p:val>
                                                <p:strVal val="#ppt_x"/>
                                              </p:val>
                                            </p:tav>
                                          </p:tavLst>
                                        </p:anim>
                                        <p:anim calcmode="lin" valueType="num">
                                          <p:cBhvr additive="base">
                                            <p:cTn id="45" dur="500" fill="hold"/>
                                            <p:tgtEl>
                                              <p:spTgt spid="11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additive="base">
                                            <p:cTn id="49" dur="1750" fill="hold"/>
                                            <p:tgtEl>
                                              <p:spTgt spid="119"/>
                                            </p:tgtEl>
                                            <p:attrNameLst>
                                              <p:attrName>ppt_x</p:attrName>
                                            </p:attrNameLst>
                                          </p:cBhvr>
                                          <p:tavLst>
                                            <p:tav tm="0">
                                              <p:val>
                                                <p:strVal val="#ppt_x"/>
                                              </p:val>
                                            </p:tav>
                                            <p:tav tm="100000">
                                              <p:val>
                                                <p:strVal val="#ppt_x"/>
                                              </p:val>
                                            </p:tav>
                                          </p:tavLst>
                                        </p:anim>
                                        <p:anim calcmode="lin" valueType="num">
                                          <p:cBhvr additive="base">
                                            <p:cTn id="50" dur="175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xmlns=""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xmlns=""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xmlns=""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xmlns=""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xmlns=""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xmlns=""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xmlns=""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xmlns=""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xmlns="" id="{D73EF844-679D-41AC-AFE2-67A4C5055AEA}"/>
              </a:ext>
            </a:extLst>
          </p:cNvPr>
          <p:cNvPicPr>
            <a:picLocks noChangeAspect="1"/>
          </p:cNvPicPr>
          <p:nvPr/>
        </p:nvPicPr>
        <p:blipFill rotWithShape="1">
          <a:blip r:embed="rId11"/>
          <a:srcRect l="17313" r="14117"/>
          <a:stretch/>
        </p:blipFill>
        <p:spPr>
          <a:xfrm flipH="1">
            <a:off x="7668344" y="2603500"/>
            <a:ext cx="1475656" cy="2564545"/>
          </a:xfrm>
          <a:prstGeom prst="rect">
            <a:avLst/>
          </a:prstGeom>
        </p:spPr>
      </p:pic>
      <p:pic>
        <p:nvPicPr>
          <p:cNvPr id="10" name="Picture 9">
            <a:extLst>
              <a:ext uri="{FF2B5EF4-FFF2-40B4-BE49-F238E27FC236}">
                <a16:creationId xmlns:a16="http://schemas.microsoft.com/office/drawing/2014/main" xmlns=""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2216723"/>
            <a:ext cx="1353947" cy="2951322"/>
          </a:xfrm>
          <a:prstGeom prst="rect">
            <a:avLst/>
          </a:prstGeom>
        </p:spPr>
      </p:pic>
      <p:sp>
        <p:nvSpPr>
          <p:cNvPr id="8" name="文本框 1"/>
          <p:cNvSpPr txBox="1">
            <a:spLocks noChangeArrowheads="1"/>
          </p:cNvSpPr>
          <p:nvPr/>
        </p:nvSpPr>
        <p:spPr bwMode="auto">
          <a:xfrm>
            <a:off x="1187623" y="1921930"/>
            <a:ext cx="6897441" cy="1569660"/>
          </a:xfrm>
          <a:prstGeom prst="rect">
            <a:avLst/>
          </a:prstGeom>
          <a:noFill/>
          <a:ln w="9525">
            <a:noFill/>
            <a:miter lim="800000"/>
            <a:headEnd/>
            <a:tailEnd/>
          </a:ln>
        </p:spPr>
        <p:txBody>
          <a:bodyPr wrap="square">
            <a:spAutoFit/>
          </a:bodyPr>
          <a:lstStyle/>
          <a:p>
            <a:pPr algn="ctr"/>
            <a:r>
              <a:rPr lang="en-US" sz="4800">
                <a:solidFill>
                  <a:srgbClr val="FF0000"/>
                </a:solidFill>
                <a:latin typeface="UVN Thanh Pho Nang" panose="02060406040706070204" pitchFamily="18" charset="0"/>
              </a:rPr>
              <a:t>Một số sự kiện lịch sử tiêu biểu từ năm 1945 đến 1954</a:t>
            </a:r>
          </a:p>
        </p:txBody>
      </p:sp>
      <p:pic>
        <p:nvPicPr>
          <p:cNvPr id="14" name="图片 5">
            <a:extLst>
              <a:ext uri="{FF2B5EF4-FFF2-40B4-BE49-F238E27FC236}">
                <a16:creationId xmlns:a16="http://schemas.microsoft.com/office/drawing/2014/main" xmlns=""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xmlns=""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xmlns=""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1</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3511532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xmlns=""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xmlns=""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xmlns=""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xmlns=""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xmlns=""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xmlns=""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pic>
        <p:nvPicPr>
          <p:cNvPr id="37" name="Ai là triệu phú - Intro Ai là triệu phú của VN bản ngắn (fan-made)">
            <a:hlinkClick r:id="" action="ppaction://media"/>
            <a:extLst>
              <a:ext uri="{FF2B5EF4-FFF2-40B4-BE49-F238E27FC236}">
                <a16:creationId xmlns:a16="http://schemas.microsoft.com/office/drawing/2014/main" xmlns="" id="{CFCED5CF-5D7B-4C54-9A8F-A533DDEC0757}"/>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grpSp>
        <p:nvGrpSpPr>
          <p:cNvPr id="41" name="Group 40">
            <a:extLst>
              <a:ext uri="{FF2B5EF4-FFF2-40B4-BE49-F238E27FC236}">
                <a16:creationId xmlns:a16="http://schemas.microsoft.com/office/drawing/2014/main" xmlns=""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xmlns=""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xmlns=""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xmlns=""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xmlns=""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BA688EC-07BC-401D-83BA-5BBD9FF9094C}"/>
              </a:ext>
            </a:extLst>
          </p:cNvPr>
          <p:cNvGrpSpPr/>
          <p:nvPr/>
        </p:nvGrpSpPr>
        <p:grpSpPr>
          <a:xfrm>
            <a:off x="5718" y="3537120"/>
            <a:ext cx="9122757" cy="1377555"/>
            <a:chOff x="0" y="916360"/>
            <a:chExt cx="9122757" cy="850708"/>
          </a:xfrm>
        </p:grpSpPr>
        <p:grpSp>
          <p:nvGrpSpPr>
            <p:cNvPr id="8" name="Group 7">
              <a:extLst>
                <a:ext uri="{FF2B5EF4-FFF2-40B4-BE49-F238E27FC236}">
                  <a16:creationId xmlns:a16="http://schemas.microsoft.com/office/drawing/2014/main" xmlns=""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xmlns=""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xmlns=""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xmlns=""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E948A96F-F2B6-4127-8E35-0F50D809518E}"/>
              </a:ext>
            </a:extLst>
          </p:cNvPr>
          <p:cNvSpPr txBox="1"/>
          <p:nvPr/>
        </p:nvSpPr>
        <p:spPr>
          <a:xfrm>
            <a:off x="1607499" y="3607421"/>
            <a:ext cx="5929003" cy="1200329"/>
          </a:xfrm>
          <a:prstGeom prst="rect">
            <a:avLst/>
          </a:prstGeom>
          <a:noFill/>
        </p:spPr>
        <p:txBody>
          <a:bodyPr wrap="square" rtlCol="0">
            <a:spAutoFit/>
          </a:bodyPr>
          <a:lstStyle/>
          <a:p>
            <a:pPr algn="just">
              <a:spcBef>
                <a:spcPct val="0"/>
              </a:spcBef>
            </a:pPr>
            <a:r>
              <a:rPr lang="en-US" sz="2400" b="1">
                <a:solidFill>
                  <a:schemeClr val="bg1"/>
                </a:solidFill>
                <a:latin typeface="Times New Roman" panose="02020603050405020304" pitchFamily="18" charset="0"/>
                <a:cs typeface="Times New Roman" panose="02020603050405020304" pitchFamily="18" charset="0"/>
              </a:rPr>
              <a:t>Câu 1: </a:t>
            </a:r>
            <a:r>
              <a:rPr lang="en-US" altLang="en-US" sz="2400" b="1">
                <a:solidFill>
                  <a:schemeClr val="bg1"/>
                </a:solidFill>
                <a:latin typeface="Times New Roman" panose="02020603050405020304" pitchFamily="18" charset="0"/>
                <a:cs typeface="Times New Roman" panose="02020603050405020304" pitchFamily="18" charset="0"/>
              </a:rPr>
              <a:t>Tình thế hiểm nghèo của nước ta sau Cách mạng tháng Tám thường được diễn tả bằng cụm từ nào?</a:t>
            </a:r>
          </a:p>
        </p:txBody>
      </p:sp>
      <p:sp>
        <p:nvSpPr>
          <p:cNvPr id="52" name="ĐÚNG - 9Slide.vn">
            <a:extLst>
              <a:ext uri="{FF2B5EF4-FFF2-40B4-BE49-F238E27FC236}">
                <a16:creationId xmlns:a16="http://schemas.microsoft.com/office/drawing/2014/main" xmlns="" id="{B2D257D9-0F6A-431A-BA8B-3C76488CA1E5}"/>
              </a:ext>
            </a:extLst>
          </p:cNvPr>
          <p:cNvSpPr/>
          <p:nvPr/>
        </p:nvSpPr>
        <p:spPr>
          <a:xfrm flipH="1">
            <a:off x="611560" y="4012704"/>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Times New Roman" panose="02020603050405020304" pitchFamily="18" charset="0"/>
                <a:cs typeface="Times New Roman" panose="02020603050405020304" pitchFamily="18" charset="0"/>
              </a:rPr>
              <a:t>C. Nghìn cân treo sợi tóc</a:t>
            </a:r>
          </a:p>
        </p:txBody>
      </p:sp>
      <p:sp>
        <p:nvSpPr>
          <p:cNvPr id="55" name="B - 9Slide.vn">
            <a:extLst>
              <a:ext uri="{FF2B5EF4-FFF2-40B4-BE49-F238E27FC236}">
                <a16:creationId xmlns:a16="http://schemas.microsoft.com/office/drawing/2014/main" xmlns=""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B. Khó khăn không vượt qua được </a:t>
            </a:r>
          </a:p>
        </p:txBody>
      </p:sp>
      <p:sp>
        <p:nvSpPr>
          <p:cNvPr id="56" name="A - 9Slide.vn">
            <a:extLst>
              <a:ext uri="{FF2B5EF4-FFF2-40B4-BE49-F238E27FC236}">
                <a16:creationId xmlns:a16="http://schemas.microsoft.com/office/drawing/2014/main" xmlns="" id="{BED145E5-C5A4-423A-8823-3048D4D58E8E}"/>
              </a:ext>
            </a:extLst>
          </p:cNvPr>
          <p:cNvSpPr/>
          <p:nvPr/>
        </p:nvSpPr>
        <p:spPr>
          <a:xfrm flipH="1">
            <a:off x="617554" y="3067531"/>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A. Vô cùng hiểm nghèo </a:t>
            </a:r>
          </a:p>
        </p:txBody>
      </p:sp>
      <p:sp>
        <p:nvSpPr>
          <p:cNvPr id="57" name="D - 9Slide.vn">
            <a:extLst>
              <a:ext uri="{FF2B5EF4-FFF2-40B4-BE49-F238E27FC236}">
                <a16:creationId xmlns:a16="http://schemas.microsoft.com/office/drawing/2014/main" xmlns=""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D. Cực kì hiểm nghèo </a:t>
            </a:r>
          </a:p>
        </p:txBody>
      </p:sp>
    </p:spTree>
    <p:extLst>
      <p:ext uri="{BB962C8B-B14F-4D97-AF65-F5344CB8AC3E}">
        <p14:creationId xmlns:p14="http://schemas.microsoft.com/office/powerpoint/2010/main" val="26506013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0 1.1262E-6 L 0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8.33333E-7 -1.43474E-6 L 8.33333E-7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iterate type="lt">
                                        <p:tmPct val="0"/>
                                      </p:iterate>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5" fill="hold" display="0">
                      <p:stCondLst>
                        <p:cond delay="indefinite"/>
                      </p:stCondLst>
                      <p:endCondLst>
                        <p:cond evt="onStopAudio" delay="0">
                          <p:tgtEl>
                            <p:sldTgt/>
                          </p:tgtEl>
                        </p:cond>
                      </p:endCondLst>
                    </p:cTn>
                    <p:tgtEl>
                      <p:spTgt spid="37"/>
                    </p:tgtEl>
                  </p:cMediaNode>
                </p:audio>
                <p:seq concurrent="1" nextAc="seek">
                  <p:cTn id="66" restart="whenNotActive" fill="hold" evtFilter="cancelBubble" nodeType="interactiveSeq">
                    <p:stCondLst>
                      <p:cond evt="onClick" delay="0">
                        <p:tgtEl>
                          <p:spTgt spid="5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grpId="1" nodeType="clickEffect">
                                      <p:stCondLst>
                                        <p:cond delay="0"/>
                                      </p:stCondLst>
                                      <p:childTnLst>
                                        <p:animClr clrSpc="rgb" dir="cw">
                                          <p:cBhvr>
                                            <p:cTn id="70" dur="1000" fill="hold"/>
                                            <p:tgtEl>
                                              <p:spTgt spid="52"/>
                                            </p:tgtEl>
                                            <p:attrNameLst>
                                              <p:attrName>fillcolor</p:attrName>
                                            </p:attrNameLst>
                                          </p:cBhvr>
                                          <p:to>
                                            <a:srgbClr val="E36C09"/>
                                          </p:to>
                                        </p:animClr>
                                        <p:set>
                                          <p:cBhvr>
                                            <p:cTn id="71" dur="1000" fill="hold"/>
                                            <p:tgtEl>
                                              <p:spTgt spid="52"/>
                                            </p:tgtEl>
                                            <p:attrNameLst>
                                              <p:attrName>fill.type</p:attrName>
                                            </p:attrNameLst>
                                          </p:cBhvr>
                                          <p:to>
                                            <p:strVal val="solid"/>
                                          </p:to>
                                        </p:set>
                                        <p:set>
                                          <p:cBhvr>
                                            <p:cTn id="72" dur="1000" fill="hold"/>
                                            <p:tgtEl>
                                              <p:spTgt spid="5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0" fill="hold"/>
                                            <p:tgtEl>
                                              <p:spTgt spid="52"/>
                                            </p:tgtEl>
                                            <p:attrNameLst>
                                              <p:attrName>fillcolor</p:attrName>
                                            </p:attrNameLst>
                                          </p:cBhvr>
                                          <p:to>
                                            <a:srgbClr val="92D050"/>
                                          </p:to>
                                        </p:animClr>
                                        <p:set>
                                          <p:cBhvr>
                                            <p:cTn id="77" dur="1000" fill="hold"/>
                                            <p:tgtEl>
                                              <p:spTgt spid="52"/>
                                            </p:tgtEl>
                                            <p:attrNameLst>
                                              <p:attrName>fill.type</p:attrName>
                                            </p:attrNameLst>
                                          </p:cBhvr>
                                          <p:to>
                                            <p:strVal val="solid"/>
                                          </p:to>
                                        </p:set>
                                        <p:set>
                                          <p:cBhvr>
                                            <p:cTn id="78" dur="1000" fill="hold"/>
                                            <p:tgtEl>
                                              <p:spTgt spid="5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applause.wav"/>
                                            </p:tgtEl>
                                          </p:cMediaNode>
                                        </p:audio>
                                      </p:subTnLst>
                                    </p:cTn>
                                  </p:par>
                                  <p:par>
                                    <p:cTn id="79" presetID="53" presetClass="exit" presetSubtype="32" fill="hold" grpId="1" nodeType="withEffect">
                                      <p:stCondLst>
                                        <p:cond delay="750"/>
                                      </p:stCondLst>
                                      <p:childTnLst>
                                        <p:anim calcmode="lin" valueType="num">
                                          <p:cBhvr>
                                            <p:cTn id="80" dur="500"/>
                                            <p:tgtEl>
                                              <p:spTgt spid="55"/>
                                            </p:tgtEl>
                                            <p:attrNameLst>
                                              <p:attrName>ppt_w</p:attrName>
                                            </p:attrNameLst>
                                          </p:cBhvr>
                                          <p:tavLst>
                                            <p:tav tm="0">
                                              <p:val>
                                                <p:strVal val="ppt_w"/>
                                              </p:val>
                                            </p:tav>
                                            <p:tav tm="100000">
                                              <p:val>
                                                <p:fltVal val="0"/>
                                              </p:val>
                                            </p:tav>
                                          </p:tavLst>
                                        </p:anim>
                                        <p:anim calcmode="lin" valueType="num">
                                          <p:cBhvr>
                                            <p:cTn id="81" dur="500"/>
                                            <p:tgtEl>
                                              <p:spTgt spid="55"/>
                                            </p:tgtEl>
                                            <p:attrNameLst>
                                              <p:attrName>ppt_h</p:attrName>
                                            </p:attrNameLst>
                                          </p:cBhvr>
                                          <p:tavLst>
                                            <p:tav tm="0">
                                              <p:val>
                                                <p:strVal val="ppt_h"/>
                                              </p:val>
                                            </p:tav>
                                            <p:tav tm="100000">
                                              <p:val>
                                                <p:fltVal val="0"/>
                                              </p:val>
                                            </p:tav>
                                          </p:tavLst>
                                        </p:anim>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53" presetClass="exit" presetSubtype="32" fill="hold" grpId="1" nodeType="withEffect">
                                      <p:stCondLst>
                                        <p:cond delay="750"/>
                                      </p:stCondLst>
                                      <p:childTnLst>
                                        <p:anim calcmode="lin" valueType="num">
                                          <p:cBhvr>
                                            <p:cTn id="85" dur="500"/>
                                            <p:tgtEl>
                                              <p:spTgt spid="56"/>
                                            </p:tgtEl>
                                            <p:attrNameLst>
                                              <p:attrName>ppt_w</p:attrName>
                                            </p:attrNameLst>
                                          </p:cBhvr>
                                          <p:tavLst>
                                            <p:tav tm="0">
                                              <p:val>
                                                <p:strVal val="ppt_w"/>
                                              </p:val>
                                            </p:tav>
                                            <p:tav tm="100000">
                                              <p:val>
                                                <p:fltVal val="0"/>
                                              </p:val>
                                            </p:tav>
                                          </p:tavLst>
                                        </p:anim>
                                        <p:anim calcmode="lin" valueType="num">
                                          <p:cBhvr>
                                            <p:cTn id="86" dur="500"/>
                                            <p:tgtEl>
                                              <p:spTgt spid="56"/>
                                            </p:tgtEl>
                                            <p:attrNameLst>
                                              <p:attrName>ppt_h</p:attrName>
                                            </p:attrNameLst>
                                          </p:cBhvr>
                                          <p:tavLst>
                                            <p:tav tm="0">
                                              <p:val>
                                                <p:strVal val="ppt_h"/>
                                              </p:val>
                                            </p:tav>
                                            <p:tav tm="100000">
                                              <p:val>
                                                <p:fltVal val="0"/>
                                              </p:val>
                                            </p:tav>
                                          </p:tavLst>
                                        </p:anim>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53" presetClass="exit" presetSubtype="32" fill="hold" grpId="1" nodeType="withEffect">
                                      <p:stCondLst>
                                        <p:cond delay="750"/>
                                      </p:stCondLst>
                                      <p:childTnLst>
                                        <p:anim calcmode="lin" valueType="num">
                                          <p:cBhvr>
                                            <p:cTn id="90" dur="500"/>
                                            <p:tgtEl>
                                              <p:spTgt spid="57"/>
                                            </p:tgtEl>
                                            <p:attrNameLst>
                                              <p:attrName>ppt_w</p:attrName>
                                            </p:attrNameLst>
                                          </p:cBhvr>
                                          <p:tavLst>
                                            <p:tav tm="0">
                                              <p:val>
                                                <p:strVal val="ppt_w"/>
                                              </p:val>
                                            </p:tav>
                                            <p:tav tm="100000">
                                              <p:val>
                                                <p:fltVal val="0"/>
                                              </p:val>
                                            </p:tav>
                                          </p:tavLst>
                                        </p:anim>
                                        <p:anim calcmode="lin" valueType="num">
                                          <p:cBhvr>
                                            <p:cTn id="91" dur="500"/>
                                            <p:tgtEl>
                                              <p:spTgt spid="57"/>
                                            </p:tgtEl>
                                            <p:attrNameLst>
                                              <p:attrName>ppt_h</p:attrName>
                                            </p:attrNameLst>
                                          </p:cBhvr>
                                          <p:tavLst>
                                            <p:tav tm="0">
                                              <p:val>
                                                <p:strVal val="ppt_h"/>
                                              </p:val>
                                            </p:tav>
                                            <p:tav tm="100000">
                                              <p:val>
                                                <p:fltVal val="0"/>
                                              </p:val>
                                            </p:tav>
                                          </p:tavLst>
                                        </p:anim>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55"/>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55"/>
                                            </p:tgtEl>
                                            <p:attrNameLst>
                                              <p:attrName>fillcolor</p:attrName>
                                            </p:attrNameLst>
                                          </p:cBhvr>
                                          <p:to>
                                            <a:srgbClr val="E36C09"/>
                                          </p:to>
                                        </p:animClr>
                                        <p:set>
                                          <p:cBhvr>
                                            <p:cTn id="99" dur="1000" fill="hold"/>
                                            <p:tgtEl>
                                              <p:spTgt spid="55"/>
                                            </p:tgtEl>
                                            <p:attrNameLst>
                                              <p:attrName>fill.type</p:attrName>
                                            </p:attrNameLst>
                                          </p:cBhvr>
                                          <p:to>
                                            <p:strVal val="solid"/>
                                          </p:to>
                                        </p:set>
                                        <p:set>
                                          <p:cBhvr>
                                            <p:cTn id="100" dur="1000" fill="hold"/>
                                            <p:tgtEl>
                                              <p:spTgt spid="55"/>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1000" fill="hold"/>
                                            <p:tgtEl>
                                              <p:spTgt spid="55"/>
                                            </p:tgtEl>
                                            <p:attrNameLst>
                                              <p:attrName>fillcolor</p:attrName>
                                            </p:attrNameLst>
                                          </p:cBhvr>
                                          <p:to>
                                            <a:srgbClr val="FF0000"/>
                                          </p:to>
                                        </p:animClr>
                                        <p:set>
                                          <p:cBhvr>
                                            <p:cTn id="105" dur="1000" fill="hold"/>
                                            <p:tgtEl>
                                              <p:spTgt spid="55"/>
                                            </p:tgtEl>
                                            <p:attrNameLst>
                                              <p:attrName>fill.type</p:attrName>
                                            </p:attrNameLst>
                                          </p:cBhvr>
                                          <p:to>
                                            <p:strVal val="solid"/>
                                          </p:to>
                                        </p:set>
                                        <p:set>
                                          <p:cBhvr>
                                            <p:cTn id="106" dur="1000" fill="hold"/>
                                            <p:tgtEl>
                                              <p:spTgt spid="55"/>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5" name="incorrect-sound-effect.wav"/>
                                            </p:tgtEl>
                                          </p:cMediaNode>
                                        </p:audio>
                                      </p:subTnLst>
                                    </p:cTn>
                                  </p:par>
                                </p:childTnLst>
                              </p:cTn>
                            </p:par>
                            <p:par>
                              <p:cTn id="107" fill="hold">
                                <p:stCondLst>
                                  <p:cond delay="1000"/>
                                </p:stCondLst>
                                <p:childTnLst>
                                  <p:par>
                                    <p:cTn id="108" presetID="53" presetClass="exit" presetSubtype="32" fill="hold" grpId="2" nodeType="afterEffect">
                                      <p:stCondLst>
                                        <p:cond delay="0"/>
                                      </p:stCondLst>
                                      <p:childTnLst>
                                        <p:anim calcmode="lin" valueType="num">
                                          <p:cBhvr>
                                            <p:cTn id="109" dur="500"/>
                                            <p:tgtEl>
                                              <p:spTgt spid="55"/>
                                            </p:tgtEl>
                                            <p:attrNameLst>
                                              <p:attrName>ppt_w</p:attrName>
                                            </p:attrNameLst>
                                          </p:cBhvr>
                                          <p:tavLst>
                                            <p:tav tm="0">
                                              <p:val>
                                                <p:strVal val="ppt_w"/>
                                              </p:val>
                                            </p:tav>
                                            <p:tav tm="100000">
                                              <p:val>
                                                <p:fltVal val="0"/>
                                              </p:val>
                                            </p:tav>
                                          </p:tavLst>
                                        </p:anim>
                                        <p:anim calcmode="lin" valueType="num">
                                          <p:cBhvr>
                                            <p:cTn id="110" dur="500"/>
                                            <p:tgtEl>
                                              <p:spTgt spid="55"/>
                                            </p:tgtEl>
                                            <p:attrNameLst>
                                              <p:attrName>ppt_h</p:attrName>
                                            </p:attrNameLst>
                                          </p:cBhvr>
                                          <p:tavLst>
                                            <p:tav tm="0">
                                              <p:val>
                                                <p:strVal val="ppt_h"/>
                                              </p:val>
                                            </p:tav>
                                            <p:tav tm="100000">
                                              <p:val>
                                                <p:fltVal val="0"/>
                                              </p:val>
                                            </p:tav>
                                          </p:tavLst>
                                        </p:anim>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56"/>
                                            </p:tgtEl>
                                            <p:attrNameLst>
                                              <p:attrName>fillcolor</p:attrName>
                                            </p:attrNameLst>
                                          </p:cBhvr>
                                          <p:to>
                                            <a:srgbClr val="E36C09"/>
                                          </p:to>
                                        </p:animClr>
                                        <p:set>
                                          <p:cBhvr>
                                            <p:cTn id="118" dur="1000" fill="hold"/>
                                            <p:tgtEl>
                                              <p:spTgt spid="56"/>
                                            </p:tgtEl>
                                            <p:attrNameLst>
                                              <p:attrName>fill.type</p:attrName>
                                            </p:attrNameLst>
                                          </p:cBhvr>
                                          <p:to>
                                            <p:strVal val="solid"/>
                                          </p:to>
                                        </p:set>
                                        <p:set>
                                          <p:cBhvr>
                                            <p:cTn id="119" dur="1000" fill="hold"/>
                                            <p:tgtEl>
                                              <p:spTgt spid="56"/>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00" fill="hold"/>
                                            <p:tgtEl>
                                              <p:spTgt spid="56"/>
                                            </p:tgtEl>
                                            <p:attrNameLst>
                                              <p:attrName>fillcolor</p:attrName>
                                            </p:attrNameLst>
                                          </p:cBhvr>
                                          <p:to>
                                            <a:srgbClr val="FF0000"/>
                                          </p:to>
                                        </p:animClr>
                                        <p:set>
                                          <p:cBhvr>
                                            <p:cTn id="124" dur="1000" fill="hold"/>
                                            <p:tgtEl>
                                              <p:spTgt spid="56"/>
                                            </p:tgtEl>
                                            <p:attrNameLst>
                                              <p:attrName>fill.type</p:attrName>
                                            </p:attrNameLst>
                                          </p:cBhvr>
                                          <p:to>
                                            <p:strVal val="solid"/>
                                          </p:to>
                                        </p:set>
                                        <p:set>
                                          <p:cBhvr>
                                            <p:cTn id="125" dur="1000" fill="hold"/>
                                            <p:tgtEl>
                                              <p:spTgt spid="56"/>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5" name="incorrect-sound-effect.wav"/>
                                            </p:tgtEl>
                                          </p:cMediaNode>
                                        </p:audio>
                                      </p:subTnLst>
                                    </p:cTn>
                                  </p:par>
                                </p:childTnLst>
                              </p:cTn>
                            </p:par>
                            <p:par>
                              <p:cTn id="126" fill="hold">
                                <p:stCondLst>
                                  <p:cond delay="1000"/>
                                </p:stCondLst>
                                <p:childTnLst>
                                  <p:par>
                                    <p:cTn id="127" presetID="53" presetClass="exit" presetSubtype="32" fill="hold" grpId="2" nodeType="afterEffect">
                                      <p:stCondLst>
                                        <p:cond delay="0"/>
                                      </p:stCondLst>
                                      <p:childTnLst>
                                        <p:anim calcmode="lin" valueType="num">
                                          <p:cBhvr>
                                            <p:cTn id="128" dur="500"/>
                                            <p:tgtEl>
                                              <p:spTgt spid="56"/>
                                            </p:tgtEl>
                                            <p:attrNameLst>
                                              <p:attrName>ppt_w</p:attrName>
                                            </p:attrNameLst>
                                          </p:cBhvr>
                                          <p:tavLst>
                                            <p:tav tm="0">
                                              <p:val>
                                                <p:strVal val="ppt_w"/>
                                              </p:val>
                                            </p:tav>
                                            <p:tav tm="100000">
                                              <p:val>
                                                <p:fltVal val="0"/>
                                              </p:val>
                                            </p:tav>
                                          </p:tavLst>
                                        </p:anim>
                                        <p:anim calcmode="lin" valueType="num">
                                          <p:cBhvr>
                                            <p:cTn id="129" dur="500"/>
                                            <p:tgtEl>
                                              <p:spTgt spid="56"/>
                                            </p:tgtEl>
                                            <p:attrNameLst>
                                              <p:attrName>ppt_h</p:attrName>
                                            </p:attrNameLst>
                                          </p:cBhvr>
                                          <p:tavLst>
                                            <p:tav tm="0">
                                              <p:val>
                                                <p:strVal val="ppt_h"/>
                                              </p:val>
                                            </p:tav>
                                            <p:tav tm="100000">
                                              <p:val>
                                                <p:fltVal val="0"/>
                                              </p:val>
                                            </p:tav>
                                          </p:tavLst>
                                        </p:anim>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1000" fill="hold"/>
                                            <p:tgtEl>
                                              <p:spTgt spid="57"/>
                                            </p:tgtEl>
                                            <p:attrNameLst>
                                              <p:attrName>fillcolor</p:attrName>
                                            </p:attrNameLst>
                                          </p:cBhvr>
                                          <p:to>
                                            <a:srgbClr val="E36C09"/>
                                          </p:to>
                                        </p:animClr>
                                        <p:set>
                                          <p:cBhvr>
                                            <p:cTn id="137" dur="1000" fill="hold"/>
                                            <p:tgtEl>
                                              <p:spTgt spid="57"/>
                                            </p:tgtEl>
                                            <p:attrNameLst>
                                              <p:attrName>fill.type</p:attrName>
                                            </p:attrNameLst>
                                          </p:cBhvr>
                                          <p:to>
                                            <p:strVal val="solid"/>
                                          </p:to>
                                        </p:set>
                                        <p:set>
                                          <p:cBhvr>
                                            <p:cTn id="138" dur="1000" fill="hold"/>
                                            <p:tgtEl>
                                              <p:spTgt spid="57"/>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1000" fill="hold"/>
                                            <p:tgtEl>
                                              <p:spTgt spid="57"/>
                                            </p:tgtEl>
                                            <p:attrNameLst>
                                              <p:attrName>fillcolor</p:attrName>
                                            </p:attrNameLst>
                                          </p:cBhvr>
                                          <p:to>
                                            <a:srgbClr val="FF0000"/>
                                          </p:to>
                                        </p:animClr>
                                        <p:set>
                                          <p:cBhvr>
                                            <p:cTn id="143" dur="1000" fill="hold"/>
                                            <p:tgtEl>
                                              <p:spTgt spid="57"/>
                                            </p:tgtEl>
                                            <p:attrNameLst>
                                              <p:attrName>fill.type</p:attrName>
                                            </p:attrNameLst>
                                          </p:cBhvr>
                                          <p:to>
                                            <p:strVal val="solid"/>
                                          </p:to>
                                        </p:set>
                                        <p:set>
                                          <p:cBhvr>
                                            <p:cTn id="144" dur="1000" fill="hold"/>
                                            <p:tgtEl>
                                              <p:spTgt spid="57"/>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5" name="incorrect-sound-effect.wav"/>
                                            </p:tgtEl>
                                          </p:cMediaNode>
                                        </p:audio>
                                      </p:subTnLst>
                                    </p:cTn>
                                  </p:par>
                                </p:childTnLst>
                              </p:cTn>
                            </p:par>
                            <p:par>
                              <p:cTn id="145" fill="hold">
                                <p:stCondLst>
                                  <p:cond delay="1000"/>
                                </p:stCondLst>
                                <p:childTnLst>
                                  <p:par>
                                    <p:cTn id="146" presetID="53" presetClass="exit" presetSubtype="32" fill="hold" grpId="2" nodeType="afterEffect">
                                      <p:stCondLst>
                                        <p:cond delay="0"/>
                                      </p:stCondLst>
                                      <p:childTnLst>
                                        <p:anim calcmode="lin" valueType="num">
                                          <p:cBhvr>
                                            <p:cTn id="147" dur="500"/>
                                            <p:tgtEl>
                                              <p:spTgt spid="57"/>
                                            </p:tgtEl>
                                            <p:attrNameLst>
                                              <p:attrName>ppt_w</p:attrName>
                                            </p:attrNameLst>
                                          </p:cBhvr>
                                          <p:tavLst>
                                            <p:tav tm="0">
                                              <p:val>
                                                <p:strVal val="ppt_w"/>
                                              </p:val>
                                            </p:tav>
                                            <p:tav tm="100000">
                                              <p:val>
                                                <p:fltVal val="0"/>
                                              </p:val>
                                            </p:tav>
                                          </p:tavLst>
                                        </p:anim>
                                        <p:anim calcmode="lin" valueType="num">
                                          <p:cBhvr>
                                            <p:cTn id="148" dur="500"/>
                                            <p:tgtEl>
                                              <p:spTgt spid="57"/>
                                            </p:tgtEl>
                                            <p:attrNameLst>
                                              <p:attrName>ppt_h</p:attrName>
                                            </p:attrNameLst>
                                          </p:cBhvr>
                                          <p:tavLst>
                                            <p:tav tm="0">
                                              <p:val>
                                                <p:strVal val="ppt_h"/>
                                              </p:val>
                                            </p:tav>
                                            <p:tav tm="100000">
                                              <p:val>
                                                <p:fltVal val="0"/>
                                              </p:val>
                                            </p:tav>
                                          </p:tavLst>
                                        </p:anim>
                                        <p:animEffect transition="out" filter="fade">
                                          <p:cBhvr>
                                            <p:cTn id="149" dur="500"/>
                                            <p:tgtEl>
                                              <p:spTgt spid="57"/>
                                            </p:tgtEl>
                                          </p:cBhvr>
                                        </p:animEffect>
                                        <p:set>
                                          <p:cBhvr>
                                            <p:cTn id="15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0 1.1262E-6 L 0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8.33333E-7 -1.43474E-6 L 8.33333E-7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iterate type="lt">
                                        <p:tmPct val="0"/>
                                      </p:iterate>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5" fill="hold" display="0">
                      <p:stCondLst>
                        <p:cond delay="indefinite"/>
                      </p:stCondLst>
                      <p:endCondLst>
                        <p:cond evt="onStopAudio" delay="0">
                          <p:tgtEl>
                            <p:sldTgt/>
                          </p:tgtEl>
                        </p:cond>
                      </p:endCondLst>
                    </p:cTn>
                    <p:tgtEl>
                      <p:spTgt spid="37"/>
                    </p:tgtEl>
                  </p:cMediaNode>
                </p:audio>
                <p:seq concurrent="1" nextAc="seek">
                  <p:cTn id="66" restart="whenNotActive" fill="hold" evtFilter="cancelBubble" nodeType="interactiveSeq">
                    <p:stCondLst>
                      <p:cond evt="onClick" delay="0">
                        <p:tgtEl>
                          <p:spTgt spid="5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grpId="1" nodeType="clickEffect">
                                      <p:stCondLst>
                                        <p:cond delay="0"/>
                                      </p:stCondLst>
                                      <p:childTnLst>
                                        <p:animClr clrSpc="rgb" dir="cw">
                                          <p:cBhvr>
                                            <p:cTn id="70" dur="1000" fill="hold"/>
                                            <p:tgtEl>
                                              <p:spTgt spid="52"/>
                                            </p:tgtEl>
                                            <p:attrNameLst>
                                              <p:attrName>fillcolor</p:attrName>
                                            </p:attrNameLst>
                                          </p:cBhvr>
                                          <p:to>
                                            <a:srgbClr val="E36C09"/>
                                          </p:to>
                                        </p:animClr>
                                        <p:set>
                                          <p:cBhvr>
                                            <p:cTn id="71" dur="1000" fill="hold"/>
                                            <p:tgtEl>
                                              <p:spTgt spid="52"/>
                                            </p:tgtEl>
                                            <p:attrNameLst>
                                              <p:attrName>fill.type</p:attrName>
                                            </p:attrNameLst>
                                          </p:cBhvr>
                                          <p:to>
                                            <p:strVal val="solid"/>
                                          </p:to>
                                        </p:set>
                                        <p:set>
                                          <p:cBhvr>
                                            <p:cTn id="72" dur="1000" fill="hold"/>
                                            <p:tgtEl>
                                              <p:spTgt spid="5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0" fill="hold"/>
                                            <p:tgtEl>
                                              <p:spTgt spid="52"/>
                                            </p:tgtEl>
                                            <p:attrNameLst>
                                              <p:attrName>fillcolor</p:attrName>
                                            </p:attrNameLst>
                                          </p:cBhvr>
                                          <p:to>
                                            <a:srgbClr val="92D050"/>
                                          </p:to>
                                        </p:animClr>
                                        <p:set>
                                          <p:cBhvr>
                                            <p:cTn id="77" dur="1000" fill="hold"/>
                                            <p:tgtEl>
                                              <p:spTgt spid="52"/>
                                            </p:tgtEl>
                                            <p:attrNameLst>
                                              <p:attrName>fill.type</p:attrName>
                                            </p:attrNameLst>
                                          </p:cBhvr>
                                          <p:to>
                                            <p:strVal val="solid"/>
                                          </p:to>
                                        </p:set>
                                        <p:set>
                                          <p:cBhvr>
                                            <p:cTn id="78" dur="1000" fill="hold"/>
                                            <p:tgtEl>
                                              <p:spTgt spid="5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par>
                                    <p:cTn id="79" presetID="53" presetClass="exit" presetSubtype="32" fill="hold" grpId="1" nodeType="withEffect">
                                      <p:stCondLst>
                                        <p:cond delay="750"/>
                                      </p:stCondLst>
                                      <p:childTnLst>
                                        <p:anim calcmode="lin" valueType="num">
                                          <p:cBhvr>
                                            <p:cTn id="80" dur="500"/>
                                            <p:tgtEl>
                                              <p:spTgt spid="55"/>
                                            </p:tgtEl>
                                            <p:attrNameLst>
                                              <p:attrName>ppt_w</p:attrName>
                                            </p:attrNameLst>
                                          </p:cBhvr>
                                          <p:tavLst>
                                            <p:tav tm="0">
                                              <p:val>
                                                <p:strVal val="ppt_w"/>
                                              </p:val>
                                            </p:tav>
                                            <p:tav tm="100000">
                                              <p:val>
                                                <p:fltVal val="0"/>
                                              </p:val>
                                            </p:tav>
                                          </p:tavLst>
                                        </p:anim>
                                        <p:anim calcmode="lin" valueType="num">
                                          <p:cBhvr>
                                            <p:cTn id="81" dur="500"/>
                                            <p:tgtEl>
                                              <p:spTgt spid="55"/>
                                            </p:tgtEl>
                                            <p:attrNameLst>
                                              <p:attrName>ppt_h</p:attrName>
                                            </p:attrNameLst>
                                          </p:cBhvr>
                                          <p:tavLst>
                                            <p:tav tm="0">
                                              <p:val>
                                                <p:strVal val="ppt_h"/>
                                              </p:val>
                                            </p:tav>
                                            <p:tav tm="100000">
                                              <p:val>
                                                <p:fltVal val="0"/>
                                              </p:val>
                                            </p:tav>
                                          </p:tavLst>
                                        </p:anim>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53" presetClass="exit" presetSubtype="32" fill="hold" grpId="1" nodeType="withEffect">
                                      <p:stCondLst>
                                        <p:cond delay="750"/>
                                      </p:stCondLst>
                                      <p:childTnLst>
                                        <p:anim calcmode="lin" valueType="num">
                                          <p:cBhvr>
                                            <p:cTn id="85" dur="500"/>
                                            <p:tgtEl>
                                              <p:spTgt spid="56"/>
                                            </p:tgtEl>
                                            <p:attrNameLst>
                                              <p:attrName>ppt_w</p:attrName>
                                            </p:attrNameLst>
                                          </p:cBhvr>
                                          <p:tavLst>
                                            <p:tav tm="0">
                                              <p:val>
                                                <p:strVal val="ppt_w"/>
                                              </p:val>
                                            </p:tav>
                                            <p:tav tm="100000">
                                              <p:val>
                                                <p:fltVal val="0"/>
                                              </p:val>
                                            </p:tav>
                                          </p:tavLst>
                                        </p:anim>
                                        <p:anim calcmode="lin" valueType="num">
                                          <p:cBhvr>
                                            <p:cTn id="86" dur="500"/>
                                            <p:tgtEl>
                                              <p:spTgt spid="56"/>
                                            </p:tgtEl>
                                            <p:attrNameLst>
                                              <p:attrName>ppt_h</p:attrName>
                                            </p:attrNameLst>
                                          </p:cBhvr>
                                          <p:tavLst>
                                            <p:tav tm="0">
                                              <p:val>
                                                <p:strVal val="ppt_h"/>
                                              </p:val>
                                            </p:tav>
                                            <p:tav tm="100000">
                                              <p:val>
                                                <p:fltVal val="0"/>
                                              </p:val>
                                            </p:tav>
                                          </p:tavLst>
                                        </p:anim>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53" presetClass="exit" presetSubtype="32" fill="hold" grpId="1" nodeType="withEffect">
                                      <p:stCondLst>
                                        <p:cond delay="750"/>
                                      </p:stCondLst>
                                      <p:childTnLst>
                                        <p:anim calcmode="lin" valueType="num">
                                          <p:cBhvr>
                                            <p:cTn id="90" dur="500"/>
                                            <p:tgtEl>
                                              <p:spTgt spid="57"/>
                                            </p:tgtEl>
                                            <p:attrNameLst>
                                              <p:attrName>ppt_w</p:attrName>
                                            </p:attrNameLst>
                                          </p:cBhvr>
                                          <p:tavLst>
                                            <p:tav tm="0">
                                              <p:val>
                                                <p:strVal val="ppt_w"/>
                                              </p:val>
                                            </p:tav>
                                            <p:tav tm="100000">
                                              <p:val>
                                                <p:fltVal val="0"/>
                                              </p:val>
                                            </p:tav>
                                          </p:tavLst>
                                        </p:anim>
                                        <p:anim calcmode="lin" valueType="num">
                                          <p:cBhvr>
                                            <p:cTn id="91" dur="500"/>
                                            <p:tgtEl>
                                              <p:spTgt spid="57"/>
                                            </p:tgtEl>
                                            <p:attrNameLst>
                                              <p:attrName>ppt_h</p:attrName>
                                            </p:attrNameLst>
                                          </p:cBhvr>
                                          <p:tavLst>
                                            <p:tav tm="0">
                                              <p:val>
                                                <p:strVal val="ppt_h"/>
                                              </p:val>
                                            </p:tav>
                                            <p:tav tm="100000">
                                              <p:val>
                                                <p:fltVal val="0"/>
                                              </p:val>
                                            </p:tav>
                                          </p:tavLst>
                                        </p:anim>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55"/>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55"/>
                                            </p:tgtEl>
                                            <p:attrNameLst>
                                              <p:attrName>fillcolor</p:attrName>
                                            </p:attrNameLst>
                                          </p:cBhvr>
                                          <p:to>
                                            <a:srgbClr val="E36C09"/>
                                          </p:to>
                                        </p:animClr>
                                        <p:set>
                                          <p:cBhvr>
                                            <p:cTn id="99" dur="1000" fill="hold"/>
                                            <p:tgtEl>
                                              <p:spTgt spid="55"/>
                                            </p:tgtEl>
                                            <p:attrNameLst>
                                              <p:attrName>fill.type</p:attrName>
                                            </p:attrNameLst>
                                          </p:cBhvr>
                                          <p:to>
                                            <p:strVal val="solid"/>
                                          </p:to>
                                        </p:set>
                                        <p:set>
                                          <p:cBhvr>
                                            <p:cTn id="100" dur="1000" fill="hold"/>
                                            <p:tgtEl>
                                              <p:spTgt spid="55"/>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1000" fill="hold"/>
                                            <p:tgtEl>
                                              <p:spTgt spid="55"/>
                                            </p:tgtEl>
                                            <p:attrNameLst>
                                              <p:attrName>fillcolor</p:attrName>
                                            </p:attrNameLst>
                                          </p:cBhvr>
                                          <p:to>
                                            <a:srgbClr val="FF0000"/>
                                          </p:to>
                                        </p:animClr>
                                        <p:set>
                                          <p:cBhvr>
                                            <p:cTn id="105" dur="1000" fill="hold"/>
                                            <p:tgtEl>
                                              <p:spTgt spid="55"/>
                                            </p:tgtEl>
                                            <p:attrNameLst>
                                              <p:attrName>fill.type</p:attrName>
                                            </p:attrNameLst>
                                          </p:cBhvr>
                                          <p:to>
                                            <p:strVal val="solid"/>
                                          </p:to>
                                        </p:set>
                                        <p:set>
                                          <p:cBhvr>
                                            <p:cTn id="106" dur="1000" fill="hold"/>
                                            <p:tgtEl>
                                              <p:spTgt spid="55"/>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9" name="incorrect-sound-effect.wav"/>
                                            </p:tgtEl>
                                          </p:cMediaNode>
                                        </p:audio>
                                      </p:subTnLst>
                                    </p:cTn>
                                  </p:par>
                                </p:childTnLst>
                              </p:cTn>
                            </p:par>
                            <p:par>
                              <p:cTn id="107" fill="hold">
                                <p:stCondLst>
                                  <p:cond delay="1000"/>
                                </p:stCondLst>
                                <p:childTnLst>
                                  <p:par>
                                    <p:cTn id="108" presetID="53" presetClass="exit" presetSubtype="32" fill="hold" grpId="2" nodeType="afterEffect">
                                      <p:stCondLst>
                                        <p:cond delay="0"/>
                                      </p:stCondLst>
                                      <p:childTnLst>
                                        <p:anim calcmode="lin" valueType="num">
                                          <p:cBhvr>
                                            <p:cTn id="109" dur="500"/>
                                            <p:tgtEl>
                                              <p:spTgt spid="55"/>
                                            </p:tgtEl>
                                            <p:attrNameLst>
                                              <p:attrName>ppt_w</p:attrName>
                                            </p:attrNameLst>
                                          </p:cBhvr>
                                          <p:tavLst>
                                            <p:tav tm="0">
                                              <p:val>
                                                <p:strVal val="ppt_w"/>
                                              </p:val>
                                            </p:tav>
                                            <p:tav tm="100000">
                                              <p:val>
                                                <p:fltVal val="0"/>
                                              </p:val>
                                            </p:tav>
                                          </p:tavLst>
                                        </p:anim>
                                        <p:anim calcmode="lin" valueType="num">
                                          <p:cBhvr>
                                            <p:cTn id="110" dur="500"/>
                                            <p:tgtEl>
                                              <p:spTgt spid="55"/>
                                            </p:tgtEl>
                                            <p:attrNameLst>
                                              <p:attrName>ppt_h</p:attrName>
                                            </p:attrNameLst>
                                          </p:cBhvr>
                                          <p:tavLst>
                                            <p:tav tm="0">
                                              <p:val>
                                                <p:strVal val="ppt_h"/>
                                              </p:val>
                                            </p:tav>
                                            <p:tav tm="100000">
                                              <p:val>
                                                <p:fltVal val="0"/>
                                              </p:val>
                                            </p:tav>
                                          </p:tavLst>
                                        </p:anim>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56"/>
                                            </p:tgtEl>
                                            <p:attrNameLst>
                                              <p:attrName>fillcolor</p:attrName>
                                            </p:attrNameLst>
                                          </p:cBhvr>
                                          <p:to>
                                            <a:srgbClr val="E36C09"/>
                                          </p:to>
                                        </p:animClr>
                                        <p:set>
                                          <p:cBhvr>
                                            <p:cTn id="118" dur="1000" fill="hold"/>
                                            <p:tgtEl>
                                              <p:spTgt spid="56"/>
                                            </p:tgtEl>
                                            <p:attrNameLst>
                                              <p:attrName>fill.type</p:attrName>
                                            </p:attrNameLst>
                                          </p:cBhvr>
                                          <p:to>
                                            <p:strVal val="solid"/>
                                          </p:to>
                                        </p:set>
                                        <p:set>
                                          <p:cBhvr>
                                            <p:cTn id="119" dur="1000" fill="hold"/>
                                            <p:tgtEl>
                                              <p:spTgt spid="56"/>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00" fill="hold"/>
                                            <p:tgtEl>
                                              <p:spTgt spid="56"/>
                                            </p:tgtEl>
                                            <p:attrNameLst>
                                              <p:attrName>fillcolor</p:attrName>
                                            </p:attrNameLst>
                                          </p:cBhvr>
                                          <p:to>
                                            <a:srgbClr val="FF0000"/>
                                          </p:to>
                                        </p:animClr>
                                        <p:set>
                                          <p:cBhvr>
                                            <p:cTn id="124" dur="1000" fill="hold"/>
                                            <p:tgtEl>
                                              <p:spTgt spid="56"/>
                                            </p:tgtEl>
                                            <p:attrNameLst>
                                              <p:attrName>fill.type</p:attrName>
                                            </p:attrNameLst>
                                          </p:cBhvr>
                                          <p:to>
                                            <p:strVal val="solid"/>
                                          </p:to>
                                        </p:set>
                                        <p:set>
                                          <p:cBhvr>
                                            <p:cTn id="125" dur="1000" fill="hold"/>
                                            <p:tgtEl>
                                              <p:spTgt spid="56"/>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9" name="incorrect-sound-effect.wav"/>
                                            </p:tgtEl>
                                          </p:cMediaNode>
                                        </p:audio>
                                      </p:subTnLst>
                                    </p:cTn>
                                  </p:par>
                                </p:childTnLst>
                              </p:cTn>
                            </p:par>
                            <p:par>
                              <p:cTn id="126" fill="hold">
                                <p:stCondLst>
                                  <p:cond delay="1000"/>
                                </p:stCondLst>
                                <p:childTnLst>
                                  <p:par>
                                    <p:cTn id="127" presetID="53" presetClass="exit" presetSubtype="32" fill="hold" grpId="2" nodeType="afterEffect">
                                      <p:stCondLst>
                                        <p:cond delay="0"/>
                                      </p:stCondLst>
                                      <p:childTnLst>
                                        <p:anim calcmode="lin" valueType="num">
                                          <p:cBhvr>
                                            <p:cTn id="128" dur="500"/>
                                            <p:tgtEl>
                                              <p:spTgt spid="56"/>
                                            </p:tgtEl>
                                            <p:attrNameLst>
                                              <p:attrName>ppt_w</p:attrName>
                                            </p:attrNameLst>
                                          </p:cBhvr>
                                          <p:tavLst>
                                            <p:tav tm="0">
                                              <p:val>
                                                <p:strVal val="ppt_w"/>
                                              </p:val>
                                            </p:tav>
                                            <p:tav tm="100000">
                                              <p:val>
                                                <p:fltVal val="0"/>
                                              </p:val>
                                            </p:tav>
                                          </p:tavLst>
                                        </p:anim>
                                        <p:anim calcmode="lin" valueType="num">
                                          <p:cBhvr>
                                            <p:cTn id="129" dur="500"/>
                                            <p:tgtEl>
                                              <p:spTgt spid="56"/>
                                            </p:tgtEl>
                                            <p:attrNameLst>
                                              <p:attrName>ppt_h</p:attrName>
                                            </p:attrNameLst>
                                          </p:cBhvr>
                                          <p:tavLst>
                                            <p:tav tm="0">
                                              <p:val>
                                                <p:strVal val="ppt_h"/>
                                              </p:val>
                                            </p:tav>
                                            <p:tav tm="100000">
                                              <p:val>
                                                <p:fltVal val="0"/>
                                              </p:val>
                                            </p:tav>
                                          </p:tavLst>
                                        </p:anim>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1000" fill="hold"/>
                                            <p:tgtEl>
                                              <p:spTgt spid="57"/>
                                            </p:tgtEl>
                                            <p:attrNameLst>
                                              <p:attrName>fillcolor</p:attrName>
                                            </p:attrNameLst>
                                          </p:cBhvr>
                                          <p:to>
                                            <a:srgbClr val="E36C09"/>
                                          </p:to>
                                        </p:animClr>
                                        <p:set>
                                          <p:cBhvr>
                                            <p:cTn id="137" dur="1000" fill="hold"/>
                                            <p:tgtEl>
                                              <p:spTgt spid="57"/>
                                            </p:tgtEl>
                                            <p:attrNameLst>
                                              <p:attrName>fill.type</p:attrName>
                                            </p:attrNameLst>
                                          </p:cBhvr>
                                          <p:to>
                                            <p:strVal val="solid"/>
                                          </p:to>
                                        </p:set>
                                        <p:set>
                                          <p:cBhvr>
                                            <p:cTn id="138" dur="1000" fill="hold"/>
                                            <p:tgtEl>
                                              <p:spTgt spid="57"/>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1000" fill="hold"/>
                                            <p:tgtEl>
                                              <p:spTgt spid="57"/>
                                            </p:tgtEl>
                                            <p:attrNameLst>
                                              <p:attrName>fillcolor</p:attrName>
                                            </p:attrNameLst>
                                          </p:cBhvr>
                                          <p:to>
                                            <a:srgbClr val="FF0000"/>
                                          </p:to>
                                        </p:animClr>
                                        <p:set>
                                          <p:cBhvr>
                                            <p:cTn id="143" dur="1000" fill="hold"/>
                                            <p:tgtEl>
                                              <p:spTgt spid="57"/>
                                            </p:tgtEl>
                                            <p:attrNameLst>
                                              <p:attrName>fill.type</p:attrName>
                                            </p:attrNameLst>
                                          </p:cBhvr>
                                          <p:to>
                                            <p:strVal val="solid"/>
                                          </p:to>
                                        </p:set>
                                        <p:set>
                                          <p:cBhvr>
                                            <p:cTn id="144" dur="1000" fill="hold"/>
                                            <p:tgtEl>
                                              <p:spTgt spid="57"/>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9" name="incorrect-sound-effect.wav"/>
                                            </p:tgtEl>
                                          </p:cMediaNode>
                                        </p:audio>
                                      </p:subTnLst>
                                    </p:cTn>
                                  </p:par>
                                </p:childTnLst>
                              </p:cTn>
                            </p:par>
                            <p:par>
                              <p:cTn id="145" fill="hold">
                                <p:stCondLst>
                                  <p:cond delay="1000"/>
                                </p:stCondLst>
                                <p:childTnLst>
                                  <p:par>
                                    <p:cTn id="146" presetID="53" presetClass="exit" presetSubtype="32" fill="hold" grpId="2" nodeType="afterEffect">
                                      <p:stCondLst>
                                        <p:cond delay="0"/>
                                      </p:stCondLst>
                                      <p:childTnLst>
                                        <p:anim calcmode="lin" valueType="num">
                                          <p:cBhvr>
                                            <p:cTn id="147" dur="500"/>
                                            <p:tgtEl>
                                              <p:spTgt spid="57"/>
                                            </p:tgtEl>
                                            <p:attrNameLst>
                                              <p:attrName>ppt_w</p:attrName>
                                            </p:attrNameLst>
                                          </p:cBhvr>
                                          <p:tavLst>
                                            <p:tav tm="0">
                                              <p:val>
                                                <p:strVal val="ppt_w"/>
                                              </p:val>
                                            </p:tav>
                                            <p:tav tm="100000">
                                              <p:val>
                                                <p:fltVal val="0"/>
                                              </p:val>
                                            </p:tav>
                                          </p:tavLst>
                                        </p:anim>
                                        <p:anim calcmode="lin" valueType="num">
                                          <p:cBhvr>
                                            <p:cTn id="148" dur="500"/>
                                            <p:tgtEl>
                                              <p:spTgt spid="57"/>
                                            </p:tgtEl>
                                            <p:attrNameLst>
                                              <p:attrName>ppt_h</p:attrName>
                                            </p:attrNameLst>
                                          </p:cBhvr>
                                          <p:tavLst>
                                            <p:tav tm="0">
                                              <p:val>
                                                <p:strVal val="ppt_h"/>
                                              </p:val>
                                            </p:tav>
                                            <p:tav tm="100000">
                                              <p:val>
                                                <p:fltVal val="0"/>
                                              </p:val>
                                            </p:tav>
                                          </p:tavLst>
                                        </p:anim>
                                        <p:animEffect transition="out" filter="fade">
                                          <p:cBhvr>
                                            <p:cTn id="149" dur="500"/>
                                            <p:tgtEl>
                                              <p:spTgt spid="57"/>
                                            </p:tgtEl>
                                          </p:cBhvr>
                                        </p:animEffect>
                                        <p:set>
                                          <p:cBhvr>
                                            <p:cTn id="15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936</TotalTime>
  <Words>1760</Words>
  <Application>Microsoft Office PowerPoint</Application>
  <PresentationFormat>Custom</PresentationFormat>
  <Paragraphs>175</Paragraphs>
  <Slides>44</Slides>
  <Notes>10</Notes>
  <HiddenSlides>0</HiddenSlides>
  <MMClips>5</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thống kê các sự kiện, nhân vật lịch sử tiêu biểu trong giai đoạn 1945-1954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Cờ chiến thắng tung bay trên nóc hầm tướng  Đờ Ca –xtơ-ri trong chiến dịch Điện Biên Phủ 1954</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9Slide.vn</dc:subject>
  <dc:creator>HP</dc:creator>
  <dc:description>9Slide.vn</dc:description>
  <cp:lastModifiedBy>Admin</cp:lastModifiedBy>
  <cp:revision>76</cp:revision>
  <dcterms:created xsi:type="dcterms:W3CDTF">2017-03-03T10:21:11Z</dcterms:created>
  <dcterms:modified xsi:type="dcterms:W3CDTF">2023-02-13T13:34:25Z</dcterms:modified>
  <cp:category>9Slide.vn</cp:category>
</cp:coreProperties>
</file>