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57" r:id="rId4"/>
    <p:sldId id="264" r:id="rId5"/>
    <p:sldId id="306" r:id="rId6"/>
    <p:sldId id="307" r:id="rId7"/>
    <p:sldId id="309" r:id="rId8"/>
    <p:sldId id="311" r:id="rId9"/>
    <p:sldId id="312" r:id="rId10"/>
    <p:sldId id="313" r:id="rId11"/>
    <p:sldId id="314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81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07/12/2023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19" y="3754623"/>
            <a:ext cx="64681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 với tiết Toán</a:t>
            </a:r>
            <a:endParaRPr lang="en-US" altLang="zh-CN" sz="4800" b="1" i="1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900654" y="810456"/>
            <a:ext cx="8609130" cy="1384878"/>
            <a:chOff x="197963" y="5473122"/>
            <a:chExt cx="8609130" cy="138487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562707" y="5008964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47420" y="2195195"/>
            <a:ext cx="8329295" cy="2715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Bài 25: </a:t>
            </a:r>
            <a:r>
              <a:rPr lang="en-US" sz="4800" b="1" i="1" spc="10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Điểm</a:t>
            </a:r>
            <a:r>
              <a:rPr lang="en-US" sz="48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đoạn thẳng, đường thẳng, đường cong, ba điểm thẳng hàng</a:t>
            </a:r>
            <a:endParaRPr lang="zh-CN" altLang="en-US" sz="48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225" y="1023620"/>
            <a:ext cx="6563360" cy="5834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7224" y="-252096"/>
            <a:ext cx="3401612" cy="3509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ngle\Downloads\HÌNH NỀN BẢNG LỚP-20210924T101920Z-001\HÌNH NỀN BẢNG LỚP\m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0640" y="0"/>
            <a:ext cx="1088136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46209" y="745924"/>
            <a:ext cx="10058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CFAF8"/>
                </a:solidFill>
                <a:latin typeface="HP001 4H" panose="020B0603050302020204" pitchFamily="34" charset="0"/>
              </a:rPr>
              <a:t>Thứ</a:t>
            </a:r>
            <a:r>
              <a:rPr lang="en-US" sz="3200" b="1" dirty="0">
                <a:solidFill>
                  <a:srgbClr val="FCFAF8"/>
                </a:solidFill>
                <a:latin typeface="HP001 4H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FCFAF8"/>
                </a:solidFill>
                <a:latin typeface="HP001 4H" panose="020B0603050302020204" pitchFamily="34" charset="0"/>
              </a:rPr>
              <a:t>Ba</a:t>
            </a:r>
            <a:r>
              <a:rPr lang="en-US" sz="3200" b="1" dirty="0" smtClean="0">
                <a:solidFill>
                  <a:srgbClr val="FCFAF8"/>
                </a:solidFill>
                <a:latin typeface="HP001 4H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CFAF8"/>
                </a:solidFill>
                <a:latin typeface="HP001 4H" panose="020B0603050302020204" pitchFamily="34" charset="0"/>
              </a:rPr>
              <a:t>ngày</a:t>
            </a:r>
            <a:r>
              <a:rPr lang="en-US" sz="3200" b="1" dirty="0">
                <a:solidFill>
                  <a:srgbClr val="FCFAF8"/>
                </a:solidFill>
                <a:latin typeface="HP001 4H" panose="020B0603050302020204" pitchFamily="34" charset="0"/>
              </a:rPr>
              <a:t> </a:t>
            </a:r>
            <a:r>
              <a:rPr lang="en-US" sz="3200" b="1" dirty="0">
                <a:solidFill>
                  <a:srgbClr val="FCFAF8"/>
                </a:solidFill>
                <a:latin typeface="HP001 4H" panose="020B0603050302020204" pitchFamily="34" charset="0"/>
              </a:rPr>
              <a:t>5</a:t>
            </a:r>
            <a:r>
              <a:rPr lang="en-US" sz="3200" b="1" dirty="0" smtClean="0">
                <a:solidFill>
                  <a:srgbClr val="FCFAF8"/>
                </a:solidFill>
                <a:latin typeface="HP001 4H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CFAF8"/>
                </a:solidFill>
                <a:latin typeface="HP001 4H" panose="020B0603050302020204" pitchFamily="34" charset="0"/>
              </a:rPr>
              <a:t>tháng</a:t>
            </a:r>
            <a:r>
              <a:rPr lang="en-US" sz="3200" b="1" dirty="0">
                <a:solidFill>
                  <a:srgbClr val="FCFAF8"/>
                </a:solidFill>
                <a:latin typeface="HP001 4H" panose="020B0603050302020204" pitchFamily="34" charset="0"/>
              </a:rPr>
              <a:t> 12 </a:t>
            </a:r>
            <a:r>
              <a:rPr lang="en-US" sz="3200" b="1" dirty="0" err="1">
                <a:solidFill>
                  <a:srgbClr val="FCFAF8"/>
                </a:solidFill>
                <a:latin typeface="HP001 4H" panose="020B0603050302020204" pitchFamily="34" charset="0"/>
              </a:rPr>
              <a:t>năm</a:t>
            </a:r>
            <a:r>
              <a:rPr lang="en-US" sz="3200" b="1" dirty="0">
                <a:solidFill>
                  <a:srgbClr val="FCFAF8"/>
                </a:solidFill>
                <a:latin typeface="HP001 4H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FCFAF8"/>
                </a:solidFill>
                <a:latin typeface="HP001 4H" panose="020B0603050302020204" pitchFamily="34" charset="0"/>
              </a:rPr>
              <a:t>2023</a:t>
            </a:r>
            <a:endParaRPr lang="en-US" sz="3200" b="1" dirty="0">
              <a:solidFill>
                <a:srgbClr val="FCFAF8"/>
              </a:solidFill>
              <a:latin typeface="HP001 4H" panose="020B0603050302020204" pitchFamily="34" charset="0"/>
            </a:endParaRPr>
          </a:p>
          <a:p>
            <a:endParaRPr lang="en-US" sz="3200" dirty="0">
              <a:latin typeface="HP001 4H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8899" y="1383101"/>
            <a:ext cx="4187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CFAF8"/>
                </a:solidFill>
                <a:latin typeface="HP001 4H" panose="020B0603050302020204" pitchFamily="34" charset="0"/>
              </a:rPr>
              <a:t>Toán</a:t>
            </a:r>
            <a:endParaRPr lang="en-US" sz="3200" b="1" dirty="0">
              <a:solidFill>
                <a:srgbClr val="FCFAF8"/>
              </a:solidFill>
              <a:latin typeface="HP001 4H" panose="020B0603050302020204" pitchFamily="34" charset="0"/>
            </a:endParaRPr>
          </a:p>
          <a:p>
            <a:endParaRPr lang="en-US" sz="3200" dirty="0">
              <a:latin typeface="HP001 4H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0869" y="2035812"/>
            <a:ext cx="9743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HP001 4H" panose="020B0603050302020204" pitchFamily="34" charset="0"/>
              </a:rPr>
              <a:t>Bài</a:t>
            </a:r>
            <a:r>
              <a:rPr lang="en-US" sz="3200" b="1" dirty="0" smtClean="0">
                <a:solidFill>
                  <a:srgbClr val="FFFF00"/>
                </a:solidFill>
                <a:latin typeface="HP001 4H" panose="020B0603050302020204" pitchFamily="34" charset="0"/>
              </a:rPr>
              <a:t> 25-Tiết 2: </a:t>
            </a:r>
            <a:r>
              <a:rPr lang="en-US" sz="3200" b="1" dirty="0" err="1" smtClean="0">
                <a:solidFill>
                  <a:srgbClr val="FFFF00"/>
                </a:solidFill>
                <a:latin typeface="HP001 4H" panose="020B0603050302020204" pitchFamily="34" charset="0"/>
              </a:rPr>
              <a:t>Đường</a:t>
            </a:r>
            <a:r>
              <a:rPr lang="en-US" sz="3200" b="1" dirty="0" smtClean="0">
                <a:solidFill>
                  <a:srgbClr val="FFFF00"/>
                </a:solidFill>
                <a:latin typeface="HP001 4H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H" panose="020B0603050302020204" pitchFamily="34" charset="0"/>
              </a:rPr>
              <a:t>thẳng</a:t>
            </a:r>
            <a:r>
              <a:rPr lang="en-US" sz="3200" b="1" dirty="0">
                <a:solidFill>
                  <a:srgbClr val="FFFF00"/>
                </a:solidFill>
                <a:latin typeface="HP001 4H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HP001 4H" panose="020B0603050302020204" pitchFamily="34" charset="0"/>
              </a:rPr>
              <a:t>đường</a:t>
            </a:r>
            <a:r>
              <a:rPr lang="en-US" sz="3200" b="1" dirty="0">
                <a:solidFill>
                  <a:srgbClr val="FFFF00"/>
                </a:solidFill>
                <a:latin typeface="HP001 4H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H" panose="020B0603050302020204" pitchFamily="34" charset="0"/>
              </a:rPr>
              <a:t>cong</a:t>
            </a:r>
            <a:r>
              <a:rPr lang="en-US" sz="3200" b="1" dirty="0">
                <a:solidFill>
                  <a:srgbClr val="FFFF00"/>
                </a:solidFill>
                <a:latin typeface="HP001 4H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HP001 4H" panose="020B0603050302020204" pitchFamily="34" charset="0"/>
              </a:rPr>
              <a:t>ba</a:t>
            </a:r>
            <a:r>
              <a:rPr lang="en-US" sz="3200" b="1" dirty="0">
                <a:solidFill>
                  <a:srgbClr val="FFFF00"/>
                </a:solidFill>
                <a:latin typeface="HP001 4H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4H" panose="020B0603050302020204" pitchFamily="34" charset="0"/>
              </a:rPr>
              <a:t>điểm</a:t>
            </a:r>
            <a:r>
              <a:rPr lang="en-US" sz="3200" b="1" dirty="0" smtClean="0">
                <a:solidFill>
                  <a:srgbClr val="FFFF00"/>
                </a:solidFill>
                <a:latin typeface="HP001 4H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4H" panose="020B0603050302020204" pitchFamily="34" charset="0"/>
              </a:rPr>
              <a:t>thẳng</a:t>
            </a:r>
            <a:r>
              <a:rPr lang="en-US" sz="3200" b="1" dirty="0" smtClean="0">
                <a:solidFill>
                  <a:srgbClr val="FFFF00"/>
                </a:solidFill>
                <a:latin typeface="HP001 4H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4H" panose="020B0603050302020204" pitchFamily="34" charset="0"/>
              </a:rPr>
              <a:t>hàng</a:t>
            </a:r>
            <a:endParaRPr lang="en-US" sz="3200" b="1" dirty="0">
              <a:solidFill>
                <a:srgbClr val="FFFF00"/>
              </a:solidFill>
              <a:latin typeface="HP001 4H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155560"/>
            <a:ext cx="1058091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HP001 4H" panose="020B0603050302020204" pitchFamily="34" charset="0"/>
              </a:rPr>
              <a:t>Vở</a:t>
            </a:r>
            <a:r>
              <a:rPr lang="en-US" sz="2400" dirty="0">
                <a:latin typeface="HP001 4H" panose="020B0603050302020204" pitchFamily="34" charset="0"/>
              </a:rPr>
              <a:t> </a:t>
            </a:r>
            <a:r>
              <a:rPr lang="en-US" sz="2400" dirty="0" err="1">
                <a:latin typeface="HP001 4H" panose="020B0603050302020204" pitchFamily="34" charset="0"/>
              </a:rPr>
              <a:t>Toán</a:t>
            </a:r>
            <a:endParaRPr lang="en-US" sz="2400" dirty="0">
              <a:latin typeface="HP001 4H" panose="020B0603050302020204" pitchFamily="34" charset="0"/>
            </a:endParaRPr>
          </a:p>
          <a:p>
            <a:r>
              <a:rPr lang="en-US" sz="2400" dirty="0" err="1">
                <a:latin typeface="HP001 4H" panose="020B0603050302020204" pitchFamily="34" charset="0"/>
              </a:rPr>
              <a:t>Sách</a:t>
            </a:r>
            <a:r>
              <a:rPr lang="en-US" sz="2400" dirty="0">
                <a:latin typeface="HP001 4H" panose="020B0603050302020204" pitchFamily="34" charset="0"/>
              </a:rPr>
              <a:t> </a:t>
            </a:r>
            <a:r>
              <a:rPr lang="en-US" sz="2400" dirty="0" err="1">
                <a:latin typeface="HP001 4H" panose="020B0603050302020204" pitchFamily="34" charset="0"/>
              </a:rPr>
              <a:t>tr</a:t>
            </a:r>
            <a:r>
              <a:rPr lang="en-US" sz="2400" dirty="0">
                <a:latin typeface="HP001 4H" panose="020B0603050302020204" pitchFamily="34" charset="0"/>
              </a:rPr>
              <a:t>  100</a:t>
            </a:r>
          </a:p>
        </p:txBody>
      </p:sp>
    </p:spTree>
    <p:extLst>
      <p:ext uri="{BB962C8B-B14F-4D97-AF65-F5344CB8AC3E}">
        <p14:creationId xmlns:p14="http://schemas.microsoft.com/office/powerpoint/2010/main" val="15081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381" y="213843"/>
            <a:ext cx="11343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Đường</a:t>
            </a:r>
            <a:r>
              <a:rPr lang="en-US" sz="3600" b="1" dirty="0"/>
              <a:t> </a:t>
            </a:r>
            <a:r>
              <a:rPr lang="en-US" sz="3600" b="1" dirty="0" err="1"/>
              <a:t>thẳng</a:t>
            </a:r>
            <a:r>
              <a:rPr lang="en-US" sz="3600" b="1" dirty="0"/>
              <a:t>, </a:t>
            </a:r>
            <a:r>
              <a:rPr lang="en-US" sz="3600" b="1" dirty="0" err="1"/>
              <a:t>đường</a:t>
            </a:r>
            <a:r>
              <a:rPr lang="en-US" sz="3600" b="1" dirty="0"/>
              <a:t> </a:t>
            </a:r>
            <a:r>
              <a:rPr lang="en-US" sz="3600" b="1" dirty="0" err="1"/>
              <a:t>cong</a:t>
            </a:r>
            <a:r>
              <a:rPr lang="en-US" sz="3600" b="1" dirty="0"/>
              <a:t>, </a:t>
            </a:r>
            <a:r>
              <a:rPr lang="en-US" sz="3600" b="1" dirty="0" err="1"/>
              <a:t>ba</a:t>
            </a:r>
            <a:r>
              <a:rPr lang="en-US" sz="3600" b="1" dirty="0"/>
              <a:t> </a:t>
            </a:r>
            <a:r>
              <a:rPr lang="en-US" sz="3600" b="1" dirty="0" err="1"/>
              <a:t>điểm</a:t>
            </a:r>
            <a:r>
              <a:rPr lang="en-US" sz="3600" b="1" dirty="0"/>
              <a:t> </a:t>
            </a:r>
            <a:r>
              <a:rPr lang="en-US" sz="3600" b="1" dirty="0" err="1"/>
              <a:t>thẳng</a:t>
            </a:r>
            <a:r>
              <a:rPr lang="en-US" sz="3600" b="1" dirty="0"/>
              <a:t> </a:t>
            </a:r>
            <a:r>
              <a:rPr lang="en-US" sz="3600" b="1" dirty="0" err="1"/>
              <a:t>hàng</a:t>
            </a:r>
            <a:endParaRPr lang="en-US" sz="36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671164" y="1393018"/>
            <a:ext cx="8752236" cy="4969682"/>
            <a:chOff x="1179164" y="1282478"/>
            <a:chExt cx="9039022" cy="4697409"/>
          </a:xfrm>
        </p:grpSpPr>
        <p:pic>
          <p:nvPicPr>
            <p:cNvPr id="51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4" t="18971" r="731" b="49121"/>
            <a:stretch/>
          </p:blipFill>
          <p:spPr bwMode="auto">
            <a:xfrm>
              <a:off x="1687163" y="1436914"/>
              <a:ext cx="8531023" cy="4209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338285" y="5297715"/>
              <a:ext cx="4789714" cy="682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54513" y="2965039"/>
              <a:ext cx="6563393" cy="2178240"/>
            </a:xfrm>
            <a:custGeom>
              <a:avLst/>
              <a:gdLst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0 w 6531429"/>
                <a:gd name="connsiteY3" fmla="*/ 2140636 h 2140636"/>
                <a:gd name="connsiteX4" fmla="*/ 0 w 6531429"/>
                <a:gd name="connsiteY4" fmla="*/ 0 h 2140636"/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635000 w 6531429"/>
                <a:gd name="connsiteY3" fmla="*/ 2115236 h 2140636"/>
                <a:gd name="connsiteX4" fmla="*/ 0 w 6531429"/>
                <a:gd name="connsiteY4" fmla="*/ 0 h 21406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980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09129 w 6544129"/>
                <a:gd name="connsiteY2" fmla="*/ 21782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65377"/>
                <a:gd name="connsiteY0" fmla="*/ 215404 h 2178240"/>
                <a:gd name="connsiteX1" fmla="*/ 6544129 w 6565377"/>
                <a:gd name="connsiteY1" fmla="*/ 24904 h 2178240"/>
                <a:gd name="connsiteX2" fmla="*/ 5909129 w 6565377"/>
                <a:gd name="connsiteY2" fmla="*/ 2178240 h 2178240"/>
                <a:gd name="connsiteX3" fmla="*/ 774700 w 6565377"/>
                <a:gd name="connsiteY3" fmla="*/ 2178240 h 2178240"/>
                <a:gd name="connsiteX4" fmla="*/ 0 w 6565377"/>
                <a:gd name="connsiteY4" fmla="*/ 215404 h 2178240"/>
                <a:gd name="connsiteX0" fmla="*/ 0 w 6563393"/>
                <a:gd name="connsiteY0" fmla="*/ 215404 h 2178240"/>
                <a:gd name="connsiteX1" fmla="*/ 6544129 w 6563393"/>
                <a:gd name="connsiteY1" fmla="*/ 24904 h 2178240"/>
                <a:gd name="connsiteX2" fmla="*/ 5909129 w 6563393"/>
                <a:gd name="connsiteY2" fmla="*/ 2178240 h 2178240"/>
                <a:gd name="connsiteX3" fmla="*/ 774700 w 6563393"/>
                <a:gd name="connsiteY3" fmla="*/ 2178240 h 2178240"/>
                <a:gd name="connsiteX4" fmla="*/ 0 w 6563393"/>
                <a:gd name="connsiteY4" fmla="*/ 215404 h 217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3393" h="2178240">
                  <a:moveTo>
                    <a:pt x="0" y="215404"/>
                  </a:moveTo>
                  <a:cubicBezTo>
                    <a:pt x="797076" y="-165596"/>
                    <a:pt x="4362753" y="88404"/>
                    <a:pt x="6544129" y="24904"/>
                  </a:cubicBezTo>
                  <a:cubicBezTo>
                    <a:pt x="6747329" y="763849"/>
                    <a:pt x="5261429" y="1388495"/>
                    <a:pt x="5909129" y="2178240"/>
                  </a:cubicBezTo>
                  <a:lnTo>
                    <a:pt x="774700" y="2178240"/>
                  </a:lnTo>
                  <a:cubicBezTo>
                    <a:pt x="914400" y="1447761"/>
                    <a:pt x="330200" y="704583"/>
                    <a:pt x="0" y="215404"/>
                  </a:cubicBezTo>
                  <a:close/>
                </a:path>
              </a:pathLst>
            </a:custGeom>
            <a:solidFill>
              <a:srgbClr val="2F8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Callout 3"/>
            <p:cNvSpPr/>
            <p:nvPr/>
          </p:nvSpPr>
          <p:spPr>
            <a:xfrm>
              <a:off x="1179164" y="1282478"/>
              <a:ext cx="2503836" cy="1528125"/>
            </a:xfrm>
            <a:prstGeom prst="wedgeEllipseCallout">
              <a:avLst>
                <a:gd name="adj1" fmla="val -17282"/>
                <a:gd name="adj2" fmla="val 7413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1164" y="1556405"/>
            <a:ext cx="242439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      </a:t>
            </a:r>
            <a:r>
              <a:rPr lang="en-US" dirty="0" err="1"/>
              <a:t>Vạch</a:t>
            </a:r>
            <a:r>
              <a:rPr lang="en-US" dirty="0"/>
              <a:t> </a:t>
            </a:r>
            <a:r>
              <a:rPr lang="en-US" dirty="0" err="1"/>
              <a:t>kẻ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endParaRPr lang="en-US" dirty="0"/>
          </a:p>
          <a:p>
            <a:pPr>
              <a:lnSpc>
                <a:spcPts val="2500"/>
              </a:lnSpc>
            </a:pPr>
            <a:r>
              <a:rPr lang="en-US" dirty="0"/>
              <a:t>  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vồng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   </a:t>
            </a:r>
          </a:p>
          <a:p>
            <a:pPr>
              <a:lnSpc>
                <a:spcPts val="2500"/>
              </a:lnSpc>
            </a:pPr>
            <a:r>
              <a:rPr lang="en-US" dirty="0"/>
              <a:t>      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cong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336800" y="3592462"/>
            <a:ext cx="284365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550024" y="3132957"/>
            <a:ext cx="423514" cy="660096"/>
            <a:chOff x="3498233" y="3838103"/>
            <a:chExt cx="423514" cy="660096"/>
          </a:xfrm>
        </p:grpSpPr>
        <p:sp>
          <p:nvSpPr>
            <p:cNvPr id="13" name="TextBox 12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83599" y="3132957"/>
            <a:ext cx="423514" cy="660096"/>
            <a:chOff x="3498233" y="3838103"/>
            <a:chExt cx="423514" cy="660096"/>
          </a:xfrm>
        </p:grpSpPr>
        <p:sp>
          <p:nvSpPr>
            <p:cNvPr id="16" name="TextBox 1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87705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thẳng</a:t>
            </a:r>
            <a:r>
              <a:rPr lang="en-US" sz="2000" dirty="0">
                <a:solidFill>
                  <a:schemeClr val="bg1"/>
                </a:solidFill>
              </a:rPr>
              <a:t> AB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514377" y="3592462"/>
            <a:ext cx="30962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665281" y="3132957"/>
            <a:ext cx="484428" cy="660096"/>
            <a:chOff x="3498233" y="3838103"/>
            <a:chExt cx="484428" cy="660096"/>
          </a:xfrm>
        </p:grpSpPr>
        <p:sp>
          <p:nvSpPr>
            <p:cNvPr id="22" name="TextBox 21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98233" y="38381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M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83993" y="3122866"/>
            <a:ext cx="444352" cy="660096"/>
            <a:chOff x="3498233" y="3838103"/>
            <a:chExt cx="444352" cy="660096"/>
          </a:xfrm>
        </p:grpSpPr>
        <p:sp>
          <p:nvSpPr>
            <p:cNvPr id="25" name="TextBox 24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98233" y="383810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514377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thẳng</a:t>
            </a:r>
            <a:r>
              <a:rPr lang="en-US" sz="2000" dirty="0">
                <a:solidFill>
                  <a:schemeClr val="bg1"/>
                </a:solidFill>
              </a:rPr>
              <a:t> MN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926657" y="3122866"/>
            <a:ext cx="423514" cy="660096"/>
            <a:chOff x="3498233" y="3838103"/>
            <a:chExt cx="423514" cy="660096"/>
          </a:xfrm>
        </p:grpSpPr>
        <p:sp>
          <p:nvSpPr>
            <p:cNvPr id="30" name="TextBox 29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P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514377" y="3648811"/>
            <a:ext cx="3317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Ba </a:t>
            </a:r>
            <a:r>
              <a:rPr lang="en-US" sz="2000" dirty="0" err="1">
                <a:solidFill>
                  <a:schemeClr val="bg1"/>
                </a:solidFill>
              </a:rPr>
              <a:t>điểm</a:t>
            </a:r>
            <a:r>
              <a:rPr lang="en-US" sz="2000" dirty="0">
                <a:solidFill>
                  <a:schemeClr val="bg1"/>
                </a:solidFill>
              </a:rPr>
              <a:t> M,N,P </a:t>
            </a:r>
            <a:r>
              <a:rPr lang="en-US" sz="2000" dirty="0" err="1">
                <a:solidFill>
                  <a:schemeClr val="bg1"/>
                </a:solidFill>
              </a:rPr>
              <a:t>thẳng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hàng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872498" y="2331407"/>
            <a:ext cx="2453015" cy="1090473"/>
            <a:chOff x="8872498" y="2331407"/>
            <a:chExt cx="2453015" cy="1090473"/>
          </a:xfrm>
        </p:grpSpPr>
        <p:sp>
          <p:nvSpPr>
            <p:cNvPr id="33" name="TextBox 32"/>
            <p:cNvSpPr txBox="1"/>
            <p:nvPr/>
          </p:nvSpPr>
          <p:spPr>
            <a:xfrm>
              <a:off x="8880357" y="2368813"/>
              <a:ext cx="24451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là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3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nằm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trên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1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đường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872498" y="2331407"/>
              <a:ext cx="2395740" cy="1090473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Arc 34"/>
          <p:cNvSpPr/>
          <p:nvPr/>
        </p:nvSpPr>
        <p:spPr>
          <a:xfrm rot="7842361">
            <a:off x="3209839" y="929878"/>
            <a:ext cx="4048709" cy="4002524"/>
          </a:xfrm>
          <a:prstGeom prst="arc">
            <a:avLst>
              <a:gd name="adj1" fmla="val 16200000"/>
              <a:gd name="adj2" fmla="val 48963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129105" y="4580497"/>
            <a:ext cx="32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48468" y="4915292"/>
            <a:ext cx="1905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cong</a:t>
            </a:r>
            <a:r>
              <a:rPr lang="en-US" sz="2000" dirty="0">
                <a:solidFill>
                  <a:schemeClr val="bg1"/>
                </a:solidFill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43782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  <p:bldP spid="11" grpId="0"/>
      <p:bldP spid="28" grpId="0"/>
      <p:bldP spid="28" grpId="1"/>
      <p:bldP spid="32" grpId="0"/>
      <p:bldP spid="35" grpId="0" animBg="1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40572" y="135089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64201" r="11718" b="14805"/>
          <a:stretch/>
        </p:blipFill>
        <p:spPr bwMode="auto">
          <a:xfrm>
            <a:off x="2991395" y="901338"/>
            <a:ext cx="8232584" cy="35139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0572" y="4689566"/>
            <a:ext cx="961838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cong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7104" y="4689566"/>
            <a:ext cx="1741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BC, DE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x, y</a:t>
            </a:r>
          </a:p>
        </p:txBody>
      </p:sp>
    </p:spTree>
    <p:extLst>
      <p:ext uri="{BB962C8B-B14F-4D97-AF65-F5344CB8AC3E}">
        <p14:creationId xmlns:p14="http://schemas.microsoft.com/office/powerpoint/2010/main" val="304861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2138543" cy="617957"/>
            <a:chOff x="1144472" y="1425114"/>
            <a:chExt cx="2138543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53450" y="1472482"/>
              <a:ext cx="1829565" cy="523220"/>
              <a:chOff x="1154453" y="4796255"/>
              <a:chExt cx="1829565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796923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54453" y="4796255"/>
                <a:ext cx="18295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   Đ, S  ?</a:t>
                </a: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12193" r="10975" b="74259"/>
          <a:stretch/>
        </p:blipFill>
        <p:spPr bwMode="auto">
          <a:xfrm>
            <a:off x="608397" y="1356286"/>
            <a:ext cx="10524060" cy="26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4744" y="4007395"/>
            <a:ext cx="96183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Ba </a:t>
            </a:r>
            <a:r>
              <a:rPr lang="en-US" sz="2800" dirty="0" err="1"/>
              <a:t>điểm</a:t>
            </a:r>
            <a:r>
              <a:rPr lang="en-US" sz="2800" dirty="0"/>
              <a:t> A, B, C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Ba </a:t>
            </a:r>
            <a:r>
              <a:rPr lang="en-US" sz="2800" dirty="0" err="1"/>
              <a:t>điểm</a:t>
            </a:r>
            <a:r>
              <a:rPr lang="en-US" sz="2800" dirty="0"/>
              <a:t> D, E, G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6270171" y="4673600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270171" y="5334673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87989" y="4572560"/>
            <a:ext cx="62241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7989" y="5238765"/>
            <a:ext cx="62241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6842" y="1068363"/>
            <a:ext cx="622411" cy="131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903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7" grpId="0" animBg="1"/>
      <p:bldP spid="10" grpId="0" animBg="1"/>
      <p:bldP spid="11" grpId="0" uiExpand="1" build="p"/>
      <p:bldP spid="12" grpId="0" uiExpand="1" build="p"/>
      <p:bldP spid="13" grpId="0" uiExpand="1" build="p"/>
      <p:bldP spid="13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8386308" cy="617957"/>
            <a:chOff x="1144472" y="1425114"/>
            <a:chExt cx="8386308" cy="617957"/>
          </a:xfrm>
        </p:grpSpPr>
        <p:sp>
          <p:nvSpPr>
            <p:cNvPr id="6" name="TextBox 5"/>
            <p:cNvSpPr txBox="1"/>
            <p:nvPr/>
          </p:nvSpPr>
          <p:spPr>
            <a:xfrm>
              <a:off x="1453450" y="1519851"/>
              <a:ext cx="8077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   </a:t>
              </a: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3 </a:t>
              </a:r>
              <a:r>
                <a:rPr lang="en-US" sz="2800" dirty="0" err="1"/>
                <a:t>điểm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sp>
        <p:nvSpPr>
          <p:cNvPr id="7" name="Isosceles Triangle 6"/>
          <p:cNvSpPr/>
          <p:nvPr/>
        </p:nvSpPr>
        <p:spPr>
          <a:xfrm>
            <a:off x="2553566" y="1724296"/>
            <a:ext cx="3977858" cy="380129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0"/>
            <a:endCxn id="7" idx="3"/>
          </p:cNvCxnSpPr>
          <p:nvPr/>
        </p:nvCxnSpPr>
        <p:spPr>
          <a:xfrm>
            <a:off x="4542495" y="1724296"/>
            <a:ext cx="0" cy="3801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47183" y="1724296"/>
            <a:ext cx="0" cy="38012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368893" y="986048"/>
            <a:ext cx="575678" cy="1015663"/>
            <a:chOff x="3576640" y="3851868"/>
            <a:chExt cx="575678" cy="1015663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28804" y="4066896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66568" y="3520804"/>
            <a:ext cx="499596" cy="1167433"/>
            <a:chOff x="3576640" y="3851868"/>
            <a:chExt cx="499596" cy="1167433"/>
          </a:xfrm>
        </p:grpSpPr>
        <p:sp>
          <p:nvSpPr>
            <p:cNvPr id="23" name="TextBox 22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09536" y="4496081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73780" y="1950511"/>
            <a:ext cx="4781006" cy="673050"/>
            <a:chOff x="8872498" y="2279156"/>
            <a:chExt cx="2572494" cy="673050"/>
          </a:xfrm>
        </p:grpSpPr>
        <p:sp>
          <p:nvSpPr>
            <p:cNvPr id="28" name="TextBox 27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Ba </a:t>
              </a:r>
              <a:r>
                <a:rPr lang="en-US" sz="2800" b="1" dirty="0" err="1">
                  <a:solidFill>
                    <a:srgbClr val="0070C0"/>
                  </a:solidFill>
                </a:rPr>
                <a:t>điểm</a:t>
              </a:r>
              <a:r>
                <a:rPr lang="en-US" sz="2800" b="1" dirty="0">
                  <a:solidFill>
                    <a:srgbClr val="0070C0"/>
                  </a:solidFill>
                </a:rPr>
                <a:t> A, H, M </a:t>
              </a:r>
              <a:r>
                <a:rPr lang="en-US" sz="2800" b="1" dirty="0" err="1">
                  <a:solidFill>
                    <a:srgbClr val="0070C0"/>
                  </a:solidFill>
                </a:rPr>
                <a:t>thẳng</a:t>
              </a:r>
              <a:r>
                <a:rPr lang="en-US" sz="2800" b="1" dirty="0">
                  <a:solidFill>
                    <a:srgbClr val="0070C0"/>
                  </a:solidFill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</a:rPr>
                <a:t>hàng</a:t>
              </a:r>
              <a:r>
                <a:rPr lang="en-US" sz="2800" b="1" dirty="0">
                  <a:solidFill>
                    <a:srgbClr val="0070C0"/>
                  </a:solidFill>
                </a:rPr>
                <a:t>.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2600699" y="5525588"/>
            <a:ext cx="39307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119333" y="4813465"/>
            <a:ext cx="504580" cy="1015663"/>
            <a:chOff x="3338760" y="3851868"/>
            <a:chExt cx="504580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38760" y="40980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9137" y="4813465"/>
            <a:ext cx="654113" cy="1015663"/>
            <a:chOff x="3576640" y="3851868"/>
            <a:chExt cx="654113" cy="1015663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86401" y="409808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07987" y="4813465"/>
            <a:ext cx="525281" cy="1292661"/>
            <a:chOff x="3318059" y="3851868"/>
            <a:chExt cx="525281" cy="1292661"/>
          </a:xfrm>
        </p:grpSpPr>
        <p:sp>
          <p:nvSpPr>
            <p:cNvPr id="20" name="TextBox 19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18059" y="4621309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35037" y="2878032"/>
            <a:ext cx="4781006" cy="673050"/>
            <a:chOff x="8872498" y="2279156"/>
            <a:chExt cx="2572494" cy="673050"/>
          </a:xfrm>
        </p:grpSpPr>
        <p:sp>
          <p:nvSpPr>
            <p:cNvPr id="34" name="TextBox 33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Ba </a:t>
              </a:r>
              <a:r>
                <a:rPr lang="en-US" sz="2800" b="1" dirty="0" err="1">
                  <a:solidFill>
                    <a:srgbClr val="0070C0"/>
                  </a:solidFill>
                </a:rPr>
                <a:t>điểm</a:t>
              </a:r>
              <a:r>
                <a:rPr lang="en-US" sz="2800" b="1" dirty="0">
                  <a:solidFill>
                    <a:srgbClr val="0070C0"/>
                  </a:solidFill>
                </a:rPr>
                <a:t> B, M, C </a:t>
              </a:r>
              <a:r>
                <a:rPr lang="en-US" sz="2800" b="1" dirty="0" err="1">
                  <a:solidFill>
                    <a:srgbClr val="0070C0"/>
                  </a:solidFill>
                </a:rPr>
                <a:t>thẳng</a:t>
              </a:r>
              <a:r>
                <a:rPr lang="en-US" sz="2800" b="1" dirty="0">
                  <a:solidFill>
                    <a:srgbClr val="0070C0"/>
                  </a:solidFill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</a:rPr>
                <a:t>hàng</a:t>
              </a:r>
              <a:r>
                <a:rPr lang="en-US" sz="2800" b="1" dirty="0">
                  <a:solidFill>
                    <a:srgbClr val="0070C0"/>
                  </a:solidFill>
                </a:rPr>
                <a:t>.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182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3815" y="1116871"/>
            <a:ext cx="10489429" cy="954107"/>
            <a:chOff x="1144471" y="1590692"/>
            <a:chExt cx="10489429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453450" y="1590692"/>
              <a:ext cx="101804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  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,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3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44471" y="1590692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4</a:t>
              </a:r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66069" r="12206" b="9615"/>
          <a:stretch/>
        </p:blipFill>
        <p:spPr bwMode="auto">
          <a:xfrm>
            <a:off x="783816" y="2094874"/>
            <a:ext cx="10077021" cy="42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7236823" y="4776868"/>
            <a:ext cx="3139077" cy="13218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5995490" y="3416682"/>
            <a:ext cx="4380410" cy="13601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76549" y="3226670"/>
            <a:ext cx="2965270" cy="10840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776549" y="2795451"/>
            <a:ext cx="0" cy="15283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959428" y="2990454"/>
            <a:ext cx="1" cy="6410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959429" y="3363685"/>
            <a:ext cx="936171" cy="3010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5641613" y="3809865"/>
            <a:ext cx="1936750" cy="1504156"/>
          </a:xfrm>
          <a:custGeom>
            <a:avLst/>
            <a:gdLst>
              <a:gd name="connsiteX0" fmla="*/ 0 w 1936750"/>
              <a:gd name="connsiteY0" fmla="*/ 1504156 h 1504156"/>
              <a:gd name="connsiteX1" fmla="*/ 15875 w 1936750"/>
              <a:gd name="connsiteY1" fmla="*/ 1335881 h 1504156"/>
              <a:gd name="connsiteX2" fmla="*/ 47625 w 1936750"/>
              <a:gd name="connsiteY2" fmla="*/ 1189831 h 1504156"/>
              <a:gd name="connsiteX3" fmla="*/ 79375 w 1936750"/>
              <a:gd name="connsiteY3" fmla="*/ 1072356 h 1504156"/>
              <a:gd name="connsiteX4" fmla="*/ 146050 w 1936750"/>
              <a:gd name="connsiteY4" fmla="*/ 932656 h 1504156"/>
              <a:gd name="connsiteX5" fmla="*/ 215900 w 1936750"/>
              <a:gd name="connsiteY5" fmla="*/ 789781 h 1504156"/>
              <a:gd name="connsiteX6" fmla="*/ 292100 w 1936750"/>
              <a:gd name="connsiteY6" fmla="*/ 634206 h 1504156"/>
              <a:gd name="connsiteX7" fmla="*/ 358775 w 1936750"/>
              <a:gd name="connsiteY7" fmla="*/ 519906 h 1504156"/>
              <a:gd name="connsiteX8" fmla="*/ 463550 w 1936750"/>
              <a:gd name="connsiteY8" fmla="*/ 386556 h 1504156"/>
              <a:gd name="connsiteX9" fmla="*/ 625475 w 1936750"/>
              <a:gd name="connsiteY9" fmla="*/ 237331 h 1504156"/>
              <a:gd name="connsiteX10" fmla="*/ 781050 w 1936750"/>
              <a:gd name="connsiteY10" fmla="*/ 135731 h 1504156"/>
              <a:gd name="connsiteX11" fmla="*/ 901700 w 1936750"/>
              <a:gd name="connsiteY11" fmla="*/ 62706 h 1504156"/>
              <a:gd name="connsiteX12" fmla="*/ 1044575 w 1936750"/>
              <a:gd name="connsiteY12" fmla="*/ 18256 h 1504156"/>
              <a:gd name="connsiteX13" fmla="*/ 1168400 w 1936750"/>
              <a:gd name="connsiteY13" fmla="*/ 5556 h 1504156"/>
              <a:gd name="connsiteX14" fmla="*/ 1317625 w 1936750"/>
              <a:gd name="connsiteY14" fmla="*/ 2381 h 1504156"/>
              <a:gd name="connsiteX15" fmla="*/ 1466850 w 1936750"/>
              <a:gd name="connsiteY15" fmla="*/ 40481 h 1504156"/>
              <a:gd name="connsiteX16" fmla="*/ 1600200 w 1936750"/>
              <a:gd name="connsiteY16" fmla="*/ 94456 h 1504156"/>
              <a:gd name="connsiteX17" fmla="*/ 1711325 w 1936750"/>
              <a:gd name="connsiteY17" fmla="*/ 145256 h 1504156"/>
              <a:gd name="connsiteX18" fmla="*/ 1812925 w 1936750"/>
              <a:gd name="connsiteY18" fmla="*/ 218281 h 1504156"/>
              <a:gd name="connsiteX19" fmla="*/ 1892300 w 1936750"/>
              <a:gd name="connsiteY19" fmla="*/ 278606 h 1504156"/>
              <a:gd name="connsiteX20" fmla="*/ 1936750 w 1936750"/>
              <a:gd name="connsiteY20" fmla="*/ 332581 h 15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6750" h="1504156">
                <a:moveTo>
                  <a:pt x="0" y="1504156"/>
                </a:moveTo>
                <a:cubicBezTo>
                  <a:pt x="3969" y="1446212"/>
                  <a:pt x="7938" y="1388268"/>
                  <a:pt x="15875" y="1335881"/>
                </a:cubicBezTo>
                <a:cubicBezTo>
                  <a:pt x="23812" y="1283494"/>
                  <a:pt x="37042" y="1233752"/>
                  <a:pt x="47625" y="1189831"/>
                </a:cubicBezTo>
                <a:cubicBezTo>
                  <a:pt x="58208" y="1145910"/>
                  <a:pt x="62971" y="1115218"/>
                  <a:pt x="79375" y="1072356"/>
                </a:cubicBezTo>
                <a:cubicBezTo>
                  <a:pt x="95779" y="1029493"/>
                  <a:pt x="123296" y="979752"/>
                  <a:pt x="146050" y="932656"/>
                </a:cubicBezTo>
                <a:cubicBezTo>
                  <a:pt x="168804" y="885560"/>
                  <a:pt x="215900" y="789781"/>
                  <a:pt x="215900" y="789781"/>
                </a:cubicBezTo>
                <a:cubicBezTo>
                  <a:pt x="240242" y="740039"/>
                  <a:pt x="268288" y="679185"/>
                  <a:pt x="292100" y="634206"/>
                </a:cubicBezTo>
                <a:cubicBezTo>
                  <a:pt x="315913" y="589227"/>
                  <a:pt x="330200" y="561181"/>
                  <a:pt x="358775" y="519906"/>
                </a:cubicBezTo>
                <a:cubicBezTo>
                  <a:pt x="387350" y="478631"/>
                  <a:pt x="419100" y="433652"/>
                  <a:pt x="463550" y="386556"/>
                </a:cubicBezTo>
                <a:cubicBezTo>
                  <a:pt x="508000" y="339460"/>
                  <a:pt x="572558" y="279135"/>
                  <a:pt x="625475" y="237331"/>
                </a:cubicBezTo>
                <a:cubicBezTo>
                  <a:pt x="678392" y="195527"/>
                  <a:pt x="735012" y="164835"/>
                  <a:pt x="781050" y="135731"/>
                </a:cubicBezTo>
                <a:cubicBezTo>
                  <a:pt x="827088" y="106627"/>
                  <a:pt x="857779" y="82285"/>
                  <a:pt x="901700" y="62706"/>
                </a:cubicBezTo>
                <a:cubicBezTo>
                  <a:pt x="945621" y="43127"/>
                  <a:pt x="1000125" y="27781"/>
                  <a:pt x="1044575" y="18256"/>
                </a:cubicBezTo>
                <a:cubicBezTo>
                  <a:pt x="1089025" y="8731"/>
                  <a:pt x="1122892" y="8202"/>
                  <a:pt x="1168400" y="5556"/>
                </a:cubicBezTo>
                <a:cubicBezTo>
                  <a:pt x="1213908" y="2910"/>
                  <a:pt x="1267883" y="-3440"/>
                  <a:pt x="1317625" y="2381"/>
                </a:cubicBezTo>
                <a:cubicBezTo>
                  <a:pt x="1367367" y="8202"/>
                  <a:pt x="1419754" y="25135"/>
                  <a:pt x="1466850" y="40481"/>
                </a:cubicBezTo>
                <a:cubicBezTo>
                  <a:pt x="1513946" y="55827"/>
                  <a:pt x="1559454" y="76993"/>
                  <a:pt x="1600200" y="94456"/>
                </a:cubicBezTo>
                <a:cubicBezTo>
                  <a:pt x="1640946" y="111918"/>
                  <a:pt x="1675871" y="124618"/>
                  <a:pt x="1711325" y="145256"/>
                </a:cubicBezTo>
                <a:cubicBezTo>
                  <a:pt x="1746779" y="165894"/>
                  <a:pt x="1782763" y="196056"/>
                  <a:pt x="1812925" y="218281"/>
                </a:cubicBezTo>
                <a:cubicBezTo>
                  <a:pt x="1843087" y="240506"/>
                  <a:pt x="1871663" y="259556"/>
                  <a:pt x="1892300" y="278606"/>
                </a:cubicBezTo>
                <a:cubicBezTo>
                  <a:pt x="1912937" y="297656"/>
                  <a:pt x="1924843" y="315118"/>
                  <a:pt x="1936750" y="33258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 t="34439" r="19328" b="14540"/>
          <a:stretch/>
        </p:blipFill>
        <p:spPr bwMode="auto">
          <a:xfrm>
            <a:off x="167949" y="1959429"/>
            <a:ext cx="6985550" cy="315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159589" y="272366"/>
            <a:ext cx="9234711" cy="996597"/>
            <a:chOff x="228600" y="190500"/>
            <a:chExt cx="8389712" cy="996597"/>
          </a:xfrm>
        </p:grpSpPr>
        <p:sp>
          <p:nvSpPr>
            <p:cNvPr id="4" name="Rounded Rectangle 3"/>
            <p:cNvSpPr/>
            <p:nvPr/>
          </p:nvSpPr>
          <p:spPr>
            <a:xfrm>
              <a:off x="649513" y="228599"/>
              <a:ext cx="7968799" cy="958498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Tìm một đường thẳng, một đường cong, </a:t>
              </a:r>
            </a:p>
            <a:p>
              <a:pPr algn="ctr"/>
              <a:r>
                <a:rPr lang="en-US" sz="32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ba cây thẳng hàng trong hình dưới đây.</a:t>
              </a:r>
              <a:endParaRPr lang="en-US" sz="3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28600" y="190500"/>
              <a:ext cx="6096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7480917" y="1767034"/>
            <a:ext cx="42569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Một đường thẳng</a:t>
            </a:r>
            <a:endParaRPr lang="en-US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657599" y="4086808"/>
            <a:ext cx="1754156" cy="709127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7480917" y="2598031"/>
            <a:ext cx="4256993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Một đường cong</a:t>
            </a:r>
            <a:endParaRPr lang="en-US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rc 9"/>
          <p:cNvSpPr/>
          <p:nvPr/>
        </p:nvSpPr>
        <p:spPr>
          <a:xfrm rot="18023279">
            <a:off x="2534688" y="3803505"/>
            <a:ext cx="3311621" cy="2273314"/>
          </a:xfrm>
          <a:prstGeom prst="arc">
            <a:avLst>
              <a:gd name="adj1" fmla="val 16200000"/>
              <a:gd name="adj2" fmla="val 21553189"/>
            </a:avLst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7480916" y="3536303"/>
            <a:ext cx="47110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Ba cây thẳng hàng.</a:t>
            </a:r>
            <a:endParaRPr lang="en-US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90498" y="3088436"/>
            <a:ext cx="2434237" cy="643809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0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2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292</Words>
  <Application>Microsoft Office PowerPoint</Application>
  <PresentationFormat>Widescreen</PresentationFormat>
  <Paragraphs>67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宋体</vt:lpstr>
      <vt:lpstr>Arial</vt:lpstr>
      <vt:lpstr>Calibri</vt:lpstr>
      <vt:lpstr>Calibri Light</vt:lpstr>
      <vt:lpstr>Franklin Gothic Book</vt:lpstr>
      <vt:lpstr>Franklin Gothic Medium</vt:lpstr>
      <vt:lpstr>HP001 4H</vt:lpstr>
      <vt:lpstr>黑体</vt:lpstr>
      <vt:lpstr>华文楷体</vt:lpstr>
      <vt:lpstr>Times New Roman</vt:lpstr>
      <vt:lpstr>Wingdings 2</vt:lpstr>
      <vt:lpstr>字魂17号-萌趣果冻体</vt:lpstr>
      <vt:lpstr>方正卡通简体</vt:lpstr>
      <vt:lpstr>Office Theme</vt:lpstr>
      <vt:lpstr>Office 主题​​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Kim-Cuc</dc:creator>
  <cp:lastModifiedBy>DL210723</cp:lastModifiedBy>
  <cp:revision>22</cp:revision>
  <dcterms:created xsi:type="dcterms:W3CDTF">2021-05-19T13:00:00Z</dcterms:created>
  <dcterms:modified xsi:type="dcterms:W3CDTF">2023-12-07T11:27:14Z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