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90" r:id="rId2"/>
    <p:sldId id="291" r:id="rId3"/>
    <p:sldId id="295" r:id="rId4"/>
    <p:sldId id="293" r:id="rId5"/>
    <p:sldId id="296" r:id="rId6"/>
    <p:sldId id="298" r:id="rId7"/>
    <p:sldId id="297" r:id="rId8"/>
    <p:sldId id="299" r:id="rId9"/>
    <p:sldId id="300" r:id="rId10"/>
    <p:sldId id="301" r:id="rId11"/>
    <p:sldId id="302" r:id="rId12"/>
    <p:sldId id="303" r:id="rId13"/>
    <p:sldId id="266" r:id="rId14"/>
    <p:sldId id="268" r:id="rId15"/>
    <p:sldId id="294" r:id="rId16"/>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
      <p:font typeface="Vogue-ExtraBold" panose="020B0500000000000000"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EC0"/>
    <a:srgbClr val="EBAA51"/>
    <a:srgbClr val="369C66"/>
    <a:srgbClr val="2E6C41"/>
    <a:srgbClr val="44A061"/>
    <a:srgbClr val="41BD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26" y="72"/>
      </p:cViewPr>
      <p:guideLst/>
    </p:cSldViewPr>
  </p:slideViewPr>
  <p:notesTextViewPr>
    <p:cViewPr>
      <p:scale>
        <a:sx n="1" d="1"/>
        <a:sy n="1" d="1"/>
      </p:scale>
      <p:origin x="0" y="0"/>
    </p:cViewPr>
  </p:notesText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D1E195-7FF7-31F9-0E74-5342AA6173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CECFD6-8069-EDCD-B005-697ACEE6A5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CF62CF-097C-4391-B5FB-34692BFF040B}" type="datetimeFigureOut">
              <a:rPr lang="en-US" smtClean="0"/>
              <a:t>11/11/2023</a:t>
            </a:fld>
            <a:endParaRPr lang="en-US"/>
          </a:p>
        </p:txBody>
      </p:sp>
      <p:sp>
        <p:nvSpPr>
          <p:cNvPr id="4" name="Footer Placeholder 3">
            <a:extLst>
              <a:ext uri="{FF2B5EF4-FFF2-40B4-BE49-F238E27FC236}">
                <a16:creationId xmlns:a16="http://schemas.microsoft.com/office/drawing/2014/main" id="{4126B036-ED90-3180-7B90-B877A926F8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7A81C1-A295-FE26-877F-151482BBB5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6E1E4-61F3-4CAF-ADC2-A130E19E9CA9}" type="slidenum">
              <a:rPr lang="en-US" smtClean="0"/>
              <a:t>‹#›</a:t>
            </a:fld>
            <a:endParaRPr lang="en-US"/>
          </a:p>
        </p:txBody>
      </p:sp>
    </p:spTree>
    <p:extLst>
      <p:ext uri="{BB962C8B-B14F-4D97-AF65-F5344CB8AC3E}">
        <p14:creationId xmlns:p14="http://schemas.microsoft.com/office/powerpoint/2010/main" val="2563107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F5070-DBD6-4589-B938-F542624F9BD7}"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13EA3-63EA-4C61-BC63-2425F1FF856A}" type="slidenum">
              <a:rPr lang="en-US" smtClean="0"/>
              <a:t>‹#›</a:t>
            </a:fld>
            <a:endParaRPr lang="en-US"/>
          </a:p>
        </p:txBody>
      </p:sp>
    </p:spTree>
    <p:extLst>
      <p:ext uri="{BB962C8B-B14F-4D97-AF65-F5344CB8AC3E}">
        <p14:creationId xmlns:p14="http://schemas.microsoft.com/office/powerpoint/2010/main" val="399396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900260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2451211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38215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3742795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397797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0372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194448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91083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A0684E7-4343-498E-890A-25A27148655B}" type="slidenum">
              <a:rPr lang="zh-CN" altLang="en-US" smtClean="0"/>
              <a:t>‹#›</a:t>
            </a:fld>
            <a:endParaRPr lang="zh-CN" altLang="en-US"/>
          </a:p>
        </p:txBody>
      </p:sp>
      <p:pic>
        <p:nvPicPr>
          <p:cNvPr id="6" name="Picture 5">
            <a:extLst>
              <a:ext uri="{FF2B5EF4-FFF2-40B4-BE49-F238E27FC236}">
                <a16:creationId xmlns:a16="http://schemas.microsoft.com/office/drawing/2014/main" id="{6F6E0CCA-EAB0-E9E7-1B78-90A518ED59C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5498AE1-03A0-02A1-2F93-789BF5D523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9" name="Picture 8">
            <a:extLst>
              <a:ext uri="{FF2B5EF4-FFF2-40B4-BE49-F238E27FC236}">
                <a16:creationId xmlns:a16="http://schemas.microsoft.com/office/drawing/2014/main" id="{819BD211-2080-69B7-1C82-9601A12F97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0" name="Picture 9">
            <a:extLst>
              <a:ext uri="{FF2B5EF4-FFF2-40B4-BE49-F238E27FC236}">
                <a16:creationId xmlns:a16="http://schemas.microsoft.com/office/drawing/2014/main" id="{11FDD7E6-3108-5538-888C-8D6827ADD0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1" name="Picture 10">
            <a:extLst>
              <a:ext uri="{FF2B5EF4-FFF2-40B4-BE49-F238E27FC236}">
                <a16:creationId xmlns:a16="http://schemas.microsoft.com/office/drawing/2014/main" id="{832135D4-C222-63B9-D5DE-C275D0D155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681937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699806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C89020D-B3EF-49B8-BB8B-2F72C96D7C39}" type="datetimeFigureOut">
              <a:rPr lang="zh-CN" altLang="en-US" smtClean="0"/>
              <a:t>2023/11/11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A0684E7-4343-498E-890A-25A27148655B}" type="slidenum">
              <a:rPr lang="zh-CN" altLang="en-US" smtClean="0"/>
              <a:t>‹#›</a:t>
            </a:fld>
            <a:endParaRPr lang="zh-CN" altLang="en-US"/>
          </a:p>
        </p:txBody>
      </p:sp>
    </p:spTree>
    <p:extLst>
      <p:ext uri="{BB962C8B-B14F-4D97-AF65-F5344CB8AC3E}">
        <p14:creationId xmlns:p14="http://schemas.microsoft.com/office/powerpoint/2010/main" val="1164754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9020D-B3EF-49B8-BB8B-2F72C96D7C39}" type="datetimeFigureOut">
              <a:rPr lang="zh-CN" altLang="en-US" smtClean="0"/>
              <a:t>2023/11/11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684E7-4343-498E-890A-25A27148655B}" type="slidenum">
              <a:rPr lang="zh-CN" altLang="en-US" smtClean="0"/>
              <a:t>‹#›</a:t>
            </a:fld>
            <a:endParaRPr lang="zh-CN" altLang="en-US"/>
          </a:p>
        </p:txBody>
      </p:sp>
      <p:pic>
        <p:nvPicPr>
          <p:cNvPr id="9" name="Picture 8">
            <a:extLst>
              <a:ext uri="{FF2B5EF4-FFF2-40B4-BE49-F238E27FC236}">
                <a16:creationId xmlns:a16="http://schemas.microsoft.com/office/drawing/2014/main" id="{DE8F8AE9-1F10-841E-28A6-A644ACC452B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E7F44197-A000-0F37-923D-0ADF1E2040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34D32D8F-6519-3616-8FF4-134F1BBBD80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6E163C51-D57B-F8D0-11C5-3E9CA89757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3141042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2700" y="29210"/>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3" name="图片 12" descr="103"/>
          <p:cNvPicPr>
            <a:picLocks noChangeAspect="1"/>
          </p:cNvPicPr>
          <p:nvPr/>
        </p:nvPicPr>
        <p:blipFill>
          <a:blip r:embed="rId7"/>
          <a:srcRect l="64125" t="7033" r="-483" b="80739"/>
          <a:stretch>
            <a:fillRect/>
          </a:stretch>
        </p:blipFill>
        <p:spPr>
          <a:xfrm>
            <a:off x="9338945" y="70485"/>
            <a:ext cx="2437765" cy="1229995"/>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grpSp>
        <p:nvGrpSpPr>
          <p:cNvPr id="9" name="Group 8">
            <a:extLst>
              <a:ext uri="{FF2B5EF4-FFF2-40B4-BE49-F238E27FC236}">
                <a16:creationId xmlns:a16="http://schemas.microsoft.com/office/drawing/2014/main" id="{4962D187-5CBC-A764-268B-ABB946B28FDD}"/>
              </a:ext>
            </a:extLst>
          </p:cNvPr>
          <p:cNvGrpSpPr/>
          <p:nvPr/>
        </p:nvGrpSpPr>
        <p:grpSpPr>
          <a:xfrm>
            <a:off x="3956883" y="1637662"/>
            <a:ext cx="2638945" cy="590664"/>
            <a:chOff x="3190355" y="1341755"/>
            <a:chExt cx="2638945" cy="590664"/>
          </a:xfrm>
        </p:grpSpPr>
        <p:sp>
          <p:nvSpPr>
            <p:cNvPr id="2" name="Rectangle: Rounded Corners 1">
              <a:extLst>
                <a:ext uri="{FF2B5EF4-FFF2-40B4-BE49-F238E27FC236}">
                  <a16:creationId xmlns:a16="http://schemas.microsoft.com/office/drawing/2014/main" id="{CF768073-30C0-7E1F-DA13-BF7BA27CAFA3}"/>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69CA6C-CA91-0255-5965-3CE767F2296E}"/>
                </a:ext>
              </a:extLst>
            </p:cNvPr>
            <p:cNvSpPr txBox="1"/>
            <p:nvPr/>
          </p:nvSpPr>
          <p:spPr>
            <a:xfrm>
              <a:off x="3356264" y="1375477"/>
              <a:ext cx="2473036" cy="523220"/>
            </a:xfrm>
            <a:prstGeom prst="rect">
              <a:avLst/>
            </a:prstGeom>
            <a:noFill/>
          </p:spPr>
          <p:txBody>
            <a:bodyPr wrap="square" rtlCol="0">
              <a:spAutoFit/>
            </a:bodyPr>
            <a:lstStyle/>
            <a:p>
              <a:r>
                <a:rPr lang="en-US" sz="2800" spc="300" dirty="0">
                  <a:latin typeface="Vogue-ExtraBold" panose="020B0500000000000000" pitchFamily="34" charset="0"/>
                  <a:ea typeface="Vogue-ExtraBold" panose="020B0500000000000000" pitchFamily="34" charset="0"/>
                  <a:cs typeface="Vogue-ExtraBold" panose="020B0500000000000000" pitchFamily="34" charset="0"/>
                </a:rPr>
                <a:t>TIẾNG VIỆT</a:t>
              </a:r>
            </a:p>
          </p:txBody>
        </p:sp>
      </p:grpSp>
      <p:pic>
        <p:nvPicPr>
          <p:cNvPr id="19" name="Picture 18">
            <a:extLst>
              <a:ext uri="{FF2B5EF4-FFF2-40B4-BE49-F238E27FC236}">
                <a16:creationId xmlns:a16="http://schemas.microsoft.com/office/drawing/2014/main" id="{9D19F172-DFCA-7EF4-02A3-56943B19D7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06" y="-7841"/>
            <a:ext cx="1308321" cy="1308321"/>
          </a:xfrm>
          <a:prstGeom prst="rect">
            <a:avLst/>
          </a:prstGeom>
        </p:spPr>
      </p:pic>
      <p:pic>
        <p:nvPicPr>
          <p:cNvPr id="15" name="Picture 14">
            <a:extLst>
              <a:ext uri="{FF2B5EF4-FFF2-40B4-BE49-F238E27FC236}">
                <a16:creationId xmlns:a16="http://schemas.microsoft.com/office/drawing/2014/main" id="{78D9750E-95CF-87BE-0340-FC363FFB9C56}"/>
              </a:ext>
            </a:extLst>
          </p:cNvPr>
          <p:cNvPicPr>
            <a:picLocks noChangeAspect="1"/>
          </p:cNvPicPr>
          <p:nvPr/>
        </p:nvPicPr>
        <p:blipFill>
          <a:blip r:embed="rId9"/>
          <a:stretch>
            <a:fillRect/>
          </a:stretch>
        </p:blipFill>
        <p:spPr>
          <a:xfrm>
            <a:off x="499819" y="2146757"/>
            <a:ext cx="8487988" cy="37320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951075-A80F-FFD5-4F09-C9F0E7946C39}"/>
              </a:ext>
            </a:extLst>
          </p:cNvPr>
          <p:cNvGrpSpPr/>
          <p:nvPr/>
        </p:nvGrpSpPr>
        <p:grpSpPr>
          <a:xfrm>
            <a:off x="1126490" y="455930"/>
            <a:ext cx="9939020" cy="6402070"/>
            <a:chOff x="1126490" y="455930"/>
            <a:chExt cx="9939020" cy="6402070"/>
          </a:xfrm>
        </p:grpSpPr>
        <p:pic>
          <p:nvPicPr>
            <p:cNvPr id="2" name="图片 3" descr="68">
              <a:extLst>
                <a:ext uri="{FF2B5EF4-FFF2-40B4-BE49-F238E27FC236}">
                  <a16:creationId xmlns:a16="http://schemas.microsoft.com/office/drawing/2014/main" id="{60F4D964-0AAC-1EB8-BF49-FAA3C71CA920}"/>
                </a:ext>
              </a:extLst>
            </p:cNvPr>
            <p:cNvPicPr>
              <a:picLocks noChangeAspect="1"/>
            </p:cNvPicPr>
            <p:nvPr/>
          </p:nvPicPr>
          <p:blipFill>
            <a:blip r:embed="rId2"/>
            <a:srcRect l="2241" t="4536" r="4719"/>
            <a:stretch>
              <a:fillRect/>
            </a:stretch>
          </p:blipFill>
          <p:spPr>
            <a:xfrm>
              <a:off x="1126490" y="455930"/>
              <a:ext cx="9939020" cy="6402070"/>
            </a:xfrm>
            <a:prstGeom prst="rect">
              <a:avLst/>
            </a:prstGeom>
          </p:spPr>
        </p:pic>
        <p:sp>
          <p:nvSpPr>
            <p:cNvPr id="6" name="TextBox 5">
              <a:extLst>
                <a:ext uri="{FF2B5EF4-FFF2-40B4-BE49-F238E27FC236}">
                  <a16:creationId xmlns:a16="http://schemas.microsoft.com/office/drawing/2014/main" id="{1D068166-33CB-3B59-2BF9-9E8D2FA2DAE9}"/>
                </a:ext>
              </a:extLst>
            </p:cNvPr>
            <p:cNvSpPr txBox="1"/>
            <p:nvPr/>
          </p:nvSpPr>
          <p:spPr>
            <a:xfrm>
              <a:off x="2195378" y="2228630"/>
              <a:ext cx="7962776" cy="4031873"/>
            </a:xfrm>
            <a:prstGeom prst="rect">
              <a:avLst/>
            </a:prstGeom>
            <a:noFill/>
          </p:spPr>
          <p:txBody>
            <a:bodyPr wrap="square" rtlCol="0">
              <a:spAutoFit/>
            </a:bodyPr>
            <a:lstStyle/>
            <a:p>
              <a:pPr algn="just"/>
              <a:r>
                <a:rPr lang="vi-VN" sz="3200" dirty="0">
                  <a:latin typeface="Cambria" panose="02040503050406030204" pitchFamily="18" charset="0"/>
                </a:rPr>
                <a:t>- Khi viết đoạn văn tưởng tượng dựa trên một câu chuyện đã đọc hoặc đã nghe, người viết cần phát huy trí tưởng tượng để thay đổi, bổ sung chi tiết cho câu chuyện.</a:t>
              </a:r>
            </a:p>
            <a:p>
              <a:pPr algn="just"/>
              <a:r>
                <a:rPr lang="vi-VN" sz="3200" dirty="0">
                  <a:latin typeface="Cambria" panose="02040503050406030204" pitchFamily="18" charset="0"/>
                </a:rPr>
                <a:t>- Có nhiều cách viết đoạn văn tưởng tượng như: bổ sung chi tiết (lời kể, tả,...), bổ sung lời thoại của nhân vật, thay hoặc viết tiếp đoạn kết,...</a:t>
              </a:r>
              <a:endParaRPr lang="en-US" sz="3200" dirty="0">
                <a:latin typeface="Cambria" panose="02040503050406030204" pitchFamily="18" charset="0"/>
              </a:endParaRPr>
            </a:p>
          </p:txBody>
        </p:sp>
      </p:grpSp>
      <p:pic>
        <p:nvPicPr>
          <p:cNvPr id="8" name="Picture 7">
            <a:extLst>
              <a:ext uri="{FF2B5EF4-FFF2-40B4-BE49-F238E27FC236}">
                <a16:creationId xmlns:a16="http://schemas.microsoft.com/office/drawing/2014/main" id="{E1EE1539-B218-30AB-06B7-E78D92AF8A80}"/>
              </a:ext>
            </a:extLst>
          </p:cNvPr>
          <p:cNvPicPr>
            <a:picLocks noChangeAspect="1"/>
          </p:cNvPicPr>
          <p:nvPr/>
        </p:nvPicPr>
        <p:blipFill>
          <a:blip r:embed="rId3"/>
          <a:stretch>
            <a:fillRect/>
          </a:stretch>
        </p:blipFill>
        <p:spPr>
          <a:xfrm>
            <a:off x="1551527" y="448444"/>
            <a:ext cx="4346825" cy="1780186"/>
          </a:xfrm>
          <a:prstGeom prst="rect">
            <a:avLst/>
          </a:prstGeom>
        </p:spPr>
      </p:pic>
    </p:spTree>
    <p:extLst>
      <p:ext uri="{BB962C8B-B14F-4D97-AF65-F5344CB8AC3E}">
        <p14:creationId xmlns:p14="http://schemas.microsoft.com/office/powerpoint/2010/main" val="398509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sp>
        <p:nvSpPr>
          <p:cNvPr id="2" name="矩形 1"/>
          <p:cNvSpPr/>
          <p:nvPr/>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8" name="图片 7" descr="73"/>
          <p:cNvPicPr>
            <a:picLocks noChangeAspect="1"/>
          </p:cNvPicPr>
          <p:nvPr/>
        </p:nvPicPr>
        <p:blipFill>
          <a:blip r:embed="rId2"/>
          <a:stretch>
            <a:fillRect/>
          </a:stretch>
        </p:blipFill>
        <p:spPr>
          <a:xfrm>
            <a:off x="342265" y="238760"/>
            <a:ext cx="11509375" cy="6381115"/>
          </a:xfrm>
          <a:prstGeom prst="rect">
            <a:avLst/>
          </a:prstGeom>
        </p:spPr>
      </p:pic>
      <p:pic>
        <p:nvPicPr>
          <p:cNvPr id="4" name="图片 10" descr="49">
            <a:extLst>
              <a:ext uri="{FF2B5EF4-FFF2-40B4-BE49-F238E27FC236}">
                <a16:creationId xmlns:a16="http://schemas.microsoft.com/office/drawing/2014/main" id="{D948D5A1-FB58-39F7-F300-9CFD4724AD94}"/>
              </a:ext>
            </a:extLst>
          </p:cNvPr>
          <p:cNvPicPr>
            <a:picLocks noChangeAspect="1"/>
          </p:cNvPicPr>
          <p:nvPr/>
        </p:nvPicPr>
        <p:blipFill rotWithShape="1">
          <a:blip r:embed="rId3"/>
          <a:srcRect l="55196" b="16764"/>
          <a:stretch/>
        </p:blipFill>
        <p:spPr>
          <a:xfrm>
            <a:off x="7880350" y="1538933"/>
            <a:ext cx="4311650" cy="4450831"/>
          </a:xfrm>
          <a:prstGeom prst="rect">
            <a:avLst/>
          </a:prstGeom>
        </p:spPr>
      </p:pic>
      <p:pic>
        <p:nvPicPr>
          <p:cNvPr id="7" name="图片 11" descr="88">
            <a:extLst>
              <a:ext uri="{FF2B5EF4-FFF2-40B4-BE49-F238E27FC236}">
                <a16:creationId xmlns:a16="http://schemas.microsoft.com/office/drawing/2014/main" id="{CA400D17-A8AC-C2C1-ADCF-226458C522C4}"/>
              </a:ext>
            </a:extLst>
          </p:cNvPr>
          <p:cNvPicPr>
            <a:picLocks noChangeAspect="1"/>
          </p:cNvPicPr>
          <p:nvPr/>
        </p:nvPicPr>
        <p:blipFill>
          <a:blip r:embed="rId4"/>
          <a:srcRect t="50013"/>
          <a:stretch>
            <a:fillRect/>
          </a:stretch>
        </p:blipFill>
        <p:spPr>
          <a:xfrm>
            <a:off x="0" y="4875530"/>
            <a:ext cx="12193270" cy="1990725"/>
          </a:xfrm>
          <a:prstGeom prst="rect">
            <a:avLst/>
          </a:prstGeom>
        </p:spPr>
      </p:pic>
      <p:pic>
        <p:nvPicPr>
          <p:cNvPr id="9" name="Picture 8">
            <a:extLst>
              <a:ext uri="{FF2B5EF4-FFF2-40B4-BE49-F238E27FC236}">
                <a16:creationId xmlns:a16="http://schemas.microsoft.com/office/drawing/2014/main" id="{11F6A03E-47DF-E649-3EA4-35646884DD57}"/>
              </a:ext>
            </a:extLst>
          </p:cNvPr>
          <p:cNvPicPr>
            <a:picLocks noChangeAspect="1"/>
          </p:cNvPicPr>
          <p:nvPr/>
        </p:nvPicPr>
        <p:blipFill>
          <a:blip r:embed="rId5"/>
          <a:stretch>
            <a:fillRect/>
          </a:stretch>
        </p:blipFill>
        <p:spPr>
          <a:xfrm>
            <a:off x="1977902" y="868236"/>
            <a:ext cx="6809822" cy="5803895"/>
          </a:xfrm>
          <a:prstGeom prst="rect">
            <a:avLst/>
          </a:prstGeom>
        </p:spPr>
      </p:pic>
    </p:spTree>
    <p:extLst>
      <p:ext uri="{BB962C8B-B14F-4D97-AF65-F5344CB8AC3E}">
        <p14:creationId xmlns:p14="http://schemas.microsoft.com/office/powerpoint/2010/main" val="3332975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EA532B-5D31-95E3-9E46-2AC4196B0099}"/>
              </a:ext>
            </a:extLst>
          </p:cNvPr>
          <p:cNvSpPr txBox="1"/>
          <p:nvPr/>
        </p:nvSpPr>
        <p:spPr>
          <a:xfrm>
            <a:off x="767542" y="1521160"/>
            <a:ext cx="10656915" cy="2123658"/>
          </a:xfrm>
          <a:prstGeom prst="rect">
            <a:avLst/>
          </a:prstGeom>
          <a:noFill/>
        </p:spPr>
        <p:txBody>
          <a:bodyPr wrap="square" rtlCol="0">
            <a:spAutoFit/>
          </a:bodyPr>
          <a:lstStyle/>
          <a:p>
            <a:pPr algn="just"/>
            <a:r>
              <a:rPr lang="vi-VN" sz="4400" b="1" dirty="0">
                <a:latin typeface="Cambria" panose="02040503050406030204" pitchFamily="18" charset="0"/>
              </a:rPr>
              <a:t>Kể cho người thân nghe một câu chuyện tưởng tượng về loài vật và chia sẻ những chi tiết mà em thích trong câu chuyện đó. </a:t>
            </a:r>
            <a:endParaRPr lang="en-US" sz="4400" b="1" dirty="0">
              <a:latin typeface="Cambria" panose="02040503050406030204" pitchFamily="18" charset="0"/>
            </a:endParaRPr>
          </a:p>
        </p:txBody>
      </p:sp>
      <p:grpSp>
        <p:nvGrpSpPr>
          <p:cNvPr id="5" name="Group 4">
            <a:extLst>
              <a:ext uri="{FF2B5EF4-FFF2-40B4-BE49-F238E27FC236}">
                <a16:creationId xmlns:a16="http://schemas.microsoft.com/office/drawing/2014/main" id="{1648D896-A4CA-61A5-67C7-2F1E09D4AE1C}"/>
              </a:ext>
            </a:extLst>
          </p:cNvPr>
          <p:cNvGrpSpPr/>
          <p:nvPr/>
        </p:nvGrpSpPr>
        <p:grpSpPr>
          <a:xfrm>
            <a:off x="885939" y="199179"/>
            <a:ext cx="4402222" cy="1757048"/>
            <a:chOff x="701792" y="381232"/>
            <a:chExt cx="4402222" cy="1757048"/>
          </a:xfrm>
        </p:grpSpPr>
        <p:pic>
          <p:nvPicPr>
            <p:cNvPr id="2" name="图片 7" descr="146">
              <a:extLst>
                <a:ext uri="{FF2B5EF4-FFF2-40B4-BE49-F238E27FC236}">
                  <a16:creationId xmlns:a16="http://schemas.microsoft.com/office/drawing/2014/main" id="{7B19C07E-AF6D-FE72-7ACA-B6F447C80E05}"/>
                </a:ext>
              </a:extLst>
            </p:cNvPr>
            <p:cNvPicPr>
              <a:picLocks noChangeAspect="1"/>
            </p:cNvPicPr>
            <p:nvPr/>
          </p:nvPicPr>
          <p:blipFill>
            <a:blip r:embed="rId2"/>
            <a:srcRect l="50591" t="28924" b="28646"/>
            <a:stretch>
              <a:fillRect/>
            </a:stretch>
          </p:blipFill>
          <p:spPr>
            <a:xfrm>
              <a:off x="739081" y="381232"/>
              <a:ext cx="4364933" cy="1757048"/>
            </a:xfrm>
            <a:prstGeom prst="rect">
              <a:avLst/>
            </a:prstGeom>
          </p:spPr>
        </p:pic>
        <p:pic>
          <p:nvPicPr>
            <p:cNvPr id="4" name="图片 7" descr="146">
              <a:extLst>
                <a:ext uri="{FF2B5EF4-FFF2-40B4-BE49-F238E27FC236}">
                  <a16:creationId xmlns:a16="http://schemas.microsoft.com/office/drawing/2014/main" id="{476DC44B-049D-C20E-C830-5BE9AB9770C2}"/>
                </a:ext>
              </a:extLst>
            </p:cNvPr>
            <p:cNvPicPr>
              <a:picLocks noChangeAspect="1"/>
            </p:cNvPicPr>
            <p:nvPr/>
          </p:nvPicPr>
          <p:blipFill>
            <a:blip r:embed="rId2"/>
            <a:srcRect l="50591" t="28924" b="28646"/>
            <a:stretch>
              <a:fillRect/>
            </a:stretch>
          </p:blipFill>
          <p:spPr>
            <a:xfrm>
              <a:off x="701792" y="381232"/>
              <a:ext cx="4364933" cy="1757048"/>
            </a:xfrm>
            <a:prstGeom prst="rect">
              <a:avLst/>
            </a:prstGeom>
          </p:spPr>
        </p:pic>
      </p:grpSp>
      <p:pic>
        <p:nvPicPr>
          <p:cNvPr id="6" name="Picture 5">
            <a:extLst>
              <a:ext uri="{FF2B5EF4-FFF2-40B4-BE49-F238E27FC236}">
                <a16:creationId xmlns:a16="http://schemas.microsoft.com/office/drawing/2014/main" id="{73798A34-A1A8-E97E-FC35-4383F463D9BA}"/>
              </a:ext>
            </a:extLst>
          </p:cNvPr>
          <p:cNvPicPr>
            <a:picLocks noChangeAspect="1"/>
          </p:cNvPicPr>
          <p:nvPr/>
        </p:nvPicPr>
        <p:blipFill rotWithShape="1">
          <a:blip r:embed="rId3"/>
          <a:srcRect l="16254"/>
          <a:stretch/>
        </p:blipFill>
        <p:spPr>
          <a:xfrm>
            <a:off x="3426229" y="3307385"/>
            <a:ext cx="8423564" cy="3550615"/>
          </a:xfrm>
          <a:prstGeom prst="rect">
            <a:avLst/>
          </a:prstGeom>
        </p:spPr>
      </p:pic>
      <p:pic>
        <p:nvPicPr>
          <p:cNvPr id="7" name="Picture 6">
            <a:extLst>
              <a:ext uri="{FF2B5EF4-FFF2-40B4-BE49-F238E27FC236}">
                <a16:creationId xmlns:a16="http://schemas.microsoft.com/office/drawing/2014/main" id="{971A5BCE-900B-2513-BEB4-64F57FB1232A}"/>
              </a:ext>
            </a:extLst>
          </p:cNvPr>
          <p:cNvPicPr>
            <a:picLocks noChangeAspect="1"/>
          </p:cNvPicPr>
          <p:nvPr/>
        </p:nvPicPr>
        <p:blipFill rotWithShape="1">
          <a:blip r:embed="rId3"/>
          <a:srcRect l="-2065" t="-5463" r="83608" b="5463"/>
          <a:stretch/>
        </p:blipFill>
        <p:spPr>
          <a:xfrm>
            <a:off x="1995053" y="3278208"/>
            <a:ext cx="1856511" cy="3550615"/>
          </a:xfrm>
          <a:prstGeom prst="rect">
            <a:avLst/>
          </a:prstGeom>
        </p:spPr>
      </p:pic>
    </p:spTree>
    <p:extLst>
      <p:ext uri="{BB962C8B-B14F-4D97-AF65-F5344CB8AC3E}">
        <p14:creationId xmlns:p14="http://schemas.microsoft.com/office/powerpoint/2010/main" val="176255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2" name="图片 1" descr="88"/>
          <p:cNvPicPr>
            <a:picLocks noChangeAspect="1"/>
          </p:cNvPicPr>
          <p:nvPr/>
        </p:nvPicPr>
        <p:blipFill>
          <a:blip r:embed="rId4"/>
          <a:srcRect t="50013"/>
          <a:stretch>
            <a:fillRect/>
          </a:stretch>
        </p:blipFill>
        <p:spPr>
          <a:xfrm>
            <a:off x="0" y="4875530"/>
            <a:ext cx="12193270" cy="1990725"/>
          </a:xfrm>
          <a:prstGeom prst="rect">
            <a:avLst/>
          </a:prstGeom>
        </p:spPr>
      </p:pic>
      <p:grpSp>
        <p:nvGrpSpPr>
          <p:cNvPr id="8" name="组合 7"/>
          <p:cNvGrpSpPr/>
          <p:nvPr/>
        </p:nvGrpSpPr>
        <p:grpSpPr>
          <a:xfrm>
            <a:off x="360338" y="272679"/>
            <a:ext cx="1826895" cy="1848037"/>
            <a:chOff x="8056" y="4142"/>
            <a:chExt cx="2877" cy="2910"/>
          </a:xfrm>
        </p:grpSpPr>
        <p:sp>
          <p:nvSpPr>
            <p:cNvPr id="28" name="MH_Other_9"/>
            <p:cNvSpPr/>
            <p:nvPr>
              <p:custDataLst>
                <p:tags r:id="rId1"/>
              </p:custDataLst>
            </p:nvPr>
          </p:nvSpPr>
          <p:spPr bwMode="auto">
            <a:xfrm>
              <a:off x="8056" y="4142"/>
              <a:ext cx="2877" cy="2910"/>
            </a:xfrm>
            <a:custGeom>
              <a:avLst/>
              <a:gdLst/>
              <a:ahLst/>
              <a:cxnLst>
                <a:cxn ang="0">
                  <a:pos x="910" y="0"/>
                </a:cxn>
                <a:cxn ang="0">
                  <a:pos x="849" y="1"/>
                </a:cxn>
                <a:cxn ang="0">
                  <a:pos x="0" y="1100"/>
                </a:cxn>
                <a:cxn ang="0">
                  <a:pos x="866" y="1817"/>
                </a:cxn>
                <a:cxn ang="0">
                  <a:pos x="1796" y="931"/>
                </a:cxn>
                <a:cxn ang="0">
                  <a:pos x="910" y="0"/>
                </a:cxn>
              </a:cxnLst>
              <a:rect l="0" t="0" r="r" b="b"/>
              <a:pathLst>
                <a:path w="1809" h="1829">
                  <a:moveTo>
                    <a:pt x="910" y="0"/>
                  </a:moveTo>
                  <a:cubicBezTo>
                    <a:pt x="890" y="0"/>
                    <a:pt x="869" y="0"/>
                    <a:pt x="849" y="1"/>
                  </a:cubicBezTo>
                  <a:cubicBezTo>
                    <a:pt x="0" y="1100"/>
                    <a:pt x="0" y="1100"/>
                    <a:pt x="0" y="1100"/>
                  </a:cubicBezTo>
                  <a:cubicBezTo>
                    <a:pt x="86" y="1501"/>
                    <a:pt x="438" y="1806"/>
                    <a:pt x="866" y="1817"/>
                  </a:cubicBezTo>
                  <a:cubicBezTo>
                    <a:pt x="1367" y="1829"/>
                    <a:pt x="1784" y="1432"/>
                    <a:pt x="1796" y="931"/>
                  </a:cubicBezTo>
                  <a:cubicBezTo>
                    <a:pt x="1809" y="429"/>
                    <a:pt x="1412" y="12"/>
                    <a:pt x="910" y="0"/>
                  </a:cubicBezTo>
                  <a:close/>
                </a:path>
              </a:pathLst>
            </a:custGeom>
            <a:solidFill>
              <a:srgbClr val="FFFFFF"/>
            </a:solidFill>
            <a:ln w="3175">
              <a:solidFill>
                <a:srgbClr val="D7D7D7"/>
              </a:solidFill>
              <a:round/>
            </a:ln>
            <a:effectLst>
              <a:outerShdw blurRad="50800" dist="38100" dir="2700000" sx="99000" sy="99000" algn="tl" rotWithShape="0">
                <a:prstClr val="black">
                  <a:alpha val="8000"/>
                </a:prstClr>
              </a:outerShdw>
            </a:effectLst>
          </p:spPr>
          <p:txBody>
            <a:bodyPr wrap="squar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24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29" name="MH_SubTitle_2"/>
            <p:cNvSpPr/>
            <p:nvPr>
              <p:custDataLst>
                <p:tags r:id="rId2"/>
              </p:custDataLst>
            </p:nvPr>
          </p:nvSpPr>
          <p:spPr bwMode="auto">
            <a:xfrm>
              <a:off x="8144" y="4243"/>
              <a:ext cx="2694" cy="2711"/>
            </a:xfrm>
            <a:custGeom>
              <a:avLst/>
              <a:gdLst/>
              <a:ahLst/>
              <a:cxnLst>
                <a:cxn ang="0">
                  <a:pos x="856" y="1"/>
                </a:cxn>
                <a:cxn ang="0">
                  <a:pos x="758" y="4"/>
                </a:cxn>
                <a:cxn ang="0">
                  <a:pos x="0" y="981"/>
                </a:cxn>
                <a:cxn ang="0">
                  <a:pos x="814" y="1692"/>
                </a:cxn>
                <a:cxn ang="0">
                  <a:pos x="1680" y="867"/>
                </a:cxn>
                <a:cxn ang="0">
                  <a:pos x="856" y="1"/>
                </a:cxn>
              </a:cxnLst>
              <a:rect l="0" t="0" r="r" b="b"/>
              <a:pathLst>
                <a:path w="1692" h="1704">
                  <a:moveTo>
                    <a:pt x="856" y="1"/>
                  </a:moveTo>
                  <a:cubicBezTo>
                    <a:pt x="822" y="0"/>
                    <a:pt x="790" y="1"/>
                    <a:pt x="758" y="4"/>
                  </a:cubicBezTo>
                  <a:cubicBezTo>
                    <a:pt x="0" y="981"/>
                    <a:pt x="0" y="981"/>
                    <a:pt x="0" y="981"/>
                  </a:cubicBezTo>
                  <a:cubicBezTo>
                    <a:pt x="63" y="1376"/>
                    <a:pt x="400" y="1682"/>
                    <a:pt x="814" y="1692"/>
                  </a:cubicBezTo>
                  <a:cubicBezTo>
                    <a:pt x="1281" y="1704"/>
                    <a:pt x="1669" y="1334"/>
                    <a:pt x="1680" y="867"/>
                  </a:cubicBezTo>
                  <a:cubicBezTo>
                    <a:pt x="1692" y="400"/>
                    <a:pt x="1323" y="12"/>
                    <a:pt x="856" y="1"/>
                  </a:cubicBezTo>
                  <a:close/>
                </a:path>
              </a:pathLst>
            </a:custGeom>
            <a:solidFill>
              <a:srgbClr val="8EAD3E"/>
            </a:solidFill>
            <a:ln w="9525">
              <a:noFill/>
              <a:round/>
            </a:ln>
          </p:spPr>
          <p:txBody>
            <a:bodyPr wrap="square" lIns="144000" tIns="540000" rIns="144000" bIns="0" anchor="ctr" anchorCtr="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err="1">
                  <a:solidFill>
                    <a:srgbClr val="FFFFFF"/>
                  </a:solidFill>
                  <a:latin typeface="Cambria" panose="02040503050406030204" pitchFamily="18" charset="0"/>
                  <a:ea typeface="思源黑体 CN Bold" panose="020B0800000000000000" charset="-122"/>
                </a:rPr>
                <a:t>Gợi</a:t>
              </a:r>
              <a:endParaRPr lang="en-US" altLang="zh-CN" sz="4800" b="1" dirty="0">
                <a:solidFill>
                  <a:srgbClr val="FFFFFF"/>
                </a:solidFill>
                <a:latin typeface="Cambria" panose="02040503050406030204" pitchFamily="18" charset="0"/>
                <a:ea typeface="思源黑体 CN Bold" panose="020B08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srgbClr val="FFFFFF"/>
                  </a:solidFill>
                  <a:latin typeface="Cambria" panose="02040503050406030204" pitchFamily="18" charset="0"/>
                  <a:ea typeface="思源黑体 CN Bold" panose="020B0800000000000000" charset="-122"/>
                </a:rPr>
                <a:t> ý</a:t>
              </a:r>
              <a:endParaRPr kumimoji="0" lang="en-US" altLang="zh-CN" sz="4800" b="1" i="0" u="none" strike="noStrike" kern="1200" cap="none" spc="0" normalizeH="0" baseline="0" noProof="0" dirty="0">
                <a:ln>
                  <a:noFill/>
                </a:ln>
                <a:solidFill>
                  <a:srgbClr val="FFFFFF"/>
                </a:solidFill>
                <a:effectLst/>
                <a:uLnTx/>
                <a:uFillTx/>
                <a:latin typeface="Cambria" panose="02040503050406030204" pitchFamily="18" charset="0"/>
                <a:ea typeface="思源黑体 CN Bold" panose="020B0800000000000000" charset="-122"/>
              </a:endParaRPr>
            </a:p>
          </p:txBody>
        </p:sp>
      </p:grpSp>
      <p:sp>
        <p:nvSpPr>
          <p:cNvPr id="17" name="TextBox 16">
            <a:extLst>
              <a:ext uri="{FF2B5EF4-FFF2-40B4-BE49-F238E27FC236}">
                <a16:creationId xmlns:a16="http://schemas.microsoft.com/office/drawing/2014/main" id="{E1C530A2-5580-C6DC-4DBB-3B48B6F4FC52}"/>
              </a:ext>
            </a:extLst>
          </p:cNvPr>
          <p:cNvSpPr txBox="1"/>
          <p:nvPr/>
        </p:nvSpPr>
        <p:spPr>
          <a:xfrm>
            <a:off x="2243113" y="365700"/>
            <a:ext cx="10656915" cy="830997"/>
          </a:xfrm>
          <a:prstGeom prst="rect">
            <a:avLst/>
          </a:prstGeom>
          <a:noFill/>
        </p:spPr>
        <p:txBody>
          <a:bodyPr wrap="square" rtlCol="0">
            <a:spAutoFit/>
          </a:bodyPr>
          <a:lstStyle/>
          <a:p>
            <a:pPr algn="just"/>
            <a:r>
              <a:rPr lang="en-US" sz="4800" b="1" dirty="0" err="1">
                <a:latin typeface="Cambria" panose="02040503050406030204" pitchFamily="18" charset="0"/>
              </a:rPr>
              <a:t>Câu</a:t>
            </a:r>
            <a:r>
              <a:rPr lang="en-US" sz="4800" b="1" dirty="0">
                <a:latin typeface="Cambria" panose="02040503050406030204" pitchFamily="18" charset="0"/>
              </a:rPr>
              <a:t> </a:t>
            </a:r>
            <a:r>
              <a:rPr lang="en-US" sz="4800" b="1" dirty="0" err="1">
                <a:latin typeface="Cambria" panose="02040503050406030204" pitchFamily="18" charset="0"/>
              </a:rPr>
              <a:t>chuyện</a:t>
            </a:r>
            <a:r>
              <a:rPr lang="en-US" sz="4800" b="1" dirty="0">
                <a:latin typeface="Cambria" panose="02040503050406030204" pitchFamily="18" charset="0"/>
              </a:rPr>
              <a:t>: Con </a:t>
            </a:r>
            <a:r>
              <a:rPr lang="en-US" sz="4800" b="1" dirty="0" err="1">
                <a:latin typeface="Cambria" panose="02040503050406030204" pitchFamily="18" charset="0"/>
              </a:rPr>
              <a:t>cáo</a:t>
            </a:r>
            <a:r>
              <a:rPr lang="en-US" sz="4800" b="1" dirty="0">
                <a:latin typeface="Cambria" panose="02040503050406030204" pitchFamily="18" charset="0"/>
              </a:rPr>
              <a:t> </a:t>
            </a:r>
            <a:r>
              <a:rPr lang="en-US" sz="4800" b="1" dirty="0" err="1">
                <a:latin typeface="Cambria" panose="02040503050406030204" pitchFamily="18" charset="0"/>
              </a:rPr>
              <a:t>và</a:t>
            </a:r>
            <a:r>
              <a:rPr lang="en-US" sz="4800" b="1" dirty="0">
                <a:latin typeface="Cambria" panose="02040503050406030204" pitchFamily="18" charset="0"/>
              </a:rPr>
              <a:t> </a:t>
            </a:r>
            <a:r>
              <a:rPr lang="en-US" sz="4800" b="1" dirty="0" err="1">
                <a:latin typeface="Cambria" panose="02040503050406030204" pitchFamily="18" charset="0"/>
              </a:rPr>
              <a:t>chùm</a:t>
            </a:r>
            <a:r>
              <a:rPr lang="en-US" sz="4800" b="1" dirty="0">
                <a:latin typeface="Cambria" panose="02040503050406030204" pitchFamily="18" charset="0"/>
              </a:rPr>
              <a:t> </a:t>
            </a:r>
            <a:r>
              <a:rPr lang="en-US" sz="4800" b="1" dirty="0" err="1">
                <a:latin typeface="Cambria" panose="02040503050406030204" pitchFamily="18" charset="0"/>
              </a:rPr>
              <a:t>nho</a:t>
            </a:r>
            <a:endParaRPr lang="en-US" sz="4800" b="1" dirty="0">
              <a:latin typeface="Cambria" panose="02040503050406030204" pitchFamily="18" charset="0"/>
            </a:endParaRPr>
          </a:p>
        </p:txBody>
      </p:sp>
      <p:pic>
        <p:nvPicPr>
          <p:cNvPr id="4" name="Picture 3">
            <a:extLst>
              <a:ext uri="{FF2B5EF4-FFF2-40B4-BE49-F238E27FC236}">
                <a16:creationId xmlns:a16="http://schemas.microsoft.com/office/drawing/2014/main" id="{4E060EA5-30E6-D49D-F016-C06EA54E7C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3566" y="2342327"/>
            <a:ext cx="3652610" cy="4515673"/>
          </a:xfrm>
          <a:prstGeom prst="rect">
            <a:avLst/>
          </a:prstGeom>
        </p:spPr>
      </p:pic>
      <p:pic>
        <p:nvPicPr>
          <p:cNvPr id="3" name="Picture 2">
            <a:extLst>
              <a:ext uri="{FF2B5EF4-FFF2-40B4-BE49-F238E27FC236}">
                <a16:creationId xmlns:a16="http://schemas.microsoft.com/office/drawing/2014/main" id="{4AECB57A-1415-BEA5-C4B8-A3C867871DE2}"/>
              </a:ext>
            </a:extLst>
          </p:cNvPr>
          <p:cNvPicPr>
            <a:picLocks noChangeAspect="1"/>
          </p:cNvPicPr>
          <p:nvPr/>
        </p:nvPicPr>
        <p:blipFill>
          <a:blip r:embed="rId6"/>
          <a:stretch>
            <a:fillRect/>
          </a:stretch>
        </p:blipFill>
        <p:spPr>
          <a:xfrm>
            <a:off x="2572515" y="1284206"/>
            <a:ext cx="5573957" cy="55739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4" name="图片 3" descr="88"/>
          <p:cNvPicPr>
            <a:picLocks noChangeAspect="1"/>
          </p:cNvPicPr>
          <p:nvPr/>
        </p:nvPicPr>
        <p:blipFill>
          <a:blip r:embed="rId2"/>
          <a:srcRect t="50013"/>
          <a:stretch>
            <a:fillRect/>
          </a:stretch>
        </p:blipFill>
        <p:spPr>
          <a:xfrm>
            <a:off x="-635" y="4875530"/>
            <a:ext cx="12193270" cy="1990725"/>
          </a:xfrm>
          <a:prstGeom prst="rect">
            <a:avLst/>
          </a:prstGeom>
        </p:spPr>
      </p:pic>
      <p:pic>
        <p:nvPicPr>
          <p:cNvPr id="13" name="图片 12" descr="千库网_卡通暖黄色的星星月亮_元素编号11872582"/>
          <p:cNvPicPr>
            <a:picLocks noChangeAspect="1"/>
          </p:cNvPicPr>
          <p:nvPr/>
        </p:nvPicPr>
        <p:blipFill>
          <a:blip r:embed="rId3"/>
          <a:stretch>
            <a:fillRect/>
          </a:stretch>
        </p:blipFill>
        <p:spPr>
          <a:xfrm rot="2940000">
            <a:off x="10164719" y="102986"/>
            <a:ext cx="1681854" cy="1681854"/>
          </a:xfrm>
          <a:prstGeom prst="rect">
            <a:avLst/>
          </a:prstGeom>
        </p:spPr>
      </p:pic>
      <p:pic>
        <p:nvPicPr>
          <p:cNvPr id="25" name="图片 24" descr="千库网_彩色美术画笔_元素编号12899755"/>
          <p:cNvPicPr>
            <a:picLocks noChangeAspect="1"/>
          </p:cNvPicPr>
          <p:nvPr/>
        </p:nvPicPr>
        <p:blipFill>
          <a:blip r:embed="rId4"/>
          <a:stretch>
            <a:fillRect/>
          </a:stretch>
        </p:blipFill>
        <p:spPr>
          <a:xfrm>
            <a:off x="8061481" y="2292251"/>
            <a:ext cx="4371651" cy="4371651"/>
          </a:xfrm>
          <a:prstGeom prst="rect">
            <a:avLst/>
          </a:prstGeom>
        </p:spPr>
      </p:pic>
      <p:grpSp>
        <p:nvGrpSpPr>
          <p:cNvPr id="32" name="Group 31">
            <a:extLst>
              <a:ext uri="{FF2B5EF4-FFF2-40B4-BE49-F238E27FC236}">
                <a16:creationId xmlns:a16="http://schemas.microsoft.com/office/drawing/2014/main" id="{FA80BA5B-C23C-6A33-8A09-684F7DE8F094}"/>
              </a:ext>
            </a:extLst>
          </p:cNvPr>
          <p:cNvGrpSpPr/>
          <p:nvPr/>
        </p:nvGrpSpPr>
        <p:grpSpPr>
          <a:xfrm>
            <a:off x="900545" y="1982470"/>
            <a:ext cx="7166877" cy="1264592"/>
            <a:chOff x="900545" y="1982470"/>
            <a:chExt cx="7166877" cy="1264592"/>
          </a:xfrm>
        </p:grpSpPr>
        <p:grpSp>
          <p:nvGrpSpPr>
            <p:cNvPr id="20" name="组合 19"/>
            <p:cNvGrpSpPr/>
            <p:nvPr/>
          </p:nvGrpSpPr>
          <p:grpSpPr>
            <a:xfrm>
              <a:off x="900545" y="1982470"/>
              <a:ext cx="7166877" cy="1264592"/>
              <a:chOff x="4182" y="2940"/>
              <a:chExt cx="9815" cy="1894"/>
            </a:xfrm>
          </p:grpSpPr>
          <p:sp>
            <p:nvSpPr>
              <p:cNvPr id="9" name="圆角矩形 19"/>
              <p:cNvSpPr/>
              <p:nvPr/>
            </p:nvSpPr>
            <p:spPr>
              <a:xfrm rot="5400000" flipH="1">
                <a:off x="8143" y="-1021"/>
                <a:ext cx="1894" cy="9815"/>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0" name="圆角矩形 20"/>
              <p:cNvSpPr/>
              <p:nvPr/>
            </p:nvSpPr>
            <p:spPr>
              <a:xfrm>
                <a:off x="4287" y="3010"/>
                <a:ext cx="2267" cy="1754"/>
              </a:xfrm>
              <a:prstGeom prst="roundRect">
                <a:avLst>
                  <a:gd name="adj" fmla="val 50000"/>
                </a:avLst>
              </a:prstGeom>
              <a:solidFill>
                <a:srgbClr val="CAC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1" name="空心弧 10"/>
              <p:cNvSpPr/>
              <p:nvPr/>
            </p:nvSpPr>
            <p:spPr>
              <a:xfrm rot="5400000" flipH="1">
                <a:off x="12153" y="3010"/>
                <a:ext cx="1754" cy="1754"/>
              </a:xfrm>
              <a:prstGeom prst="blockArc">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29" name="TextBox 28">
              <a:extLst>
                <a:ext uri="{FF2B5EF4-FFF2-40B4-BE49-F238E27FC236}">
                  <a16:creationId xmlns:a16="http://schemas.microsoft.com/office/drawing/2014/main" id="{E427CEF0-B184-02A0-78E2-17CE54F4CF88}"/>
                </a:ext>
              </a:extLst>
            </p:cNvPr>
            <p:cNvSpPr txBox="1"/>
            <p:nvPr/>
          </p:nvSpPr>
          <p:spPr>
            <a:xfrm>
              <a:off x="2609580" y="2012728"/>
              <a:ext cx="4643979" cy="1200329"/>
            </a:xfrm>
            <a:prstGeom prst="rect">
              <a:avLst/>
            </a:prstGeom>
            <a:noFill/>
          </p:spPr>
          <p:txBody>
            <a:bodyPr wrap="square" rtlCol="0">
              <a:spAutoFit/>
            </a:bodyPr>
            <a:lstStyle/>
            <a:p>
              <a:pPr algn="ctr"/>
              <a:r>
                <a:rPr lang="en-US" sz="3600" b="1" dirty="0">
                  <a:latin typeface="Cambria" panose="02040503050406030204" pitchFamily="18" charset="0"/>
                </a:rPr>
                <a:t>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endParaRPr lang="en-US" sz="3600" b="1" dirty="0">
                <a:latin typeface="Cambria" panose="02040503050406030204" pitchFamily="18" charset="0"/>
              </a:endParaRPr>
            </a:p>
          </p:txBody>
        </p:sp>
      </p:grpSp>
      <p:grpSp>
        <p:nvGrpSpPr>
          <p:cNvPr id="31" name="Group 30">
            <a:extLst>
              <a:ext uri="{FF2B5EF4-FFF2-40B4-BE49-F238E27FC236}">
                <a16:creationId xmlns:a16="http://schemas.microsoft.com/office/drawing/2014/main" id="{3777AFE3-A136-A371-8430-A1A87DE47A64}"/>
              </a:ext>
            </a:extLst>
          </p:cNvPr>
          <p:cNvGrpSpPr/>
          <p:nvPr/>
        </p:nvGrpSpPr>
        <p:grpSpPr>
          <a:xfrm>
            <a:off x="1888576" y="3675386"/>
            <a:ext cx="7061460" cy="1200144"/>
            <a:chOff x="1888576" y="3675386"/>
            <a:chExt cx="7061460" cy="1200144"/>
          </a:xfrm>
        </p:grpSpPr>
        <p:grpSp>
          <p:nvGrpSpPr>
            <p:cNvPr id="19" name="组合 18"/>
            <p:cNvGrpSpPr/>
            <p:nvPr/>
          </p:nvGrpSpPr>
          <p:grpSpPr>
            <a:xfrm>
              <a:off x="1888576" y="3675386"/>
              <a:ext cx="7061460" cy="1200144"/>
              <a:chOff x="5168" y="5106"/>
              <a:chExt cx="9815" cy="1894"/>
            </a:xfrm>
          </p:grpSpPr>
          <p:sp>
            <p:nvSpPr>
              <p:cNvPr id="15" name="圆角矩形 26"/>
              <p:cNvSpPr/>
              <p:nvPr/>
            </p:nvSpPr>
            <p:spPr>
              <a:xfrm rot="16200000">
                <a:off x="9129" y="1145"/>
                <a:ext cx="1894" cy="9815"/>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6" name="圆角矩形 27"/>
              <p:cNvSpPr/>
              <p:nvPr/>
            </p:nvSpPr>
            <p:spPr>
              <a:xfrm>
                <a:off x="12625" y="5175"/>
                <a:ext cx="2267" cy="1754"/>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7" name="空心弧 16"/>
              <p:cNvSpPr/>
              <p:nvPr/>
            </p:nvSpPr>
            <p:spPr>
              <a:xfrm rot="16200000">
                <a:off x="5246" y="5175"/>
                <a:ext cx="1754" cy="1754"/>
              </a:xfrm>
              <a:prstGeom prst="blockArc">
                <a:avLst/>
              </a:prstGeom>
              <a:solidFill>
                <a:srgbClr val="CAC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30" name="TextBox 29">
              <a:extLst>
                <a:ext uri="{FF2B5EF4-FFF2-40B4-BE49-F238E27FC236}">
                  <a16:creationId xmlns:a16="http://schemas.microsoft.com/office/drawing/2014/main" id="{D7392223-F6E8-9B7D-BAB9-39AC2513C9B7}"/>
                </a:ext>
              </a:extLst>
            </p:cNvPr>
            <p:cNvSpPr txBox="1"/>
            <p:nvPr/>
          </p:nvSpPr>
          <p:spPr>
            <a:xfrm>
              <a:off x="2609579" y="3941208"/>
              <a:ext cx="4643979"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2" name="Picture 1">
            <a:extLst>
              <a:ext uri="{FF2B5EF4-FFF2-40B4-BE49-F238E27FC236}">
                <a16:creationId xmlns:a16="http://schemas.microsoft.com/office/drawing/2014/main" id="{B0BCC104-E726-22E1-15A9-2F5AC5BB5597}"/>
              </a:ext>
            </a:extLst>
          </p:cNvPr>
          <p:cNvPicPr>
            <a:picLocks noChangeAspect="1"/>
          </p:cNvPicPr>
          <p:nvPr/>
        </p:nvPicPr>
        <p:blipFill>
          <a:blip r:embed="rId5"/>
          <a:stretch>
            <a:fillRect/>
          </a:stretch>
        </p:blipFill>
        <p:spPr>
          <a:xfrm>
            <a:off x="2609579" y="548424"/>
            <a:ext cx="5047926" cy="235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83606" y="-8476"/>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3" name="图片 12" descr="103"/>
          <p:cNvPicPr>
            <a:picLocks noChangeAspect="1"/>
          </p:cNvPicPr>
          <p:nvPr/>
        </p:nvPicPr>
        <p:blipFill>
          <a:blip r:embed="rId7"/>
          <a:srcRect l="64125" t="7033" r="-483" b="80739"/>
          <a:stretch>
            <a:fillRect/>
          </a:stretch>
        </p:blipFill>
        <p:spPr>
          <a:xfrm>
            <a:off x="9338945" y="70485"/>
            <a:ext cx="2437765" cy="1229995"/>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grpSp>
        <p:nvGrpSpPr>
          <p:cNvPr id="9" name="Group 8">
            <a:extLst>
              <a:ext uri="{FF2B5EF4-FFF2-40B4-BE49-F238E27FC236}">
                <a16:creationId xmlns:a16="http://schemas.microsoft.com/office/drawing/2014/main" id="{4962D187-5CBC-A764-268B-ABB946B28FDD}"/>
              </a:ext>
            </a:extLst>
          </p:cNvPr>
          <p:cNvGrpSpPr/>
          <p:nvPr/>
        </p:nvGrpSpPr>
        <p:grpSpPr>
          <a:xfrm>
            <a:off x="3992706" y="1301641"/>
            <a:ext cx="2638945" cy="590664"/>
            <a:chOff x="3190355" y="1341755"/>
            <a:chExt cx="2638945" cy="590664"/>
          </a:xfrm>
        </p:grpSpPr>
        <p:sp>
          <p:nvSpPr>
            <p:cNvPr id="2" name="Rectangle: Rounded Corners 1">
              <a:extLst>
                <a:ext uri="{FF2B5EF4-FFF2-40B4-BE49-F238E27FC236}">
                  <a16:creationId xmlns:a16="http://schemas.microsoft.com/office/drawing/2014/main" id="{CF768073-30C0-7E1F-DA13-BF7BA27CAFA3}"/>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a甜甜圈 (非商业使用)"/>
                <a:cs typeface="+mn-cs"/>
              </a:endParaRPr>
            </a:p>
          </p:txBody>
        </p:sp>
        <p:sp>
          <p:nvSpPr>
            <p:cNvPr id="8" name="TextBox 7">
              <a:extLst>
                <a:ext uri="{FF2B5EF4-FFF2-40B4-BE49-F238E27FC236}">
                  <a16:creationId xmlns:a16="http://schemas.microsoft.com/office/drawing/2014/main" id="{A269CA6C-CA91-0255-5965-3CE767F2296E}"/>
                </a:ext>
              </a:extLst>
            </p:cNvPr>
            <p:cNvSpPr txBox="1"/>
            <p:nvPr/>
          </p:nvSpPr>
          <p:spPr>
            <a:xfrm>
              <a:off x="3356264" y="1375477"/>
              <a:ext cx="24730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grpSp>
      <p:pic>
        <p:nvPicPr>
          <p:cNvPr id="19" name="Picture 18">
            <a:extLst>
              <a:ext uri="{FF2B5EF4-FFF2-40B4-BE49-F238E27FC236}">
                <a16:creationId xmlns:a16="http://schemas.microsoft.com/office/drawing/2014/main" id="{9D19F172-DFCA-7EF4-02A3-56943B19D7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06" y="-7841"/>
            <a:ext cx="1308321" cy="1308321"/>
          </a:xfrm>
          <a:prstGeom prst="rect">
            <a:avLst/>
          </a:prstGeom>
        </p:spPr>
      </p:pic>
      <p:pic>
        <p:nvPicPr>
          <p:cNvPr id="10" name="Picture 9">
            <a:extLst>
              <a:ext uri="{FF2B5EF4-FFF2-40B4-BE49-F238E27FC236}">
                <a16:creationId xmlns:a16="http://schemas.microsoft.com/office/drawing/2014/main" id="{4209056E-DFF3-3E79-C128-8B8FC52D8DE8}"/>
              </a:ext>
            </a:extLst>
          </p:cNvPr>
          <p:cNvPicPr>
            <a:picLocks noChangeAspect="1"/>
          </p:cNvPicPr>
          <p:nvPr/>
        </p:nvPicPr>
        <p:blipFill>
          <a:blip r:embed="rId9"/>
          <a:stretch>
            <a:fillRect/>
          </a:stretch>
        </p:blipFill>
        <p:spPr>
          <a:xfrm>
            <a:off x="1736201" y="2301843"/>
            <a:ext cx="7517019" cy="3359187"/>
          </a:xfrm>
          <a:prstGeom prst="rect">
            <a:avLst/>
          </a:prstGeom>
        </p:spPr>
      </p:pic>
    </p:spTree>
    <p:extLst>
      <p:ext uri="{BB962C8B-B14F-4D97-AF65-F5344CB8AC3E}">
        <p14:creationId xmlns:p14="http://schemas.microsoft.com/office/powerpoint/2010/main" val="396093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24" name="图片 23" descr="雪花1"/>
          <p:cNvPicPr>
            <a:picLocks noChangeAspect="1"/>
          </p:cNvPicPr>
          <p:nvPr/>
        </p:nvPicPr>
        <p:blipFill>
          <a:blip r:embed="rId2"/>
          <a:srcRect l="23163"/>
          <a:stretch>
            <a:fillRect/>
          </a:stretch>
        </p:blipFill>
        <p:spPr>
          <a:xfrm>
            <a:off x="0" y="0"/>
            <a:ext cx="12192635" cy="6858635"/>
          </a:xfrm>
          <a:prstGeom prst="rect">
            <a:avLst/>
          </a:prstGeom>
        </p:spPr>
      </p:pic>
      <p:pic>
        <p:nvPicPr>
          <p:cNvPr id="12" name="图片 11" descr="88"/>
          <p:cNvPicPr>
            <a:picLocks noChangeAspect="1"/>
          </p:cNvPicPr>
          <p:nvPr/>
        </p:nvPicPr>
        <p:blipFill>
          <a:blip r:embed="rId3"/>
          <a:srcRect t="50013"/>
          <a:stretch>
            <a:fillRect/>
          </a:stretch>
        </p:blipFill>
        <p:spPr>
          <a:xfrm>
            <a:off x="0" y="4875530"/>
            <a:ext cx="12193270" cy="1990725"/>
          </a:xfrm>
          <a:prstGeom prst="rect">
            <a:avLst/>
          </a:prstGeom>
        </p:spPr>
      </p:pic>
      <p:sp>
        <p:nvSpPr>
          <p:cNvPr id="2" name="圆角矩形 1"/>
          <p:cNvSpPr/>
          <p:nvPr/>
        </p:nvSpPr>
        <p:spPr>
          <a:xfrm>
            <a:off x="364490" y="370494"/>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8" name="图片 7" descr="146"/>
          <p:cNvPicPr>
            <a:picLocks noChangeAspect="1"/>
          </p:cNvPicPr>
          <p:nvPr/>
        </p:nvPicPr>
        <p:blipFill>
          <a:blip r:embed="rId4"/>
          <a:srcRect l="50591" t="28924" b="28646"/>
          <a:stretch>
            <a:fillRect/>
          </a:stretch>
        </p:blipFill>
        <p:spPr>
          <a:xfrm>
            <a:off x="895509" y="1234913"/>
            <a:ext cx="2052320" cy="826135"/>
          </a:xfrm>
          <a:prstGeom prst="rect">
            <a:avLst/>
          </a:prstGeom>
        </p:spPr>
      </p:pic>
      <p:pic>
        <p:nvPicPr>
          <p:cNvPr id="21" name="图片 20" descr="千库网_旅游城市建设森林边框_元素编号12500105"/>
          <p:cNvPicPr>
            <a:picLocks noChangeAspect="1"/>
          </p:cNvPicPr>
          <p:nvPr/>
        </p:nvPicPr>
        <p:blipFill>
          <a:blip r:embed="rId5"/>
          <a:srcRect l="18046" t="73602" b="3241"/>
          <a:stretch>
            <a:fillRect/>
          </a:stretch>
        </p:blipFill>
        <p:spPr>
          <a:xfrm flipH="1">
            <a:off x="1453515" y="5812790"/>
            <a:ext cx="2915285" cy="823595"/>
          </a:xfrm>
          <a:prstGeom prst="rect">
            <a:avLst/>
          </a:prstGeom>
        </p:spPr>
      </p:pic>
      <p:pic>
        <p:nvPicPr>
          <p:cNvPr id="25" name="图片 24" descr="103"/>
          <p:cNvPicPr>
            <a:picLocks noChangeAspect="1"/>
          </p:cNvPicPr>
          <p:nvPr/>
        </p:nvPicPr>
        <p:blipFill>
          <a:blip r:embed="rId6"/>
          <a:srcRect l="64125" t="7033" r="-483" b="80739"/>
          <a:stretch>
            <a:fillRect/>
          </a:stretch>
        </p:blipFill>
        <p:spPr>
          <a:xfrm>
            <a:off x="8448040" y="762635"/>
            <a:ext cx="2437765" cy="1229995"/>
          </a:xfrm>
          <a:prstGeom prst="rect">
            <a:avLst/>
          </a:prstGeom>
        </p:spPr>
      </p:pic>
      <p:sp>
        <p:nvSpPr>
          <p:cNvPr id="26" name="任意多边形 25"/>
          <p:cNvSpPr/>
          <p:nvPr/>
        </p:nvSpPr>
        <p:spPr>
          <a:xfrm>
            <a:off x="658495" y="865484"/>
            <a:ext cx="10875010" cy="557530"/>
          </a:xfrm>
          <a:custGeom>
            <a:avLst/>
            <a:gdLst>
              <a:gd name="connisteX0" fmla="*/ 0 w 10875010"/>
              <a:gd name="connsiteY0" fmla="*/ 351174 h 557549"/>
              <a:gd name="connisteX1" fmla="*/ 2159635 w 10875010"/>
              <a:gd name="connsiteY1" fmla="*/ 1924 h 557549"/>
              <a:gd name="connisteX2" fmla="*/ 5032375 w 10875010"/>
              <a:gd name="connsiteY2" fmla="*/ 494049 h 557549"/>
              <a:gd name="connisteX3" fmla="*/ 8430260 w 10875010"/>
              <a:gd name="connsiteY3" fmla="*/ 33674 h 557549"/>
              <a:gd name="connisteX4" fmla="*/ 10875010 w 10875010"/>
              <a:gd name="connsiteY4" fmla="*/ 557549 h 557549"/>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0875010" h="557550">
                <a:moveTo>
                  <a:pt x="0" y="351175"/>
                </a:moveTo>
                <a:cubicBezTo>
                  <a:pt x="374650" y="271165"/>
                  <a:pt x="1153160" y="-26650"/>
                  <a:pt x="2159635" y="1925"/>
                </a:cubicBezTo>
                <a:cubicBezTo>
                  <a:pt x="3166110" y="30500"/>
                  <a:pt x="3778250" y="487700"/>
                  <a:pt x="5032375" y="494050"/>
                </a:cubicBezTo>
                <a:cubicBezTo>
                  <a:pt x="6286500" y="500400"/>
                  <a:pt x="7261860" y="20975"/>
                  <a:pt x="8430260" y="33675"/>
                </a:cubicBezTo>
                <a:cubicBezTo>
                  <a:pt x="9598660" y="46375"/>
                  <a:pt x="10454005" y="443250"/>
                  <a:pt x="10875010" y="557550"/>
                </a:cubicBezTo>
              </a:path>
            </a:pathLst>
          </a:custGeom>
          <a:noFill/>
          <a:ln w="25400">
            <a:solidFill>
              <a:srgbClr val="FC7A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3" name="图片 10" descr="49">
            <a:extLst>
              <a:ext uri="{FF2B5EF4-FFF2-40B4-BE49-F238E27FC236}">
                <a16:creationId xmlns:a16="http://schemas.microsoft.com/office/drawing/2014/main" id="{D5FE0686-221E-E8CB-57C2-AF0A9C7302F9}"/>
              </a:ext>
            </a:extLst>
          </p:cNvPr>
          <p:cNvPicPr>
            <a:picLocks noChangeAspect="1"/>
          </p:cNvPicPr>
          <p:nvPr/>
        </p:nvPicPr>
        <p:blipFill rotWithShape="1">
          <a:blip r:embed="rId7"/>
          <a:srcRect l="55196" b="12890"/>
          <a:stretch/>
        </p:blipFill>
        <p:spPr>
          <a:xfrm>
            <a:off x="8948103" y="2238827"/>
            <a:ext cx="4311650" cy="4658011"/>
          </a:xfrm>
          <a:prstGeom prst="rect">
            <a:avLst/>
          </a:prstGeom>
        </p:spPr>
      </p:pic>
      <p:grpSp>
        <p:nvGrpSpPr>
          <p:cNvPr id="4" name="Group 3">
            <a:extLst>
              <a:ext uri="{FF2B5EF4-FFF2-40B4-BE49-F238E27FC236}">
                <a16:creationId xmlns:a16="http://schemas.microsoft.com/office/drawing/2014/main" id="{4E7D8F6C-722F-C7E4-FDE2-12831046538A}"/>
              </a:ext>
            </a:extLst>
          </p:cNvPr>
          <p:cNvGrpSpPr/>
          <p:nvPr/>
        </p:nvGrpSpPr>
        <p:grpSpPr>
          <a:xfrm>
            <a:off x="3811954" y="728648"/>
            <a:ext cx="4720075" cy="684536"/>
            <a:chOff x="3190355" y="1341755"/>
            <a:chExt cx="2638945" cy="604206"/>
          </a:xfrm>
        </p:grpSpPr>
        <p:sp>
          <p:nvSpPr>
            <p:cNvPr id="5" name="Rectangle: Rounded Corners 4">
              <a:extLst>
                <a:ext uri="{FF2B5EF4-FFF2-40B4-BE49-F238E27FC236}">
                  <a16:creationId xmlns:a16="http://schemas.microsoft.com/office/drawing/2014/main" id="{B74ED59D-E032-E8AD-8742-2881EE2326A1}"/>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7DE4B2FF-9D29-A554-8E51-22751D5DBB98}"/>
                </a:ext>
              </a:extLst>
            </p:cNvPr>
            <p:cNvSpPr txBox="1"/>
            <p:nvPr/>
          </p:nvSpPr>
          <p:spPr>
            <a:xfrm>
              <a:off x="3356264" y="1375477"/>
              <a:ext cx="2473036" cy="570484"/>
            </a:xfrm>
            <a:prstGeom prst="rect">
              <a:avLst/>
            </a:prstGeom>
            <a:noFill/>
          </p:spPr>
          <p:txBody>
            <a:bodyPr wrap="square" rtlCol="0">
              <a:spAutoFit/>
            </a:bodyPr>
            <a:lstStyle/>
            <a:p>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Yêu</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cầu</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cần</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đạt</a:t>
              </a:r>
              <a:endParaRPr lang="en-US" sz="3600" spc="3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11" name="TextBox 10">
            <a:extLst>
              <a:ext uri="{FF2B5EF4-FFF2-40B4-BE49-F238E27FC236}">
                <a16:creationId xmlns:a16="http://schemas.microsoft.com/office/drawing/2014/main" id="{41A997C6-B9CD-CEDD-722A-AC6BC85B83EB}"/>
              </a:ext>
            </a:extLst>
          </p:cNvPr>
          <p:cNvSpPr txBox="1"/>
          <p:nvPr/>
        </p:nvSpPr>
        <p:spPr>
          <a:xfrm>
            <a:off x="1379086" y="2061048"/>
            <a:ext cx="8422005" cy="3785652"/>
          </a:xfrm>
          <a:prstGeom prst="rect">
            <a:avLst/>
          </a:prstGeom>
          <a:noFill/>
        </p:spPr>
        <p:txBody>
          <a:bodyPr wrap="square" rtlCol="0">
            <a:spAutoFit/>
          </a:bodyPr>
          <a:lstStyle/>
          <a:p>
            <a:pPr algn="just"/>
            <a:r>
              <a:rPr lang="en-US" sz="4000" b="1" dirty="0" err="1">
                <a:latin typeface="Cambria" panose="02040503050406030204" pitchFamily="18" charset="0"/>
              </a:rPr>
              <a:t>Biết</a:t>
            </a:r>
            <a:r>
              <a:rPr lang="en-US" sz="4000" b="1" dirty="0">
                <a:latin typeface="Cambria" panose="02040503050406030204" pitchFamily="18" charset="0"/>
              </a:rPr>
              <a:t> </a:t>
            </a:r>
            <a:r>
              <a:rPr lang="en-US" sz="4000" b="1" dirty="0" err="1">
                <a:latin typeface="Cambria" panose="02040503050406030204" pitchFamily="18" charset="0"/>
              </a:rPr>
              <a:t>cách</a:t>
            </a:r>
            <a:r>
              <a:rPr lang="en-US" sz="4000" b="1" dirty="0">
                <a:latin typeface="Cambria" panose="02040503050406030204" pitchFamily="18" charset="0"/>
              </a:rPr>
              <a:t> </a:t>
            </a:r>
            <a:r>
              <a:rPr lang="en-US" sz="4000" b="1" dirty="0" err="1">
                <a:latin typeface="Cambria" panose="02040503050406030204" pitchFamily="18" charset="0"/>
              </a:rPr>
              <a:t>viết</a:t>
            </a:r>
            <a:r>
              <a:rPr lang="en-US" sz="4000" b="1" dirty="0">
                <a:latin typeface="Cambria" panose="02040503050406030204" pitchFamily="18" charset="0"/>
              </a:rPr>
              <a:t> </a:t>
            </a:r>
            <a:r>
              <a:rPr lang="en-US" sz="4000" b="1" dirty="0" err="1">
                <a:latin typeface="Cambria" panose="02040503050406030204" pitchFamily="18" charset="0"/>
              </a:rPr>
              <a:t>đoạn</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latin typeface="Cambria" panose="02040503050406030204" pitchFamily="18" charset="0"/>
              </a:rPr>
              <a:t>tưởng</a:t>
            </a:r>
            <a:r>
              <a:rPr lang="en-US" sz="4000" b="1" dirty="0">
                <a:latin typeface="Cambria" panose="02040503050406030204" pitchFamily="18" charset="0"/>
              </a:rPr>
              <a:t> </a:t>
            </a:r>
            <a:r>
              <a:rPr lang="en-US" sz="4000" b="1" dirty="0" err="1">
                <a:latin typeface="Cambria" panose="02040503050406030204" pitchFamily="18" charset="0"/>
              </a:rPr>
              <a:t>tượng</a:t>
            </a:r>
            <a:r>
              <a:rPr lang="en-US" sz="4000" b="1" dirty="0">
                <a:latin typeface="Cambria" panose="02040503050406030204" pitchFamily="18" charset="0"/>
              </a:rPr>
              <a:t> </a:t>
            </a:r>
            <a:r>
              <a:rPr lang="en-US" sz="4000" b="1" dirty="0" err="1">
                <a:latin typeface="Cambria" panose="02040503050406030204" pitchFamily="18" charset="0"/>
              </a:rPr>
              <a:t>dựa</a:t>
            </a:r>
            <a:r>
              <a:rPr lang="en-US" sz="4000" b="1" dirty="0">
                <a:latin typeface="Cambria" panose="02040503050406030204" pitchFamily="18" charset="0"/>
              </a:rPr>
              <a:t> </a:t>
            </a:r>
            <a:r>
              <a:rPr lang="en-US" sz="4000" b="1" dirty="0" err="1">
                <a:latin typeface="Cambria" panose="02040503050406030204" pitchFamily="18" charset="0"/>
              </a:rPr>
              <a:t>trên</a:t>
            </a:r>
            <a:r>
              <a:rPr lang="en-US" sz="4000" b="1" dirty="0">
                <a:latin typeface="Cambria" panose="02040503050406030204" pitchFamily="18" charset="0"/>
              </a:rPr>
              <a:t> </a:t>
            </a:r>
            <a:r>
              <a:rPr lang="en-US" sz="4000" b="1" dirty="0" err="1">
                <a:latin typeface="Cambria" panose="02040503050406030204" pitchFamily="18" charset="0"/>
              </a:rPr>
              <a:t>một</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r>
              <a:rPr lang="en-US" sz="4000" b="1" dirty="0" err="1">
                <a:latin typeface="Cambria" panose="02040503050406030204" pitchFamily="18" charset="0"/>
              </a:rPr>
              <a:t>đã</a:t>
            </a:r>
            <a:r>
              <a:rPr lang="en-US" sz="4000" b="1" dirty="0">
                <a:latin typeface="Cambria" panose="02040503050406030204" pitchFamily="18" charset="0"/>
              </a:rPr>
              <a:t> </a:t>
            </a:r>
            <a:r>
              <a:rPr lang="en-US" sz="4000" b="1" dirty="0" err="1">
                <a:latin typeface="Cambria" panose="02040503050406030204" pitchFamily="18" charset="0"/>
              </a:rPr>
              <a:t>đọc</a:t>
            </a:r>
            <a:r>
              <a:rPr lang="en-US" sz="4000" b="1" dirty="0">
                <a:latin typeface="Cambria" panose="02040503050406030204" pitchFamily="18" charset="0"/>
              </a:rPr>
              <a:t> </a:t>
            </a:r>
            <a:r>
              <a:rPr lang="en-US" sz="4000" b="1" dirty="0" err="1">
                <a:latin typeface="Cambria" panose="02040503050406030204" pitchFamily="18" charset="0"/>
              </a:rPr>
              <a:t>hoặc</a:t>
            </a:r>
            <a:r>
              <a:rPr lang="en-US" sz="4000" b="1" dirty="0">
                <a:latin typeface="Cambria" panose="02040503050406030204" pitchFamily="18" charset="0"/>
              </a:rPr>
              <a:t> </a:t>
            </a:r>
            <a:r>
              <a:rPr lang="en-US" sz="4000" b="1" dirty="0" err="1">
                <a:latin typeface="Cambria" panose="02040503050406030204" pitchFamily="18" charset="0"/>
              </a:rPr>
              <a:t>đã</a:t>
            </a:r>
            <a:r>
              <a:rPr lang="en-US" sz="4000" b="1" dirty="0">
                <a:latin typeface="Cambria" panose="02040503050406030204" pitchFamily="18" charset="0"/>
              </a:rPr>
              <a:t> </a:t>
            </a:r>
            <a:r>
              <a:rPr lang="en-US" sz="4000" b="1" dirty="0" err="1">
                <a:latin typeface="Cambria" panose="02040503050406030204" pitchFamily="18" charset="0"/>
              </a:rPr>
              <a:t>nghe</a:t>
            </a:r>
            <a:r>
              <a:rPr lang="en-US" sz="4000" b="1" dirty="0">
                <a:latin typeface="Cambria" panose="02040503050406030204" pitchFamily="18" charset="0"/>
              </a:rPr>
              <a:t>.</a:t>
            </a:r>
          </a:p>
          <a:p>
            <a:pPr algn="just"/>
            <a:r>
              <a:rPr lang="en-US" sz="4000" b="1" dirty="0" err="1">
                <a:latin typeface="Cambria" panose="02040503050406030204" pitchFamily="18" charset="0"/>
              </a:rPr>
              <a:t>Biết</a:t>
            </a:r>
            <a:r>
              <a:rPr lang="en-US" sz="4000" b="1" dirty="0">
                <a:latin typeface="Cambria" panose="02040503050406030204" pitchFamily="18" charset="0"/>
              </a:rPr>
              <a:t> </a:t>
            </a:r>
            <a:r>
              <a:rPr lang="en-US" sz="4000" b="1" dirty="0" err="1">
                <a:latin typeface="Cambria" panose="02040503050406030204" pitchFamily="18" charset="0"/>
              </a:rPr>
              <a:t>thể</a:t>
            </a:r>
            <a:r>
              <a:rPr lang="en-US" sz="4000" b="1" dirty="0">
                <a:latin typeface="Cambria" panose="02040503050406030204" pitchFamily="18" charset="0"/>
              </a:rPr>
              <a:t> </a:t>
            </a:r>
            <a:r>
              <a:rPr lang="en-US" sz="4000" b="1" dirty="0" err="1">
                <a:latin typeface="Cambria" panose="02040503050406030204" pitchFamily="18" charset="0"/>
              </a:rPr>
              <a:t>hiện</a:t>
            </a:r>
            <a:r>
              <a:rPr lang="en-US" sz="4000" b="1" dirty="0">
                <a:latin typeface="Cambria" panose="02040503050406030204" pitchFamily="18" charset="0"/>
              </a:rPr>
              <a:t> </a:t>
            </a:r>
            <a:r>
              <a:rPr lang="en-US" sz="4000" b="1" dirty="0" err="1">
                <a:latin typeface="Cambria" panose="02040503050406030204" pitchFamily="18" charset="0"/>
              </a:rPr>
              <a:t>sự</a:t>
            </a:r>
            <a:r>
              <a:rPr lang="en-US" sz="4000" b="1" dirty="0">
                <a:latin typeface="Cambria" panose="02040503050406030204" pitchFamily="18" charset="0"/>
              </a:rPr>
              <a:t> </a:t>
            </a:r>
            <a:r>
              <a:rPr lang="en-US" sz="4000" b="1" dirty="0" err="1">
                <a:latin typeface="Cambria" panose="02040503050406030204" pitchFamily="18" charset="0"/>
              </a:rPr>
              <a:t>trân</a:t>
            </a:r>
            <a:r>
              <a:rPr lang="en-US" sz="4000" b="1" dirty="0">
                <a:latin typeface="Cambria" panose="02040503050406030204" pitchFamily="18" charset="0"/>
              </a:rPr>
              <a:t> </a:t>
            </a:r>
            <a:r>
              <a:rPr lang="en-US" sz="4000" b="1" dirty="0" err="1">
                <a:latin typeface="Cambria" panose="02040503050406030204" pitchFamily="18" charset="0"/>
              </a:rPr>
              <a:t>trọng</a:t>
            </a:r>
            <a:r>
              <a:rPr lang="en-US" sz="4000" b="1" dirty="0">
                <a:latin typeface="Cambria" panose="02040503050406030204" pitchFamily="18" charset="0"/>
              </a:rPr>
              <a:t> </a:t>
            </a:r>
            <a:r>
              <a:rPr lang="en-US" sz="4000" b="1" dirty="0" err="1">
                <a:latin typeface="Cambria" panose="02040503050406030204" pitchFamily="18" charset="0"/>
              </a:rPr>
              <a:t>những</a:t>
            </a:r>
            <a:r>
              <a:rPr lang="en-US" sz="4000" b="1" dirty="0">
                <a:latin typeface="Cambria" panose="02040503050406030204" pitchFamily="18" charset="0"/>
              </a:rPr>
              <a:t> </a:t>
            </a:r>
            <a:r>
              <a:rPr lang="en-US" sz="4000" b="1" dirty="0" err="1">
                <a:latin typeface="Cambria" panose="02040503050406030204" pitchFamily="18" charset="0"/>
              </a:rPr>
              <a:t>sáng</a:t>
            </a:r>
            <a:r>
              <a:rPr lang="en-US" sz="4000" b="1" dirty="0">
                <a:latin typeface="Cambria" panose="02040503050406030204" pitchFamily="18" charset="0"/>
              </a:rPr>
              <a:t> </a:t>
            </a:r>
            <a:r>
              <a:rPr lang="en-US" sz="4000" b="1" dirty="0" err="1">
                <a:latin typeface="Cambria" panose="02040503050406030204" pitchFamily="18" charset="0"/>
              </a:rPr>
              <a:t>tạo</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bản</a:t>
            </a:r>
            <a:r>
              <a:rPr lang="en-US" sz="4000" b="1" dirty="0">
                <a:latin typeface="Cambria" panose="02040503050406030204" pitchFamily="18" charset="0"/>
              </a:rPr>
              <a:t> </a:t>
            </a:r>
            <a:r>
              <a:rPr lang="en-US" sz="4000" b="1" dirty="0" err="1">
                <a:latin typeface="Cambria" panose="02040503050406030204" pitchFamily="18" charset="0"/>
              </a:rPr>
              <a:t>thân</a:t>
            </a:r>
            <a:r>
              <a:rPr lang="en-US" sz="4000" b="1" dirty="0">
                <a:latin typeface="Cambria" panose="02040503050406030204" pitchFamily="18" charset="0"/>
              </a:rPr>
              <a:t>, </a:t>
            </a:r>
            <a:r>
              <a:rPr lang="en-US" sz="4000" b="1" dirty="0" err="1">
                <a:latin typeface="Cambria" panose="02040503050406030204" pitchFamily="18" charset="0"/>
              </a:rPr>
              <a:t>bạn</a:t>
            </a:r>
            <a:r>
              <a:rPr lang="en-US" sz="4000" b="1" dirty="0">
                <a:latin typeface="Cambria" panose="02040503050406030204" pitchFamily="18" charset="0"/>
              </a:rPr>
              <a:t> </a:t>
            </a:r>
            <a:r>
              <a:rPr lang="en-US" sz="4000" b="1" dirty="0" err="1">
                <a:latin typeface="Cambria" panose="02040503050406030204" pitchFamily="18" charset="0"/>
              </a:rPr>
              <a:t>bè</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những</a:t>
            </a:r>
            <a:r>
              <a:rPr lang="en-US" sz="4000" b="1" dirty="0">
                <a:latin typeface="Cambria" panose="02040503050406030204" pitchFamily="18" charset="0"/>
              </a:rPr>
              <a:t> </a:t>
            </a:r>
            <a:r>
              <a:rPr lang="en-US" sz="4000" b="1" dirty="0" err="1">
                <a:latin typeface="Cambria" panose="02040503050406030204" pitchFamily="18" charset="0"/>
              </a:rPr>
              <a:t>người</a:t>
            </a:r>
            <a:r>
              <a:rPr lang="en-US" sz="4000" b="1" dirty="0">
                <a:latin typeface="Cambria" panose="02040503050406030204" pitchFamily="18" charset="0"/>
              </a:rPr>
              <a:t> </a:t>
            </a:r>
            <a:r>
              <a:rPr lang="en-US" sz="4000" b="1" dirty="0" err="1">
                <a:latin typeface="Cambria" panose="02040503050406030204" pitchFamily="18" charset="0"/>
              </a:rPr>
              <a:t>xung</a:t>
            </a:r>
            <a:r>
              <a:rPr lang="en-US" sz="4000" b="1" dirty="0">
                <a:latin typeface="Cambria" panose="02040503050406030204" pitchFamily="18" charset="0"/>
              </a:rPr>
              <a:t> </a:t>
            </a:r>
            <a:r>
              <a:rPr lang="en-US" sz="4000" b="1" dirty="0" err="1">
                <a:latin typeface="Cambria" panose="02040503050406030204" pitchFamily="18" charset="0"/>
              </a:rPr>
              <a:t>quanh</a:t>
            </a:r>
            <a:r>
              <a:rPr lang="en-US" sz="4000" b="1" dirty="0">
                <a:latin typeface="Cambria" panose="020405030504060302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sp>
        <p:nvSpPr>
          <p:cNvPr id="2" name="矩形 1"/>
          <p:cNvSpPr/>
          <p:nvPr/>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8" name="图片 7" descr="73"/>
          <p:cNvPicPr>
            <a:picLocks noChangeAspect="1"/>
          </p:cNvPicPr>
          <p:nvPr/>
        </p:nvPicPr>
        <p:blipFill>
          <a:blip r:embed="rId2"/>
          <a:stretch>
            <a:fillRect/>
          </a:stretch>
        </p:blipFill>
        <p:spPr>
          <a:xfrm>
            <a:off x="342265" y="238760"/>
            <a:ext cx="11509375" cy="6381115"/>
          </a:xfrm>
          <a:prstGeom prst="rect">
            <a:avLst/>
          </a:prstGeom>
        </p:spPr>
      </p:pic>
      <p:pic>
        <p:nvPicPr>
          <p:cNvPr id="4" name="图片 10" descr="49">
            <a:extLst>
              <a:ext uri="{FF2B5EF4-FFF2-40B4-BE49-F238E27FC236}">
                <a16:creationId xmlns:a16="http://schemas.microsoft.com/office/drawing/2014/main" id="{D948D5A1-FB58-39F7-F300-9CFD4724AD94}"/>
              </a:ext>
            </a:extLst>
          </p:cNvPr>
          <p:cNvPicPr>
            <a:picLocks noChangeAspect="1"/>
          </p:cNvPicPr>
          <p:nvPr/>
        </p:nvPicPr>
        <p:blipFill rotWithShape="1">
          <a:blip r:embed="rId3"/>
          <a:srcRect l="55196" b="16764"/>
          <a:stretch/>
        </p:blipFill>
        <p:spPr>
          <a:xfrm>
            <a:off x="7880350" y="1538933"/>
            <a:ext cx="4311650" cy="4450831"/>
          </a:xfrm>
          <a:prstGeom prst="rect">
            <a:avLst/>
          </a:prstGeom>
        </p:spPr>
      </p:pic>
      <p:pic>
        <p:nvPicPr>
          <p:cNvPr id="7" name="图片 11" descr="88">
            <a:extLst>
              <a:ext uri="{FF2B5EF4-FFF2-40B4-BE49-F238E27FC236}">
                <a16:creationId xmlns:a16="http://schemas.microsoft.com/office/drawing/2014/main" id="{CA400D17-A8AC-C2C1-ADCF-226458C522C4}"/>
              </a:ext>
            </a:extLst>
          </p:cNvPr>
          <p:cNvPicPr>
            <a:picLocks noChangeAspect="1"/>
          </p:cNvPicPr>
          <p:nvPr/>
        </p:nvPicPr>
        <p:blipFill>
          <a:blip r:embed="rId4"/>
          <a:srcRect t="50013"/>
          <a:stretch>
            <a:fillRect/>
          </a:stretch>
        </p:blipFill>
        <p:spPr>
          <a:xfrm>
            <a:off x="0" y="4875530"/>
            <a:ext cx="12193270" cy="1990725"/>
          </a:xfrm>
          <a:prstGeom prst="rect">
            <a:avLst/>
          </a:prstGeom>
        </p:spPr>
      </p:pic>
      <p:pic>
        <p:nvPicPr>
          <p:cNvPr id="9" name="Picture 8">
            <a:extLst>
              <a:ext uri="{FF2B5EF4-FFF2-40B4-BE49-F238E27FC236}">
                <a16:creationId xmlns:a16="http://schemas.microsoft.com/office/drawing/2014/main" id="{A8E68A1F-9641-D3A3-D69D-52DEF4502D41}"/>
              </a:ext>
            </a:extLst>
          </p:cNvPr>
          <p:cNvPicPr>
            <a:picLocks noChangeAspect="1"/>
          </p:cNvPicPr>
          <p:nvPr/>
        </p:nvPicPr>
        <p:blipFill>
          <a:blip r:embed="rId5"/>
          <a:stretch>
            <a:fillRect/>
          </a:stretch>
        </p:blipFill>
        <p:spPr>
          <a:xfrm>
            <a:off x="2333910" y="945267"/>
            <a:ext cx="7218290" cy="5797798"/>
          </a:xfrm>
          <a:prstGeom prst="rect">
            <a:avLst/>
          </a:prstGeom>
        </p:spPr>
      </p:pic>
    </p:spTree>
    <p:extLst>
      <p:ext uri="{BB962C8B-B14F-4D97-AF65-F5344CB8AC3E}">
        <p14:creationId xmlns:p14="http://schemas.microsoft.com/office/powerpoint/2010/main" val="3226173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3A3D6E-1395-49C4-9E8A-692E41DD8D78}"/>
              </a:ext>
            </a:extLst>
          </p:cNvPr>
          <p:cNvGrpSpPr/>
          <p:nvPr/>
        </p:nvGrpSpPr>
        <p:grpSpPr>
          <a:xfrm>
            <a:off x="910493" y="424428"/>
            <a:ext cx="1577525" cy="707886"/>
            <a:chOff x="3190355" y="1258255"/>
            <a:chExt cx="2638944" cy="707886"/>
          </a:xfrm>
        </p:grpSpPr>
        <p:sp>
          <p:nvSpPr>
            <p:cNvPr id="3" name="Rectangle: Rounded Corners 2">
              <a:extLst>
                <a:ext uri="{FF2B5EF4-FFF2-40B4-BE49-F238E27FC236}">
                  <a16:creationId xmlns:a16="http://schemas.microsoft.com/office/drawing/2014/main" id="{5A9DF581-E753-D485-72D5-5F09C4A00986}"/>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3B9E49-76AA-521B-076B-0327BA0BCC88}"/>
                </a:ext>
              </a:extLst>
            </p:cNvPr>
            <p:cNvSpPr txBox="1"/>
            <p:nvPr/>
          </p:nvSpPr>
          <p:spPr>
            <a:xfrm>
              <a:off x="3356263" y="1258255"/>
              <a:ext cx="2473036" cy="707886"/>
            </a:xfrm>
            <a:prstGeom prst="rect">
              <a:avLst/>
            </a:prstGeom>
            <a:noFill/>
          </p:spPr>
          <p:txBody>
            <a:bodyPr wrap="squar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Bài</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1:</a:t>
              </a:r>
            </a:p>
          </p:txBody>
        </p:sp>
      </p:grpSp>
      <p:sp>
        <p:nvSpPr>
          <p:cNvPr id="5" name="TextBox 4">
            <a:extLst>
              <a:ext uri="{FF2B5EF4-FFF2-40B4-BE49-F238E27FC236}">
                <a16:creationId xmlns:a16="http://schemas.microsoft.com/office/drawing/2014/main" id="{557A7696-8892-0646-1AE0-6BA1C8548ECA}"/>
              </a:ext>
            </a:extLst>
          </p:cNvPr>
          <p:cNvSpPr txBox="1"/>
          <p:nvPr/>
        </p:nvSpPr>
        <p:spPr>
          <a:xfrm>
            <a:off x="2488018" y="424428"/>
            <a:ext cx="9856382" cy="646331"/>
          </a:xfrm>
          <a:prstGeom prst="rect">
            <a:avLst/>
          </a:prstGeom>
          <a:noFill/>
        </p:spPr>
        <p:txBody>
          <a:bodyPr wrap="square" rtlCol="0">
            <a:spAutoFit/>
          </a:bodyPr>
          <a:lstStyle/>
          <a:p>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văn</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 </a:t>
            </a:r>
            <a:r>
              <a:rPr lang="en-US" sz="3600" b="1" dirty="0" err="1">
                <a:latin typeface="Cambria" panose="02040503050406030204" pitchFamily="18" charset="0"/>
              </a:rPr>
              <a:t>đây</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trả</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hỏi</a:t>
            </a:r>
            <a:r>
              <a:rPr lang="en-US" sz="3600" b="1" dirty="0">
                <a:latin typeface="Cambria" panose="02040503050406030204" pitchFamily="18" charset="0"/>
              </a:rPr>
              <a:t>.</a:t>
            </a:r>
          </a:p>
        </p:txBody>
      </p:sp>
      <p:sp>
        <p:nvSpPr>
          <p:cNvPr id="8" name="TextBox 7">
            <a:extLst>
              <a:ext uri="{FF2B5EF4-FFF2-40B4-BE49-F238E27FC236}">
                <a16:creationId xmlns:a16="http://schemas.microsoft.com/office/drawing/2014/main" id="{70A6FF3E-3EAB-E89F-CADB-1701EA05ACB0}"/>
              </a:ext>
            </a:extLst>
          </p:cNvPr>
          <p:cNvSpPr txBox="1"/>
          <p:nvPr/>
        </p:nvSpPr>
        <p:spPr>
          <a:xfrm>
            <a:off x="596165" y="1474619"/>
            <a:ext cx="10999670" cy="3908762"/>
          </a:xfrm>
          <a:prstGeom prst="rect">
            <a:avLst/>
          </a:prstGeom>
          <a:noFill/>
        </p:spPr>
        <p:txBody>
          <a:bodyPr wrap="square" rtlCol="0">
            <a:spAutoFit/>
          </a:bodyPr>
          <a:lstStyle/>
          <a:p>
            <a:pPr algn="just"/>
            <a:r>
              <a:rPr lang="en-US" sz="3600" dirty="0">
                <a:latin typeface="Cambria" panose="02040503050406030204" pitchFamily="18" charset="0"/>
              </a:rPr>
              <a:t>	</a:t>
            </a:r>
            <a:r>
              <a:rPr lang="vi-VN" sz="3600" dirty="0">
                <a:latin typeface="Cambria" panose="02040503050406030204" pitchFamily="18" charset="0"/>
              </a:rPr>
              <a:t>Ngày xưa, muôn loài sống trong rừng già tối tăm, ẩm ướt. Gõ kiến được giao nhiệm vụ đến các nhà hỏi xem ai có thể đi tìm mặt trời. Gõ kiến gõ cửa nhà công, công mải múa. Gõ</a:t>
            </a:r>
            <a:r>
              <a:rPr lang="en-US" sz="3600" dirty="0">
                <a:latin typeface="Cambria" panose="02040503050406030204" pitchFamily="18" charset="0"/>
              </a:rPr>
              <a:t>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đến</a:t>
            </a:r>
            <a:r>
              <a:rPr lang="vi-VN" sz="3600" dirty="0">
                <a:latin typeface="Cambria" panose="02040503050406030204" pitchFamily="18" charset="0"/>
              </a:rPr>
              <a:t> nhà liều điều, liều điều bận cãi nhau. Gõ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gõ</a:t>
            </a:r>
            <a:r>
              <a:rPr lang="en-US" sz="3600" dirty="0">
                <a:latin typeface="Cambria" panose="02040503050406030204" pitchFamily="18" charset="0"/>
              </a:rPr>
              <a:t> </a:t>
            </a:r>
            <a:r>
              <a:rPr lang="vi-VN" sz="3600" dirty="0">
                <a:latin typeface="Cambria" panose="02040503050406030204" pitchFamily="18" charset="0"/>
              </a:rPr>
              <a:t>cửa nhà chích choè, chích chòe mải hót... Chỉ có gà trống nhận lời đi tìm mặt trời. </a:t>
            </a:r>
          </a:p>
          <a:p>
            <a:pPr algn="r"/>
            <a:r>
              <a:rPr lang="vi-VN" sz="3200" dirty="0">
                <a:latin typeface="Cambria" panose="02040503050406030204" pitchFamily="18" charset="0"/>
              </a:rPr>
              <a:t>(</a:t>
            </a:r>
            <a:r>
              <a:rPr lang="vi-VN" sz="3200" i="1" dirty="0">
                <a:latin typeface="Cambria" panose="02040503050406030204" pitchFamily="18" charset="0"/>
              </a:rPr>
              <a:t>Theo Vũ Tú Nam</a:t>
            </a:r>
            <a:r>
              <a:rPr lang="vi-VN" sz="3200" dirty="0">
                <a:latin typeface="Cambria" panose="02040503050406030204" pitchFamily="18" charset="0"/>
              </a:rPr>
              <a:t>)</a:t>
            </a:r>
            <a:endParaRPr lang="en-US" sz="3200" dirty="0">
              <a:latin typeface="Cambria" panose="02040503050406030204" pitchFamily="18" charset="0"/>
            </a:endParaRPr>
          </a:p>
        </p:txBody>
      </p:sp>
    </p:spTree>
    <p:extLst>
      <p:ext uri="{BB962C8B-B14F-4D97-AF65-F5344CB8AC3E}">
        <p14:creationId xmlns:p14="http://schemas.microsoft.com/office/powerpoint/2010/main" val="3911552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5DD5B4-5F89-9FE3-70F4-DF9113BBCBAC}"/>
              </a:ext>
            </a:extLst>
          </p:cNvPr>
          <p:cNvGrpSpPr/>
          <p:nvPr/>
        </p:nvGrpSpPr>
        <p:grpSpPr>
          <a:xfrm>
            <a:off x="454377" y="581667"/>
            <a:ext cx="10934333" cy="1200329"/>
            <a:chOff x="454377" y="581667"/>
            <a:chExt cx="10934333" cy="1200329"/>
          </a:xfrm>
        </p:grpSpPr>
        <p:grpSp>
          <p:nvGrpSpPr>
            <p:cNvPr id="2" name="组合 18">
              <a:extLst>
                <a:ext uri="{FF2B5EF4-FFF2-40B4-BE49-F238E27FC236}">
                  <a16:creationId xmlns:a16="http://schemas.microsoft.com/office/drawing/2014/main" id="{AD84F1BB-98F5-15F5-28C6-A1E7FCC79C29}"/>
                </a:ext>
              </a:extLst>
            </p:cNvPr>
            <p:cNvGrpSpPr/>
            <p:nvPr/>
          </p:nvGrpSpPr>
          <p:grpSpPr>
            <a:xfrm>
              <a:off x="454377" y="581703"/>
              <a:ext cx="10934333" cy="1200257"/>
              <a:chOff x="4414" y="5772"/>
              <a:chExt cx="12310" cy="4928"/>
            </a:xfrm>
          </p:grpSpPr>
          <p:sp>
            <p:nvSpPr>
              <p:cNvPr id="4" name="圆角矩形 26">
                <a:extLst>
                  <a:ext uri="{FF2B5EF4-FFF2-40B4-BE49-F238E27FC236}">
                    <a16:creationId xmlns:a16="http://schemas.microsoft.com/office/drawing/2014/main" id="{1D43EBB4-CC21-5AC0-A24D-258434A80A73}"/>
                  </a:ext>
                </a:extLst>
              </p:cNvPr>
              <p:cNvSpPr/>
              <p:nvPr/>
            </p:nvSpPr>
            <p:spPr>
              <a:xfrm rot="16200000">
                <a:off x="8565" y="2541"/>
                <a:ext cx="4928" cy="11390"/>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5" name="圆角矩形 27">
                <a:extLst>
                  <a:ext uri="{FF2B5EF4-FFF2-40B4-BE49-F238E27FC236}">
                    <a16:creationId xmlns:a16="http://schemas.microsoft.com/office/drawing/2014/main" id="{7643A5EA-3AA3-E46C-74A3-C0D72F021BA9}"/>
                  </a:ext>
                </a:extLst>
              </p:cNvPr>
              <p:cNvSpPr/>
              <p:nvPr/>
            </p:nvSpPr>
            <p:spPr>
              <a:xfrm>
                <a:off x="4414" y="6421"/>
                <a:ext cx="920" cy="3055"/>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8" name="TextBox 7">
              <a:extLst>
                <a:ext uri="{FF2B5EF4-FFF2-40B4-BE49-F238E27FC236}">
                  <a16:creationId xmlns:a16="http://schemas.microsoft.com/office/drawing/2014/main" id="{59F0AE1A-50B6-95C7-AC0C-E9EF756B0797}"/>
                </a:ext>
              </a:extLst>
            </p:cNvPr>
            <p:cNvSpPr txBox="1"/>
            <p:nvPr/>
          </p:nvSpPr>
          <p:spPr>
            <a:xfrm>
              <a:off x="1397418" y="581667"/>
              <a:ext cx="9856382" cy="1200329"/>
            </a:xfrm>
            <a:prstGeom prst="rect">
              <a:avLst/>
            </a:prstGeom>
            <a:noFill/>
          </p:spPr>
          <p:txBody>
            <a:bodyPr wrap="square" rtlCol="0">
              <a:spAutoFit/>
            </a:bodyPr>
            <a:lstStyle/>
            <a:p>
              <a:pPr algn="ctr"/>
              <a:r>
                <a:rPr lang="vi-VN" sz="3600" b="1" dirty="0">
                  <a:latin typeface="Cambria" panose="02040503050406030204" pitchFamily="18" charset="0"/>
                </a:rPr>
                <a:t>Đoạn văn tưởng tượng dưới đây đã viết thêm những gì so với đoạn văn của Vũ Tú Nam?</a:t>
              </a:r>
              <a:endParaRPr lang="en-US" sz="3600" b="1" dirty="0">
                <a:latin typeface="Cambria" panose="02040503050406030204" pitchFamily="18" charset="0"/>
              </a:endParaRPr>
            </a:p>
          </p:txBody>
        </p:sp>
        <p:sp>
          <p:nvSpPr>
            <p:cNvPr id="9" name="TextBox 8">
              <a:extLst>
                <a:ext uri="{FF2B5EF4-FFF2-40B4-BE49-F238E27FC236}">
                  <a16:creationId xmlns:a16="http://schemas.microsoft.com/office/drawing/2014/main" id="{57B5B0EA-AE69-C2C2-41C0-E008EA59F53A}"/>
                </a:ext>
              </a:extLst>
            </p:cNvPr>
            <p:cNvSpPr txBox="1"/>
            <p:nvPr/>
          </p:nvSpPr>
          <p:spPr>
            <a:xfrm>
              <a:off x="580231" y="744755"/>
              <a:ext cx="565481" cy="646331"/>
            </a:xfrm>
            <a:prstGeom prst="rect">
              <a:avLst/>
            </a:prstGeom>
            <a:noFill/>
          </p:spPr>
          <p:txBody>
            <a:bodyPr wrap="square" rtlCol="0">
              <a:spAutoFit/>
            </a:bodyPr>
            <a:lstStyle/>
            <a:p>
              <a:r>
                <a:rPr lang="en-US" sz="3600" b="1" dirty="0">
                  <a:latin typeface="Cambria" panose="02040503050406030204" pitchFamily="18" charset="0"/>
                </a:rPr>
                <a:t>a.</a:t>
              </a:r>
            </a:p>
          </p:txBody>
        </p:sp>
      </p:grpSp>
      <p:sp>
        <p:nvSpPr>
          <p:cNvPr id="10" name="TextBox 9">
            <a:extLst>
              <a:ext uri="{FF2B5EF4-FFF2-40B4-BE49-F238E27FC236}">
                <a16:creationId xmlns:a16="http://schemas.microsoft.com/office/drawing/2014/main" id="{05E9965E-0891-E026-3C53-9A87A391357F}"/>
              </a:ext>
            </a:extLst>
          </p:cNvPr>
          <p:cNvSpPr txBox="1"/>
          <p:nvPr/>
        </p:nvSpPr>
        <p:spPr>
          <a:xfrm>
            <a:off x="596165" y="1940032"/>
            <a:ext cx="10999670" cy="4031873"/>
          </a:xfrm>
          <a:prstGeom prst="rect">
            <a:avLst/>
          </a:prstGeom>
          <a:noFill/>
        </p:spPr>
        <p:txBody>
          <a:bodyPr wrap="square" rtlCol="0">
            <a:spAutoFit/>
          </a:bodyPr>
          <a:lstStyle/>
          <a:p>
            <a:pPr algn="just"/>
            <a:r>
              <a:rPr lang="en-US" sz="3200" dirty="0">
                <a:latin typeface="Cambria" panose="02040503050406030204" pitchFamily="18" charset="0"/>
              </a:rPr>
              <a:t>	</a:t>
            </a:r>
            <a:r>
              <a:rPr lang="vi-VN" sz="3200" dirty="0">
                <a:latin typeface="Cambria" panose="02040503050406030204" pitchFamily="18" charset="0"/>
              </a:rPr>
              <a:t>Ngày xưa, muôn loài sống trong rừng già tối tăm, ẩm ướt. Gõ kiến được giao nhiệm vụ đến các nhà hỏi xem ai có thể đi tìm mặt trời. Gõ kiến gõ cửa nhà công, công mải múa</a:t>
            </a:r>
            <a:r>
              <a:rPr lang="en-US" sz="3200" dirty="0">
                <a:latin typeface="Cambria" panose="02040503050406030204" pitchFamily="18" charset="0"/>
              </a:rPr>
              <a:t>, </a:t>
            </a:r>
            <a:r>
              <a:rPr lang="en-US" sz="3200" dirty="0" err="1">
                <a:latin typeface="Cambria" panose="02040503050406030204" pitchFamily="18" charset="0"/>
              </a:rPr>
              <a:t>chỉ</a:t>
            </a:r>
            <a:r>
              <a:rPr lang="en-US" sz="3200" dirty="0">
                <a:latin typeface="Cambria" panose="02040503050406030204" pitchFamily="18" charset="0"/>
              </a:rPr>
              <a:t> </a:t>
            </a:r>
            <a:r>
              <a:rPr lang="en-US" sz="3200" dirty="0" err="1">
                <a:latin typeface="Cambria" panose="02040503050406030204" pitchFamily="18" charset="0"/>
              </a:rPr>
              <a:t>trả</a:t>
            </a:r>
            <a:r>
              <a:rPr lang="en-US" sz="3200" dirty="0">
                <a:latin typeface="Cambria" panose="02040503050406030204" pitchFamily="18" charset="0"/>
              </a:rPr>
              <a:t> </a:t>
            </a:r>
            <a:r>
              <a:rPr lang="en-US" sz="3200" dirty="0" err="1">
                <a:latin typeface="Cambria" panose="02040503050406030204" pitchFamily="18" charset="0"/>
              </a:rPr>
              <a:t>lời</a:t>
            </a:r>
            <a:r>
              <a:rPr lang="en-US" sz="3200" dirty="0">
                <a:latin typeface="Cambria" panose="02040503050406030204" pitchFamily="18" charset="0"/>
              </a:rPr>
              <a:t>: </a:t>
            </a:r>
            <a:r>
              <a:rPr lang="en-US" sz="3200" dirty="0">
                <a:solidFill>
                  <a:srgbClr val="C00000"/>
                </a:solidFill>
                <a:latin typeface="Cambria" panose="02040503050406030204" pitchFamily="18" charset="0"/>
              </a:rPr>
              <a:t>“</a:t>
            </a:r>
            <a:r>
              <a:rPr lang="en-US" sz="3200" dirty="0" err="1">
                <a:solidFill>
                  <a:srgbClr val="C00000"/>
                </a:solidFill>
                <a:latin typeface="Cambria" panose="02040503050406030204" pitchFamily="18" charset="0"/>
              </a:rPr>
              <a:t>Tớ</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còn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bận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tập</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múa</a:t>
            </a:r>
            <a:r>
              <a:rPr lang="en-US" sz="3200" dirty="0">
                <a:solidFill>
                  <a:srgbClr val="C00000"/>
                </a:solidFill>
                <a:latin typeface="Cambria" panose="02040503050406030204" pitchFamily="18" charset="0"/>
              </a:rPr>
              <a:t>”</a:t>
            </a:r>
            <a:r>
              <a:rPr lang="vi-VN" sz="3200" dirty="0">
                <a:latin typeface="Cambria" panose="02040503050406030204" pitchFamily="18" charset="0"/>
              </a:rPr>
              <a:t>. Gõ </a:t>
            </a:r>
            <a:r>
              <a:rPr lang="en-US" sz="3200" dirty="0" err="1">
                <a:latin typeface="Cambria" panose="02040503050406030204" pitchFamily="18" charset="0"/>
              </a:rPr>
              <a:t>kiến</a:t>
            </a:r>
            <a:r>
              <a:rPr lang="en-US" sz="3200" dirty="0">
                <a:latin typeface="Cambria" panose="02040503050406030204" pitchFamily="18" charset="0"/>
              </a:rPr>
              <a:t> </a:t>
            </a:r>
            <a:r>
              <a:rPr lang="en-US" sz="3200" dirty="0" err="1">
                <a:latin typeface="Cambria" panose="02040503050406030204" pitchFamily="18" charset="0"/>
              </a:rPr>
              <a:t>đến</a:t>
            </a:r>
            <a:r>
              <a:rPr lang="en-US" sz="3200" dirty="0">
                <a:latin typeface="Cambria" panose="02040503050406030204" pitchFamily="18" charset="0"/>
              </a:rPr>
              <a:t> </a:t>
            </a:r>
            <a:r>
              <a:rPr lang="vi-VN" sz="3200" dirty="0">
                <a:latin typeface="Cambria" panose="02040503050406030204" pitchFamily="18" charset="0"/>
              </a:rPr>
              <a:t>nhà liều điều, liều điều bận cãi nhau. Gõ </a:t>
            </a:r>
            <a:r>
              <a:rPr lang="en-US" sz="3200" dirty="0" err="1">
                <a:latin typeface="Cambria" panose="02040503050406030204" pitchFamily="18" charset="0"/>
              </a:rPr>
              <a:t>kến</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cửa</a:t>
            </a:r>
            <a:r>
              <a:rPr lang="vi-VN" sz="3200" dirty="0">
                <a:latin typeface="Cambria" panose="02040503050406030204" pitchFamily="18" charset="0"/>
              </a:rPr>
              <a:t> nhà chích choè, </a:t>
            </a:r>
            <a:r>
              <a:rPr lang="vi-VN" sz="3200" dirty="0">
                <a:solidFill>
                  <a:srgbClr val="C00000"/>
                </a:solidFill>
                <a:latin typeface="Cambria" panose="02040503050406030204" pitchFamily="18" charset="0"/>
              </a:rPr>
              <a:t>chích chòe </a:t>
            </a:r>
            <a:r>
              <a:rPr lang="en-US" sz="3200" dirty="0" err="1">
                <a:solidFill>
                  <a:srgbClr val="C00000"/>
                </a:solidFill>
                <a:latin typeface="Cambria" panose="02040503050406030204" pitchFamily="18" charset="0"/>
              </a:rPr>
              <a:t>liến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thoắng</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Tớ</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còn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bận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luyện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giọng</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Với</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lại</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đường</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xa</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vạn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dặm</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tớ</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thì</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bé</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nhỏ</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chân</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yếu</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cánh</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mềm</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làm</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sao</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mà</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đi</a:t>
            </a:r>
            <a:r>
              <a:rPr lang="en-US" sz="3200" dirty="0">
                <a:solidFill>
                  <a:srgbClr val="C00000"/>
                </a:solidFill>
                <a:latin typeface="Cambria" panose="02040503050406030204" pitchFamily="18" charset="0"/>
              </a:rPr>
              <a:t> </a:t>
            </a:r>
            <a:r>
              <a:rPr lang="en-US" sz="3200" dirty="0" err="1">
                <a:solidFill>
                  <a:srgbClr val="C00000"/>
                </a:solidFill>
                <a:latin typeface="Cambria" panose="02040503050406030204" pitchFamily="18" charset="0"/>
              </a:rPr>
              <a:t>được</a:t>
            </a:r>
            <a:r>
              <a:rPr lang="en-US" sz="3200" dirty="0">
                <a:solidFill>
                  <a:srgbClr val="C00000"/>
                </a:solidFill>
                <a:latin typeface="Cambria" panose="02040503050406030204" pitchFamily="18" charset="0"/>
              </a:rPr>
              <a:t>!”.</a:t>
            </a:r>
            <a:r>
              <a:rPr lang="vi-VN" sz="3200" dirty="0">
                <a:latin typeface="Cambria" panose="02040503050406030204" pitchFamily="18" charset="0"/>
              </a:rPr>
              <a:t>Chỉ có gà trống nhận lời đi tìm mặt trời. </a:t>
            </a:r>
          </a:p>
        </p:txBody>
      </p:sp>
    </p:spTree>
    <p:extLst>
      <p:ext uri="{BB962C8B-B14F-4D97-AF65-F5344CB8AC3E}">
        <p14:creationId xmlns:p14="http://schemas.microsoft.com/office/powerpoint/2010/main" val="3172406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2BCFD7F1-EC88-8910-4A00-3B11C70ACFB6}"/>
              </a:ext>
            </a:extLst>
          </p:cNvPr>
          <p:cNvGrpSpPr/>
          <p:nvPr/>
        </p:nvGrpSpPr>
        <p:grpSpPr>
          <a:xfrm>
            <a:off x="454377" y="581703"/>
            <a:ext cx="10934333" cy="1200257"/>
            <a:chOff x="4414" y="5772"/>
            <a:chExt cx="12310" cy="4928"/>
          </a:xfrm>
        </p:grpSpPr>
        <p:sp>
          <p:nvSpPr>
            <p:cNvPr id="3" name="圆角矩形 26">
              <a:extLst>
                <a:ext uri="{FF2B5EF4-FFF2-40B4-BE49-F238E27FC236}">
                  <a16:creationId xmlns:a16="http://schemas.microsoft.com/office/drawing/2014/main" id="{D163565E-248D-701A-E392-9090BAEA280B}"/>
                </a:ext>
              </a:extLst>
            </p:cNvPr>
            <p:cNvSpPr/>
            <p:nvPr/>
          </p:nvSpPr>
          <p:spPr>
            <a:xfrm rot="16200000">
              <a:off x="8565" y="2541"/>
              <a:ext cx="4928" cy="11390"/>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4" name="圆角矩形 27">
              <a:extLst>
                <a:ext uri="{FF2B5EF4-FFF2-40B4-BE49-F238E27FC236}">
                  <a16:creationId xmlns:a16="http://schemas.microsoft.com/office/drawing/2014/main" id="{23699C90-070E-BB5B-3288-BC49ECD3DDB0}"/>
                </a:ext>
              </a:extLst>
            </p:cNvPr>
            <p:cNvSpPr/>
            <p:nvPr/>
          </p:nvSpPr>
          <p:spPr>
            <a:xfrm>
              <a:off x="4414" y="6421"/>
              <a:ext cx="920" cy="3055"/>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5" name="TextBox 4">
            <a:extLst>
              <a:ext uri="{FF2B5EF4-FFF2-40B4-BE49-F238E27FC236}">
                <a16:creationId xmlns:a16="http://schemas.microsoft.com/office/drawing/2014/main" id="{16422030-F09A-BAA0-01C0-C5B050E0CD2F}"/>
              </a:ext>
            </a:extLst>
          </p:cNvPr>
          <p:cNvSpPr txBox="1"/>
          <p:nvPr/>
        </p:nvSpPr>
        <p:spPr>
          <a:xfrm>
            <a:off x="1397418" y="581667"/>
            <a:ext cx="9856382" cy="1200329"/>
          </a:xfrm>
          <a:prstGeom prst="rect">
            <a:avLst/>
          </a:prstGeom>
          <a:noFill/>
        </p:spPr>
        <p:txBody>
          <a:bodyPr wrap="square" rtlCol="0">
            <a:spAutoFit/>
          </a:bodyPr>
          <a:lstStyle/>
          <a:p>
            <a:pPr algn="ctr"/>
            <a:r>
              <a:rPr lang="vi-VN" sz="3600" b="1" dirty="0">
                <a:latin typeface="Cambria" panose="02040503050406030204" pitchFamily="18" charset="0"/>
              </a:rPr>
              <a:t>Đoạn văn tưởng tượng dưới đây đã viết thêm những gì so với đoạn văn của Vũ Tú Nam?</a:t>
            </a:r>
            <a:endParaRPr lang="en-US" sz="3600" b="1" dirty="0">
              <a:latin typeface="Cambria" panose="02040503050406030204" pitchFamily="18" charset="0"/>
            </a:endParaRPr>
          </a:p>
        </p:txBody>
      </p:sp>
      <p:sp>
        <p:nvSpPr>
          <p:cNvPr id="6" name="TextBox 5">
            <a:extLst>
              <a:ext uri="{FF2B5EF4-FFF2-40B4-BE49-F238E27FC236}">
                <a16:creationId xmlns:a16="http://schemas.microsoft.com/office/drawing/2014/main" id="{15540B91-EFD0-7B6E-D86C-0F4A325E615A}"/>
              </a:ext>
            </a:extLst>
          </p:cNvPr>
          <p:cNvSpPr txBox="1"/>
          <p:nvPr/>
        </p:nvSpPr>
        <p:spPr>
          <a:xfrm>
            <a:off x="580231" y="744755"/>
            <a:ext cx="565481" cy="646331"/>
          </a:xfrm>
          <a:prstGeom prst="rect">
            <a:avLst/>
          </a:prstGeom>
          <a:noFill/>
        </p:spPr>
        <p:txBody>
          <a:bodyPr wrap="square" rtlCol="0">
            <a:spAutoFit/>
          </a:bodyPr>
          <a:lstStyle/>
          <a:p>
            <a:r>
              <a:rPr lang="en-US" sz="3600" b="1" dirty="0">
                <a:latin typeface="Cambria" panose="02040503050406030204" pitchFamily="18" charset="0"/>
              </a:rPr>
              <a:t>a.</a:t>
            </a:r>
          </a:p>
        </p:txBody>
      </p:sp>
      <p:sp>
        <p:nvSpPr>
          <p:cNvPr id="7" name="TextBox 6">
            <a:extLst>
              <a:ext uri="{FF2B5EF4-FFF2-40B4-BE49-F238E27FC236}">
                <a16:creationId xmlns:a16="http://schemas.microsoft.com/office/drawing/2014/main" id="{D4689479-FDF3-4D2E-590B-7D9EC48B69CA}"/>
              </a:ext>
            </a:extLst>
          </p:cNvPr>
          <p:cNvSpPr txBox="1"/>
          <p:nvPr/>
        </p:nvSpPr>
        <p:spPr>
          <a:xfrm>
            <a:off x="596165" y="2367171"/>
            <a:ext cx="10999670" cy="2308324"/>
          </a:xfrm>
          <a:prstGeom prst="rect">
            <a:avLst/>
          </a:prstGeom>
          <a:noFill/>
        </p:spPr>
        <p:txBody>
          <a:bodyPr wrap="square" rtlCol="0">
            <a:spAutoFit/>
          </a:bodyPr>
          <a:lstStyle/>
          <a:p>
            <a:pPr algn="just"/>
            <a:r>
              <a:rPr lang="en-US" sz="4800" dirty="0">
                <a:latin typeface="Cambria" panose="02040503050406030204" pitchFamily="18" charset="0"/>
              </a:rPr>
              <a:t>	</a:t>
            </a:r>
            <a:r>
              <a:rPr lang="vi-VN" sz="4800" dirty="0">
                <a:latin typeface="Cambria" panose="02040503050406030204" pitchFamily="18" charset="0"/>
              </a:rPr>
              <a:t>Đoạn văn tưởng tượng dưới đây đã viết thêm lời thoại của nhân vật so với đoạn văn của Vũ Tú Nam.</a:t>
            </a:r>
          </a:p>
        </p:txBody>
      </p:sp>
    </p:spTree>
    <p:extLst>
      <p:ext uri="{BB962C8B-B14F-4D97-AF65-F5344CB8AC3E}">
        <p14:creationId xmlns:p14="http://schemas.microsoft.com/office/powerpoint/2010/main" val="129401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8">
            <a:extLst>
              <a:ext uri="{FF2B5EF4-FFF2-40B4-BE49-F238E27FC236}">
                <a16:creationId xmlns:a16="http://schemas.microsoft.com/office/drawing/2014/main" id="{AD84F1BB-98F5-15F5-28C6-A1E7FCC79C29}"/>
              </a:ext>
            </a:extLst>
          </p:cNvPr>
          <p:cNvGrpSpPr/>
          <p:nvPr/>
        </p:nvGrpSpPr>
        <p:grpSpPr>
          <a:xfrm>
            <a:off x="454377" y="581703"/>
            <a:ext cx="10934333" cy="1200257"/>
            <a:chOff x="4414" y="5772"/>
            <a:chExt cx="12310" cy="4928"/>
          </a:xfrm>
        </p:grpSpPr>
        <p:sp>
          <p:nvSpPr>
            <p:cNvPr id="4" name="圆角矩形 26">
              <a:extLst>
                <a:ext uri="{FF2B5EF4-FFF2-40B4-BE49-F238E27FC236}">
                  <a16:creationId xmlns:a16="http://schemas.microsoft.com/office/drawing/2014/main" id="{1D43EBB4-CC21-5AC0-A24D-258434A80A73}"/>
                </a:ext>
              </a:extLst>
            </p:cNvPr>
            <p:cNvSpPr/>
            <p:nvPr/>
          </p:nvSpPr>
          <p:spPr>
            <a:xfrm rot="16200000">
              <a:off x="8565" y="2541"/>
              <a:ext cx="4928" cy="11390"/>
            </a:xfrm>
            <a:prstGeom prst="roundRect">
              <a:avLst>
                <a:gd name="adj" fmla="val 50000"/>
              </a:avLst>
            </a:prstGeom>
            <a:noFill/>
            <a:ln w="19050">
              <a:solidFill>
                <a:srgbClr val="369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5" name="圆角矩形 27">
              <a:extLst>
                <a:ext uri="{FF2B5EF4-FFF2-40B4-BE49-F238E27FC236}">
                  <a16:creationId xmlns:a16="http://schemas.microsoft.com/office/drawing/2014/main" id="{7643A5EA-3AA3-E46C-74A3-C0D72F021BA9}"/>
                </a:ext>
              </a:extLst>
            </p:cNvPr>
            <p:cNvSpPr/>
            <p:nvPr/>
          </p:nvSpPr>
          <p:spPr>
            <a:xfrm>
              <a:off x="4414" y="6421"/>
              <a:ext cx="920" cy="3055"/>
            </a:xfrm>
            <a:prstGeom prst="roundRect">
              <a:avLst>
                <a:gd name="adj" fmla="val 50000"/>
              </a:avLst>
            </a:prstGeom>
            <a:solidFill>
              <a:srgbClr val="8EA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grpSp>
      <p:sp>
        <p:nvSpPr>
          <p:cNvPr id="8" name="TextBox 7">
            <a:extLst>
              <a:ext uri="{FF2B5EF4-FFF2-40B4-BE49-F238E27FC236}">
                <a16:creationId xmlns:a16="http://schemas.microsoft.com/office/drawing/2014/main" id="{59F0AE1A-50B6-95C7-AC0C-E9EF756B0797}"/>
              </a:ext>
            </a:extLst>
          </p:cNvPr>
          <p:cNvSpPr txBox="1"/>
          <p:nvPr/>
        </p:nvSpPr>
        <p:spPr>
          <a:xfrm>
            <a:off x="1568628" y="581666"/>
            <a:ext cx="9523018" cy="1200329"/>
          </a:xfrm>
          <a:prstGeom prst="rect">
            <a:avLst/>
          </a:prstGeom>
          <a:noFill/>
        </p:spPr>
        <p:txBody>
          <a:bodyPr wrap="square" rtlCol="0">
            <a:spAutoFit/>
          </a:bodyPr>
          <a:lstStyle/>
          <a:p>
            <a:pPr algn="ctr"/>
            <a:r>
              <a:rPr lang="en-US" sz="3600" b="1" dirty="0">
                <a:latin typeface="Cambria" panose="02040503050406030204" pitchFamily="18" charset="0"/>
              </a:rPr>
              <a:t>Theo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chi </a:t>
            </a:r>
            <a:r>
              <a:rPr lang="en-US" sz="3600" b="1" dirty="0" err="1">
                <a:latin typeface="Cambria" panose="02040503050406030204" pitchFamily="18" charset="0"/>
              </a:rPr>
              <a:t>tiết</a:t>
            </a:r>
            <a:r>
              <a:rPr lang="en-US" sz="3600" b="1" dirty="0">
                <a:latin typeface="Cambria" panose="02040503050406030204" pitchFamily="18" charset="0"/>
              </a:rPr>
              <a:t> </a:t>
            </a:r>
            <a:r>
              <a:rPr lang="en-US" sz="3600" b="1" dirty="0" err="1">
                <a:latin typeface="Cambria" panose="02040503050406030204" pitchFamily="18" charset="0"/>
              </a:rPr>
              <a:t>tưởng</a:t>
            </a:r>
            <a:r>
              <a:rPr lang="en-US" sz="3600" b="1" dirty="0">
                <a:latin typeface="Cambria" panose="02040503050406030204" pitchFamily="18" charset="0"/>
              </a:rPr>
              <a:t> </a:t>
            </a:r>
            <a:r>
              <a:rPr lang="en-US" sz="3600" b="1" dirty="0" err="1">
                <a:latin typeface="Cambria" panose="02040503050406030204" pitchFamily="18" charset="0"/>
              </a:rPr>
              <a:t>tượng</a:t>
            </a:r>
            <a:r>
              <a:rPr lang="en-US" sz="3600" b="1" dirty="0">
                <a:latin typeface="Cambria" panose="02040503050406030204" pitchFamily="18" charset="0"/>
              </a:rPr>
              <a:t> </a:t>
            </a:r>
            <a:r>
              <a:rPr lang="en-US" sz="3600" b="1" dirty="0" err="1">
                <a:latin typeface="Cambria" panose="02040503050406030204" pitchFamily="18" charset="0"/>
              </a:rPr>
              <a:t>trong</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văn</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gì</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sp>
        <p:nvSpPr>
          <p:cNvPr id="9" name="TextBox 8">
            <a:extLst>
              <a:ext uri="{FF2B5EF4-FFF2-40B4-BE49-F238E27FC236}">
                <a16:creationId xmlns:a16="http://schemas.microsoft.com/office/drawing/2014/main" id="{57B5B0EA-AE69-C2C2-41C0-E008EA59F53A}"/>
              </a:ext>
            </a:extLst>
          </p:cNvPr>
          <p:cNvSpPr txBox="1"/>
          <p:nvPr/>
        </p:nvSpPr>
        <p:spPr>
          <a:xfrm>
            <a:off x="580231" y="744755"/>
            <a:ext cx="565481" cy="646331"/>
          </a:xfrm>
          <a:prstGeom prst="rect">
            <a:avLst/>
          </a:prstGeom>
          <a:noFill/>
        </p:spPr>
        <p:txBody>
          <a:bodyPr wrap="square" rtlCol="0">
            <a:spAutoFit/>
          </a:bodyPr>
          <a:lstStyle/>
          <a:p>
            <a:r>
              <a:rPr lang="en-US" sz="3600" b="1" dirty="0">
                <a:latin typeface="Cambria" panose="02040503050406030204" pitchFamily="18" charset="0"/>
              </a:rPr>
              <a:t>b.</a:t>
            </a:r>
          </a:p>
        </p:txBody>
      </p:sp>
      <p:sp>
        <p:nvSpPr>
          <p:cNvPr id="10" name="TextBox 9">
            <a:extLst>
              <a:ext uri="{FF2B5EF4-FFF2-40B4-BE49-F238E27FC236}">
                <a16:creationId xmlns:a16="http://schemas.microsoft.com/office/drawing/2014/main" id="{05E9965E-0891-E026-3C53-9A87A391357F}"/>
              </a:ext>
            </a:extLst>
          </p:cNvPr>
          <p:cNvSpPr txBox="1"/>
          <p:nvPr/>
        </p:nvSpPr>
        <p:spPr>
          <a:xfrm>
            <a:off x="596165" y="2367171"/>
            <a:ext cx="10999670" cy="2123658"/>
          </a:xfrm>
          <a:prstGeom prst="rect">
            <a:avLst/>
          </a:prstGeom>
          <a:noFill/>
        </p:spPr>
        <p:txBody>
          <a:bodyPr wrap="square" rtlCol="0">
            <a:spAutoFit/>
          </a:bodyPr>
          <a:lstStyle/>
          <a:p>
            <a:pPr algn="just"/>
            <a:r>
              <a:rPr lang="en-US" sz="4400" dirty="0">
                <a:latin typeface="Cambria" panose="02040503050406030204" pitchFamily="18" charset="0"/>
              </a:rPr>
              <a:t>	</a:t>
            </a:r>
            <a:r>
              <a:rPr lang="vi-VN" sz="4400" dirty="0">
                <a:latin typeface="Cambria" panose="02040503050406030204" pitchFamily="18" charset="0"/>
              </a:rPr>
              <a:t>Các chi tiết tưởng tượng trong đoạn văn trên đã nhân hóa nhân vật trở nên sinh động, gần gũi giúp cho đoạn văn hay hơn.</a:t>
            </a:r>
          </a:p>
        </p:txBody>
      </p:sp>
    </p:spTree>
    <p:extLst>
      <p:ext uri="{BB962C8B-B14F-4D97-AF65-F5344CB8AC3E}">
        <p14:creationId xmlns:p14="http://schemas.microsoft.com/office/powerpoint/2010/main" val="2773953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542FB2-CC2A-0B52-5619-D27310996F12}"/>
              </a:ext>
            </a:extLst>
          </p:cNvPr>
          <p:cNvGrpSpPr/>
          <p:nvPr/>
        </p:nvGrpSpPr>
        <p:grpSpPr>
          <a:xfrm>
            <a:off x="757133" y="593705"/>
            <a:ext cx="1482078" cy="707886"/>
            <a:chOff x="3184114" y="1283144"/>
            <a:chExt cx="2479277" cy="707886"/>
          </a:xfrm>
        </p:grpSpPr>
        <p:sp>
          <p:nvSpPr>
            <p:cNvPr id="3" name="Rectangle: Rounded Corners 2">
              <a:extLst>
                <a:ext uri="{FF2B5EF4-FFF2-40B4-BE49-F238E27FC236}">
                  <a16:creationId xmlns:a16="http://schemas.microsoft.com/office/drawing/2014/main" id="{475ED89C-AB57-07F2-347D-F0E17E03EF04}"/>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22BE56-EB54-D151-34D9-1535F1D90589}"/>
                </a:ext>
              </a:extLst>
            </p:cNvPr>
            <p:cNvSpPr txBox="1"/>
            <p:nvPr/>
          </p:nvSpPr>
          <p:spPr>
            <a:xfrm>
              <a:off x="3184114" y="1283144"/>
              <a:ext cx="2473035" cy="707886"/>
            </a:xfrm>
            <a:prstGeom prst="rect">
              <a:avLst/>
            </a:prstGeom>
            <a:noFill/>
          </p:spPr>
          <p:txBody>
            <a:bodyPr wrap="squar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Bài</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2:</a:t>
              </a:r>
            </a:p>
          </p:txBody>
        </p:sp>
      </p:grpSp>
      <p:sp>
        <p:nvSpPr>
          <p:cNvPr id="5" name="TextBox 4">
            <a:extLst>
              <a:ext uri="{FF2B5EF4-FFF2-40B4-BE49-F238E27FC236}">
                <a16:creationId xmlns:a16="http://schemas.microsoft.com/office/drawing/2014/main" id="{E687BBB5-A033-0BA8-9CCC-8AF30B6EFD7E}"/>
              </a:ext>
            </a:extLst>
          </p:cNvPr>
          <p:cNvSpPr txBox="1"/>
          <p:nvPr/>
        </p:nvSpPr>
        <p:spPr>
          <a:xfrm>
            <a:off x="1948827" y="424428"/>
            <a:ext cx="9332680" cy="1754326"/>
          </a:xfrm>
          <a:prstGeom prst="rect">
            <a:avLst/>
          </a:prstGeom>
          <a:noFill/>
        </p:spPr>
        <p:txBody>
          <a:bodyPr wrap="square" rtlCol="0">
            <a:spAutoFit/>
          </a:bodyPr>
          <a:lstStyle/>
          <a:p>
            <a:pPr algn="ctr"/>
            <a:r>
              <a:rPr lang="vi-VN" sz="3600" b="1" dirty="0">
                <a:latin typeface="Cambria" panose="02040503050406030204" pitchFamily="18" charset="0"/>
              </a:rPr>
              <a:t>Nếu viết đoạn văn tưởng tượng dựa trên câu chuyện đã đọc hoặc đã nghe, em thích cách viết nào? </a:t>
            </a:r>
            <a:endParaRPr lang="en-US" sz="3600" b="1" dirty="0">
              <a:latin typeface="Cambria" panose="02040503050406030204" pitchFamily="18" charset="0"/>
            </a:endParaRPr>
          </a:p>
        </p:txBody>
      </p:sp>
      <p:grpSp>
        <p:nvGrpSpPr>
          <p:cNvPr id="8" name="Group 7">
            <a:extLst>
              <a:ext uri="{FF2B5EF4-FFF2-40B4-BE49-F238E27FC236}">
                <a16:creationId xmlns:a16="http://schemas.microsoft.com/office/drawing/2014/main" id="{4028DD98-8290-83E6-FE18-2EAB20270FB4}"/>
              </a:ext>
            </a:extLst>
          </p:cNvPr>
          <p:cNvGrpSpPr/>
          <p:nvPr/>
        </p:nvGrpSpPr>
        <p:grpSpPr>
          <a:xfrm>
            <a:off x="1009671" y="2432128"/>
            <a:ext cx="4306251" cy="1754326"/>
            <a:chOff x="366826" y="2501672"/>
            <a:chExt cx="4306251" cy="1754326"/>
          </a:xfrm>
        </p:grpSpPr>
        <p:sp>
          <p:nvSpPr>
            <p:cNvPr id="6" name="圆角矩形 20">
              <a:extLst>
                <a:ext uri="{FF2B5EF4-FFF2-40B4-BE49-F238E27FC236}">
                  <a16:creationId xmlns:a16="http://schemas.microsoft.com/office/drawing/2014/main" id="{FF355C25-5A6C-8032-07B5-990B86F05773}"/>
                </a:ext>
              </a:extLst>
            </p:cNvPr>
            <p:cNvSpPr/>
            <p:nvPr/>
          </p:nvSpPr>
          <p:spPr>
            <a:xfrm>
              <a:off x="551031" y="2501672"/>
              <a:ext cx="3937842" cy="1754326"/>
            </a:xfrm>
            <a:prstGeom prst="roundRect">
              <a:avLst>
                <a:gd name="adj" fmla="val 18762"/>
              </a:avLst>
            </a:prstGeom>
            <a:solidFill>
              <a:srgbClr val="EC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7" name="TextBox 6">
              <a:extLst>
                <a:ext uri="{FF2B5EF4-FFF2-40B4-BE49-F238E27FC236}">
                  <a16:creationId xmlns:a16="http://schemas.microsoft.com/office/drawing/2014/main" id="{8B02916C-509D-9CDC-7DB5-3BE54CA88623}"/>
                </a:ext>
              </a:extLst>
            </p:cNvPr>
            <p:cNvSpPr txBox="1"/>
            <p:nvPr/>
          </p:nvSpPr>
          <p:spPr>
            <a:xfrm>
              <a:off x="366826" y="2778670"/>
              <a:ext cx="4306251"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thêm</a:t>
              </a:r>
              <a:r>
                <a:rPr lang="en-US" sz="3600" b="1" dirty="0">
                  <a:latin typeface="Cambria" panose="02040503050406030204" pitchFamily="18" charset="0"/>
                </a:rPr>
                <a:t> chi </a:t>
              </a:r>
              <a:r>
                <a:rPr lang="en-US" sz="3600" b="1" dirty="0" err="1">
                  <a:latin typeface="Cambria" panose="02040503050406030204" pitchFamily="18" charset="0"/>
                </a:rPr>
                <a:t>tiết</a:t>
              </a:r>
              <a:endParaRPr lang="en-US" sz="3600" b="1" dirty="0">
                <a:latin typeface="Cambria" panose="02040503050406030204" pitchFamily="18" charset="0"/>
              </a:endParaRPr>
            </a:p>
            <a:p>
              <a:pPr algn="ctr"/>
              <a:r>
                <a:rPr lang="en-US" sz="3600" b="1" dirty="0">
                  <a:latin typeface="Cambria" panose="02040503050406030204" pitchFamily="18" charset="0"/>
                </a:rPr>
                <a:t>(</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kể</a:t>
              </a:r>
              <a:r>
                <a:rPr lang="en-US" sz="3600" b="1" dirty="0">
                  <a:latin typeface="Cambria" panose="02040503050406030204" pitchFamily="18" charset="0"/>
                </a:rPr>
                <a:t>, </a:t>
              </a:r>
              <a:r>
                <a:rPr lang="en-US" sz="3600" b="1" dirty="0" err="1">
                  <a:latin typeface="Cambria" panose="02040503050406030204" pitchFamily="18" charset="0"/>
                </a:rPr>
                <a:t>tả</a:t>
              </a:r>
              <a:r>
                <a:rPr lang="en-US" sz="3600" b="1" dirty="0">
                  <a:latin typeface="Cambria" panose="02040503050406030204" pitchFamily="18" charset="0"/>
                </a:rPr>
                <a:t>,... ).</a:t>
              </a:r>
            </a:p>
          </p:txBody>
        </p:sp>
      </p:grpSp>
      <p:grpSp>
        <p:nvGrpSpPr>
          <p:cNvPr id="9" name="Group 8">
            <a:extLst>
              <a:ext uri="{FF2B5EF4-FFF2-40B4-BE49-F238E27FC236}">
                <a16:creationId xmlns:a16="http://schemas.microsoft.com/office/drawing/2014/main" id="{4BCA3CF4-D829-712D-E61D-00205C5D491C}"/>
              </a:ext>
            </a:extLst>
          </p:cNvPr>
          <p:cNvGrpSpPr/>
          <p:nvPr/>
        </p:nvGrpSpPr>
        <p:grpSpPr>
          <a:xfrm>
            <a:off x="6710638" y="2399096"/>
            <a:ext cx="4306251" cy="1754326"/>
            <a:chOff x="366826" y="2501672"/>
            <a:chExt cx="4306251" cy="1754326"/>
          </a:xfrm>
        </p:grpSpPr>
        <p:sp>
          <p:nvSpPr>
            <p:cNvPr id="10" name="圆角矩形 20">
              <a:extLst>
                <a:ext uri="{FF2B5EF4-FFF2-40B4-BE49-F238E27FC236}">
                  <a16:creationId xmlns:a16="http://schemas.microsoft.com/office/drawing/2014/main" id="{E274A7A1-21D4-D750-5DEF-FD21AB0C6AFA}"/>
                </a:ext>
              </a:extLst>
            </p:cNvPr>
            <p:cNvSpPr/>
            <p:nvPr/>
          </p:nvSpPr>
          <p:spPr>
            <a:xfrm>
              <a:off x="551031" y="2501672"/>
              <a:ext cx="3937842" cy="1754326"/>
            </a:xfrm>
            <a:prstGeom prst="roundRect">
              <a:avLst>
                <a:gd name="adj" fmla="val 18762"/>
              </a:avLst>
            </a:prstGeom>
            <a:solidFill>
              <a:srgbClr val="EC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1" name="TextBox 10">
              <a:extLst>
                <a:ext uri="{FF2B5EF4-FFF2-40B4-BE49-F238E27FC236}">
                  <a16:creationId xmlns:a16="http://schemas.microsoft.com/office/drawing/2014/main" id="{7D149712-4192-8D8E-3C6A-136F839231F2}"/>
                </a:ext>
              </a:extLst>
            </p:cNvPr>
            <p:cNvSpPr txBox="1"/>
            <p:nvPr/>
          </p:nvSpPr>
          <p:spPr>
            <a:xfrm>
              <a:off x="366826" y="2778670"/>
              <a:ext cx="4306251"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thêm</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thoại</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nhân</a:t>
              </a:r>
              <a:r>
                <a:rPr lang="en-US" sz="3600" b="1" dirty="0">
                  <a:latin typeface="Cambria" panose="02040503050406030204" pitchFamily="18" charset="0"/>
                </a:rPr>
                <a:t> </a:t>
              </a:r>
              <a:r>
                <a:rPr lang="en-US" sz="3600" b="1" dirty="0" err="1">
                  <a:latin typeface="Cambria" panose="02040503050406030204" pitchFamily="18" charset="0"/>
                </a:rPr>
                <a:t>vật</a:t>
              </a:r>
              <a:r>
                <a:rPr lang="en-US" sz="3600" b="1" dirty="0">
                  <a:latin typeface="Cambria" panose="02040503050406030204" pitchFamily="18" charset="0"/>
                </a:rPr>
                <a:t>.</a:t>
              </a:r>
            </a:p>
          </p:txBody>
        </p:sp>
      </p:grpSp>
      <p:grpSp>
        <p:nvGrpSpPr>
          <p:cNvPr id="12" name="Group 11">
            <a:extLst>
              <a:ext uri="{FF2B5EF4-FFF2-40B4-BE49-F238E27FC236}">
                <a16:creationId xmlns:a16="http://schemas.microsoft.com/office/drawing/2014/main" id="{933C2971-816C-F8A7-F89F-D2E3211E0365}"/>
              </a:ext>
            </a:extLst>
          </p:cNvPr>
          <p:cNvGrpSpPr/>
          <p:nvPr/>
        </p:nvGrpSpPr>
        <p:grpSpPr>
          <a:xfrm>
            <a:off x="4741717" y="4439828"/>
            <a:ext cx="4306251" cy="1754326"/>
            <a:chOff x="366826" y="2501672"/>
            <a:chExt cx="4306251" cy="1754326"/>
          </a:xfrm>
        </p:grpSpPr>
        <p:sp>
          <p:nvSpPr>
            <p:cNvPr id="13" name="圆角矩形 20">
              <a:extLst>
                <a:ext uri="{FF2B5EF4-FFF2-40B4-BE49-F238E27FC236}">
                  <a16:creationId xmlns:a16="http://schemas.microsoft.com/office/drawing/2014/main" id="{55194BFC-073A-325A-2D89-3B62ABC6FE2C}"/>
                </a:ext>
              </a:extLst>
            </p:cNvPr>
            <p:cNvSpPr/>
            <p:nvPr/>
          </p:nvSpPr>
          <p:spPr>
            <a:xfrm>
              <a:off x="551031" y="2501672"/>
              <a:ext cx="3937842" cy="1754326"/>
            </a:xfrm>
            <a:prstGeom prst="roundRect">
              <a:avLst>
                <a:gd name="adj" fmla="val 18762"/>
              </a:avLst>
            </a:prstGeom>
            <a:solidFill>
              <a:srgbClr val="EC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mn-cs"/>
              </a:endParaRPr>
            </a:p>
          </p:txBody>
        </p:sp>
        <p:sp>
          <p:nvSpPr>
            <p:cNvPr id="14" name="TextBox 13">
              <a:extLst>
                <a:ext uri="{FF2B5EF4-FFF2-40B4-BE49-F238E27FC236}">
                  <a16:creationId xmlns:a16="http://schemas.microsoft.com/office/drawing/2014/main" id="{9A09C7FB-8A5E-8BF5-7E6F-39B47D755D59}"/>
                </a:ext>
              </a:extLst>
            </p:cNvPr>
            <p:cNvSpPr txBox="1"/>
            <p:nvPr/>
          </p:nvSpPr>
          <p:spPr>
            <a:xfrm>
              <a:off x="366826" y="2778670"/>
              <a:ext cx="4306251"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thêm</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thoại</a:t>
              </a:r>
              <a:r>
                <a:rPr lang="en-US" sz="3600" b="1" dirty="0">
                  <a:latin typeface="Cambria" panose="02040503050406030204" pitchFamily="18" charset="0"/>
                </a:rPr>
                <a:t> </a:t>
              </a:r>
              <a:r>
                <a:rPr lang="en-US" sz="3600" b="1" dirty="0" err="1">
                  <a:latin typeface="Cambria" panose="02040503050406030204" pitchFamily="18" charset="0"/>
                </a:rPr>
                <a:t>của</a:t>
              </a:r>
              <a:r>
                <a:rPr lang="en-US" sz="3600" b="1" dirty="0">
                  <a:latin typeface="Cambria" panose="02040503050406030204" pitchFamily="18" charset="0"/>
                </a:rPr>
                <a:t> </a:t>
              </a:r>
              <a:r>
                <a:rPr lang="en-US" sz="3600" b="1" dirty="0" err="1">
                  <a:latin typeface="Cambria" panose="02040503050406030204" pitchFamily="18" charset="0"/>
                </a:rPr>
                <a:t>nhân</a:t>
              </a:r>
              <a:r>
                <a:rPr lang="en-US" sz="3600" b="1" dirty="0">
                  <a:latin typeface="Cambria" panose="02040503050406030204" pitchFamily="18" charset="0"/>
                </a:rPr>
                <a:t> </a:t>
              </a:r>
              <a:r>
                <a:rPr lang="en-US" sz="3600" b="1" dirty="0" err="1">
                  <a:latin typeface="Cambria" panose="02040503050406030204" pitchFamily="18" charset="0"/>
                </a:rPr>
                <a:t>vật</a:t>
              </a:r>
              <a:r>
                <a:rPr lang="en-US" sz="3600" b="1" dirty="0">
                  <a:latin typeface="Cambria" panose="02040503050406030204" pitchFamily="18" charset="0"/>
                </a:rPr>
                <a:t>.</a:t>
              </a:r>
            </a:p>
          </p:txBody>
        </p:sp>
      </p:grpSp>
    </p:spTree>
    <p:extLst>
      <p:ext uri="{BB962C8B-B14F-4D97-AF65-F5344CB8AC3E}">
        <p14:creationId xmlns:p14="http://schemas.microsoft.com/office/powerpoint/2010/main" val="4280763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D1DFF4-92AB-9A35-04EE-FB3BE38855F7}"/>
              </a:ext>
            </a:extLst>
          </p:cNvPr>
          <p:cNvGrpSpPr/>
          <p:nvPr/>
        </p:nvGrpSpPr>
        <p:grpSpPr>
          <a:xfrm>
            <a:off x="757133" y="593705"/>
            <a:ext cx="1482078" cy="707886"/>
            <a:chOff x="3184114" y="1283144"/>
            <a:chExt cx="2479277" cy="707886"/>
          </a:xfrm>
        </p:grpSpPr>
        <p:sp>
          <p:nvSpPr>
            <p:cNvPr id="3" name="Rectangle: Rounded Corners 2">
              <a:extLst>
                <a:ext uri="{FF2B5EF4-FFF2-40B4-BE49-F238E27FC236}">
                  <a16:creationId xmlns:a16="http://schemas.microsoft.com/office/drawing/2014/main" id="{79FC4503-BB4A-C825-97DB-0102CAEED971}"/>
                </a:ext>
              </a:extLst>
            </p:cNvPr>
            <p:cNvSpPr/>
            <p:nvPr/>
          </p:nvSpPr>
          <p:spPr>
            <a:xfrm>
              <a:off x="3190355" y="1341755"/>
              <a:ext cx="2473036" cy="590664"/>
            </a:xfrm>
            <a:prstGeom prst="roundRect">
              <a:avLst>
                <a:gd name="adj" fmla="val 50000"/>
              </a:avLst>
            </a:prstGeom>
            <a:solidFill>
              <a:srgbClr val="41BD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C2FD6F-9646-67BA-FECF-F75064637980}"/>
                </a:ext>
              </a:extLst>
            </p:cNvPr>
            <p:cNvSpPr txBox="1"/>
            <p:nvPr/>
          </p:nvSpPr>
          <p:spPr>
            <a:xfrm>
              <a:off x="3184114" y="1283144"/>
              <a:ext cx="2473035" cy="707886"/>
            </a:xfrm>
            <a:prstGeom prst="rect">
              <a:avLst/>
            </a:prstGeom>
            <a:noFill/>
          </p:spPr>
          <p:txBody>
            <a:bodyPr wrap="square" rtlCol="0">
              <a:spAutoFit/>
            </a:bodyPr>
            <a:lstStyle/>
            <a:p>
              <a:r>
                <a:rPr lang="en-US" sz="4000" dirty="0" err="1">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Bài</a:t>
              </a:r>
              <a:r>
                <a:rPr lang="en-US" sz="40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 3:</a:t>
              </a:r>
            </a:p>
          </p:txBody>
        </p:sp>
      </p:grpSp>
      <p:sp>
        <p:nvSpPr>
          <p:cNvPr id="5" name="TextBox 4">
            <a:extLst>
              <a:ext uri="{FF2B5EF4-FFF2-40B4-BE49-F238E27FC236}">
                <a16:creationId xmlns:a16="http://schemas.microsoft.com/office/drawing/2014/main" id="{E5D47262-FE70-A606-AE82-027D4ED5CD0C}"/>
              </a:ext>
            </a:extLst>
          </p:cNvPr>
          <p:cNvSpPr txBox="1"/>
          <p:nvPr/>
        </p:nvSpPr>
        <p:spPr>
          <a:xfrm>
            <a:off x="1948827" y="424428"/>
            <a:ext cx="9332680" cy="1754326"/>
          </a:xfrm>
          <a:prstGeom prst="rect">
            <a:avLst/>
          </a:prstGeom>
          <a:noFill/>
        </p:spPr>
        <p:txBody>
          <a:bodyPr wrap="square" rtlCol="0">
            <a:spAutoFit/>
          </a:bodyPr>
          <a:lstStyle/>
          <a:p>
            <a:pPr algn="ctr"/>
            <a:r>
              <a:rPr lang="en-US" sz="3600" b="1" dirty="0">
                <a:latin typeface="Cambria" panose="02040503050406030204" pitchFamily="18" charset="0"/>
              </a:rPr>
              <a:t>Trao </a:t>
            </a:r>
            <a:r>
              <a:rPr lang="en-US" sz="3600" b="1" dirty="0" err="1">
                <a:latin typeface="Cambria" panose="02040503050406030204" pitchFamily="18" charset="0"/>
              </a:rPr>
              <a:t>đổi</a:t>
            </a:r>
            <a:r>
              <a:rPr lang="en-US" sz="3600" b="1" dirty="0">
                <a:latin typeface="Cambria" panose="02040503050406030204" pitchFamily="18" charset="0"/>
              </a:rPr>
              <a:t>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những</a:t>
            </a:r>
            <a:r>
              <a:rPr lang="en-US" sz="3600" b="1" dirty="0">
                <a:latin typeface="Cambria" panose="02040503050406030204" pitchFamily="18" charset="0"/>
              </a:rPr>
              <a:t> </a:t>
            </a:r>
            <a:r>
              <a:rPr lang="en-US" sz="3600" b="1" dirty="0" err="1">
                <a:latin typeface="Cambria" panose="02040503050406030204" pitchFamily="18" charset="0"/>
              </a:rPr>
              <a:t>điểm</a:t>
            </a:r>
            <a:r>
              <a:rPr lang="en-US" sz="3600" b="1" dirty="0">
                <a:latin typeface="Cambria" panose="02040503050406030204" pitchFamily="18" charset="0"/>
              </a:rPr>
              <a:t> </a:t>
            </a:r>
            <a:r>
              <a:rPr lang="en-US" sz="3600" b="1" dirty="0" err="1">
                <a:latin typeface="Cambria" panose="02040503050406030204" pitchFamily="18" charset="0"/>
              </a:rPr>
              <a:t>cần</a:t>
            </a:r>
            <a:r>
              <a:rPr lang="en-US" sz="3600" b="1" dirty="0">
                <a:latin typeface="Cambria" panose="02040503050406030204" pitchFamily="18" charset="0"/>
              </a:rPr>
              <a:t> </a:t>
            </a:r>
            <a:r>
              <a:rPr lang="en-US" sz="3600" b="1" dirty="0" err="1">
                <a:latin typeface="Cambria" panose="02040503050406030204" pitchFamily="18" charset="0"/>
              </a:rPr>
              <a:t>lưu</a:t>
            </a:r>
            <a:r>
              <a:rPr lang="en-US" sz="3600" b="1" dirty="0">
                <a:latin typeface="Cambria" panose="02040503050406030204" pitchFamily="18" charset="0"/>
              </a:rPr>
              <a:t> ý </a:t>
            </a:r>
            <a:r>
              <a:rPr lang="en-US" sz="3600" b="1" dirty="0" err="1">
                <a:latin typeface="Cambria" panose="02040503050406030204" pitchFamily="18" charset="0"/>
              </a:rPr>
              <a:t>khi</a:t>
            </a:r>
            <a:r>
              <a:rPr lang="en-US" sz="3600" b="1" dirty="0">
                <a:latin typeface="Cambria" panose="02040503050406030204" pitchFamily="18" charset="0"/>
              </a:rPr>
              <a:t> </a:t>
            </a: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đoạn</a:t>
            </a:r>
            <a:r>
              <a:rPr lang="en-US" sz="3600" b="1" dirty="0">
                <a:latin typeface="Cambria" panose="02040503050406030204" pitchFamily="18" charset="0"/>
              </a:rPr>
              <a:t> </a:t>
            </a:r>
            <a:r>
              <a:rPr lang="en-US" sz="3600" b="1" dirty="0" err="1">
                <a:latin typeface="Cambria" panose="02040503050406030204" pitchFamily="18" charset="0"/>
              </a:rPr>
              <a:t>văn</a:t>
            </a:r>
            <a:r>
              <a:rPr lang="en-US" sz="3600" b="1" dirty="0">
                <a:latin typeface="Cambria" panose="02040503050406030204" pitchFamily="18" charset="0"/>
              </a:rPr>
              <a:t> </a:t>
            </a:r>
            <a:r>
              <a:rPr lang="en-US" sz="3600" b="1" dirty="0" err="1">
                <a:latin typeface="Cambria" panose="02040503050406030204" pitchFamily="18" charset="0"/>
              </a:rPr>
              <a:t>tưởng</a:t>
            </a:r>
            <a:r>
              <a:rPr lang="en-US" sz="3600" b="1" dirty="0">
                <a:latin typeface="Cambria" panose="02040503050406030204" pitchFamily="18" charset="0"/>
              </a:rPr>
              <a:t> </a:t>
            </a:r>
            <a:r>
              <a:rPr lang="en-US" sz="3600" b="1" dirty="0" err="1">
                <a:latin typeface="Cambria" panose="02040503050406030204" pitchFamily="18" charset="0"/>
              </a:rPr>
              <a:t>tượng</a:t>
            </a:r>
            <a:r>
              <a:rPr lang="en-US" sz="3600" b="1" dirty="0">
                <a:latin typeface="Cambria" panose="02040503050406030204" pitchFamily="18" charset="0"/>
              </a:rPr>
              <a:t> </a:t>
            </a:r>
            <a:r>
              <a:rPr lang="en-US" sz="3600" b="1" dirty="0" err="1">
                <a:latin typeface="Cambria" panose="02040503050406030204" pitchFamily="18" charset="0"/>
              </a:rPr>
              <a:t>dựa</a:t>
            </a:r>
            <a:r>
              <a:rPr lang="en-US" sz="3600" b="1" dirty="0">
                <a:latin typeface="Cambria" panose="02040503050406030204" pitchFamily="18" charset="0"/>
              </a:rPr>
              <a:t> </a:t>
            </a:r>
            <a:r>
              <a:rPr lang="en-US" sz="3600" b="1" dirty="0" err="1">
                <a:latin typeface="Cambria" panose="02040503050406030204" pitchFamily="18" charset="0"/>
              </a:rPr>
              <a:t>vào</a:t>
            </a:r>
            <a:r>
              <a:rPr lang="en-US" sz="3600" b="1" dirty="0">
                <a:latin typeface="Cambria" panose="02040503050406030204" pitchFamily="18" charset="0"/>
              </a:rPr>
              <a:t> </a:t>
            </a:r>
            <a:r>
              <a:rPr lang="en-US" sz="3600" b="1" dirty="0" err="1">
                <a:latin typeface="Cambria" panose="02040503050406030204" pitchFamily="18" charset="0"/>
              </a:rPr>
              <a:t>câu</a:t>
            </a:r>
            <a:r>
              <a:rPr lang="en-US" sz="3600" b="1" dirty="0">
                <a:latin typeface="Cambria" panose="02040503050406030204" pitchFamily="18" charset="0"/>
              </a:rPr>
              <a:t> </a:t>
            </a:r>
            <a:r>
              <a:rPr lang="en-US" sz="3600" b="1" dirty="0" err="1">
                <a:latin typeface="Cambria" panose="02040503050406030204" pitchFamily="18" charset="0"/>
              </a:rPr>
              <a:t>chuyện</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hoặc</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a:t>
            </a:r>
          </a:p>
        </p:txBody>
      </p:sp>
      <p:sp>
        <p:nvSpPr>
          <p:cNvPr id="6" name="TextBox 5">
            <a:extLst>
              <a:ext uri="{FF2B5EF4-FFF2-40B4-BE49-F238E27FC236}">
                <a16:creationId xmlns:a16="http://schemas.microsoft.com/office/drawing/2014/main" id="{0182222E-9335-0D10-25A6-74F997896933}"/>
              </a:ext>
            </a:extLst>
          </p:cNvPr>
          <p:cNvSpPr txBox="1"/>
          <p:nvPr/>
        </p:nvSpPr>
        <p:spPr>
          <a:xfrm>
            <a:off x="732337" y="2178754"/>
            <a:ext cx="10727325" cy="3416320"/>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rPr>
              <a:t>Gợi ý:</a:t>
            </a:r>
          </a:p>
          <a:p>
            <a:pPr algn="just"/>
            <a:r>
              <a:rPr lang="vi-VN" sz="3600" dirty="0">
                <a:latin typeface="Cambria" panose="02040503050406030204" pitchFamily="18" charset="0"/>
              </a:rPr>
              <a:t>- Theo em, còn những cách những cách được nếu ở bài viết đoạn văn tưởng tượng nào </a:t>
            </a:r>
            <a:r>
              <a:rPr lang="en-US" sz="3600" dirty="0">
                <a:latin typeface="Cambria" panose="02040503050406030204" pitchFamily="18" charset="0"/>
              </a:rPr>
              <a:t>k</a:t>
            </a:r>
            <a:r>
              <a:rPr lang="vi-VN" sz="3600" dirty="0">
                <a:latin typeface="Cambria" panose="02040503050406030204" pitchFamily="18" charset="0"/>
              </a:rPr>
              <a:t>hác ngoài</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cách</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nêu</a:t>
            </a:r>
            <a:r>
              <a:rPr lang="en-US" sz="3600" dirty="0">
                <a:latin typeface="Cambria" panose="02040503050406030204" pitchFamily="18" charset="0"/>
              </a:rPr>
              <a:t> ở </a:t>
            </a:r>
            <a:r>
              <a:rPr lang="en-US" sz="3600" dirty="0" err="1">
                <a:latin typeface="Cambria" panose="02040503050406030204" pitchFamily="18" charset="0"/>
              </a:rPr>
              <a:t>bài</a:t>
            </a:r>
            <a:r>
              <a:rPr lang="en-US" sz="3600" dirty="0">
                <a:latin typeface="Cambria" panose="02040503050406030204" pitchFamily="18" charset="0"/>
              </a:rPr>
              <a:t> </a:t>
            </a:r>
            <a:r>
              <a:rPr lang="en-US" sz="3600" dirty="0" err="1">
                <a:latin typeface="Cambria" panose="02040503050406030204" pitchFamily="18" charset="0"/>
              </a:rPr>
              <a:t>tập</a:t>
            </a:r>
            <a:r>
              <a:rPr lang="en-US" sz="3600" dirty="0">
                <a:latin typeface="Cambria" panose="02040503050406030204" pitchFamily="18" charset="0"/>
              </a:rPr>
              <a:t> 2?</a:t>
            </a:r>
            <a:endParaRPr lang="vi-VN" sz="3600" dirty="0">
              <a:latin typeface="Cambria" panose="02040503050406030204" pitchFamily="18" charset="0"/>
            </a:endParaRPr>
          </a:p>
          <a:p>
            <a:pPr algn="just"/>
            <a:r>
              <a:rPr lang="vi-VN" sz="3600" dirty="0">
                <a:latin typeface="Cambria" panose="02040503050406030204" pitchFamily="18" charset="0"/>
              </a:rPr>
              <a:t>- Làm thế nào để viết được đoạn văn tưởng tượng thú vị, hấp dẫn?</a:t>
            </a:r>
            <a:endParaRPr lang="en-US" sz="3600" dirty="0">
              <a:latin typeface="Cambria" panose="02040503050406030204" pitchFamily="18" charset="0"/>
            </a:endParaRPr>
          </a:p>
        </p:txBody>
      </p:sp>
    </p:spTree>
    <p:extLst>
      <p:ext uri="{BB962C8B-B14F-4D97-AF65-F5344CB8AC3E}">
        <p14:creationId xmlns:p14="http://schemas.microsoft.com/office/powerpoint/2010/main" val="3467609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OCKET_APPLY_TIME" val="2021年10月15日"/>
  <p:tag name="POCKET_APPLY_TYPE" val="Slide"/>
  <p:tag name="APPLYTYPE" val="Other"/>
  <p:tag name="APPLYORDER" val="9"/>
</p:tagLst>
</file>

<file path=ppt/tags/tag2.xml><?xml version="1.0" encoding="utf-8"?>
<p:tagLst xmlns:a="http://schemas.openxmlformats.org/drawingml/2006/main" xmlns:r="http://schemas.openxmlformats.org/officeDocument/2006/relationships" xmlns:p="http://schemas.openxmlformats.org/presentationml/2006/main">
  <p:tag name="POCKET_APPLY_TIME" val="2021年10月15日"/>
  <p:tag name="POCKET_APPLY_TYPE" val="Slide"/>
  <p:tag name="APPLYTYPE" val="SubTitle"/>
  <p:tag name="APPLY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644</Words>
  <Application>Microsoft Office PowerPoint</Application>
  <PresentationFormat>Widescreen</PresentationFormat>
  <Paragraphs>37</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Aa甜甜圈 (非商业使用)</vt:lpstr>
      <vt:lpstr>Arial</vt:lpstr>
      <vt:lpstr>Calibri</vt:lpstr>
      <vt:lpstr>思源黑体 CN Bold</vt:lpstr>
      <vt:lpstr>Cambria</vt:lpstr>
      <vt:lpstr>Vogue-ExtraBold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MANGNONTEAM;MNT</cp:keywords>
  <cp:lastModifiedBy>Administrator</cp:lastModifiedBy>
  <cp:revision>22</cp:revision>
  <dcterms:created xsi:type="dcterms:W3CDTF">2023-06-29T13:00:26Z</dcterms:created>
  <dcterms:modified xsi:type="dcterms:W3CDTF">2023-11-11T03:17:22Z</dcterms:modified>
</cp:coreProperties>
</file>