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4" r:id="rId2"/>
    <p:sldId id="311" r:id="rId3"/>
    <p:sldId id="280" r:id="rId4"/>
    <p:sldId id="312" r:id="rId5"/>
    <p:sldId id="314" r:id="rId6"/>
    <p:sldId id="313" r:id="rId7"/>
    <p:sldId id="290" r:id="rId8"/>
    <p:sldId id="284" r:id="rId9"/>
    <p:sldId id="317" r:id="rId10"/>
    <p:sldId id="306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5757"/>
    <a:srgbClr val="FAFAFA"/>
    <a:srgbClr val="0000CC"/>
    <a:srgbClr val="092A04"/>
    <a:srgbClr val="992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328" autoAdjust="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D1085-C9DF-46C8-8204-F39679B8C0E6}" type="datetimeFigureOut">
              <a:rPr lang="vi-VN" smtClean="0"/>
              <a:pPr/>
              <a:t>03/06/2023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6301F-3384-43E6-8205-FE9C4650FC4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131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30D9-5E62-49B4-AD60-5342B66B4BFA}" type="datetimeFigureOut">
              <a:rPr lang="vi-VN" smtClean="0"/>
              <a:pPr/>
              <a:t>03/06/2023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30D9-5E62-49B4-AD60-5342B66B4BFA}" type="datetimeFigureOut">
              <a:rPr lang="vi-VN" smtClean="0"/>
              <a:pPr/>
              <a:t>03/06/2023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30D9-5E62-49B4-AD60-5342B66B4BFA}" type="datetimeFigureOut">
              <a:rPr lang="vi-VN" smtClean="0"/>
              <a:pPr/>
              <a:t>03/06/2023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ABDB-1872-45F0-BD98-1F1406B40669}" type="datetimeFigureOut">
              <a:rPr lang="vi-VN" smtClean="0"/>
              <a:t>03/06/2023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30D9-5E62-49B4-AD60-5342B66B4BFA}" type="datetimeFigureOut">
              <a:rPr lang="vi-VN" smtClean="0"/>
              <a:pPr/>
              <a:t>03/06/2023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30D9-5E62-49B4-AD60-5342B66B4BFA}" type="datetimeFigureOut">
              <a:rPr lang="vi-VN" smtClean="0"/>
              <a:pPr/>
              <a:t>03/06/2023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30D9-5E62-49B4-AD60-5342B66B4BFA}" type="datetimeFigureOut">
              <a:rPr lang="vi-VN" smtClean="0"/>
              <a:pPr/>
              <a:t>03/06/2023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30D9-5E62-49B4-AD60-5342B66B4BFA}" type="datetimeFigureOut">
              <a:rPr lang="vi-VN" smtClean="0"/>
              <a:pPr/>
              <a:t>03/06/2023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30D9-5E62-49B4-AD60-5342B66B4BFA}" type="datetimeFigureOut">
              <a:rPr lang="vi-VN" smtClean="0"/>
              <a:pPr/>
              <a:t>03/06/2023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30D9-5E62-49B4-AD60-5342B66B4BFA}" type="datetimeFigureOut">
              <a:rPr lang="vi-VN" smtClean="0"/>
              <a:pPr/>
              <a:t>03/06/2023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30D9-5E62-49B4-AD60-5342B66B4BFA}" type="datetimeFigureOut">
              <a:rPr lang="vi-VN" smtClean="0"/>
              <a:pPr/>
              <a:t>03/06/2023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7ABDB-1872-45F0-BD98-1F1406B40669}" type="datetimeFigureOut">
              <a:rPr lang="vi-VN" smtClean="0"/>
              <a:t>03/06/2023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4B979FC-7C1D-4118-ABF9-ECD010299312}"/>
              </a:ext>
            </a:extLst>
          </p:cNvPr>
          <p:cNvSpPr txBox="1"/>
          <p:nvPr userDrawn="1"/>
        </p:nvSpPr>
        <p:spPr>
          <a:xfrm>
            <a:off x="1261872" y="230194"/>
            <a:ext cx="4041648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M-Pink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vi-VN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139D9F7-B31C-476A-933C-011E17574997}"/>
              </a:ext>
            </a:extLst>
          </p:cNvPr>
          <p:cNvSpPr txBox="1"/>
          <p:nvPr/>
        </p:nvSpPr>
        <p:spPr>
          <a:xfrm>
            <a:off x="-94129" y="710200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FF5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</a:t>
            </a:r>
            <a:r>
              <a:rPr lang="vi-VN" sz="4800" b="1" dirty="0" smtClean="0">
                <a:solidFill>
                  <a:srgbClr val="FF5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800" b="1" dirty="0" smtClean="0">
                <a:solidFill>
                  <a:srgbClr val="FF5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vi-VN" sz="4800" b="1" dirty="0">
              <a:solidFill>
                <a:srgbClr val="FF57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4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4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en-US" sz="48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4800" b="1" dirty="0">
              <a:solidFill>
                <a:srgbClr val="FF57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5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540917" y="914400"/>
            <a:ext cx="10972799" cy="5576552"/>
          </a:xfrm>
          <a:prstGeom prst="horizontalScroll">
            <a:avLst>
              <a:gd name="adj" fmla="val 12731"/>
            </a:avLst>
          </a:prstGeom>
          <a:solidFill>
            <a:schemeClr val="accent1"/>
          </a:solidFill>
          <a:ln w="9525">
            <a:solidFill>
              <a:srgbClr val="FAFAF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330039" y="1828800"/>
            <a:ext cx="994756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hôi,công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động.Vì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xài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phung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endParaRPr lang="en-US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3124200" y="228600"/>
            <a:ext cx="5943600" cy="9144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dirty="0" smtClean="0">
                <a:solidFill>
                  <a:srgbClr val="FF5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dirty="0" err="1" smtClean="0">
                <a:solidFill>
                  <a:srgbClr val="FF5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200" dirty="0" smtClean="0">
                <a:solidFill>
                  <a:srgbClr val="FF5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5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en-US" sz="3200" dirty="0">
              <a:solidFill>
                <a:srgbClr val="FF57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53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7" grpId="0"/>
      <p:bldP spid="102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96688" y="1335964"/>
            <a:ext cx="109002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*Ở Việt Nam hiện nay, nhiều cơ quan có biển thông báo: Ra khỏi phòng, nhớ tắt điện.</a:t>
            </a:r>
            <a:endParaRPr lang="en-US" altLang="en-US" sz="3600" b="1" dirty="0">
              <a:solidFill>
                <a:srgbClr val="FF0066"/>
              </a:solidFill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696689" y="2971805"/>
            <a:ext cx="106099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</a:rPr>
              <a:t> </a:t>
            </a:r>
            <a:r>
              <a:rPr lang="en-US" altLang="en-US" sz="3600" b="1">
                <a:solidFill>
                  <a:srgbClr val="0000CC"/>
                </a:solidFill>
              </a:rPr>
              <a:t>* </a:t>
            </a:r>
            <a:r>
              <a:rPr lang="vi-VN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Đức có thói quen bao giờ cũng ăn hết, không để thừa thức ăn. </a:t>
            </a:r>
            <a:endParaRPr lang="en-US" altLang="en-US" sz="3600" b="1">
              <a:solidFill>
                <a:srgbClr val="0000CC"/>
              </a:solidFill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57203" y="4607647"/>
            <a:ext cx="108494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</a:rPr>
              <a:t>* </a:t>
            </a:r>
            <a:r>
              <a:rPr lang="vi-VN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Nhật có thói quen chi tiêu rất tiết kiệm trong sinh hoạt hàng ngày. </a:t>
            </a:r>
            <a:endParaRPr lang="en-US" altLang="en-US" sz="3600" b="1">
              <a:solidFill>
                <a:srgbClr val="C000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466851" y="298453"/>
            <a:ext cx="906780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TÌM HIỂU THÔNG TIN (SGK)</a:t>
            </a:r>
            <a:endParaRPr lang="en-US" altLang="en-US" sz="3200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30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62468" grpId="0"/>
      <p:bldP spid="62469" grpId="0"/>
      <p:bldP spid="51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87000" y="6553200"/>
            <a:ext cx="381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99" name="Picture 11" descr="DSC006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6"/>
            <a:ext cx="9144000" cy="512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1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533403" y="1238250"/>
            <a:ext cx="10782300" cy="1657350"/>
          </a:xfrm>
          <a:prstGeom prst="flowChartTerminator">
            <a:avLst/>
          </a:prstGeom>
          <a:solidFill>
            <a:srgbClr val="FFFF00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en-US" sz="4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400" b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Em nghĩ gì khi xem tranh và đọc các thông tin trên?</a:t>
            </a:r>
            <a:endParaRPr lang="en-US" sz="4400" b="1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400051" y="3162300"/>
            <a:ext cx="11220448" cy="2914650"/>
          </a:xfrm>
          <a:prstGeom prst="flowChartTerminator">
            <a:avLst/>
          </a:prstGeom>
          <a:solidFill>
            <a:schemeClr val="accent5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vi-VN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en-US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i="1">
                <a:solidFill>
                  <a:schemeClr val="bg1"/>
                </a:solidFill>
              </a:rPr>
              <a:t> 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Theo em có phải do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nghèo nên các nước trên mới tiết kiệm như vậy không?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4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837131" y="1676400"/>
            <a:ext cx="10612191" cy="409575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485901" y="2305054"/>
            <a:ext cx="928421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sz="5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Tiết kiệm là một thói quen tốt, là biểu hiện của con người văn minh, xã hội văn minh.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3124200" y="228600"/>
            <a:ext cx="5943600" cy="9144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84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7" grpId="0"/>
      <p:bldP spid="102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314618" y="914400"/>
            <a:ext cx="11354871" cy="5943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458687" y="2007329"/>
            <a:ext cx="10193381" cy="34163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.VnTime" panose="020B7200000000000000" pitchFamily="34" charset="0"/>
              </a:rPr>
              <a:t>TiÒn b¹c, cña c¶i lµ do må h«i, c«ng søc cña bao </a:t>
            </a:r>
            <a:r>
              <a:rPr lang="en-US" altLang="en-US" sz="3600" b="1" smtClean="0">
                <a:latin typeface=".VnTime" panose="020B7200000000000000" pitchFamily="34" charset="0"/>
              </a:rPr>
              <a:t>ng­êi </a:t>
            </a:r>
            <a:r>
              <a:rPr lang="en-US" altLang="en-US" sz="3600" b="1">
                <a:latin typeface=".VnTime" panose="020B7200000000000000" pitchFamily="34" charset="0"/>
              </a:rPr>
              <a:t>lao ®éng. V× vËy, chóng ta cÇn ph¶i tiÕt kiÖm, kh«ng ®</a:t>
            </a:r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3600" b="1">
                <a:latin typeface=".VnTime" panose="020B7200000000000000" pitchFamily="34" charset="0"/>
              </a:rPr>
              <a:t>îc sö dông tiÒn cña phung phÝ.</a:t>
            </a:r>
          </a:p>
          <a:p>
            <a:pPr eaLnBrk="1" hangingPunct="1"/>
            <a:r>
              <a:rPr lang="vi-VN" altLang="en-US" sz="3600" b="1" i="1">
                <a:latin typeface=".VnTimeH" panose="020B7200000000000000" pitchFamily="34" charset="0"/>
              </a:rPr>
              <a:t>         </a:t>
            </a:r>
            <a:r>
              <a:rPr lang="vi-VN" altLang="en-US" sz="3600" b="1" i="1" smtClean="0">
                <a:latin typeface=".VnTimeH" panose="020B7200000000000000" pitchFamily="34" charset="0"/>
              </a:rPr>
              <a:t>                      </a:t>
            </a:r>
            <a:r>
              <a:rPr lang="en-US" altLang="en-US" sz="3600" b="1" i="1">
                <a:latin typeface=".VnTimeH" panose="020B7200000000000000" pitchFamily="34" charset="0"/>
              </a:rPr>
              <a:t>ë</a:t>
            </a:r>
            <a:r>
              <a:rPr lang="en-US" altLang="en-US" sz="3600" b="1" i="1">
                <a:latin typeface=".VnTime" panose="020B7200000000000000" pitchFamily="34" charset="0"/>
              </a:rPr>
              <a:t> ®©y mét h¹t c¬m r¬i                        </a:t>
            </a:r>
            <a:endParaRPr lang="en-US" altLang="en-US" sz="3600" b="1" i="1" smtClean="0">
              <a:latin typeface=".VnTime" panose="020B7200000000000000" pitchFamily="34" charset="0"/>
            </a:endParaRPr>
          </a:p>
          <a:p>
            <a:pPr eaLnBrk="1" hangingPunct="1"/>
            <a:r>
              <a:rPr lang="en-US" altLang="en-US" sz="3600" b="1" i="1" smtClean="0">
                <a:latin typeface=".VnTime" panose="020B7200000000000000" pitchFamily="34" charset="0"/>
              </a:rPr>
              <a:t>                   Ngoµi </a:t>
            </a:r>
            <a:r>
              <a:rPr lang="en-US" altLang="en-US" sz="3600" b="1" i="1">
                <a:latin typeface=".VnTime" panose="020B7200000000000000" pitchFamily="34" charset="0"/>
              </a:rPr>
              <a:t>kia bao giät må h«i thÊm ®ång.</a:t>
            </a:r>
          </a:p>
          <a:p>
            <a:pPr eaLnBrk="1" hangingPunct="1"/>
            <a:r>
              <a:rPr lang="en-US" altLang="en-US" sz="3600" b="1">
                <a:latin typeface=".VnTime" panose="020B7200000000000000" pitchFamily="34" charset="0"/>
              </a:rPr>
              <a:t>                                  </a:t>
            </a:r>
            <a:r>
              <a:rPr lang="en-US" altLang="en-US" sz="3600" b="1" smtClean="0">
                <a:latin typeface=".VnTime" panose="020B7200000000000000" pitchFamily="34" charset="0"/>
              </a:rPr>
              <a:t>                          </a:t>
            </a:r>
            <a:r>
              <a:rPr lang="en-US" altLang="en-US" sz="2800" b="1" smtClean="0">
                <a:latin typeface=".VnTime" panose="020B7200000000000000" pitchFamily="34" charset="0"/>
              </a:rPr>
              <a:t>Ca </a:t>
            </a:r>
            <a:r>
              <a:rPr lang="en-US" altLang="en-US" sz="2800" b="1">
                <a:latin typeface=".VnTime" panose="020B7200000000000000" pitchFamily="34" charset="0"/>
              </a:rPr>
              <a:t>dao 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3124200" y="228600"/>
            <a:ext cx="5943600" cy="9144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.VnTimeH" panose="020B7200000000000000" pitchFamily="34" charset="0"/>
              </a:rPr>
              <a:t>Ghi nhí</a:t>
            </a:r>
            <a:r>
              <a:rPr lang="en-US" altLang="en-US" sz="3200">
                <a:latin typeface=".VnTifani HeavyH" panose="020B72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217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7" grpId="0" animBg="1"/>
      <p:bldP spid="102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2"/>
          <p:cNvSpPr>
            <a:spLocks noChangeArrowheads="1"/>
          </p:cNvSpPr>
          <p:nvPr/>
        </p:nvSpPr>
        <p:spPr bwMode="auto">
          <a:xfrm>
            <a:off x="1" y="914400"/>
            <a:ext cx="12192000" cy="213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4503" y="2977935"/>
            <a:ext cx="1013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a.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Tiết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kiệm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tiền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keo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kiệt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bủn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xỉn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04503" y="3576099"/>
            <a:ext cx="109933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b.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Tiết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kiệm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tiền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n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tiêu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dè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sẻn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" y="4150364"/>
            <a:ext cx="119960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c.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Tiết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kiệm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tiền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sử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dụng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tiền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hợp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lí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hiệu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04503" y="5318988"/>
            <a:ext cx="108334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d.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Tiết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kiệm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tiền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vừa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ích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n</a:t>
            </a:r>
            <a:r>
              <a:rPr lang="vi-VN" sz="3600" b="1" dirty="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ớc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vừa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lợi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nhà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436916" y="1025253"/>
            <a:ext cx="1075508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D60093"/>
                </a:solidFill>
                <a:latin typeface="Arial" charset="0"/>
              </a:rPr>
              <a:t>  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Em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hãy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cùng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các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bạn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trao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vi-VN" sz="3600" b="1" dirty="0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ổi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,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bày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tỏ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err="1">
                <a:solidFill>
                  <a:srgbClr val="D60093"/>
                </a:solidFill>
                <a:latin typeface="Arial" charset="0"/>
              </a:rPr>
              <a:t>thái</a:t>
            </a:r>
            <a:r>
              <a:rPr lang="en-US" sz="3600" b="1">
                <a:solidFill>
                  <a:srgbClr val="D60093"/>
                </a:solidFill>
                <a:latin typeface="Arial" charset="0"/>
              </a:rPr>
              <a:t> </a:t>
            </a:r>
            <a:endParaRPr lang="vi-VN" sz="3600" b="1" smtClean="0">
              <a:solidFill>
                <a:srgbClr val="D60093"/>
              </a:solidFill>
              <a:latin typeface="Arial" charset="0"/>
            </a:endParaRPr>
          </a:p>
          <a:p>
            <a:r>
              <a:rPr lang="vi-VN" sz="3600" b="1" smtClean="0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ộ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về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các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ý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kiến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d</a:t>
            </a:r>
            <a:r>
              <a:rPr lang="vi-VN" sz="3600" b="1" dirty="0">
                <a:solidFill>
                  <a:srgbClr val="D60093"/>
                </a:solidFill>
                <a:latin typeface="Arial" charset="0"/>
              </a:rPr>
              <a:t>ư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ới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vi-VN" sz="3600" b="1" dirty="0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ây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,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tán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thành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,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phân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vân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hoặc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không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tán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thành</a:t>
            </a:r>
            <a:endParaRPr lang="en-US" sz="3600" b="1" dirty="0">
              <a:solidFill>
                <a:srgbClr val="D60093"/>
              </a:solidFill>
              <a:latin typeface="Arial" charset="0"/>
            </a:endParaRPr>
          </a:p>
        </p:txBody>
      </p:sp>
      <p:grpSp>
        <p:nvGrpSpPr>
          <p:cNvPr id="8200" name="Group 17"/>
          <p:cNvGrpSpPr>
            <a:grpSpLocks/>
          </p:cNvGrpSpPr>
          <p:nvPr/>
        </p:nvGrpSpPr>
        <p:grpSpPr bwMode="auto">
          <a:xfrm>
            <a:off x="692332" y="0"/>
            <a:ext cx="11499669" cy="1335088"/>
            <a:chOff x="144" y="240"/>
            <a:chExt cx="5616" cy="745"/>
          </a:xfrm>
        </p:grpSpPr>
        <p:pic>
          <p:nvPicPr>
            <p:cNvPr id="8202" name="Picture 18" descr="BACK25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240"/>
              <a:ext cx="5616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3" name="Text Box 19"/>
            <p:cNvSpPr txBox="1">
              <a:spLocks noChangeArrowheads="1"/>
            </p:cNvSpPr>
            <p:nvPr/>
          </p:nvSpPr>
          <p:spPr bwMode="auto">
            <a:xfrm>
              <a:off x="1440" y="336"/>
              <a:ext cx="331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08000"/>
                </a:solidFill>
                <a:latin typeface="Arial" charset="0"/>
              </a:endParaRPr>
            </a:p>
          </p:txBody>
        </p:sp>
      </p:grpSp>
      <p:sp>
        <p:nvSpPr>
          <p:cNvPr id="8201" name="Text Box 2"/>
          <p:cNvSpPr txBox="1">
            <a:spLocks noChangeArrowheads="1"/>
          </p:cNvSpPr>
          <p:nvPr/>
        </p:nvSpPr>
        <p:spPr bwMode="auto">
          <a:xfrm>
            <a:off x="2847709" y="148046"/>
            <a:ext cx="79160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8000"/>
                </a:solidFill>
                <a:latin typeface="Arial" charset="0"/>
              </a:rPr>
              <a:t>Hoạt</a:t>
            </a:r>
            <a:r>
              <a:rPr lang="en-US" sz="4000" b="1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vi-VN" sz="4000" b="1" dirty="0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sz="4000" b="1" dirty="0" err="1">
                <a:solidFill>
                  <a:srgbClr val="008000"/>
                </a:solidFill>
                <a:latin typeface="Arial" charset="0"/>
              </a:rPr>
              <a:t>ộng</a:t>
            </a:r>
            <a:r>
              <a:rPr lang="en-US" sz="4000" b="1" dirty="0">
                <a:solidFill>
                  <a:srgbClr val="008000"/>
                </a:solidFill>
                <a:latin typeface="Arial" charset="0"/>
              </a:rPr>
              <a:t>  2</a:t>
            </a:r>
            <a:r>
              <a:rPr lang="en-US" sz="4000" dirty="0">
                <a:solidFill>
                  <a:srgbClr val="008000"/>
                </a:solidFill>
                <a:latin typeface="Arial" charset="0"/>
              </a:rPr>
              <a:t>: </a:t>
            </a:r>
            <a:r>
              <a:rPr lang="en-US" sz="4000" b="1" dirty="0" err="1">
                <a:solidFill>
                  <a:srgbClr val="008000"/>
                </a:solidFill>
                <a:latin typeface="Arial" charset="0"/>
              </a:rPr>
              <a:t>Bày</a:t>
            </a:r>
            <a:r>
              <a:rPr lang="en-US" sz="4000" b="1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Arial" charset="0"/>
              </a:rPr>
              <a:t>tỏ</a:t>
            </a:r>
            <a:r>
              <a:rPr lang="en-US" sz="4000" b="1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Arial" charset="0"/>
              </a:rPr>
              <a:t>thái</a:t>
            </a:r>
            <a:r>
              <a:rPr lang="en-US" sz="4000" b="1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vi-VN" sz="4000" b="1" dirty="0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sz="4000" b="1" dirty="0">
                <a:solidFill>
                  <a:srgbClr val="008000"/>
                </a:solidFill>
                <a:latin typeface="Arial" charset="0"/>
              </a:rPr>
              <a:t>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inh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5" y="914400"/>
            <a:ext cx="29241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hinh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7"/>
            <a:ext cx="28956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362200" y="5638805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altLang="en-US" sz="2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324600" y="5638805"/>
            <a:ext cx="266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43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873375" y="2952750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a. Tiết kiệm tiền của là keo kiệt, bủn xỉn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892425" y="3711575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b. Tiết kiệm tiền của là 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n tiêu dè sẻn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787651" y="4444984"/>
            <a:ext cx="695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c.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Tiết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kiệm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tiền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sử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dụng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tiền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cách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hợp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lí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hiệu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quả</a:t>
            </a:r>
            <a:endParaRPr lang="en-US" sz="20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787651" y="5559409"/>
            <a:ext cx="670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d.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Tiết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kiệm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tiền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vừa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ích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n</a:t>
            </a:r>
            <a:r>
              <a:rPr lang="vi-VN" sz="2000" b="1" dirty="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ớc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vừa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lợi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nhà</a:t>
            </a:r>
            <a:endParaRPr lang="en-US" sz="2000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50183" name="Picture 7" descr="hinh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655" y="447495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 descr="hin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0451" y="2844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9" descr="hin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8700" y="36703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0" descr="hinh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8700" y="5492764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50" name="Group 11"/>
          <p:cNvGrpSpPr>
            <a:grpSpLocks/>
          </p:cNvGrpSpPr>
          <p:nvPr/>
        </p:nvGrpSpPr>
        <p:grpSpPr bwMode="auto">
          <a:xfrm>
            <a:off x="1752600" y="0"/>
            <a:ext cx="8915400" cy="1335088"/>
            <a:chOff x="144" y="240"/>
            <a:chExt cx="5616" cy="745"/>
          </a:xfrm>
        </p:grpSpPr>
        <p:pic>
          <p:nvPicPr>
            <p:cNvPr id="10254" name="Picture 12" descr="BACK25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" y="240"/>
              <a:ext cx="5616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5" name="Text Box 13"/>
            <p:cNvSpPr txBox="1">
              <a:spLocks noChangeArrowheads="1"/>
            </p:cNvSpPr>
            <p:nvPr/>
          </p:nvSpPr>
          <p:spPr bwMode="auto">
            <a:xfrm>
              <a:off x="1440" y="336"/>
              <a:ext cx="331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08000"/>
                </a:solidFill>
                <a:latin typeface="Arial" charset="0"/>
              </a:endParaRPr>
            </a:p>
          </p:txBody>
        </p:sp>
      </p:grp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3581400" y="304800"/>
            <a:ext cx="510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Arial" charset="0"/>
              </a:rPr>
              <a:t>Hoạt </a:t>
            </a:r>
            <a:r>
              <a:rPr lang="vi-VN" b="1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008000"/>
                </a:solidFill>
                <a:latin typeface="Arial" charset="0"/>
              </a:rPr>
              <a:t>ộng  2</a:t>
            </a:r>
            <a:r>
              <a:rPr lang="en-US">
                <a:solidFill>
                  <a:srgbClr val="008000"/>
                </a:solidFill>
                <a:latin typeface="Arial" charset="0"/>
              </a:rPr>
              <a:t>: </a:t>
            </a:r>
            <a:r>
              <a:rPr lang="en-US" b="1">
                <a:solidFill>
                  <a:srgbClr val="008000"/>
                </a:solidFill>
                <a:latin typeface="Arial" charset="0"/>
              </a:rPr>
              <a:t>Bày tỏ thái </a:t>
            </a:r>
            <a:r>
              <a:rPr lang="vi-VN" b="1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008000"/>
                </a:solidFill>
                <a:latin typeface="Arial" charset="0"/>
              </a:rPr>
              <a:t>ộ</a:t>
            </a:r>
          </a:p>
        </p:txBody>
      </p:sp>
      <p:sp>
        <p:nvSpPr>
          <p:cNvPr id="10252" name="Oval 16"/>
          <p:cNvSpPr>
            <a:spLocks noChangeArrowheads="1"/>
          </p:cNvSpPr>
          <p:nvPr/>
        </p:nvSpPr>
        <p:spPr bwMode="auto">
          <a:xfrm>
            <a:off x="2133600" y="914400"/>
            <a:ext cx="8305800" cy="19812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10253" name="Text Box 17"/>
          <p:cNvSpPr txBox="1">
            <a:spLocks noChangeArrowheads="1"/>
          </p:cNvSpPr>
          <p:nvPr/>
        </p:nvSpPr>
        <p:spPr bwMode="auto">
          <a:xfrm>
            <a:off x="2917825" y="1377954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60093"/>
                </a:solidFill>
                <a:latin typeface="Arial" charset="0"/>
              </a:rPr>
              <a:t>   Em hãy cùng các bạn trao 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ổi, bày tỏ thái 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ộ về các ý kiến d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ư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ới 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ây, tán thành, phân vân hoặc không tán thành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0" grpId="0"/>
      <p:bldP spid="5018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2588</TotalTime>
  <Words>448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.VnAvant</vt:lpstr>
      <vt:lpstr>.VnTifani HeavyH</vt:lpstr>
      <vt:lpstr>.VnTime</vt:lpstr>
      <vt:lpstr>.VnTimeH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Thuy Ninh</cp:lastModifiedBy>
  <cp:revision>153</cp:revision>
  <dcterms:created xsi:type="dcterms:W3CDTF">2020-04-05T06:59:32Z</dcterms:created>
  <dcterms:modified xsi:type="dcterms:W3CDTF">2023-06-03T15:40:29Z</dcterms:modified>
</cp:coreProperties>
</file>