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6" r:id="rId4"/>
    <p:sldMasterId id="2147483712" r:id="rId5"/>
  </p:sldMasterIdLst>
  <p:notesMasterIdLst>
    <p:notesMasterId r:id="rId25"/>
  </p:notesMasterIdLst>
  <p:sldIdLst>
    <p:sldId id="256" r:id="rId6"/>
    <p:sldId id="258" r:id="rId7"/>
    <p:sldId id="260" r:id="rId8"/>
    <p:sldId id="259" r:id="rId9"/>
    <p:sldId id="261" r:id="rId10"/>
    <p:sldId id="262" r:id="rId11"/>
    <p:sldId id="263" r:id="rId12"/>
    <p:sldId id="272" r:id="rId13"/>
    <p:sldId id="273" r:id="rId14"/>
    <p:sldId id="275" r:id="rId15"/>
    <p:sldId id="276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85" r:id="rId24"/>
  </p:sldIdLst>
  <p:sldSz cx="12192000" cy="6858000"/>
  <p:notesSz cx="6858000" cy="9144000"/>
  <p:embeddedFontLst>
    <p:embeddedFont>
      <p:font typeface="UTM Azuki" panose="02040603050506020204" pitchFamily="18" charset="0"/>
      <p:regular r:id="rId26"/>
    </p:embeddedFon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UTM Cookies" panose="02040603050506020204" pitchFamily="18" charset="0"/>
      <p:regular r:id="rId37"/>
    </p:embeddedFont>
    <p:embeddedFont>
      <p:font typeface="UTM Tam Le" panose="02040603050506020204" pitchFamily="18" charset="0"/>
      <p:regular r:id="rId38"/>
    </p:embeddedFont>
    <p:embeddedFont>
      <p:font typeface="Wingdings 2" panose="05020102010507070707" pitchFamily="18" charset="2"/>
      <p:regular r:id="rId39"/>
    </p:embeddedFont>
    <p:embeddedFont>
      <p:font typeface="UTM Loko" panose="02040603050506020204" pitchFamily="18" charset="0"/>
      <p:regular r:id="rId40"/>
    </p:embeddedFont>
    <p:embeddedFont>
      <p:font typeface="UTM Thanh Nhac TL" panose="02040603050506020204" pitchFamily="18" charset="0"/>
      <p:regular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Cambria Math" panose="02040503050406030204" pitchFamily="18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D6F66-67DC-4910-ADED-25056E1048AB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57D91-DD9E-4B7F-838D-70FEB1810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2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, 2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, </a:t>
            </a:r>
            <a:r>
              <a:rPr lang="en-US" baseline="0" dirty="0" err="1"/>
              <a:t>củi</a:t>
            </a:r>
            <a:r>
              <a:rPr lang="en-US" baseline="0" dirty="0"/>
              <a:t>, chips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7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2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82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1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97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1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2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8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8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6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09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3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4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8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3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96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1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2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4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0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2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6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3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2FAFB80-81A7-43E5-AA99-65D68236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74CD626-ABD7-4D0E-961D-A436BCE2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8234176-AB63-451F-96E9-2FD891D9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3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3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4354AE-D6E8-304C-83E2-485F5BFB6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382ADC7-7563-C04C-9623-5E6C23DDB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A5C08F-B6D7-7542-9C2F-DFDA4E290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2D29B6-5714-2943-9F6E-CE89C076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F19CF-5A43-7343-B3B5-6D7B2A4D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030A48-1FBE-9F4F-9D1F-FDB4F11DD255}"/>
              </a:ext>
            </a:extLst>
          </p:cNvPr>
          <p:cNvSpPr txBox="1"/>
          <p:nvPr userDrawn="1"/>
        </p:nvSpPr>
        <p:spPr>
          <a:xfrm>
            <a:off x="11353800" y="136525"/>
            <a:ext cx="123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UTM Tam Le" panose="02040603050506020204" pitchFamily="18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UTM Tam Le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0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3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9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8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5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FAABE-8700-DE4F-8B50-B65FFE18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F8CB8A-D357-B843-8B0D-D3D9CE4B2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E7375-B891-4D42-B687-7F93DEF4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04A227-CE7E-D54F-AF46-A91858FE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6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6B5F1-CD45-3B42-8705-28F407723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A062D1-714E-0247-9B9C-7C27BE1C7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12D4FA-1664-A648-86FB-6DF14C30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5B9878-DB90-124A-8B3F-5A13E6C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3127B6-FB4B-8849-945B-FCC126D3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2E3AB6-DBFC-6346-97D4-A3F222B11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59D72B-7FDA-D541-AE0B-FFBE2F653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FA7FBF-3ADC-8041-A27E-EDF35C937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1FC5EB-2088-1343-8E32-C9556A5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C02FD4-F7E7-9544-A8A4-9DAA616F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C82724-E6DD-AD47-9DDA-5967BD65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C4E65A-4732-1045-AFBA-09B3DF0D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86E284-5526-AE4A-9807-7411C8375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FDC984-014B-6848-953C-C389F66A6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BFFCC0-87D4-7548-9CAB-A8A3C0304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A71A863-4104-9A49-97BD-B1F101497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565A9A4-D4CA-764F-8F23-F74DFFE2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6A22B9-2105-2E4B-B5CB-7B9C7BD8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A60FC3-BD3D-F34F-BD1B-4D932E4A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48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16B124-E1E5-6646-8F1F-2B835663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18DE7A0-9FFF-C246-BC55-EDC79FC5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18ED24-3A5A-F24D-8919-647FABCD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565CE0-57CD-F043-9079-6DA4B629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CDC875-14A8-1C4E-8D87-626B6C28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B5E94C2-BE18-044D-9E3E-1459F578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5268A2-0A45-684B-BD89-DFB4A286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2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ACFD82-2CA6-DF46-8223-A1534E2E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2EE6E0-71FB-D54F-B9D9-A64B876B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4F010E-6630-0E43-BAF1-6943706CA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D55DD2-BF65-7644-BD7A-78A5E5423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B1191B-0FDD-1141-93C3-31D209B2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92F4D4-0287-9E41-BAB1-07367F00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05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03DB1B-FCAB-9A4C-905C-89E59659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E999130-5392-B841-98C7-B0DB71E39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BEDF8C-A3EC-ED41-B201-9316AD9FC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1BF9EC-3477-1148-84BB-378EF3F3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49CA4B-2573-3648-8C7F-04190851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AACA9D-012D-A741-825D-4463D82E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8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0C561F-7E84-F945-82E0-AA2270900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4FBA91-5B7B-A14C-9206-C69AA6901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ABD71A-A891-C345-A4C8-6FD982D2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1E5731-8054-C649-A948-CB65788C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CA551A-BFDC-5A40-BE99-7888E701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06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725B3D3-064F-B54D-8548-8EA83BE46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BCDA38-168D-0149-80B6-EDFDC86BC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95515E-DCF7-3447-972E-02867FDF9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59F0EC-CBBF-9B4A-8C9D-61737CFA8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755FBD-815C-8C44-A1AE-FEAE5290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97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AE97-E795-4805-BEF5-1182BD975EAD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3AE97-E795-4805-BEF5-1182BD975EAD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37A6F-0C4B-4EEC-8DCC-A70A9331AF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3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0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7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7C36A1D-B1B7-466D-B99C-60324CF4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A1039D-C6E1-4ECE-8C6A-9BA9A8E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B33B762-2202-40AF-8293-5A914CDEB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1B0D76-040A-4EE4-ABE6-A0AC8F51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49864D-7645-40B1-8991-C840A1FBB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92317" y="64935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MăngNon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1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518AC3D-2F1C-B948-B2A1-4BC965C5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0A06FF-28B3-344C-B297-7040750FC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C81DDA-C75C-1347-BDA2-4D004A434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08DF3-9598-FB4E-AC13-1D463D0883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1CC6C6-2965-8546-BB03-1425AE1FE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CA81ED-8B7C-3841-BF1E-CE53F6F86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5BFCF78E-D955-0042-8A72-C3E0C57938BC}"/>
              </a:ext>
            </a:extLst>
          </p:cNvPr>
          <p:cNvSpPr txBox="1"/>
          <p:nvPr userDrawn="1"/>
        </p:nvSpPr>
        <p:spPr>
          <a:xfrm>
            <a:off x="1783957" y="690793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82B31A-505A-CC40-A8E3-8E8DE469D2E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255" y="-1579880"/>
            <a:ext cx="2287544" cy="3890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8E4ABF-F723-CC48-9BC5-59D68948356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503" y="3439433"/>
            <a:ext cx="2287544" cy="3890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037A2CC-04C3-5A46-B99E-D2D1CD8DCCBE}"/>
              </a:ext>
            </a:extLst>
          </p:cNvPr>
          <p:cNvSpPr txBox="1"/>
          <p:nvPr userDrawn="1"/>
        </p:nvSpPr>
        <p:spPr>
          <a:xfrm>
            <a:off x="16330" y="6363425"/>
            <a:ext cx="1767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MăngNon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6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" Target="slide12.xml"/><Relationship Id="rId7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gif"/><Relationship Id="rId11" Type="http://schemas.openxmlformats.org/officeDocument/2006/relationships/slide" Target="slide13.xml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4.png"/><Relationship Id="rId11" Type="http://schemas.openxmlformats.org/officeDocument/2006/relationships/image" Target="../media/image19.gif"/><Relationship Id="rId10" Type="http://schemas.openxmlformats.org/officeDocument/2006/relationships/image" Target="../media/image14.gif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slide" Target="slide5.xml"/><Relationship Id="rId5" Type="http://schemas.openxmlformats.org/officeDocument/2006/relationships/image" Target="../media/image19.gif"/><Relationship Id="rId4" Type="http://schemas.openxmlformats.org/officeDocument/2006/relationships/audio" Target="../media/audio2.wav"/><Relationship Id="rId9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slide" Target="slide5.xml"/><Relationship Id="rId5" Type="http://schemas.openxmlformats.org/officeDocument/2006/relationships/image" Target="../media/image19.gif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slide" Target="slide5.xml"/><Relationship Id="rId5" Type="http://schemas.openxmlformats.org/officeDocument/2006/relationships/image" Target="../media/image19.gif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gif"/><Relationship Id="rId7" Type="http://schemas.openxmlformats.org/officeDocument/2006/relationships/image" Target="../media/image28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11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22.gif"/><Relationship Id="rId9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1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17" Type="http://schemas.openxmlformats.org/officeDocument/2006/relationships/image" Target="../media/image17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19" Type="http://schemas.openxmlformats.org/officeDocument/2006/relationships/image" Target="../media/image19.svg"/><Relationship Id="rId9" Type="http://schemas.openxmlformats.org/officeDocument/2006/relationships/image" Target="../media/image8.sv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8.png"/><Relationship Id="rId18" Type="http://schemas.openxmlformats.org/officeDocument/2006/relationships/image" Target="../media/image17.sv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15" Type="http://schemas.openxmlformats.org/officeDocument/2006/relationships/image" Target="../media/image9.png"/><Relationship Id="rId10" Type="http://schemas.openxmlformats.org/officeDocument/2006/relationships/image" Target="../media/image8.svg"/><Relationship Id="rId19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8.png"/><Relationship Id="rId18" Type="http://schemas.openxmlformats.org/officeDocument/2006/relationships/image" Target="../media/image17.sv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15" Type="http://schemas.openxmlformats.org/officeDocument/2006/relationships/image" Target="../media/image9.png"/><Relationship Id="rId10" Type="http://schemas.openxmlformats.org/officeDocument/2006/relationships/image" Target="../media/image8.svg"/><Relationship Id="rId19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21" Type="http://schemas.openxmlformats.org/officeDocument/2006/relationships/image" Target="../media/image16.pn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8" Type="http://schemas.openxmlformats.org/officeDocument/2006/relationships/image" Target="../media/image17.svg"/><Relationship Id="rId3" Type="http://schemas.openxmlformats.org/officeDocument/2006/relationships/image" Target="../media/image4.png"/><Relationship Id="rId21" Type="http://schemas.openxmlformats.org/officeDocument/2006/relationships/image" Target="../media/image17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8112303" y="1677063"/>
            <a:ext cx="4429126" cy="923331"/>
            <a:chOff x="4828716" y="2125809"/>
            <a:chExt cx="4429126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28717" y="2125810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TOÁN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28716" y="2125809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TOÁN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1953474" y="1428645"/>
            <a:ext cx="6792250" cy="1862048"/>
            <a:chOff x="2733676" y="3098405"/>
            <a:chExt cx="6792250" cy="1862048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Diện</a:t>
              </a:r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115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tích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err="1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Diện</a:t>
              </a:r>
              <a:r>
                <a:rPr lang="en-US" sz="11500" dirty="0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11500" dirty="0" err="1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tích</a:t>
              </a:r>
              <a:endParaRPr lang="en-US" sz="11500" dirty="0">
                <a:ln w="76200" cmpd="sng">
                  <a:noFill/>
                </a:ln>
                <a:solidFill>
                  <a:schemeClr val="bg2">
                    <a:lumMod val="2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970546" y="3079659"/>
            <a:ext cx="9654260" cy="4339651"/>
            <a:chOff x="2733674" y="1859604"/>
            <a:chExt cx="8416361" cy="4339651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1859604"/>
              <a:ext cx="8289600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HÌNH THOI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4" y="1859605"/>
              <a:ext cx="8416361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smtClean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HÌNH THOI</a:t>
              </a:r>
              <a:endParaRPr lang="en-US" sz="13800" dirty="0">
                <a:ln w="76200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9002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976774" y="906627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519313" y="383104"/>
            <a:ext cx="1757130" cy="175713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1595411" y="5172618"/>
            <a:ext cx="9346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; m, n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28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7" name="Group 29"/>
          <p:cNvGrpSpPr>
            <a:grpSpLocks/>
          </p:cNvGrpSpPr>
          <p:nvPr/>
        </p:nvGrpSpPr>
        <p:grpSpPr bwMode="auto">
          <a:xfrm>
            <a:off x="1579804" y="1683482"/>
            <a:ext cx="3683000" cy="2057400"/>
            <a:chOff x="324" y="2976"/>
            <a:chExt cx="2320" cy="1296"/>
          </a:xfrm>
        </p:grpSpPr>
        <p:sp>
          <p:nvSpPr>
            <p:cNvPr id="58" name="AutoShape 30"/>
            <p:cNvSpPr>
              <a:spLocks noChangeArrowheads="1"/>
            </p:cNvSpPr>
            <p:nvPr/>
          </p:nvSpPr>
          <p:spPr bwMode="auto">
            <a:xfrm>
              <a:off x="898" y="2985"/>
              <a:ext cx="1728" cy="432"/>
            </a:xfrm>
            <a:prstGeom prst="triangle">
              <a:avLst>
                <a:gd name="adj" fmla="val 50000"/>
              </a:avLst>
            </a:prstGeom>
            <a:solidFill>
              <a:srgbClr val="66FF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1" name="AutoShape 31"/>
            <p:cNvSpPr>
              <a:spLocks noChangeArrowheads="1"/>
            </p:cNvSpPr>
            <p:nvPr/>
          </p:nvSpPr>
          <p:spPr bwMode="auto">
            <a:xfrm rot="10800000">
              <a:off x="898" y="3417"/>
              <a:ext cx="1728" cy="432"/>
            </a:xfrm>
            <a:prstGeom prst="triangle">
              <a:avLst>
                <a:gd name="adj" fmla="val 50000"/>
              </a:avLst>
            </a:prstGeom>
            <a:solidFill>
              <a:srgbClr val="66FF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72" name="Line 32"/>
            <p:cNvSpPr>
              <a:spLocks noChangeShapeType="1"/>
            </p:cNvSpPr>
            <p:nvPr/>
          </p:nvSpPr>
          <p:spPr bwMode="auto">
            <a:xfrm>
              <a:off x="1762" y="2976"/>
              <a:ext cx="0" cy="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33"/>
            <p:cNvSpPr>
              <a:spLocks noChangeShapeType="1"/>
            </p:cNvSpPr>
            <p:nvPr/>
          </p:nvSpPr>
          <p:spPr bwMode="auto">
            <a:xfrm>
              <a:off x="514" y="2976"/>
              <a:ext cx="0" cy="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34"/>
            <p:cNvSpPr>
              <a:spLocks noChangeShapeType="1"/>
            </p:cNvSpPr>
            <p:nvPr/>
          </p:nvSpPr>
          <p:spPr bwMode="auto">
            <a:xfrm>
              <a:off x="528" y="2985"/>
              <a:ext cx="12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35"/>
            <p:cNvSpPr>
              <a:spLocks noChangeShapeType="1"/>
            </p:cNvSpPr>
            <p:nvPr/>
          </p:nvSpPr>
          <p:spPr bwMode="auto">
            <a:xfrm>
              <a:off x="523" y="3849"/>
              <a:ext cx="12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36"/>
            <p:cNvSpPr>
              <a:spLocks noChangeShapeType="1"/>
            </p:cNvSpPr>
            <p:nvPr/>
          </p:nvSpPr>
          <p:spPr bwMode="auto">
            <a:xfrm>
              <a:off x="877" y="4089"/>
              <a:ext cx="17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37"/>
            <p:cNvSpPr>
              <a:spLocks noChangeShapeType="1"/>
            </p:cNvSpPr>
            <p:nvPr/>
          </p:nvSpPr>
          <p:spPr bwMode="auto">
            <a:xfrm>
              <a:off x="877" y="3417"/>
              <a:ext cx="0" cy="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38"/>
            <p:cNvSpPr>
              <a:spLocks noChangeShapeType="1"/>
            </p:cNvSpPr>
            <p:nvPr/>
          </p:nvSpPr>
          <p:spPr bwMode="auto">
            <a:xfrm>
              <a:off x="2644" y="3417"/>
              <a:ext cx="0" cy="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324" y="3369"/>
              <a:ext cx="94" cy="12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66FF33"/>
                  </a:solidFill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80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1657" y="4168"/>
              <a:ext cx="180" cy="1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66FF33"/>
                  </a:solidFill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81" name="Text Box 41"/>
          <p:cNvSpPr txBox="1">
            <a:spLocks noChangeArrowheads="1"/>
          </p:cNvSpPr>
          <p:nvPr/>
        </p:nvSpPr>
        <p:spPr bwMode="auto">
          <a:xfrm>
            <a:off x="1994916" y="4174270"/>
            <a:ext cx="990600" cy="6413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S =</a:t>
            </a:r>
          </a:p>
        </p:txBody>
      </p:sp>
      <p:sp>
        <p:nvSpPr>
          <p:cNvPr id="82" name="Line 42"/>
          <p:cNvSpPr>
            <a:spLocks noChangeShapeType="1"/>
          </p:cNvSpPr>
          <p:nvPr/>
        </p:nvSpPr>
        <p:spPr bwMode="auto">
          <a:xfrm>
            <a:off x="2833116" y="4542570"/>
            <a:ext cx="1583436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 w="285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3" name="Text Box 43"/>
          <p:cNvSpPr txBox="1">
            <a:spLocks noChangeArrowheads="1"/>
          </p:cNvSpPr>
          <p:nvPr/>
        </p:nvSpPr>
        <p:spPr bwMode="auto">
          <a:xfrm>
            <a:off x="2864221" y="3918999"/>
            <a:ext cx="1752600" cy="6413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600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m x n</a:t>
            </a:r>
            <a:endParaRPr lang="en-US" altLang="en-US" sz="3600" dirty="0">
              <a:ln w="285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4" name="Text Box 44"/>
          <p:cNvSpPr txBox="1">
            <a:spLocks noChangeArrowheads="1"/>
          </p:cNvSpPr>
          <p:nvPr/>
        </p:nvSpPr>
        <p:spPr bwMode="auto">
          <a:xfrm>
            <a:off x="3396234" y="4547555"/>
            <a:ext cx="609600" cy="5191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5" name="AutoShape 45"/>
          <p:cNvSpPr>
            <a:spLocks noChangeArrowheads="1"/>
          </p:cNvSpPr>
          <p:nvPr/>
        </p:nvSpPr>
        <p:spPr bwMode="auto">
          <a:xfrm flipH="1">
            <a:off x="5747399" y="2206800"/>
            <a:ext cx="5918634" cy="1892157"/>
          </a:xfrm>
          <a:prstGeom prst="roundRect">
            <a:avLst>
              <a:gd name="adj" fmla="val 7851"/>
            </a:avLst>
          </a:prstGeom>
          <a:solidFill>
            <a:schemeClr val="accent2">
              <a:lumMod val="60000"/>
              <a:lumOff val="40000"/>
            </a:schemeClr>
          </a:solidFill>
          <a:ln w="5715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defRPr/>
            </a:pP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</a:p>
          <a:p>
            <a:pPr algn="ctr">
              <a:defRPr/>
            </a:pP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0115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81" grpId="0"/>
      <p:bldP spid="83" grpId="0"/>
      <p:bldP spid="84" grpId="0"/>
      <p:bldP spid="85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4143678" y="1787320"/>
            <a:ext cx="4429125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2175820" y="1318065"/>
            <a:ext cx="1803996" cy="1880817"/>
            <a:chOff x="2733676" y="3079636"/>
            <a:chExt cx="6802834" cy="188081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03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4258" y="3079636"/>
              <a:ext cx="679225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UVF Funkydori" panose="02000503000000020003" pitchFamily="2" charset="0"/>
                </a:rPr>
                <a:t>03</a:t>
              </a:r>
              <a:endParaRPr lang="en-US" sz="11500" dirty="0">
                <a:ln w="76200" cmpd="sng">
                  <a:noFill/>
                </a:ln>
                <a:solidFill>
                  <a:schemeClr val="accent6">
                    <a:lumMod val="50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05898" y="2348648"/>
            <a:ext cx="9654260" cy="2278167"/>
            <a:chOff x="2731141" y="2859257"/>
            <a:chExt cx="8416361" cy="2278167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Luyện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tập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1141" y="2859257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Luyện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tập</a:t>
              </a:r>
              <a:endParaRPr lang="en-US" sz="13800" dirty="0">
                <a:ln w="76200" cmpd="sng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619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525966" y="434899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30618" y="6189357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519313" y="383104"/>
            <a:ext cx="1757130" cy="175713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grpSp>
        <p:nvGrpSpPr>
          <p:cNvPr id="90" name="Group 74"/>
          <p:cNvGrpSpPr>
            <a:grpSpLocks/>
          </p:cNvGrpSpPr>
          <p:nvPr/>
        </p:nvGrpSpPr>
        <p:grpSpPr bwMode="auto">
          <a:xfrm>
            <a:off x="1753677" y="2215046"/>
            <a:ext cx="2199670" cy="2855674"/>
            <a:chOff x="4259" y="1781"/>
            <a:chExt cx="1663" cy="2104"/>
          </a:xfrm>
        </p:grpSpPr>
        <p:grpSp>
          <p:nvGrpSpPr>
            <p:cNvPr id="91" name="Group 71"/>
            <p:cNvGrpSpPr>
              <a:grpSpLocks/>
            </p:cNvGrpSpPr>
            <p:nvPr/>
          </p:nvGrpSpPr>
          <p:grpSpPr bwMode="auto">
            <a:xfrm>
              <a:off x="4259" y="1781"/>
              <a:ext cx="1663" cy="2104"/>
              <a:chOff x="3908" y="1781"/>
              <a:chExt cx="1663" cy="2104"/>
            </a:xfrm>
          </p:grpSpPr>
          <p:sp>
            <p:nvSpPr>
              <p:cNvPr id="94" name="AutoShape 63"/>
              <p:cNvSpPr>
                <a:spLocks noChangeArrowheads="1"/>
              </p:cNvSpPr>
              <p:nvPr/>
            </p:nvSpPr>
            <p:spPr bwMode="auto">
              <a:xfrm>
                <a:off x="4164" y="2081"/>
                <a:ext cx="1044" cy="1567"/>
              </a:xfrm>
              <a:prstGeom prst="diamond">
                <a:avLst/>
              </a:prstGeom>
              <a:noFill/>
              <a:ln w="28575" cap="sq" algn="ctr">
                <a:solidFill>
                  <a:schemeClr val="accent4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5" name="Text Box 64"/>
              <p:cNvSpPr txBox="1">
                <a:spLocks noChangeArrowheads="1"/>
              </p:cNvSpPr>
              <p:nvPr/>
            </p:nvSpPr>
            <p:spPr bwMode="auto">
              <a:xfrm>
                <a:off x="3908" y="2701"/>
                <a:ext cx="266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A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6" name="Text Box 65"/>
              <p:cNvSpPr txBox="1">
                <a:spLocks noChangeArrowheads="1"/>
              </p:cNvSpPr>
              <p:nvPr/>
            </p:nvSpPr>
            <p:spPr bwMode="auto">
              <a:xfrm>
                <a:off x="4564" y="3613"/>
                <a:ext cx="335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D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7" name="Text Box 66"/>
              <p:cNvSpPr txBox="1">
                <a:spLocks noChangeArrowheads="1"/>
              </p:cNvSpPr>
              <p:nvPr/>
            </p:nvSpPr>
            <p:spPr bwMode="auto">
              <a:xfrm>
                <a:off x="4534" y="1781"/>
                <a:ext cx="280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B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8" name="Text Box 67"/>
              <p:cNvSpPr txBox="1">
                <a:spLocks noChangeArrowheads="1"/>
              </p:cNvSpPr>
              <p:nvPr/>
            </p:nvSpPr>
            <p:spPr bwMode="auto">
              <a:xfrm>
                <a:off x="5223" y="2701"/>
                <a:ext cx="348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C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9" name="Line 68"/>
              <p:cNvSpPr>
                <a:spLocks noChangeShapeType="1"/>
              </p:cNvSpPr>
              <p:nvPr/>
            </p:nvSpPr>
            <p:spPr bwMode="auto">
              <a:xfrm flipH="1">
                <a:off x="4682" y="2116"/>
                <a:ext cx="0" cy="1513"/>
              </a:xfrm>
              <a:prstGeom prst="line">
                <a:avLst/>
              </a:prstGeom>
              <a:noFill/>
              <a:ln w="28575" cap="sq">
                <a:solidFill>
                  <a:schemeClr val="accent4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70"/>
              <p:cNvSpPr>
                <a:spLocks noChangeShapeType="1"/>
              </p:cNvSpPr>
              <p:nvPr/>
            </p:nvSpPr>
            <p:spPr bwMode="auto">
              <a:xfrm>
                <a:off x="4176" y="2856"/>
                <a:ext cx="1032" cy="0"/>
              </a:xfrm>
              <a:prstGeom prst="line">
                <a:avLst/>
              </a:prstGeom>
              <a:noFill/>
              <a:ln w="28575" cap="sq">
                <a:solidFill>
                  <a:schemeClr val="accent4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" name="Line 72"/>
            <p:cNvSpPr>
              <a:spLocks noChangeShapeType="1"/>
            </p:cNvSpPr>
            <p:nvPr/>
          </p:nvSpPr>
          <p:spPr bwMode="auto">
            <a:xfrm>
              <a:off x="5034" y="2754"/>
              <a:ext cx="108" cy="0"/>
            </a:xfrm>
            <a:prstGeom prst="line">
              <a:avLst/>
            </a:prstGeom>
            <a:noFill/>
            <a:ln w="19050" cap="sq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73"/>
            <p:cNvSpPr>
              <a:spLocks noChangeShapeType="1"/>
            </p:cNvSpPr>
            <p:nvPr/>
          </p:nvSpPr>
          <p:spPr bwMode="auto">
            <a:xfrm>
              <a:off x="5142" y="2754"/>
              <a:ext cx="0" cy="96"/>
            </a:xfrm>
            <a:prstGeom prst="line">
              <a:avLst/>
            </a:prstGeom>
            <a:noFill/>
            <a:ln w="19050" cap="sq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" name="Group 39"/>
          <p:cNvGrpSpPr>
            <a:grpSpLocks/>
          </p:cNvGrpSpPr>
          <p:nvPr/>
        </p:nvGrpSpPr>
        <p:grpSpPr bwMode="auto">
          <a:xfrm>
            <a:off x="7098283" y="2358197"/>
            <a:ext cx="3656572" cy="2354923"/>
            <a:chOff x="2694" y="2134"/>
            <a:chExt cx="3183" cy="1758"/>
          </a:xfrm>
        </p:grpSpPr>
        <p:sp>
          <p:nvSpPr>
            <p:cNvPr id="102" name="AutoShape 28"/>
            <p:cNvSpPr>
              <a:spLocks noChangeArrowheads="1"/>
            </p:cNvSpPr>
            <p:nvPr/>
          </p:nvSpPr>
          <p:spPr bwMode="auto">
            <a:xfrm>
              <a:off x="2973" y="2425"/>
              <a:ext cx="2545" cy="1192"/>
            </a:xfrm>
            <a:prstGeom prst="diamond">
              <a:avLst/>
            </a:prstGeom>
            <a:noFill/>
            <a:ln w="28575" cap="sq" algn="ctr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" name="Line 30"/>
            <p:cNvSpPr>
              <a:spLocks noChangeShapeType="1"/>
            </p:cNvSpPr>
            <p:nvPr/>
          </p:nvSpPr>
          <p:spPr bwMode="auto">
            <a:xfrm>
              <a:off x="4254" y="2424"/>
              <a:ext cx="0" cy="1188"/>
            </a:xfrm>
            <a:prstGeom prst="line">
              <a:avLst/>
            </a:prstGeom>
            <a:noFill/>
            <a:ln w="28575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31"/>
            <p:cNvSpPr>
              <a:spLocks noChangeShapeType="1"/>
            </p:cNvSpPr>
            <p:nvPr/>
          </p:nvSpPr>
          <p:spPr bwMode="auto">
            <a:xfrm flipV="1">
              <a:off x="2982" y="3018"/>
              <a:ext cx="2532" cy="6"/>
            </a:xfrm>
            <a:prstGeom prst="line">
              <a:avLst/>
            </a:prstGeom>
            <a:noFill/>
            <a:ln w="28575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Text Box 32"/>
            <p:cNvSpPr txBox="1">
              <a:spLocks noChangeArrowheads="1"/>
            </p:cNvSpPr>
            <p:nvPr/>
          </p:nvSpPr>
          <p:spPr bwMode="auto">
            <a:xfrm>
              <a:off x="2694" y="2854"/>
              <a:ext cx="372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</a:t>
              </a:r>
            </a:p>
          </p:txBody>
        </p:sp>
        <p:sp>
          <p:nvSpPr>
            <p:cNvPr id="106" name="Text Box 33"/>
            <p:cNvSpPr txBox="1">
              <a:spLocks noChangeArrowheads="1"/>
            </p:cNvSpPr>
            <p:nvPr/>
          </p:nvSpPr>
          <p:spPr bwMode="auto">
            <a:xfrm>
              <a:off x="4118" y="2134"/>
              <a:ext cx="426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</a:t>
              </a:r>
            </a:p>
          </p:txBody>
        </p:sp>
        <p:sp>
          <p:nvSpPr>
            <p:cNvPr id="107" name="Text Box 34"/>
            <p:cNvSpPr txBox="1">
              <a:spLocks noChangeArrowheads="1"/>
            </p:cNvSpPr>
            <p:nvPr/>
          </p:nvSpPr>
          <p:spPr bwMode="auto">
            <a:xfrm>
              <a:off x="4090" y="3583"/>
              <a:ext cx="462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</a:t>
              </a:r>
            </a:p>
          </p:txBody>
        </p:sp>
        <p:sp>
          <p:nvSpPr>
            <p:cNvPr id="108" name="Text Box 35"/>
            <p:cNvSpPr txBox="1">
              <a:spLocks noChangeArrowheads="1"/>
            </p:cNvSpPr>
            <p:nvPr/>
          </p:nvSpPr>
          <p:spPr bwMode="auto">
            <a:xfrm>
              <a:off x="5529" y="2862"/>
              <a:ext cx="348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</a:t>
              </a:r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>
              <a:off x="4266" y="2892"/>
              <a:ext cx="120" cy="0"/>
            </a:xfrm>
            <a:prstGeom prst="line">
              <a:avLst/>
            </a:prstGeom>
            <a:noFill/>
            <a:ln w="19050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38"/>
            <p:cNvSpPr>
              <a:spLocks noChangeShapeType="1"/>
            </p:cNvSpPr>
            <p:nvPr/>
          </p:nvSpPr>
          <p:spPr bwMode="auto">
            <a:xfrm>
              <a:off x="4392" y="2892"/>
              <a:ext cx="0" cy="126"/>
            </a:xfrm>
            <a:prstGeom prst="line">
              <a:avLst/>
            </a:prstGeom>
            <a:noFill/>
            <a:ln w="19050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903469" y="676255"/>
            <a:ext cx="96939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1.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1055" y="1431645"/>
            <a:ext cx="3485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a/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ABCD,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= 3cm;  BD = 4cm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6592291" y="1437404"/>
            <a:ext cx="3859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MNPQ,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MP 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7cm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NQ 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4cm</a:t>
            </a:r>
          </a:p>
        </p:txBody>
      </p:sp>
      <p:sp>
        <p:nvSpPr>
          <p:cNvPr id="133" name="Rectangle 67"/>
          <p:cNvSpPr>
            <a:spLocks noChangeArrowheads="1"/>
          </p:cNvSpPr>
          <p:nvPr/>
        </p:nvSpPr>
        <p:spPr bwMode="auto">
          <a:xfrm>
            <a:off x="1301055" y="5047431"/>
            <a:ext cx="38100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  <a:prstDash val="lgDash"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( 3 x 4 ) : 2 = 6 (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6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4" name="Rectangle 68"/>
          <p:cNvSpPr>
            <a:spLocks noChangeArrowheads="1"/>
          </p:cNvSpPr>
          <p:nvPr/>
        </p:nvSpPr>
        <p:spPr bwMode="auto">
          <a:xfrm>
            <a:off x="6835403" y="5047430"/>
            <a:ext cx="4562475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  <a:prstDash val="lgDash"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( 7 x 4 ) : 2 =  14 (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14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496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" grpId="0"/>
      <p:bldP spid="132" grpId="0"/>
      <p:bldP spid="133" grpId="0" animBg="1"/>
      <p:bldP spid="1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479524" y="384257"/>
            <a:ext cx="11140069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30618" y="6189357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519313" y="383104"/>
            <a:ext cx="1757130" cy="175713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880616" y="5762405"/>
            <a:ext cx="7620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903469" y="676255"/>
            <a:ext cx="96939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2.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980605" y="1396807"/>
            <a:ext cx="8442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Tx/>
              <a:buAutoNum type="alphaLcParenR"/>
            </a:pPr>
            <a:r>
              <a:rPr lang="vi-VN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dm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1497111" y="2009932"/>
            <a:ext cx="8816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4m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dm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3" name="Rectangle 67"/>
          <p:cNvSpPr>
            <a:spLocks noChangeArrowheads="1"/>
          </p:cNvSpPr>
          <p:nvPr/>
        </p:nvSpPr>
        <p:spPr bwMode="auto">
          <a:xfrm>
            <a:off x="2386405" y="1929105"/>
            <a:ext cx="5605272" cy="138499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( 5 x 20 ) : 2 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(dm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4" name="Rectangle 68"/>
          <p:cNvSpPr>
            <a:spLocks noChangeArrowheads="1"/>
          </p:cNvSpPr>
          <p:nvPr/>
        </p:nvSpPr>
        <p:spPr bwMode="auto">
          <a:xfrm>
            <a:off x="2490643" y="4495904"/>
            <a:ext cx="5053157" cy="1815882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4m = 40 dm</a:t>
            </a:r>
          </a:p>
          <a:p>
            <a:pPr algn="ctr" eaLnBrk="1" hangingPunct="1"/>
            <a:r>
              <a:rPr lang="en-US" altLang="en-US" sz="28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eaLnBrk="1" hangingPunct="1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(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x 15 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= 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82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5.55112E-17 L -0.00507 0.2814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" grpId="0"/>
      <p:bldP spid="132" grpId="0"/>
      <p:bldP spid="132" grpId="1"/>
      <p:bldP spid="133" grpId="0"/>
      <p:bldP spid="1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ủi gỗ, bào gỗ, tấm gỗ - Free.Vector6.com">
            <a:hlinkClick r:id="rId3" action="ppaction://hlinksldjump"/>
            <a:extLst>
              <a:ext uri="{FF2B5EF4-FFF2-40B4-BE49-F238E27FC236}">
                <a16:creationId xmlns:a16="http://schemas.microsoft.com/office/drawing/2014/main" xmlns="" id="{3847C684-767F-FA4B-A574-2CBFE8D68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7749374" y="4691341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28C5713-DBD3-494E-B1FA-165A9D6C7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60365" flipH="1">
            <a:off x="855875" y="3445296"/>
            <a:ext cx="3321837" cy="3321837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01BCF2E9-8D82-6D4C-97F4-D1630089E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0991" y="3009899"/>
            <a:ext cx="3362884" cy="3362884"/>
          </a:xfrm>
          <a:prstGeom prst="rect">
            <a:avLst/>
          </a:prstGeom>
        </p:spPr>
      </p:pic>
      <p:pic>
        <p:nvPicPr>
          <p:cNvPr id="1030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xmlns="" id="{A7C1FCB1-C1F9-564F-A743-F57D7708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10215932" y="4691341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11" action="ppaction://hlinksldjump"/>
          </p:cNvPr>
          <p:cNvSpPr/>
          <p:nvPr/>
        </p:nvSpPr>
        <p:spPr>
          <a:xfrm>
            <a:off x="1586396" y="741640"/>
            <a:ext cx="9458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VUI ĐỐT LỬA TRẠI</a:t>
            </a:r>
          </a:p>
        </p:txBody>
      </p:sp>
    </p:spTree>
    <p:extLst>
      <p:ext uri="{BB962C8B-B14F-4D97-AF65-F5344CB8AC3E}">
        <p14:creationId xmlns:p14="http://schemas.microsoft.com/office/powerpoint/2010/main" val="16587651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xmlns="" id="{9619AC34-D954-AC48-8C84-6FCDE999FC19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xmlns="" id="{48F538C7-B9E5-D845-8F1F-3853916C637B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×4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xmlns="" id="{FA68F0E8-D29F-F042-81A8-644AB33D1078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×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h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xmlns="" id="{76B067A8-427D-0E4F-8F0C-99D6F77111DC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× 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kumimoji="0" lang="vi-VN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3895166" y="482214"/>
            <a:ext cx="4787154" cy="127298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tính diện tích hình thoi là: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E9492AA-DB9D-5444-834B-FA59EE98B0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60365" flipH="1">
            <a:off x="8095366" y="2889814"/>
            <a:ext cx="3321837" cy="3321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4360" y="2081701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6140" y="2059245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9523" y="4342693"/>
            <a:ext cx="1942654" cy="19426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7840" y="312267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4296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noProof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 cm</a:t>
              </a:r>
              <a:r>
                <a:rPr lang="vi-VN" sz="4000" baseline="30000" noProof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6242122" y="4405851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65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1507417" y="4382523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1694331" y="482214"/>
            <a:ext cx="9205317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d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iện tích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hình thoi có độ dài hai đường chéo lần lượt là: 15cm; 8cm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080" y="2575535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990" y="2342684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511" y="4646877"/>
            <a:ext cx="1942654" cy="1942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BCAF08-828F-3F41-B7CB-D52BC74CD5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4928" y="4362665"/>
            <a:ext cx="2253425" cy="22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647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2103120" y="482214"/>
            <a:ext cx="8193023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tích hình thoi có độ dài hai đường chéo là 3m và 10dm là: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504" y="2359727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1044" y="1890869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321" y="4703335"/>
            <a:ext cx="1942654" cy="1942654"/>
          </a:xfrm>
          <a:prstGeom prst="rect">
            <a:avLst/>
          </a:prstGeom>
        </p:spPr>
      </p:pic>
      <p:pic>
        <p:nvPicPr>
          <p:cNvPr id="23" name="Picture 2" descr="Vector củi gỗ, bào gỗ, tấm gỗ - Free.Vector6.com">
            <a:extLst>
              <a:ext uri="{FF2B5EF4-FFF2-40B4-BE49-F238E27FC236}">
                <a16:creationId xmlns:a16="http://schemas.microsoft.com/office/drawing/2014/main" xmlns="" id="{E17431D0-7D6A-8642-A0BF-489AAF764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8898963" y="4606413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6494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6166494" y="4173989"/>
            <a:ext cx="3729317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8cm và 3cm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6082866" y="2476285"/>
            <a:ext cx="3710522" cy="1773550"/>
            <a:chOff x="1188137" y="2476285"/>
            <a:chExt cx="3710522" cy="177355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48F538C7-B9E5-D845-8F1F-3853916C637B}"/>
                </a:ext>
              </a:extLst>
            </p:cNvPr>
            <p:cNvSpPr/>
            <p:nvPr/>
          </p:nvSpPr>
          <p:spPr>
            <a:xfrm>
              <a:off x="1841695" y="2476285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4cm và 5cm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188137" y="3084423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7cm và 4cm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1694331" y="2476286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4cm và 4cm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3039037" y="482214"/>
            <a:ext cx="6541381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nào có diện tích nhỏ hơn 10cm</a:t>
            </a:r>
            <a:r>
              <a:rPr lang="vi-VN" sz="4000" b="1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764" y="4582576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764" y="2830521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792" y="4615298"/>
            <a:ext cx="1942654" cy="1942654"/>
          </a:xfrm>
          <a:prstGeom prst="rect">
            <a:avLst/>
          </a:prstGeom>
        </p:spPr>
      </p:pic>
      <p:pic>
        <p:nvPicPr>
          <p:cNvPr id="24" name="Picture 6" descr="Potato chips bag Royalty Free Vector Image - VectorStock">
            <a:extLst>
              <a:ext uri="{FF2B5EF4-FFF2-40B4-BE49-F238E27FC236}">
                <a16:creationId xmlns:a16="http://schemas.microsoft.com/office/drawing/2014/main" xmlns="" id="{AFB1597E-E9E1-F14A-995E-E68085D29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4351813" y="2196664"/>
            <a:ext cx="1657004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5480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2D46CA-BA88-AE4B-A976-0152F4D45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873" y="3169226"/>
            <a:ext cx="3034145" cy="303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286C44-07C6-6A42-96F6-82992500F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727" y="3086099"/>
            <a:ext cx="2228273" cy="401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5DCA-3653-8440-A12C-C17C55F67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077" y="3823854"/>
            <a:ext cx="3621808" cy="362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BD1CE1-EC9C-F846-B22F-18DD46965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2235" y1="60610" x2="21450" y2="75640"/>
                        <a14:foregroundMark x1="21450" y1="75640" x2="27945" y2="80305"/>
                        <a14:foregroundMark x1="27945" y1="80305" x2="47633" y2="77269"/>
                        <a14:foregroundMark x1="61802" y1="39997" x2="65340" y2="40604"/>
                        <a14:foregroundMark x1="51502" y1="34844" x2="50543" y2="34844"/>
                        <a14:foregroundMark x1="60198" y1="39390" x2="66944" y2="42426"/>
                        <a14:foregroundMark x1="66944" y1="42426" x2="60120" y2="38176"/>
                        <a14:foregroundMark x1="60120" y1="38176" x2="59553" y2="38176"/>
                        <a14:foregroundMark x1="53106" y1="33940" x2="54395" y2="40782"/>
                        <a14:foregroundMark x1="54395" y1="40782" x2="59223" y2="35096"/>
                        <a14:foregroundMark x1="59223" y1="35096" x2="51187" y2="33333"/>
                        <a14:foregroundMark x1="84652" y1="59692" x2="89212" y2="66060"/>
                        <a14:foregroundMark x1="89212" y1="66060" x2="86838" y2="73878"/>
                        <a14:foregroundMark x1="86838" y1="73878" x2="80846" y2="77995"/>
                        <a14:foregroundMark x1="80846" y1="77995" x2="86256" y2="63631"/>
                        <a14:foregroundMark x1="86256" y1="63631" x2="86256" y2="6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140" y="4114800"/>
            <a:ext cx="3228937" cy="3429000"/>
          </a:xfrm>
          <a:prstGeom prst="rect">
            <a:avLst/>
          </a:prstGeom>
        </p:spPr>
      </p:pic>
      <p:pic>
        <p:nvPicPr>
          <p:cNvPr id="12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xmlns="" id="{0D201731-F8CC-9545-81B3-A56AD2A8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6715948" y="5091544"/>
            <a:ext cx="682090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ector củi gỗ, bào gỗ, tấm gỗ - Free.Vector6.com">
            <a:hlinkClick r:id="rId9" action="ppaction://hlinksldjump"/>
            <a:extLst>
              <a:ext uri="{FF2B5EF4-FFF2-40B4-BE49-F238E27FC236}">
                <a16:creationId xmlns:a16="http://schemas.microsoft.com/office/drawing/2014/main" xmlns="" id="{CCC87619-6744-3A43-A9B5-05CA3B35C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1249471" y="5836817"/>
            <a:ext cx="1242122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7227" y="440941"/>
            <a:ext cx="81528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21829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xmlns="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976775" y="906629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7D7D6D8-53B3-FB44-AA10-6C081A47B0D2}"/>
              </a:ext>
            </a:extLst>
          </p:cNvPr>
          <p:cNvSpPr txBox="1"/>
          <p:nvPr/>
        </p:nvSpPr>
        <p:spPr>
          <a:xfrm>
            <a:off x="1056698" y="1012604"/>
            <a:ext cx="6535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Yêu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cầu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cần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96D9C9"/>
                </a:solidFill>
                <a:latin typeface="UTM Cookies" panose="02040603050506020204" pitchFamily="18"/>
              </a:rPr>
              <a:t>đạt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96D9C9"/>
              </a:solidFill>
              <a:latin typeface="UTM Cookies" panose="02040603050506020204" pitchFamily="1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CFB2C85-D23E-9843-9E65-7F0584874200}"/>
              </a:ext>
            </a:extLst>
          </p:cNvPr>
          <p:cNvSpPr txBox="1"/>
          <p:nvPr/>
        </p:nvSpPr>
        <p:spPr>
          <a:xfrm>
            <a:off x="1537348" y="1943053"/>
            <a:ext cx="103540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Kiến thức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Biết cách tính diện tích hình thoi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Kĩ năng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Lập được công thức tính diện tích hình thoi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Làm được các bài tập liên quan đến diện tích hình thoi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Phẩm chất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Chăm chỉ, tích cực trong giờ học.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Góp phần phát triển các NL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NL tự học, làm việc nhóm, NL tính toán, NL giải quyết vấn đề và sáng tạo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Bài tập cần làm: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1, bài 2.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40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4143678" y="1787320"/>
            <a:ext cx="4429125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2165605" y="1583315"/>
            <a:ext cx="1810873" cy="1888947"/>
            <a:chOff x="2697161" y="3071506"/>
            <a:chExt cx="6828765" cy="188894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01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97161" y="3071506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01</a:t>
              </a:r>
              <a:endParaRPr lang="en-US" sz="11500" dirty="0">
                <a:ln w="76200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66043" y="2653634"/>
            <a:ext cx="9654260" cy="2215992"/>
            <a:chOff x="2733674" y="2921433"/>
            <a:chExt cx="8416361" cy="2215992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4" y="2921434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294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xmlns="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A056705-DA05-4961-B281-8B0A82F6F453}"/>
              </a:ext>
            </a:extLst>
          </p:cNvPr>
          <p:cNvSpPr/>
          <p:nvPr/>
        </p:nvSpPr>
        <p:spPr>
          <a:xfrm>
            <a:off x="463176" y="442015"/>
            <a:ext cx="11140069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xmlns="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xmlns="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xmlns="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xmlns="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1" y="2296858"/>
            <a:ext cx="3517447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D3335B28-1AA4-4223-98CB-F9B6F8743EC4}"/>
              </a:ext>
            </a:extLst>
          </p:cNvPr>
          <p:cNvSpPr/>
          <p:nvPr/>
        </p:nvSpPr>
        <p:spPr>
          <a:xfrm>
            <a:off x="1205460" y="4749268"/>
            <a:ext cx="748688" cy="451258"/>
          </a:xfrm>
          <a:prstGeom prst="roundRect">
            <a:avLst>
              <a:gd name="adj" fmla="val 45859"/>
            </a:avLst>
          </a:prstGeom>
          <a:solidFill>
            <a:srgbClr val="F6618B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8FF1B8A9-3B34-461A-8B31-7CA6A13F2439}"/>
              </a:ext>
            </a:extLst>
          </p:cNvPr>
          <p:cNvSpPr/>
          <p:nvPr/>
        </p:nvSpPr>
        <p:spPr>
          <a:xfrm>
            <a:off x="1205460" y="2598344"/>
            <a:ext cx="748688" cy="437281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6B162CB5-7697-4202-AA76-FF0F30D07F40}"/>
              </a:ext>
            </a:extLst>
          </p:cNvPr>
          <p:cNvSpPr/>
          <p:nvPr/>
        </p:nvSpPr>
        <p:spPr>
          <a:xfrm>
            <a:off x="1205460" y="3496125"/>
            <a:ext cx="748688" cy="45629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64E5E958-CADA-43A5-8D04-47BFC4BAA1A5}"/>
              </a:ext>
            </a:extLst>
          </p:cNvPr>
          <p:cNvSpPr/>
          <p:nvPr/>
        </p:nvSpPr>
        <p:spPr>
          <a:xfrm>
            <a:off x="1240271" y="1773757"/>
            <a:ext cx="714035" cy="469379"/>
          </a:xfrm>
          <a:prstGeom prst="roundRect">
            <a:avLst>
              <a:gd name="adj" fmla="val 45859"/>
            </a:avLst>
          </a:prstGeom>
          <a:solidFill>
            <a:srgbClr val="FF87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B5DD222-6B75-4DA8-A9E7-C4B4A6C2A123}"/>
              </a:ext>
            </a:extLst>
          </p:cNvPr>
          <p:cNvSpPr txBox="1"/>
          <p:nvPr/>
        </p:nvSpPr>
        <p:spPr>
          <a:xfrm>
            <a:off x="1397017" y="1703219"/>
            <a:ext cx="10136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cặp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cạnh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đối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diện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song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song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62B1720-7EC3-400B-A829-7CBFE168457F}"/>
              </a:ext>
            </a:extLst>
          </p:cNvPr>
          <p:cNvSpPr txBox="1"/>
          <p:nvPr/>
        </p:nvSpPr>
        <p:spPr>
          <a:xfrm>
            <a:off x="1334640" y="3447848"/>
            <a:ext cx="7412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C.  Có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hai cặp cạnh đối diện song song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  <a:p>
            <a:pPr lvl="0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và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4 cạnh bằng nhau.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AD385BAE-4FCF-4889-8010-92D1A9D88129}"/>
              </a:ext>
            </a:extLst>
          </p:cNvPr>
          <p:cNvSpPr txBox="1"/>
          <p:nvPr/>
        </p:nvSpPr>
        <p:spPr>
          <a:xfrm>
            <a:off x="1334640" y="2526993"/>
            <a:ext cx="534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góc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vuông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0B794060-64C7-4784-B06B-9F881B148A0D}"/>
              </a:ext>
            </a:extLst>
          </p:cNvPr>
          <p:cNvSpPr txBox="1"/>
          <p:nvPr/>
        </p:nvSpPr>
        <p:spPr>
          <a:xfrm>
            <a:off x="1397017" y="772218"/>
            <a:ext cx="580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1.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thoi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là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…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16D79E84-B125-4E42-8407-FBD2DF9491A7}"/>
              </a:ext>
            </a:extLst>
          </p:cNvPr>
          <p:cNvSpPr txBox="1"/>
          <p:nvPr/>
        </p:nvSpPr>
        <p:spPr>
          <a:xfrm>
            <a:off x="1334640" y="4669170"/>
            <a:ext cx="7903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D.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góc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vuông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cạnh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67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4" grpId="0"/>
      <p:bldP spid="15" grpId="0"/>
      <p:bldP spid="15" grpId="1"/>
      <p:bldP spid="16" grpId="0"/>
      <p:bldP spid="18" grpId="0"/>
      <p:bldP spid="18" grpId="1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xmlns="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A056705-DA05-4961-B281-8B0A82F6F453}"/>
              </a:ext>
            </a:extLst>
          </p:cNvPr>
          <p:cNvSpPr/>
          <p:nvPr/>
        </p:nvSpPr>
        <p:spPr>
          <a:xfrm>
            <a:off x="463176" y="442015"/>
            <a:ext cx="11140069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xmlns="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xmlns="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xmlns="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xmlns="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21" y="2296858"/>
            <a:ext cx="3517447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D3335B28-1AA4-4223-98CB-F9B6F8743EC4}"/>
              </a:ext>
            </a:extLst>
          </p:cNvPr>
          <p:cNvSpPr/>
          <p:nvPr/>
        </p:nvSpPr>
        <p:spPr>
          <a:xfrm>
            <a:off x="1205460" y="3528998"/>
            <a:ext cx="748688" cy="451258"/>
          </a:xfrm>
          <a:prstGeom prst="roundRect">
            <a:avLst>
              <a:gd name="adj" fmla="val 45859"/>
            </a:avLst>
          </a:prstGeom>
          <a:solidFill>
            <a:srgbClr val="F6618B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8FF1B8A9-3B34-461A-8B31-7CA6A13F2439}"/>
              </a:ext>
            </a:extLst>
          </p:cNvPr>
          <p:cNvSpPr/>
          <p:nvPr/>
        </p:nvSpPr>
        <p:spPr>
          <a:xfrm>
            <a:off x="1205460" y="2598344"/>
            <a:ext cx="748688" cy="437281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6B162CB5-7697-4202-AA76-FF0F30D07F40}"/>
              </a:ext>
            </a:extLst>
          </p:cNvPr>
          <p:cNvSpPr/>
          <p:nvPr/>
        </p:nvSpPr>
        <p:spPr>
          <a:xfrm>
            <a:off x="1188979" y="4409177"/>
            <a:ext cx="748688" cy="45629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64E5E958-CADA-43A5-8D04-47BFC4BAA1A5}"/>
              </a:ext>
            </a:extLst>
          </p:cNvPr>
          <p:cNvSpPr/>
          <p:nvPr/>
        </p:nvSpPr>
        <p:spPr>
          <a:xfrm>
            <a:off x="1240271" y="1773757"/>
            <a:ext cx="714035" cy="469379"/>
          </a:xfrm>
          <a:prstGeom prst="roundRect">
            <a:avLst>
              <a:gd name="adj" fmla="val 45859"/>
            </a:avLst>
          </a:prstGeom>
          <a:solidFill>
            <a:srgbClr val="FF87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B5DD222-6B75-4DA8-A9E7-C4B4A6C2A123}"/>
              </a:ext>
            </a:extLst>
          </p:cNvPr>
          <p:cNvSpPr txBox="1"/>
          <p:nvPr/>
        </p:nvSpPr>
        <p:spPr>
          <a:xfrm>
            <a:off x="1397017" y="1703219"/>
            <a:ext cx="10136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Vuông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góc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62B1720-7EC3-400B-A829-7CBFE168457F}"/>
              </a:ext>
            </a:extLst>
          </p:cNvPr>
          <p:cNvSpPr txBox="1"/>
          <p:nvPr/>
        </p:nvSpPr>
        <p:spPr>
          <a:xfrm>
            <a:off x="1334640" y="4328088"/>
            <a:ext cx="7412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UcPeriod" startAt="4"/>
            </a:pPr>
            <a:r>
              <a:rPr lang="nl-NL" altLang="zh-CN" sz="32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  Vuông góc với nhau và cắt nhau tại </a:t>
            </a:r>
          </a:p>
          <a:p>
            <a:pPr lvl="0"/>
            <a:r>
              <a:rPr lang="nl-NL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nl-NL" altLang="zh-CN" sz="32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trung điểm mỗi đường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AD385BAE-4FCF-4889-8010-92D1A9D88129}"/>
              </a:ext>
            </a:extLst>
          </p:cNvPr>
          <p:cNvSpPr txBox="1"/>
          <p:nvPr/>
        </p:nvSpPr>
        <p:spPr>
          <a:xfrm>
            <a:off x="1334640" y="2526993"/>
            <a:ext cx="5341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0B794060-64C7-4784-B06B-9F881B148A0D}"/>
              </a:ext>
            </a:extLst>
          </p:cNvPr>
          <p:cNvSpPr txBox="1"/>
          <p:nvPr/>
        </p:nvSpPr>
        <p:spPr>
          <a:xfrm>
            <a:off x="778824" y="835318"/>
            <a:ext cx="1079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2. </a:t>
            </a:r>
            <a:r>
              <a:rPr lang="nl-NL" sz="3600" dirty="0" smtClean="0">
                <a:solidFill>
                  <a:srgbClr val="7030A0"/>
                </a:solidFill>
                <a:latin typeface="SVN-Cookies" panose="02040603050506020204" pitchFamily="18" charset="0"/>
              </a:rPr>
              <a:t>Hai </a:t>
            </a:r>
            <a:r>
              <a:rPr lang="nl-NL" sz="3600" dirty="0">
                <a:solidFill>
                  <a:srgbClr val="7030A0"/>
                </a:solidFill>
                <a:latin typeface="SVN-Cookies" panose="02040603050506020204" pitchFamily="18" charset="0"/>
              </a:rPr>
              <a:t>đường chéo của hình thoi có đặc điểm gì?</a:t>
            </a:r>
            <a:endParaRPr kumimoji="0" lang="zh-CN" altLang="en-US" sz="3600" b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16D79E84-B125-4E42-8407-FBD2DF9491A7}"/>
              </a:ext>
            </a:extLst>
          </p:cNvPr>
          <p:cNvSpPr txBox="1"/>
          <p:nvPr/>
        </p:nvSpPr>
        <p:spPr>
          <a:xfrm>
            <a:off x="1337124" y="3475967"/>
            <a:ext cx="7903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</a:t>
            </a: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   Song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song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665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4" grpId="0"/>
      <p:bldP spid="15" grpId="0"/>
      <p:bldP spid="15" grpId="1"/>
      <p:bldP spid="16" grpId="0"/>
      <p:bldP spid="18" grpId="0"/>
      <p:bldP spid="18" grpId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4143678" y="1787320"/>
            <a:ext cx="4429125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2173292" y="1571102"/>
            <a:ext cx="1802278" cy="1900588"/>
            <a:chOff x="2729573" y="3059865"/>
            <a:chExt cx="6796353" cy="1900588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02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29573" y="3059865"/>
              <a:ext cx="679225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02</a:t>
              </a:r>
              <a:endParaRPr lang="en-US" sz="11500" dirty="0">
                <a:ln w="76200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861404" y="2595914"/>
            <a:ext cx="9663540" cy="2273338"/>
            <a:chOff x="2733675" y="2864086"/>
            <a:chExt cx="8424451" cy="2273338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2921433"/>
              <a:ext cx="8289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41765" y="2864086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7" y="2842516"/>
            <a:ext cx="1320005" cy="22440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775" y="6488668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UVF Remachine Script" panose="02000000000000000000" pitchFamily="2" charset="0"/>
              </a:rPr>
              <a:t>MĂNGNON</a:t>
            </a:r>
            <a:endParaRPr lang="en-US" dirty="0">
              <a:latin typeface="UVF Remachine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0516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xmlns="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976775" y="906629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380470" y="1109024"/>
            <a:ext cx="91109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AC= m, BD = n</a:t>
            </a: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>
            <a:off x="5962650" y="2292350"/>
            <a:ext cx="4032250" cy="2952750"/>
          </a:xfrm>
          <a:prstGeom prst="diamond">
            <a:avLst/>
          </a:pr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vi-VN" altLang="en-US" sz="180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7848600" y="5181600"/>
            <a:ext cx="503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D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530851" y="3587750"/>
            <a:ext cx="79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A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10104438" y="3587750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C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818438" y="1905000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B</a:t>
            </a:r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7985125" y="2303463"/>
            <a:ext cx="1588" cy="29511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17"/>
          <p:cNvSpPr>
            <a:spLocks noChangeShapeType="1"/>
          </p:cNvSpPr>
          <p:nvPr/>
        </p:nvSpPr>
        <p:spPr bwMode="auto">
          <a:xfrm flipV="1">
            <a:off x="5962650" y="3773489"/>
            <a:ext cx="403225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7564438" y="3733800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O</a:t>
            </a:r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>
            <a:off x="5962650" y="3792539"/>
            <a:ext cx="1588" cy="2160587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Line 21"/>
          <p:cNvSpPr>
            <a:spLocks noChangeShapeType="1"/>
          </p:cNvSpPr>
          <p:nvPr/>
        </p:nvSpPr>
        <p:spPr bwMode="auto">
          <a:xfrm>
            <a:off x="10006013" y="3792539"/>
            <a:ext cx="61912" cy="2181225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Line 22"/>
          <p:cNvSpPr>
            <a:spLocks noChangeShapeType="1"/>
          </p:cNvSpPr>
          <p:nvPr/>
        </p:nvSpPr>
        <p:spPr bwMode="auto">
          <a:xfrm>
            <a:off x="5962651" y="3765550"/>
            <a:ext cx="4105275" cy="1588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7980363" y="5943600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Arial" charset="0"/>
              </a:rPr>
              <a:t>m</a:t>
            </a:r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5027613" y="5243514"/>
            <a:ext cx="2951162" cy="1587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Line 25"/>
          <p:cNvSpPr>
            <a:spLocks noChangeShapeType="1"/>
          </p:cNvSpPr>
          <p:nvPr/>
        </p:nvSpPr>
        <p:spPr bwMode="auto">
          <a:xfrm flipH="1">
            <a:off x="5019676" y="2330450"/>
            <a:ext cx="2951163" cy="1588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26"/>
          <p:cNvSpPr>
            <a:spLocks noChangeShapeType="1"/>
          </p:cNvSpPr>
          <p:nvPr/>
        </p:nvSpPr>
        <p:spPr bwMode="auto">
          <a:xfrm>
            <a:off x="7986714" y="2286000"/>
            <a:ext cx="1587" cy="2952750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4640264" y="3460750"/>
            <a:ext cx="35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Arial" charset="0"/>
              </a:rPr>
              <a:t>n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463829" y="2628734"/>
            <a:ext cx="2725625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S</a:t>
            </a:r>
            <a:r>
              <a:rPr lang="en-US" altLang="en-US" sz="4000" b="1" baseline="-25000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ABCD  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45" name="Freeform 30"/>
          <p:cNvSpPr>
            <a:spLocks/>
          </p:cNvSpPr>
          <p:nvPr/>
        </p:nvSpPr>
        <p:spPr bwMode="auto">
          <a:xfrm>
            <a:off x="7970838" y="3597276"/>
            <a:ext cx="182562" cy="182563"/>
          </a:xfrm>
          <a:custGeom>
            <a:avLst/>
            <a:gdLst>
              <a:gd name="T0" fmla="*/ 0 w 672"/>
              <a:gd name="T1" fmla="*/ 0 h 672"/>
              <a:gd name="T2" fmla="*/ 2147483646 w 672"/>
              <a:gd name="T3" fmla="*/ 0 h 672"/>
              <a:gd name="T4" fmla="*/ 2147483646 w 672"/>
              <a:gd name="T5" fmla="*/ 2147483646 h 672"/>
              <a:gd name="T6" fmla="*/ 0 60000 65536"/>
              <a:gd name="T7" fmla="*/ 0 60000 65536"/>
              <a:gd name="T8" fmla="*/ 0 60000 65536"/>
              <a:gd name="T9" fmla="*/ 0 w 672"/>
              <a:gd name="T10" fmla="*/ 0 h 672"/>
              <a:gd name="T11" fmla="*/ 672 w 67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672">
                <a:moveTo>
                  <a:pt x="0" y="0"/>
                </a:moveTo>
                <a:lnTo>
                  <a:pt x="672" y="0"/>
                </a:lnTo>
                <a:lnTo>
                  <a:pt x="672" y="672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4075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66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2.36994E-6 L -0.00157 0.3137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5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24128 0.004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/>
      <p:bldP spid="21" grpId="0" animBg="1"/>
      <p:bldP spid="26" grpId="0"/>
      <p:bldP spid="28" grpId="0"/>
      <p:bldP spid="30" grpId="0"/>
      <p:bldP spid="31" grpId="0" animBg="1"/>
      <p:bldP spid="32" grpId="0" animBg="1"/>
      <p:bldP spid="33" grpId="0"/>
      <p:bldP spid="34" grpId="0" animBg="1"/>
      <p:bldP spid="36" grpId="0" animBg="1"/>
      <p:bldP spid="37" grpId="0" animBg="1"/>
      <p:bldP spid="37" grpId="1" animBg="1"/>
      <p:bldP spid="39" grpId="0"/>
      <p:bldP spid="40" grpId="0" animBg="1"/>
      <p:bldP spid="41" grpId="0" animBg="1"/>
      <p:bldP spid="42" grpId="0" animBg="1"/>
      <p:bldP spid="42" grpId="1" animBg="1"/>
      <p:bldP spid="43" grpId="0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xmlns="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73399" y="3429000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976774" y="906627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84415" y="5605483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551341" y="2295557"/>
            <a:ext cx="2993833" cy="230832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Cắt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tam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giác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AOD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và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tam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giác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COD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rồi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ghép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với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tam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giác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ABC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để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được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chữ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nhật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MNCA 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35" name="AutoShape 22"/>
          <p:cNvSpPr>
            <a:spLocks noChangeArrowheads="1"/>
          </p:cNvSpPr>
          <p:nvPr/>
        </p:nvSpPr>
        <p:spPr bwMode="auto">
          <a:xfrm rot="16200000">
            <a:off x="6784705" y="1914558"/>
            <a:ext cx="838200" cy="1600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38" name="AutoShape 23"/>
          <p:cNvSpPr>
            <a:spLocks noChangeArrowheads="1"/>
          </p:cNvSpPr>
          <p:nvPr/>
        </p:nvSpPr>
        <p:spPr bwMode="auto">
          <a:xfrm rot="5400000">
            <a:off x="8384905" y="2752758"/>
            <a:ext cx="838200" cy="1600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6" name="AutoShape 24"/>
          <p:cNvSpPr>
            <a:spLocks noChangeArrowheads="1"/>
          </p:cNvSpPr>
          <p:nvPr/>
        </p:nvSpPr>
        <p:spPr bwMode="auto">
          <a:xfrm>
            <a:off x="8003905" y="2295558"/>
            <a:ext cx="1600200" cy="838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7" name="AutoShape 25"/>
          <p:cNvSpPr>
            <a:spLocks noChangeArrowheads="1"/>
          </p:cNvSpPr>
          <p:nvPr/>
        </p:nvSpPr>
        <p:spPr bwMode="auto">
          <a:xfrm rot="10800000">
            <a:off x="6403705" y="3133758"/>
            <a:ext cx="1600200" cy="838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8" name="Text Box 26"/>
          <p:cNvSpPr txBox="1">
            <a:spLocks noChangeArrowheads="1"/>
          </p:cNvSpPr>
          <p:nvPr/>
        </p:nvSpPr>
        <p:spPr bwMode="auto">
          <a:xfrm>
            <a:off x="7851505" y="3937033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7816580" y="1920908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9527905" y="2905158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6098905" y="2905158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7699105" y="2981358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53" name="Line 32"/>
          <p:cNvSpPr>
            <a:spLocks noChangeShapeType="1"/>
          </p:cNvSpPr>
          <p:nvPr/>
        </p:nvSpPr>
        <p:spPr bwMode="auto">
          <a:xfrm>
            <a:off x="6403705" y="3133758"/>
            <a:ext cx="32004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Rectangle 33"/>
          <p:cNvSpPr>
            <a:spLocks noChangeArrowheads="1"/>
          </p:cNvSpPr>
          <p:nvPr/>
        </p:nvSpPr>
        <p:spPr bwMode="auto">
          <a:xfrm rot="10800000">
            <a:off x="9318355" y="2859121"/>
            <a:ext cx="590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charset="0"/>
                <a:sym typeface="Wingdings 2" pitchFamily="18" charset="2"/>
              </a:rPr>
              <a:t></a:t>
            </a:r>
            <a:endParaRPr lang="en-US" altLang="en-US">
              <a:solidFill>
                <a:srgbClr val="000000"/>
              </a:solidFill>
              <a:latin typeface="Arial" charset="0"/>
              <a:sym typeface="Wingdings" pitchFamily="2" charset="2"/>
            </a:endParaRPr>
          </a:p>
        </p:txBody>
      </p:sp>
      <p:sp>
        <p:nvSpPr>
          <p:cNvPr id="55" name="AutoShape 34"/>
          <p:cNvSpPr>
            <a:spLocks noChangeArrowheads="1"/>
          </p:cNvSpPr>
          <p:nvPr/>
        </p:nvSpPr>
        <p:spPr bwMode="auto">
          <a:xfrm rot="5400000">
            <a:off x="8384905" y="4429158"/>
            <a:ext cx="838200" cy="1600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6" name="AutoShape 35"/>
          <p:cNvSpPr>
            <a:spLocks noChangeArrowheads="1"/>
          </p:cNvSpPr>
          <p:nvPr/>
        </p:nvSpPr>
        <p:spPr bwMode="auto">
          <a:xfrm rot="10800000">
            <a:off x="6403705" y="4810158"/>
            <a:ext cx="1600200" cy="838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7" name="Rectangle 36"/>
          <p:cNvSpPr>
            <a:spLocks noChangeArrowheads="1"/>
          </p:cNvSpPr>
          <p:nvPr/>
        </p:nvSpPr>
        <p:spPr bwMode="auto">
          <a:xfrm rot="16200000">
            <a:off x="7544324" y="5520564"/>
            <a:ext cx="590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charset="0"/>
                <a:sym typeface="Wingdings 2" pitchFamily="18" charset="2"/>
              </a:rPr>
              <a:t></a:t>
            </a:r>
            <a:endParaRPr lang="en-US" altLang="en-US">
              <a:solidFill>
                <a:srgbClr val="000000"/>
              </a:solidFill>
              <a:latin typeface="Arial" charset="0"/>
              <a:sym typeface="Wingdings" pitchFamily="2" charset="2"/>
            </a:endParaRPr>
          </a:p>
        </p:txBody>
      </p:sp>
      <p:sp>
        <p:nvSpPr>
          <p:cNvPr id="58" name="Line 37"/>
          <p:cNvSpPr>
            <a:spLocks noChangeShapeType="1"/>
          </p:cNvSpPr>
          <p:nvPr/>
        </p:nvSpPr>
        <p:spPr bwMode="auto">
          <a:xfrm flipV="1">
            <a:off x="8003905" y="4810158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Text Box 38"/>
          <p:cNvSpPr txBox="1">
            <a:spLocks noChangeArrowheads="1"/>
          </p:cNvSpPr>
          <p:nvPr/>
        </p:nvSpPr>
        <p:spPr bwMode="auto">
          <a:xfrm>
            <a:off x="6022705" y="1924083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60" name="Text Box 39"/>
          <p:cNvSpPr txBox="1">
            <a:spLocks noChangeArrowheads="1"/>
          </p:cNvSpPr>
          <p:nvPr/>
        </p:nvSpPr>
        <p:spPr bwMode="auto">
          <a:xfrm>
            <a:off x="9451705" y="1990758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N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6403703" y="3792977"/>
            <a:ext cx="3255374" cy="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7807737" y="3681798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m</a:t>
            </a:r>
            <a:endParaRPr lang="en-US" alt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7998237" y="2314829"/>
            <a:ext cx="6850" cy="83401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 Box 31"/>
              <p:cNvSpPr txBox="1">
                <a:spLocks noChangeArrowheads="1"/>
              </p:cNvSpPr>
              <p:nvPr/>
            </p:nvSpPr>
            <p:spPr bwMode="auto">
              <a:xfrm>
                <a:off x="8005087" y="2458586"/>
                <a:ext cx="381000" cy="617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en-US" sz="2000" b="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64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5087" y="2458586"/>
                <a:ext cx="381000" cy="61741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022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162 L -0.35039 -0.00209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1" y="-2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8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4.58333E-6 0.2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4.58333E-6 0.244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972 L 1.25E-6 -0.175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23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1111 L 0.13281 -0.36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17755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417 L -0.13099 -0.366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4" grpId="0"/>
      <p:bldP spid="38" grpId="0" animBg="1"/>
      <p:bldP spid="38" grpId="1" animBg="1"/>
      <p:bldP spid="47" grpId="0" animBg="1"/>
      <p:bldP spid="47" grpId="1" animBg="1"/>
      <p:bldP spid="48" grpId="0"/>
      <p:bldP spid="52" grpId="0"/>
      <p:bldP spid="53" grpId="0" animBg="1"/>
      <p:bldP spid="53" grpId="1" animBg="1"/>
      <p:bldP spid="54" grpId="0"/>
      <p:bldP spid="54" grpId="1"/>
      <p:bldP spid="54" grpId="2"/>
      <p:bldP spid="55" grpId="0" animBg="1"/>
      <p:bldP spid="55" grpId="1" animBg="1"/>
      <p:bldP spid="56" grpId="0" animBg="1"/>
      <p:bldP spid="56" grpId="1" animBg="1"/>
      <p:bldP spid="57" grpId="0"/>
      <p:bldP spid="57" grpId="1"/>
      <p:bldP spid="57" grpId="2"/>
      <p:bldP spid="58" grpId="0" animBg="1"/>
      <p:bldP spid="58" grpId="1" animBg="1"/>
      <p:bldP spid="59" grpId="0"/>
      <p:bldP spid="60" grpId="0"/>
      <p:bldP spid="62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xmlns="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7936" y="2550083"/>
            <a:ext cx="1419225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6" y="434898"/>
            <a:ext cx="11140069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6658" y="181764"/>
            <a:ext cx="2906054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976774" y="906627"/>
            <a:ext cx="10238451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4819" y="5798680"/>
            <a:ext cx="2829971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6304" y="1933574"/>
            <a:ext cx="1333500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42235" y="1802721"/>
            <a:ext cx="1757130" cy="1757130"/>
          </a:xfrm>
          <a:prstGeom prst="rect">
            <a:avLst/>
          </a:prstGeom>
        </p:spPr>
      </p:pic>
      <p:sp>
        <p:nvSpPr>
          <p:cNvPr id="35" name="AutoShape 22"/>
          <p:cNvSpPr>
            <a:spLocks noChangeArrowheads="1"/>
          </p:cNvSpPr>
          <p:nvPr/>
        </p:nvSpPr>
        <p:spPr bwMode="auto">
          <a:xfrm rot="16200000">
            <a:off x="4979242" y="1035641"/>
            <a:ext cx="838200" cy="1600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6" name="AutoShape 24"/>
          <p:cNvSpPr>
            <a:spLocks noChangeArrowheads="1"/>
          </p:cNvSpPr>
          <p:nvPr/>
        </p:nvSpPr>
        <p:spPr bwMode="auto">
          <a:xfrm>
            <a:off x="6198442" y="1416641"/>
            <a:ext cx="1600200" cy="838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6011117" y="1041991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7785855" y="2042939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4230029" y="2056053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5948506" y="2102441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53" name="Line 32"/>
          <p:cNvSpPr>
            <a:spLocks noChangeShapeType="1"/>
          </p:cNvSpPr>
          <p:nvPr/>
        </p:nvSpPr>
        <p:spPr bwMode="auto">
          <a:xfrm>
            <a:off x="4598242" y="2254841"/>
            <a:ext cx="32004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AutoShape 34"/>
          <p:cNvSpPr>
            <a:spLocks noChangeArrowheads="1"/>
          </p:cNvSpPr>
          <p:nvPr/>
        </p:nvSpPr>
        <p:spPr bwMode="auto">
          <a:xfrm rot="5400000">
            <a:off x="4986833" y="1035640"/>
            <a:ext cx="838200" cy="1600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6" name="AutoShape 35"/>
          <p:cNvSpPr>
            <a:spLocks noChangeArrowheads="1"/>
          </p:cNvSpPr>
          <p:nvPr/>
        </p:nvSpPr>
        <p:spPr bwMode="auto">
          <a:xfrm rot="10800000">
            <a:off x="6234551" y="1416291"/>
            <a:ext cx="1600200" cy="838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9" name="Text Box 38"/>
          <p:cNvSpPr txBox="1">
            <a:spLocks noChangeArrowheads="1"/>
          </p:cNvSpPr>
          <p:nvPr/>
        </p:nvSpPr>
        <p:spPr bwMode="auto">
          <a:xfrm>
            <a:off x="4217242" y="1045166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60" name="Text Box 39"/>
          <p:cNvSpPr txBox="1">
            <a:spLocks noChangeArrowheads="1"/>
          </p:cNvSpPr>
          <p:nvPr/>
        </p:nvSpPr>
        <p:spPr bwMode="auto">
          <a:xfrm>
            <a:off x="7646242" y="1111841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31" name="WordArt 66"/>
          <p:cNvSpPr>
            <a:spLocks noChangeArrowheads="1" noChangeShapeType="1" noTextEdit="1"/>
          </p:cNvSpPr>
          <p:nvPr/>
        </p:nvSpPr>
        <p:spPr bwMode="auto">
          <a:xfrm>
            <a:off x="1373464" y="2960895"/>
            <a:ext cx="89154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thoi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MNCA.</a:t>
            </a:r>
          </a:p>
        </p:txBody>
      </p:sp>
      <p:sp>
        <p:nvSpPr>
          <p:cNvPr id="32" name="WordArt 70"/>
          <p:cNvSpPr>
            <a:spLocks noChangeArrowheads="1" noChangeShapeType="1" noTextEdit="1"/>
          </p:cNvSpPr>
          <p:nvPr/>
        </p:nvSpPr>
        <p:spPr bwMode="auto">
          <a:xfrm>
            <a:off x="978298" y="3697205"/>
            <a:ext cx="54864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MNCA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33" name="Group 71"/>
          <p:cNvGrpSpPr>
            <a:grpSpLocks/>
          </p:cNvGrpSpPr>
          <p:nvPr/>
        </p:nvGrpSpPr>
        <p:grpSpPr bwMode="auto">
          <a:xfrm>
            <a:off x="6731844" y="3519213"/>
            <a:ext cx="1087438" cy="526597"/>
            <a:chOff x="3024" y="3389"/>
            <a:chExt cx="685" cy="387"/>
          </a:xfrm>
        </p:grpSpPr>
        <p:grpSp>
          <p:nvGrpSpPr>
            <p:cNvPr id="34" name="Group 72"/>
            <p:cNvGrpSpPr>
              <a:grpSpLocks/>
            </p:cNvGrpSpPr>
            <p:nvPr/>
          </p:nvGrpSpPr>
          <p:grpSpPr bwMode="auto">
            <a:xfrm>
              <a:off x="3469" y="3389"/>
              <a:ext cx="240" cy="387"/>
              <a:chOff x="1850" y="3059"/>
              <a:chExt cx="93" cy="318"/>
            </a:xfrm>
          </p:grpSpPr>
          <p:sp>
            <p:nvSpPr>
              <p:cNvPr id="37" name="WordArt 73"/>
              <p:cNvSpPr>
                <a:spLocks noChangeArrowheads="1" noChangeShapeType="1" noTextEdit="1"/>
              </p:cNvSpPr>
              <p:nvPr/>
            </p:nvSpPr>
            <p:spPr bwMode="auto">
              <a:xfrm rot="21541600">
                <a:off x="1872" y="3059"/>
                <a:ext cx="50" cy="86"/>
              </a:xfrm>
              <a:prstGeom prst="rect">
                <a:avLst/>
              </a:prstGeom>
            </p:spPr>
            <p:txBody>
              <a:bodyPr wrap="none" fromWordArt="1"/>
              <a:lstStyle/>
              <a:p>
                <a:pPr algn="ctr"/>
                <a:r>
                  <a:rPr lang="en-US" sz="2800" kern="10" dirty="0"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39" name="WordArt 74"/>
              <p:cNvSpPr>
                <a:spLocks noChangeArrowheads="1" noChangeShapeType="1" noTextEdit="1"/>
              </p:cNvSpPr>
              <p:nvPr/>
            </p:nvSpPr>
            <p:spPr bwMode="auto">
              <a:xfrm rot="21541600">
                <a:off x="1875" y="3291"/>
                <a:ext cx="50" cy="86"/>
              </a:xfrm>
              <a:prstGeom prst="rect">
                <a:avLst/>
              </a:prstGeom>
            </p:spPr>
            <p:txBody>
              <a:bodyPr wrap="none" fromWordArt="1"/>
              <a:lstStyle/>
              <a:p>
                <a:pPr algn="ctr"/>
                <a:r>
                  <a:rPr lang="en-US" sz="2800" kern="10" dirty="0"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0" name="Line 75"/>
              <p:cNvSpPr>
                <a:spLocks noChangeShapeType="1"/>
              </p:cNvSpPr>
              <p:nvPr/>
            </p:nvSpPr>
            <p:spPr bwMode="auto">
              <a:xfrm>
                <a:off x="1850" y="3338"/>
                <a:ext cx="93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WordArt 76"/>
            <p:cNvSpPr>
              <a:spLocks noChangeArrowheads="1" noChangeShapeType="1" noTextEdit="1"/>
            </p:cNvSpPr>
            <p:nvPr/>
          </p:nvSpPr>
          <p:spPr bwMode="auto">
            <a:xfrm>
              <a:off x="3024" y="3504"/>
              <a:ext cx="384" cy="153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28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cs typeface="Arial" panose="020B0604020202020204" pitchFamily="34" charset="0"/>
                </a:rPr>
                <a:t>m x</a:t>
              </a:r>
            </a:p>
          </p:txBody>
        </p:sp>
      </p:grpSp>
      <p:sp>
        <p:nvSpPr>
          <p:cNvPr id="41" name="WordArt 84"/>
          <p:cNvSpPr>
            <a:spLocks noChangeArrowheads="1" noChangeShapeType="1" noTextEdit="1"/>
          </p:cNvSpPr>
          <p:nvPr/>
        </p:nvSpPr>
        <p:spPr bwMode="auto">
          <a:xfrm>
            <a:off x="7947780" y="3889172"/>
            <a:ext cx="285750" cy="165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42" name="Group 85"/>
          <p:cNvGrpSpPr>
            <a:grpSpLocks/>
          </p:cNvGrpSpPr>
          <p:nvPr/>
        </p:nvGrpSpPr>
        <p:grpSpPr bwMode="auto">
          <a:xfrm>
            <a:off x="8302176" y="3522870"/>
            <a:ext cx="1100303" cy="536575"/>
            <a:chOff x="4777" y="3251"/>
            <a:chExt cx="537" cy="338"/>
          </a:xfrm>
        </p:grpSpPr>
        <p:sp>
          <p:nvSpPr>
            <p:cNvPr id="43" name="WordArt 86"/>
            <p:cNvSpPr>
              <a:spLocks noChangeArrowheads="1" noChangeShapeType="1" noTextEdit="1"/>
            </p:cNvSpPr>
            <p:nvPr/>
          </p:nvSpPr>
          <p:spPr bwMode="auto">
            <a:xfrm rot="21541600">
              <a:off x="4777" y="3251"/>
              <a:ext cx="458" cy="137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28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cs typeface="Arial" panose="020B0604020202020204" pitchFamily="34" charset="0"/>
                </a:rPr>
                <a:t>m x n</a:t>
              </a:r>
            </a:p>
          </p:txBody>
        </p:sp>
        <p:sp>
          <p:nvSpPr>
            <p:cNvPr id="45" name="WordArt 87"/>
            <p:cNvSpPr>
              <a:spLocks noChangeArrowheads="1" noChangeShapeType="1" noTextEdit="1"/>
            </p:cNvSpPr>
            <p:nvPr/>
          </p:nvSpPr>
          <p:spPr bwMode="auto">
            <a:xfrm rot="21541600">
              <a:off x="4964" y="3491"/>
              <a:ext cx="119" cy="98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28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1" name="Line 88"/>
            <p:cNvSpPr>
              <a:spLocks noChangeShapeType="1"/>
            </p:cNvSpPr>
            <p:nvPr/>
          </p:nvSpPr>
          <p:spPr bwMode="auto">
            <a:xfrm>
              <a:off x="4798" y="3549"/>
              <a:ext cx="516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Group 131"/>
          <p:cNvGrpSpPr>
            <a:grpSpLocks/>
          </p:cNvGrpSpPr>
          <p:nvPr/>
        </p:nvGrpSpPr>
        <p:grpSpPr bwMode="auto">
          <a:xfrm>
            <a:off x="6714456" y="4971240"/>
            <a:ext cx="1057275" cy="678718"/>
            <a:chOff x="5070" y="3505"/>
            <a:chExt cx="516" cy="261"/>
          </a:xfrm>
        </p:grpSpPr>
        <p:sp>
          <p:nvSpPr>
            <p:cNvPr id="63" name="WordArt 132"/>
            <p:cNvSpPr>
              <a:spLocks noChangeArrowheads="1" noChangeShapeType="1" noTextEdit="1"/>
            </p:cNvSpPr>
            <p:nvPr/>
          </p:nvSpPr>
          <p:spPr bwMode="auto">
            <a:xfrm rot="21541600">
              <a:off x="5080" y="3505"/>
              <a:ext cx="458" cy="137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3200" kern="10" dirty="0"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 x n</a:t>
              </a:r>
            </a:p>
          </p:txBody>
        </p:sp>
        <p:sp>
          <p:nvSpPr>
            <p:cNvPr id="64" name="WordArt 133"/>
            <p:cNvSpPr>
              <a:spLocks noChangeArrowheads="1" noChangeShapeType="1" noTextEdit="1"/>
            </p:cNvSpPr>
            <p:nvPr/>
          </p:nvSpPr>
          <p:spPr bwMode="auto">
            <a:xfrm rot="21541600">
              <a:off x="5258" y="3668"/>
              <a:ext cx="119" cy="98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3200" kern="10" dirty="0"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5" name="Line 134"/>
            <p:cNvSpPr>
              <a:spLocks noChangeShapeType="1"/>
            </p:cNvSpPr>
            <p:nvPr/>
          </p:nvSpPr>
          <p:spPr bwMode="auto">
            <a:xfrm>
              <a:off x="5070" y="3711"/>
              <a:ext cx="516" cy="0"/>
            </a:xfrm>
            <a:prstGeom prst="line">
              <a:avLst/>
            </a:prstGeom>
            <a:ln w="38100">
              <a:solidFill>
                <a:srgbClr val="FFC000"/>
              </a:solidFill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200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</p:grpSp>
      <p:sp>
        <p:nvSpPr>
          <p:cNvPr id="66" name="WordArt 137"/>
          <p:cNvSpPr>
            <a:spLocks noChangeArrowheads="1" noChangeShapeType="1" noTextEdit="1"/>
          </p:cNvSpPr>
          <p:nvPr/>
        </p:nvSpPr>
        <p:spPr bwMode="auto">
          <a:xfrm>
            <a:off x="3253064" y="4402142"/>
            <a:ext cx="5349875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vi-VN" sz="2800" i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 n là 2 đường chéo của hình thoi.</a:t>
            </a:r>
            <a:endParaRPr lang="en-US" sz="2800" i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WordArt 138"/>
          <p:cNvSpPr>
            <a:spLocks noChangeArrowheads="1" noChangeShapeType="1" noTextEdit="1"/>
          </p:cNvSpPr>
          <p:nvPr/>
        </p:nvSpPr>
        <p:spPr bwMode="auto">
          <a:xfrm>
            <a:off x="1129816" y="5165558"/>
            <a:ext cx="5348288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579377" y="2567484"/>
            <a:ext cx="3255374" cy="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5983411" y="2456305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m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H="1">
            <a:off x="6280754" y="1427523"/>
            <a:ext cx="6850" cy="83401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 Box 31"/>
              <p:cNvSpPr txBox="1">
                <a:spLocks noChangeArrowheads="1"/>
              </p:cNvSpPr>
              <p:nvPr/>
            </p:nvSpPr>
            <p:spPr bwMode="auto">
              <a:xfrm>
                <a:off x="6287604" y="1571280"/>
                <a:ext cx="381000" cy="617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en-US" sz="2000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70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7604" y="1571280"/>
                <a:ext cx="381000" cy="61741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419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1" grpId="0"/>
      <p:bldP spid="66" grpId="0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829</Words>
  <Application>Microsoft Office PowerPoint</Application>
  <PresentationFormat>Widescreen</PresentationFormat>
  <Paragraphs>177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7" baseType="lpstr">
      <vt:lpstr>字魂70号-灵悦黑体</vt:lpstr>
      <vt:lpstr>UTM Azuki</vt:lpstr>
      <vt:lpstr>等线</vt:lpstr>
      <vt:lpstr>.VnAvant</vt:lpstr>
      <vt:lpstr>Times New Roman</vt:lpstr>
      <vt:lpstr>Calibri Light</vt:lpstr>
      <vt:lpstr>Cambria</vt:lpstr>
      <vt:lpstr>Arial</vt:lpstr>
      <vt:lpstr>SVN-Cookies</vt:lpstr>
      <vt:lpstr>UTM Cookies</vt:lpstr>
      <vt:lpstr>UTM Tam Le</vt:lpstr>
      <vt:lpstr>UVF Funkydori</vt:lpstr>
      <vt:lpstr>Wingdings 2</vt:lpstr>
      <vt:lpstr>UTM Loko</vt:lpstr>
      <vt:lpstr>SVN-Newton</vt:lpstr>
      <vt:lpstr>UTM Thanh Nhac TL</vt:lpstr>
      <vt:lpstr>Tahoma</vt:lpstr>
      <vt:lpstr>Cambria Math</vt:lpstr>
      <vt:lpstr>UVF Remachine Script</vt:lpstr>
      <vt:lpstr>Calibri</vt:lpstr>
      <vt:lpstr>等线 Light</vt:lpstr>
      <vt:lpstr>Batang</vt:lpstr>
      <vt:lpstr>Wingdings</vt:lpstr>
      <vt:lpstr>Office Theme</vt:lpstr>
      <vt:lpstr>Office 主题​​</vt:lpstr>
      <vt:lpstr>1_Office 主题​​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Thuy Ninh</cp:lastModifiedBy>
  <cp:revision>28</cp:revision>
  <dcterms:created xsi:type="dcterms:W3CDTF">2022-03-01T05:40:18Z</dcterms:created>
  <dcterms:modified xsi:type="dcterms:W3CDTF">2023-07-22T07:44:33Z</dcterms:modified>
</cp:coreProperties>
</file>