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A3E"/>
    <a:srgbClr val="9B2F16"/>
    <a:srgbClr val="E46244"/>
    <a:srgbClr val="EFD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0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5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6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2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43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6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42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80244" flipH="1">
            <a:off x="4125569" y="139016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452130" y="0"/>
                </a:moveTo>
                <a:lnTo>
                  <a:pt x="0" y="0"/>
                </a:lnTo>
                <a:lnTo>
                  <a:pt x="0" y="876580"/>
                </a:lnTo>
                <a:lnTo>
                  <a:pt x="452130" y="876580"/>
                </a:lnTo>
                <a:lnTo>
                  <a:pt x="4521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479126">
            <a:off x="4979709" y="4790583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7841770">
            <a:off x="2953514" y="512012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3431442">
            <a:off x="10980363" y="58800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3811306">
            <a:off x="940293" y="39229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8960201">
            <a:off x="6589444" y="5887463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5857695">
            <a:off x="10670749" y="858332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1609174">
            <a:off x="8085785" y="-20163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609174">
            <a:off x="-150710" y="31368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8960201">
            <a:off x="394275" y="65658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-9544674">
            <a:off x="4440999" y="-82974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769035">
            <a:off x="6405526" y="1968428"/>
            <a:ext cx="7539400" cy="6342520"/>
          </a:xfrm>
          <a:custGeom>
            <a:avLst/>
            <a:gdLst/>
            <a:ahLst/>
            <a:cxnLst/>
            <a:rect l="l" t="t" r="r" b="b"/>
            <a:pathLst>
              <a:path w="11309100" h="9513780">
                <a:moveTo>
                  <a:pt x="0" y="0"/>
                </a:moveTo>
                <a:lnTo>
                  <a:pt x="11309099" y="0"/>
                </a:lnTo>
                <a:lnTo>
                  <a:pt x="11309099" y="9513780"/>
                </a:lnTo>
                <a:lnTo>
                  <a:pt x="0" y="9513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rot="859145">
            <a:off x="3294748" y="5926652"/>
            <a:ext cx="3111385" cy="3091938"/>
          </a:xfrm>
          <a:custGeom>
            <a:avLst/>
            <a:gdLst/>
            <a:ahLst/>
            <a:cxnLst/>
            <a:rect l="l" t="t" r="r" b="b"/>
            <a:pathLst>
              <a:path w="4667077" h="4637907">
                <a:moveTo>
                  <a:pt x="0" y="0"/>
                </a:moveTo>
                <a:lnTo>
                  <a:pt x="4667076" y="0"/>
                </a:lnTo>
                <a:lnTo>
                  <a:pt x="4667076" y="4637908"/>
                </a:lnTo>
                <a:lnTo>
                  <a:pt x="0" y="4637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59145">
            <a:off x="6245701" y="639982"/>
            <a:ext cx="1797793" cy="1786557"/>
          </a:xfrm>
          <a:custGeom>
            <a:avLst/>
            <a:gdLst/>
            <a:ahLst/>
            <a:cxnLst/>
            <a:rect l="l" t="t" r="r" b="b"/>
            <a:pathLst>
              <a:path w="2696689" h="2679835">
                <a:moveTo>
                  <a:pt x="0" y="0"/>
                </a:moveTo>
                <a:lnTo>
                  <a:pt x="2696689" y="0"/>
                </a:lnTo>
                <a:lnTo>
                  <a:pt x="2696689" y="2679835"/>
                </a:lnTo>
                <a:lnTo>
                  <a:pt x="0" y="2679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856934">
            <a:off x="-1075349" y="2633314"/>
            <a:ext cx="2377041" cy="2362185"/>
          </a:xfrm>
          <a:custGeom>
            <a:avLst/>
            <a:gdLst/>
            <a:ahLst/>
            <a:cxnLst/>
            <a:rect l="l" t="t" r="r" b="b"/>
            <a:pathLst>
              <a:path w="3565562" h="3543277">
                <a:moveTo>
                  <a:pt x="0" y="0"/>
                </a:moveTo>
                <a:lnTo>
                  <a:pt x="3565562" y="0"/>
                </a:lnTo>
                <a:lnTo>
                  <a:pt x="3565562" y="3543277"/>
                </a:lnTo>
                <a:lnTo>
                  <a:pt x="0" y="35432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67932" y="1146520"/>
            <a:ext cx="7647617" cy="4495501"/>
            <a:chOff x="0" y="0"/>
            <a:chExt cx="3120525" cy="17760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20525" cy="1776001"/>
            </a:xfrm>
            <a:custGeom>
              <a:avLst/>
              <a:gdLst/>
              <a:ahLst/>
              <a:cxnLst/>
              <a:rect l="l" t="t" r="r" b="b"/>
              <a:pathLst>
                <a:path w="3120525" h="1776001">
                  <a:moveTo>
                    <a:pt x="49007" y="0"/>
                  </a:moveTo>
                  <a:lnTo>
                    <a:pt x="3071519" y="0"/>
                  </a:lnTo>
                  <a:cubicBezTo>
                    <a:pt x="3098584" y="0"/>
                    <a:pt x="3120525" y="21941"/>
                    <a:pt x="3120525" y="49007"/>
                  </a:cubicBezTo>
                  <a:lnTo>
                    <a:pt x="3120525" y="1726994"/>
                  </a:lnTo>
                  <a:cubicBezTo>
                    <a:pt x="3120525" y="1754059"/>
                    <a:pt x="3098584" y="1776001"/>
                    <a:pt x="3071519" y="1776001"/>
                  </a:cubicBezTo>
                  <a:lnTo>
                    <a:pt x="49007" y="1776001"/>
                  </a:lnTo>
                  <a:cubicBezTo>
                    <a:pt x="21941" y="1776001"/>
                    <a:pt x="0" y="1754059"/>
                    <a:pt x="0" y="1726994"/>
                  </a:cubicBezTo>
                  <a:lnTo>
                    <a:pt x="0" y="49007"/>
                  </a:lnTo>
                  <a:cubicBezTo>
                    <a:pt x="0" y="21941"/>
                    <a:pt x="21941" y="0"/>
                    <a:pt x="49007" y="0"/>
                  </a:cubicBezTo>
                  <a:close/>
                </a:path>
              </a:pathLst>
            </a:custGeom>
            <a:solidFill>
              <a:srgbClr val="FFFFFA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19742" y="883825"/>
            <a:ext cx="4658639" cy="831599"/>
            <a:chOff x="0" y="0"/>
            <a:chExt cx="3496216" cy="9201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496216" cy="920154"/>
            </a:xfrm>
            <a:custGeom>
              <a:avLst/>
              <a:gdLst/>
              <a:ahLst/>
              <a:cxnLst/>
              <a:rect l="l" t="t" r="r" b="b"/>
              <a:pathLst>
                <a:path w="3496216" h="920154">
                  <a:moveTo>
                    <a:pt x="3293016" y="0"/>
                  </a:moveTo>
                  <a:cubicBezTo>
                    <a:pt x="3405241" y="0"/>
                    <a:pt x="3496216" y="205983"/>
                    <a:pt x="3496216" y="460077"/>
                  </a:cubicBezTo>
                  <a:cubicBezTo>
                    <a:pt x="3496216" y="714170"/>
                    <a:pt x="3405241" y="920154"/>
                    <a:pt x="3293016" y="920154"/>
                  </a:cubicBezTo>
                  <a:lnTo>
                    <a:pt x="203200" y="920154"/>
                  </a:lnTo>
                  <a:cubicBezTo>
                    <a:pt x="90976" y="920154"/>
                    <a:pt x="0" y="714170"/>
                    <a:pt x="0" y="460077"/>
                  </a:cubicBezTo>
                  <a:cubicBezTo>
                    <a:pt x="0" y="2059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B2F1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78215" y="991499"/>
            <a:ext cx="690673" cy="604339"/>
            <a:chOff x="0" y="0"/>
            <a:chExt cx="812800" cy="711200"/>
          </a:xfrm>
        </p:grpSpPr>
        <p:sp>
          <p:nvSpPr>
            <p:cNvPr id="24" name="Freeform 24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 rot="859145">
            <a:off x="6347301" y="741582"/>
            <a:ext cx="1797793" cy="1786557"/>
          </a:xfrm>
          <a:custGeom>
            <a:avLst/>
            <a:gdLst/>
            <a:ahLst/>
            <a:cxnLst/>
            <a:rect l="l" t="t" r="r" b="b"/>
            <a:pathLst>
              <a:path w="2696689" h="2679835">
                <a:moveTo>
                  <a:pt x="0" y="0"/>
                </a:moveTo>
                <a:lnTo>
                  <a:pt x="2696689" y="0"/>
                </a:lnTo>
                <a:lnTo>
                  <a:pt x="2696689" y="2679835"/>
                </a:lnTo>
                <a:lnTo>
                  <a:pt x="0" y="2679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44A5475-F2FA-C217-4923-DB82FF122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73" y="-117528"/>
            <a:ext cx="1522925" cy="15229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F1A20AF-CF8C-0961-5911-9A58BDBF0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44" y="1993121"/>
            <a:ext cx="7340220" cy="26154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480F5C-97CA-3D92-A84D-01C3BCCBE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682" y="871130"/>
            <a:ext cx="3621338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2919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9E54AE1C-BB96-C3B6-FAF1-79E93372F83E}"/>
              </a:ext>
            </a:extLst>
          </p:cNvPr>
          <p:cNvSpPr/>
          <p:nvPr/>
        </p:nvSpPr>
        <p:spPr>
          <a:xfrm>
            <a:off x="5060233" y="1461816"/>
            <a:ext cx="6205959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807" b="-244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DB5A9D-EFDD-F5A5-E649-BD07703BF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672" y="1046939"/>
            <a:ext cx="5017443" cy="14265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A84FF-DF76-E3D1-B6DD-0A5387E7A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962" y="2520319"/>
            <a:ext cx="7709047" cy="10465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FAEF49-8972-A420-0414-2B7329DD3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283" y="3591450"/>
            <a:ext cx="5001507" cy="10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6331" y="-238206"/>
            <a:ext cx="11724647" cy="7424405"/>
            <a:chOff x="0" y="0"/>
            <a:chExt cx="23449295" cy="14848811"/>
          </a:xfrm>
        </p:grpSpPr>
        <p:sp>
          <p:nvSpPr>
            <p:cNvPr id="3" name="Freeform 3"/>
            <p:cNvSpPr/>
            <p:nvPr/>
          </p:nvSpPr>
          <p:spPr>
            <a:xfrm rot="-2780244" flipH="1">
              <a:off x="8783799" y="3256745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602841" y="0"/>
                  </a:moveTo>
                  <a:lnTo>
                    <a:pt x="0" y="0"/>
                  </a:lnTo>
                  <a:lnTo>
                    <a:pt x="0" y="1168773"/>
                  </a:lnTo>
                  <a:lnTo>
                    <a:pt x="602841" y="1168773"/>
                  </a:lnTo>
                  <a:lnTo>
                    <a:pt x="60284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479126">
              <a:off x="10492079" y="10057578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4"/>
                  </a:lnTo>
                  <a:lnTo>
                    <a:pt x="0" y="116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7841770">
              <a:off x="6439689" y="10716671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3431442">
              <a:off x="22493387" y="12236425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4"/>
                  </a:lnTo>
                  <a:lnTo>
                    <a:pt x="0" y="116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rot="3811306">
              <a:off x="2413248" y="1261011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-8960201">
              <a:off x="13711548" y="12251339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-5857695">
              <a:off x="21874160" y="2193077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 rot="-1609174">
              <a:off x="16704231" y="73134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 rot="-1609174">
              <a:off x="231242" y="6750025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4"/>
                  </a:lnTo>
                  <a:lnTo>
                    <a:pt x="0" y="116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 rot="-8960201">
              <a:off x="1321212" y="13608025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4"/>
                  </a:lnTo>
                  <a:lnTo>
                    <a:pt x="0" y="116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 rot="-9544674">
              <a:off x="9414659" y="310465"/>
              <a:ext cx="602841" cy="1168773"/>
            </a:xfrm>
            <a:custGeom>
              <a:avLst/>
              <a:gdLst/>
              <a:ahLst/>
              <a:cxnLst/>
              <a:rect l="l" t="t" r="r" b="b"/>
              <a:pathLst>
                <a:path w="602841" h="1168773">
                  <a:moveTo>
                    <a:pt x="0" y="0"/>
                  </a:moveTo>
                  <a:lnTo>
                    <a:pt x="602841" y="0"/>
                  </a:lnTo>
                  <a:lnTo>
                    <a:pt x="602841" y="1168773"/>
                  </a:lnTo>
                  <a:lnTo>
                    <a:pt x="0" y="1168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939" t="-28900" r="-159295" b="-2732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789964">
            <a:off x="6031080" y="1001267"/>
            <a:ext cx="7247797" cy="6731392"/>
          </a:xfrm>
          <a:custGeom>
            <a:avLst/>
            <a:gdLst/>
            <a:ahLst/>
            <a:cxnLst/>
            <a:rect l="l" t="t" r="r" b="b"/>
            <a:pathLst>
              <a:path w="10871696" h="10097088">
                <a:moveTo>
                  <a:pt x="0" y="0"/>
                </a:moveTo>
                <a:lnTo>
                  <a:pt x="10871696" y="0"/>
                </a:lnTo>
                <a:lnTo>
                  <a:pt x="10871696" y="10097087"/>
                </a:lnTo>
                <a:lnTo>
                  <a:pt x="0" y="100970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952BB4-E315-722B-89E6-6ED2B39C4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40" y="2215552"/>
            <a:ext cx="6529382" cy="3956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D523B5-492E-DF0C-550F-3DF562581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44" y="592008"/>
            <a:ext cx="5072312" cy="11766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330E1E-6A38-94AF-616A-BD3D558EEF65}"/>
              </a:ext>
            </a:extLst>
          </p:cNvPr>
          <p:cNvSpPr txBox="1"/>
          <p:nvPr/>
        </p:nvSpPr>
        <p:spPr>
          <a:xfrm>
            <a:off x="719528" y="1439629"/>
            <a:ext cx="1082289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4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- Nhận biết được ưu điểm, nhược điểm bài văn miêu tả con vật của mình, viết lại được 1 – 2 đoạn trong bài văn của mình cho hay hơn.</a:t>
            </a:r>
          </a:p>
          <a:p>
            <a:pPr algn="just"/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- Biết chỉnh sửa đoạn văn cho hay hơn.</a:t>
            </a:r>
          </a:p>
          <a:p>
            <a:pPr algn="just"/>
            <a:r>
              <a:rPr lang="vi-VN" sz="34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Năng lực ngôn ngữ, giải quyết vấn đề sáng tạo.</a:t>
            </a:r>
          </a:p>
          <a:p>
            <a:pPr algn="just"/>
            <a:r>
              <a:rPr lang="vi-VN" sz="3400" b="1" dirty="0"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Chăm chỉ, trách nhiệm, yêu quý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21141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0820" y="1885950"/>
            <a:ext cx="6084444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07" b="-244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88652">
            <a:off x="135579" y="30845"/>
            <a:ext cx="2423539" cy="2408393"/>
          </a:xfrm>
          <a:custGeom>
            <a:avLst/>
            <a:gdLst/>
            <a:ahLst/>
            <a:cxnLst/>
            <a:rect l="l" t="t" r="r" b="b"/>
            <a:pathLst>
              <a:path w="3635309" h="3612589">
                <a:moveTo>
                  <a:pt x="0" y="0"/>
                </a:moveTo>
                <a:lnTo>
                  <a:pt x="3635310" y="0"/>
                </a:lnTo>
                <a:lnTo>
                  <a:pt x="3635310" y="3612589"/>
                </a:lnTo>
                <a:lnTo>
                  <a:pt x="0" y="3612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562BF-6898-D617-8762-69E09AE78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6024"/>
            <a:ext cx="8436355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0820" y="1885950"/>
            <a:ext cx="6084444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07" b="-244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8652">
            <a:off x="30648" y="30846"/>
            <a:ext cx="2423539" cy="2408393"/>
          </a:xfrm>
          <a:custGeom>
            <a:avLst/>
            <a:gdLst/>
            <a:ahLst/>
            <a:cxnLst/>
            <a:rect l="l" t="t" r="r" b="b"/>
            <a:pathLst>
              <a:path w="3635309" h="3612589">
                <a:moveTo>
                  <a:pt x="0" y="0"/>
                </a:moveTo>
                <a:lnTo>
                  <a:pt x="3635310" y="0"/>
                </a:lnTo>
                <a:lnTo>
                  <a:pt x="3635310" y="3612589"/>
                </a:lnTo>
                <a:lnTo>
                  <a:pt x="0" y="3612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3D033-472C-C42C-BD78-837DD8393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450" y="1885950"/>
            <a:ext cx="8311119" cy="48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672822" y="2200122"/>
            <a:ext cx="7391385" cy="4190557"/>
          </a:xfrm>
          <a:custGeom>
            <a:avLst/>
            <a:gdLst/>
            <a:ahLst/>
            <a:cxnLst/>
            <a:rect l="l" t="t" r="r" b="b"/>
            <a:pathLst>
              <a:path w="11087078" h="6285836">
                <a:moveTo>
                  <a:pt x="0" y="0"/>
                </a:moveTo>
                <a:lnTo>
                  <a:pt x="11087078" y="0"/>
                </a:lnTo>
                <a:lnTo>
                  <a:pt x="11087078" y="6285837"/>
                </a:lnTo>
                <a:lnTo>
                  <a:pt x="0" y="6285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8588" y="628650"/>
            <a:ext cx="10534825" cy="24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914"/>
              </a:lnSpc>
            </a:pP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Chọn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1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2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đề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:</a:t>
            </a:r>
          </a:p>
          <a:p>
            <a:pPr algn="just" defTabSz="609630">
              <a:lnSpc>
                <a:spcPts val="3914"/>
              </a:lnSpc>
            </a:pP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Đề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1: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Miêu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tả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con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vật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mà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em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chăm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sóc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gắn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bó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3914"/>
              </a:lnSpc>
            </a:pP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Đề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2: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Miêu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tả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con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vật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em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được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quan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sát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trên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ti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vi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hoặc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phim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ảnh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mà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em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yêu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Cambria Bold"/>
              </a:rPr>
              <a:t>thích</a:t>
            </a:r>
            <a:r>
              <a:rPr lang="en-US" sz="2795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3634"/>
              </a:lnSpc>
              <a:spcBef>
                <a:spcPct val="0"/>
              </a:spcBef>
            </a:pPr>
            <a:endParaRPr lang="en-US" sz="2795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877001" y="2292730"/>
            <a:ext cx="7205612" cy="3779205"/>
          </a:xfrm>
          <a:custGeom>
            <a:avLst/>
            <a:gdLst/>
            <a:ahLst/>
            <a:cxnLst/>
            <a:rect l="l" t="t" r="r" b="b"/>
            <a:pathLst>
              <a:path w="10808418" h="5668807">
                <a:moveTo>
                  <a:pt x="0" y="0"/>
                </a:moveTo>
                <a:lnTo>
                  <a:pt x="10808418" y="0"/>
                </a:lnTo>
                <a:lnTo>
                  <a:pt x="10808418" y="5668807"/>
                </a:lnTo>
                <a:lnTo>
                  <a:pt x="0" y="56688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52113" y="685800"/>
            <a:ext cx="9887775" cy="1628276"/>
            <a:chOff x="0" y="0"/>
            <a:chExt cx="19775549" cy="32565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75549" cy="2373066"/>
            </a:xfrm>
            <a:custGeom>
              <a:avLst/>
              <a:gdLst/>
              <a:ahLst/>
              <a:cxnLst/>
              <a:rect l="l" t="t" r="r" b="b"/>
              <a:pathLst>
                <a:path w="19775549" h="2373066">
                  <a:moveTo>
                    <a:pt x="0" y="0"/>
                  </a:moveTo>
                  <a:lnTo>
                    <a:pt x="19775549" y="0"/>
                  </a:lnTo>
                  <a:lnTo>
                    <a:pt x="19775549" y="2373066"/>
                  </a:lnTo>
                  <a:lnTo>
                    <a:pt x="0" y="2373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3588" y="255730"/>
              <a:ext cx="16928373" cy="3000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7"/>
                </a:lnSpc>
              </a:pP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1. Nghe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thầy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cô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giáo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nhận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xét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chung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đoạn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lớp</a:t>
              </a:r>
              <a:endParaRPr lang="en-US" sz="3342" dirty="0">
                <a:solidFill>
                  <a:srgbClr val="000000"/>
                </a:solidFill>
                <a:latin typeface="Cambria Bold"/>
              </a:endParaRPr>
            </a:p>
            <a:p>
              <a:pPr algn="ctr" defTabSz="609630">
                <a:lnSpc>
                  <a:spcPts val="3877"/>
                </a:lnSpc>
              </a:pPr>
              <a:endParaRPr lang="en-US" sz="3342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80878" y="685800"/>
            <a:ext cx="11030245" cy="1323629"/>
            <a:chOff x="0" y="0"/>
            <a:chExt cx="22060489" cy="2647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60489" cy="2647259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99236" y="338276"/>
              <a:ext cx="21062017" cy="2000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7"/>
                </a:lnSpc>
              </a:pP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2.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nhận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xét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thầy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cô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biết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ưu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nhược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773624" y="2934063"/>
            <a:ext cx="2549173" cy="3348667"/>
          </a:xfrm>
          <a:custGeom>
            <a:avLst/>
            <a:gdLst/>
            <a:ahLst/>
            <a:cxnLst/>
            <a:rect l="l" t="t" r="r" b="b"/>
            <a:pathLst>
              <a:path w="3823759" h="5023000">
                <a:moveTo>
                  <a:pt x="0" y="0"/>
                </a:moveTo>
                <a:lnTo>
                  <a:pt x="3823759" y="0"/>
                </a:lnTo>
                <a:lnTo>
                  <a:pt x="3823759" y="5023000"/>
                </a:lnTo>
                <a:lnTo>
                  <a:pt x="0" y="5023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04F7A0-32D4-A743-B185-AA1F7C762C5D}"/>
              </a:ext>
            </a:extLst>
          </p:cNvPr>
          <p:cNvGrpSpPr/>
          <p:nvPr/>
        </p:nvGrpSpPr>
        <p:grpSpPr>
          <a:xfrm>
            <a:off x="3322796" y="2070234"/>
            <a:ext cx="7817324" cy="4330762"/>
            <a:chOff x="3322796" y="2070234"/>
            <a:chExt cx="7817324" cy="4330762"/>
          </a:xfrm>
        </p:grpSpPr>
        <p:sp>
          <p:nvSpPr>
            <p:cNvPr id="12" name="Freeform 12"/>
            <p:cNvSpPr/>
            <p:nvPr/>
          </p:nvSpPr>
          <p:spPr>
            <a:xfrm>
              <a:off x="3322796" y="2070234"/>
              <a:ext cx="7817324" cy="3908662"/>
            </a:xfrm>
            <a:custGeom>
              <a:avLst/>
              <a:gdLst/>
              <a:ahLst/>
              <a:cxnLst/>
              <a:rect l="l" t="t" r="r" b="b"/>
              <a:pathLst>
                <a:path w="11725986" h="5862993">
                  <a:moveTo>
                    <a:pt x="0" y="0"/>
                  </a:moveTo>
                  <a:lnTo>
                    <a:pt x="11725986" y="0"/>
                  </a:lnTo>
                  <a:lnTo>
                    <a:pt x="11725986" y="5862993"/>
                  </a:lnTo>
                  <a:lnTo>
                    <a:pt x="0" y="5862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3701" y="2220364"/>
              <a:ext cx="6835513" cy="4180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062"/>
                </a:lnSpc>
              </a:pP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-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đủ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mở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không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  <a:p>
              <a:pPr algn="just" defTabSz="609630">
                <a:lnSpc>
                  <a:spcPts val="4062"/>
                </a:lnSpc>
              </a:pP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-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đặc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lựa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chọn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theo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trình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tự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lí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không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  <a:p>
              <a:pPr algn="just" defTabSz="609630">
                <a:lnSpc>
                  <a:spcPts val="4062"/>
                </a:lnSpc>
              </a:pP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-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mắc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mấy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lỗi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dùng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đặt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chính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29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329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  <a:p>
              <a:pPr algn="just" defTabSz="609630">
                <a:lnSpc>
                  <a:spcPts val="3914"/>
                </a:lnSpc>
                <a:spcBef>
                  <a:spcPct val="0"/>
                </a:spcBef>
              </a:pPr>
              <a:endParaRPr lang="en-US" sz="3329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80878" y="685800"/>
            <a:ext cx="11030245" cy="1323629"/>
            <a:chOff x="0" y="0"/>
            <a:chExt cx="22060489" cy="2647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60489" cy="2647259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99236" y="338276"/>
              <a:ext cx="21062017" cy="2000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7"/>
                </a:lnSpc>
              </a:pP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3.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thầy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cô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khen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,</a:t>
              </a:r>
            </a:p>
            <a:p>
              <a:pPr algn="ctr" defTabSz="609630">
                <a:lnSpc>
                  <a:spcPts val="3877"/>
                </a:lnSpc>
              </a:pP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nêu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điều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muốn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42" dirty="0" err="1">
                  <a:solidFill>
                    <a:srgbClr val="000000"/>
                  </a:solidFill>
                  <a:latin typeface="Cambria Bold"/>
                </a:rPr>
                <a:t>tập</a:t>
              </a:r>
              <a:r>
                <a:rPr lang="en-US" sz="3342" dirty="0">
                  <a:solidFill>
                    <a:srgbClr val="000000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064097" y="2333627"/>
            <a:ext cx="9881339" cy="2190747"/>
          </a:xfrm>
          <a:custGeom>
            <a:avLst/>
            <a:gdLst/>
            <a:ahLst/>
            <a:cxnLst/>
            <a:rect l="l" t="t" r="r" b="b"/>
            <a:pathLst>
              <a:path w="14822008" h="3286120">
                <a:moveTo>
                  <a:pt x="0" y="0"/>
                </a:moveTo>
                <a:lnTo>
                  <a:pt x="14822008" y="0"/>
                </a:lnTo>
                <a:lnTo>
                  <a:pt x="14822008" y="3286120"/>
                </a:lnTo>
                <a:lnTo>
                  <a:pt x="0" y="3286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085841" y="1636126"/>
            <a:ext cx="1719191" cy="2311517"/>
          </a:xfrm>
          <a:custGeom>
            <a:avLst/>
            <a:gdLst/>
            <a:ahLst/>
            <a:cxnLst/>
            <a:rect l="l" t="t" r="r" b="b"/>
            <a:pathLst>
              <a:path w="2578787" h="3467276">
                <a:moveTo>
                  <a:pt x="0" y="0"/>
                </a:moveTo>
                <a:lnTo>
                  <a:pt x="2578787" y="0"/>
                </a:lnTo>
                <a:lnTo>
                  <a:pt x="2578787" y="3467276"/>
                </a:lnTo>
                <a:lnTo>
                  <a:pt x="0" y="34672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31254" y="4791074"/>
            <a:ext cx="10547026" cy="1957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914"/>
              </a:lnSpc>
            </a:pPr>
            <a:r>
              <a:rPr lang="en-US" sz="2795" dirty="0">
                <a:solidFill>
                  <a:srgbClr val="9B2F16"/>
                </a:solidFill>
                <a:latin typeface="Cambria Bold"/>
              </a:rPr>
              <a:t>-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Cách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mở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bài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gián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tiếp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của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các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bạn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giúp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bài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văn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hay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hơn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,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dài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hơn</a:t>
            </a:r>
            <a:endParaRPr lang="en-US" sz="2795" dirty="0">
              <a:solidFill>
                <a:srgbClr val="9B2F16"/>
              </a:solidFill>
              <a:latin typeface="Cambria Bold"/>
            </a:endParaRPr>
          </a:p>
          <a:p>
            <a:pPr algn="just" defTabSz="609630">
              <a:lnSpc>
                <a:spcPts val="3914"/>
              </a:lnSpc>
            </a:pPr>
            <a:r>
              <a:rPr lang="en-US" sz="2795" dirty="0">
                <a:solidFill>
                  <a:srgbClr val="9B2F16"/>
                </a:solidFill>
                <a:latin typeface="Cambria Bold"/>
              </a:rPr>
              <a:t>-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Các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bạn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đã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sử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dụng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các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từ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ngữ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miêu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tả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sinh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động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,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sử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dụng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các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biện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pháp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so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sánh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,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nhân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hóa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hợp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 </a:t>
            </a:r>
            <a:r>
              <a:rPr lang="en-US" sz="2795" dirty="0" err="1">
                <a:solidFill>
                  <a:srgbClr val="9B2F16"/>
                </a:solidFill>
                <a:latin typeface="Cambria Bold"/>
              </a:rPr>
              <a:t>lí</a:t>
            </a:r>
            <a:r>
              <a:rPr lang="en-US" sz="2795" dirty="0">
                <a:solidFill>
                  <a:srgbClr val="9B2F16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3914"/>
              </a:lnSpc>
              <a:spcBef>
                <a:spcPct val="0"/>
              </a:spcBef>
            </a:pPr>
            <a:endParaRPr lang="en-US" sz="2795" dirty="0">
              <a:solidFill>
                <a:srgbClr val="9B2F16"/>
              </a:solidFill>
              <a:latin typeface="Cambri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80878" y="685800"/>
            <a:ext cx="11030245" cy="1323629"/>
            <a:chOff x="0" y="0"/>
            <a:chExt cx="22060489" cy="2647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60489" cy="2647259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99236" y="338276"/>
              <a:ext cx="21062017" cy="2000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7"/>
                </a:lnSpc>
              </a:pP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4.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1 – 2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đoạn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hay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hơn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8668716" y="3218743"/>
            <a:ext cx="2891748" cy="3171936"/>
          </a:xfrm>
          <a:custGeom>
            <a:avLst/>
            <a:gdLst/>
            <a:ahLst/>
            <a:cxnLst/>
            <a:rect l="l" t="t" r="r" b="b"/>
            <a:pathLst>
              <a:path w="4337622" h="4757904">
                <a:moveTo>
                  <a:pt x="0" y="0"/>
                </a:moveTo>
                <a:lnTo>
                  <a:pt x="4337623" y="0"/>
                </a:lnTo>
                <a:lnTo>
                  <a:pt x="4337623" y="4757904"/>
                </a:lnTo>
                <a:lnTo>
                  <a:pt x="0" y="47579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9245" y="2353394"/>
            <a:ext cx="925534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54075" algn="just" defTabSz="609630">
              <a:spcBef>
                <a:spcPct val="0"/>
              </a:spcBef>
            </a:pP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9B2F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336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Cambria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KhanhHuyen;MNT;MĂNG NON TEAM</dc:creator>
  <cp:lastModifiedBy>Administrator</cp:lastModifiedBy>
  <cp:revision>11</cp:revision>
  <dcterms:created xsi:type="dcterms:W3CDTF">2023-10-14T14:28:49Z</dcterms:created>
  <dcterms:modified xsi:type="dcterms:W3CDTF">2024-01-22T06:30:18Z</dcterms:modified>
</cp:coreProperties>
</file>