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11" r:id="rId3"/>
    <p:sldId id="260" r:id="rId4"/>
    <p:sldId id="257" r:id="rId5"/>
    <p:sldId id="261" r:id="rId6"/>
    <p:sldId id="262" r:id="rId7"/>
    <p:sldId id="263" r:id="rId8"/>
    <p:sldId id="265" r:id="rId9"/>
    <p:sldId id="308" r:id="rId10"/>
    <p:sldId id="309" r:id="rId11"/>
    <p:sldId id="310" r:id="rId12"/>
    <p:sldId id="307" r:id="rId13"/>
    <p:sldId id="273"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22" autoAdjust="0"/>
  </p:normalViewPr>
  <p:slideViewPr>
    <p:cSldViewPr>
      <p:cViewPr varScale="1">
        <p:scale>
          <a:sx n="39" d="100"/>
          <a:sy n="39" d="100"/>
        </p:scale>
        <p:origin x="23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27.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7.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0.svg"/><Relationship Id="rId5" Type="http://schemas.openxmlformats.org/officeDocument/2006/relationships/image" Target="../media/image25.svg"/><Relationship Id="rId15" Type="http://schemas.microsoft.com/office/2007/relationships/hdphoto" Target="../media/hdphoto5.wdp"/><Relationship Id="rId4" Type="http://schemas.openxmlformats.org/officeDocument/2006/relationships/image" Target="../media/image11.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7.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svg"/><Relationship Id="rId5" Type="http://schemas.openxmlformats.org/officeDocument/2006/relationships/image" Target="../media/image10.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4.svg"/><Relationship Id="rId15" Type="http://schemas.openxmlformats.org/officeDocument/2006/relationships/image" Target="../media/image22.svg"/><Relationship Id="rId4"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8.svg"/><Relationship Id="rId5" Type="http://schemas.openxmlformats.org/officeDocument/2006/relationships/image" Target="../media/image25.sv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34" Type="http://schemas.openxmlformats.org/officeDocument/2006/relationships/image" Target="../media/image573.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36" Type="http://schemas.openxmlformats.org/officeDocument/2006/relationships/image" Target="../media/image575.sv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31.svg"/><Relationship Id="rId35" Type="http://schemas.openxmlformats.org/officeDocument/2006/relationships/image" Target="../media/image15.png"/></Relationships>
</file>

<file path=ppt/slides/_rels/slide5.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2.sv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0.svg"/><Relationship Id="rId1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20.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27.svg"/><Relationship Id="rId12" Type="http://schemas.openxmlformats.org/officeDocument/2006/relationships/image" Target="../media/image19.png"/><Relationship Id="rId2" Type="http://schemas.openxmlformats.org/officeDocument/2006/relationships/image" Target="../media/image1.png"/><Relationship Id="rId20" Type="http://schemas.openxmlformats.org/officeDocument/2006/relationships/image" Target="../media/image559.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0.svg"/><Relationship Id="rId5" Type="http://schemas.openxmlformats.org/officeDocument/2006/relationships/image" Target="../media/image25.svg"/><Relationship Id="rId4" Type="http://schemas.openxmlformats.org/officeDocument/2006/relationships/image" Target="../media/image11.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18" Type="http://schemas.microsoft.com/office/2007/relationships/hdphoto" Target="../media/hdphoto4.wdp"/><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0.pn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9.png"/><Relationship Id="rId19"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21.png"/><Relationship Id="rId27" Type="http://schemas.openxmlformats.org/officeDocument/2006/relationships/image" Target="../media/image170.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0.png"/><Relationship Id="rId17"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20567"/>
          <a:stretch>
            <a:fillRect/>
          </a:stretch>
        </p:blipFill>
        <p:spPr>
          <a:xfrm>
            <a:off x="880143" y="913622"/>
            <a:ext cx="16527713" cy="6958859"/>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67888">
            <a:off x="14149384" y="5745969"/>
            <a:ext cx="2809917" cy="2809917"/>
          </a:xfrm>
          <a:prstGeom prst="rect">
            <a:avLst/>
          </a:prstGeom>
        </p:spPr>
      </p:pic>
      <p:pic>
        <p:nvPicPr>
          <p:cNvPr id="89" name="Picture 8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3" y="8720194"/>
            <a:ext cx="2673479" cy="529835"/>
          </a:xfrm>
          <a:prstGeom prst="rect">
            <a:avLst/>
          </a:prstGeom>
        </p:spPr>
      </p:pic>
      <p:grpSp>
        <p:nvGrpSpPr>
          <p:cNvPr id="90" name="Group 90"/>
          <p:cNvGrpSpPr/>
          <p:nvPr/>
        </p:nvGrpSpPr>
        <p:grpSpPr>
          <a:xfrm>
            <a:off x="-1479271" y="-393931"/>
            <a:ext cx="21246542" cy="1422631"/>
            <a:chOff x="0" y="0"/>
            <a:chExt cx="28328722" cy="1896841"/>
          </a:xfrm>
        </p:grpSpPr>
        <p:pic>
          <p:nvPicPr>
            <p:cNvPr id="91" name="Picture 9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9571216" cy="1896841"/>
            </a:xfrm>
            <a:prstGeom prst="rect">
              <a:avLst/>
            </a:prstGeom>
          </p:spPr>
        </p:pic>
        <p:pic>
          <p:nvPicPr>
            <p:cNvPr id="92" name="Picture 9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378753" y="0"/>
              <a:ext cx="9571216" cy="1896841"/>
            </a:xfrm>
            <a:prstGeom prst="rect">
              <a:avLst/>
            </a:prstGeom>
          </p:spPr>
        </p:pic>
        <p:pic>
          <p:nvPicPr>
            <p:cNvPr id="93" name="Picture 9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8757507" y="0"/>
              <a:ext cx="9571216" cy="1896841"/>
            </a:xfrm>
            <a:prstGeom prst="rect">
              <a:avLst/>
            </a:prstGeom>
          </p:spPr>
        </p:pic>
      </p:grpSp>
      <p:grpSp>
        <p:nvGrpSpPr>
          <p:cNvPr id="94" name="Group 94"/>
          <p:cNvGrpSpPr/>
          <p:nvPr/>
        </p:nvGrpSpPr>
        <p:grpSpPr>
          <a:xfrm>
            <a:off x="-1479271" y="9258300"/>
            <a:ext cx="21246542" cy="1422631"/>
            <a:chOff x="0" y="0"/>
            <a:chExt cx="28328722" cy="1896841"/>
          </a:xfrm>
        </p:grpSpPr>
        <p:pic>
          <p:nvPicPr>
            <p:cNvPr id="95" name="Picture 9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0"/>
              <a:ext cx="9571216" cy="1896841"/>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378753" y="0"/>
              <a:ext cx="9571216" cy="1896841"/>
            </a:xfrm>
            <a:prstGeom prst="rect">
              <a:avLst/>
            </a:prstGeom>
          </p:spPr>
        </p:pic>
        <p:pic>
          <p:nvPicPr>
            <p:cNvPr id="97" name="Picture 9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8757507" y="0"/>
              <a:ext cx="9571216" cy="1896841"/>
            </a:xfrm>
            <a:prstGeom prst="rect">
              <a:avLst/>
            </a:prstGeom>
          </p:spPr>
        </p:pic>
      </p:grpSp>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800397" y="6472377"/>
            <a:ext cx="1507891" cy="1357102"/>
          </a:xfrm>
          <a:prstGeom prst="rect">
            <a:avLst/>
          </a:prstGeom>
        </p:spPr>
      </p:pic>
      <p:sp>
        <p:nvSpPr>
          <p:cNvPr id="101" name="Hộp Văn bản 100">
            <a:extLst>
              <a:ext uri="{FF2B5EF4-FFF2-40B4-BE49-F238E27FC236}">
                <a16:creationId xmlns:a16="http://schemas.microsoft.com/office/drawing/2014/main" id="{2D1C2C2B-0140-1E9A-D6E9-B5D4B4AA59DB}"/>
              </a:ext>
            </a:extLst>
          </p:cNvPr>
          <p:cNvSpPr txBox="1"/>
          <p:nvPr/>
        </p:nvSpPr>
        <p:spPr>
          <a:xfrm>
            <a:off x="3352800" y="3174811"/>
            <a:ext cx="11361246" cy="378565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a:t>
            </a:r>
            <a:r>
              <a:rPr lang="en-US" sz="8000" b="1" dirty="0" smtClean="0">
                <a:latin typeface="Arial" panose="020B0604020202020204" pitchFamily="34" charset="0"/>
                <a:cs typeface="Arial" panose="020B0604020202020204" pitchFamily="34" charset="0"/>
              </a:rPr>
              <a:t>HỌC!</a:t>
            </a:r>
            <a:endParaRPr lang="en-US" sz="8000" b="1" dirty="0">
              <a:latin typeface="Arial" panose="020B0604020202020204" pitchFamily="34" charset="0"/>
              <a:cs typeface="Arial" panose="020B0604020202020204"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barn(inVertical)">
                                      <p:cBhvr>
                                        <p:cTn id="7" dur="5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28201" y="-927331"/>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578311">
            <a:off x="-1045264" y="1784265"/>
            <a:ext cx="3077205" cy="811263"/>
          </a:xfrm>
          <a:prstGeom prst="rect">
            <a:avLst/>
          </a:prstGeom>
        </p:spPr>
      </p:pic>
      <p:pic>
        <p:nvPicPr>
          <p:cNvPr id="95" name="Picture 9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7098683" y="518093"/>
            <a:ext cx="802682" cy="879433"/>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7155" y="9791700"/>
            <a:ext cx="4475132" cy="229351"/>
          </a:xfrm>
          <a:prstGeom prst="rect">
            <a:avLst/>
          </a:prstGeom>
        </p:spPr>
      </p:pic>
      <p:grpSp>
        <p:nvGrpSpPr>
          <p:cNvPr id="97" name="Group 96"/>
          <p:cNvGrpSpPr/>
          <p:nvPr/>
        </p:nvGrpSpPr>
        <p:grpSpPr>
          <a:xfrm>
            <a:off x="4678853" y="1277294"/>
            <a:ext cx="9570547" cy="1065529"/>
            <a:chOff x="2913406" y="4157037"/>
            <a:chExt cx="9570547" cy="1065529"/>
          </a:xfrm>
        </p:grpSpPr>
        <p:sp>
          <p:nvSpPr>
            <p:cNvPr id="99" name="Rectangular Callout 98"/>
            <p:cNvSpPr/>
            <p:nvPr/>
          </p:nvSpPr>
          <p:spPr>
            <a:xfrm>
              <a:off x="2913406" y="4180935"/>
              <a:ext cx="9570547" cy="1041631"/>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477708" y="4157037"/>
              <a:ext cx="8877646" cy="1015663"/>
            </a:xfrm>
            <a:prstGeom prst="rect">
              <a:avLst/>
            </a:prstGeom>
          </p:spPr>
          <p:txBody>
            <a:bodyPr wrap="square">
              <a:spAutoFit/>
            </a:bodyPr>
            <a:lstStyle/>
            <a:p>
              <a:pPr lvl="0" algn="just">
                <a:lnSpc>
                  <a:spcPct val="150000"/>
                </a:lnSpc>
                <a:defRPr/>
              </a:pP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Các</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quy</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tắc</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an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toàn</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trong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lao</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động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pic>
        <p:nvPicPr>
          <p:cNvPr id="101" name="Picture 10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3658457" y="5902455"/>
            <a:ext cx="4118596" cy="4118596"/>
          </a:xfrm>
          <a:prstGeom prst="rect">
            <a:avLst/>
          </a:prstGeom>
        </p:spPr>
      </p:pic>
      <p:sp>
        <p:nvSpPr>
          <p:cNvPr id="92" name="Rectangle 91"/>
          <p:cNvSpPr/>
          <p:nvPr/>
        </p:nvSpPr>
        <p:spPr>
          <a:xfrm>
            <a:off x="1242991" y="2949625"/>
            <a:ext cx="13189365" cy="6232475"/>
          </a:xfrm>
          <a:prstGeom prst="rect">
            <a:avLst/>
          </a:prstGeom>
        </p:spPr>
        <p:txBody>
          <a:bodyPr wrap="square">
            <a:spAutoFit/>
          </a:bodyPr>
          <a:lstStyle/>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Đầu</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tóc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buộc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mũ</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Quần</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áo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giày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dép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phù</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hợp</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Sử</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bảo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hộ</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theo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yêu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cầu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cách</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Kiểm</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cụ</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động</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Kiểm</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a:t>
            </a:r>
            <a:r>
              <a:rPr lang="en-US" sz="3800" dirty="0">
                <a:latin typeface="Arial" panose="020B0604020202020204" pitchFamily="34" charset="0"/>
                <a:ea typeface="Calibri" panose="020F0502020204030204" pitchFamily="34" charset="0"/>
                <a:cs typeface="Arial" panose="020B0604020202020204" pitchFamily="34" charset="0"/>
              </a:rPr>
              <a:t> an </a:t>
            </a:r>
            <a:r>
              <a:rPr lang="en-US" sz="3800" dirty="0" err="1">
                <a:latin typeface="Arial" panose="020B0604020202020204" pitchFamily="34" charset="0"/>
                <a:ea typeface="Calibri" panose="020F0502020204030204" pitchFamily="34" charset="0"/>
                <a:cs typeface="Arial" panose="020B0604020202020204" pitchFamily="34" charset="0"/>
              </a:rPr>
              <a:t>toàn</a:t>
            </a:r>
            <a:r>
              <a:rPr lang="en-US" sz="3800" dirty="0">
                <a:latin typeface="Arial" panose="020B0604020202020204" pitchFamily="34" charset="0"/>
                <a:ea typeface="Calibri" panose="020F0502020204030204" pitchFamily="34" charset="0"/>
                <a:cs typeface="Arial" panose="020B0604020202020204" pitchFamily="34" charset="0"/>
              </a:rPr>
              <a:t> ở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động</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Nhận</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điểm</a:t>
            </a:r>
            <a:r>
              <a:rPr lang="en-US" sz="3800" dirty="0">
                <a:latin typeface="Arial" panose="020B0604020202020204" pitchFamily="34" charset="0"/>
                <a:ea typeface="Calibri" panose="020F0502020204030204" pitchFamily="34" charset="0"/>
                <a:cs typeface="Arial" panose="020B0604020202020204" pitchFamily="34" charset="0"/>
              </a:rPr>
              <a:t> y </a:t>
            </a:r>
            <a:r>
              <a:rPr lang="en-US" sz="3800" dirty="0" err="1">
                <a:latin typeface="Arial" panose="020B0604020202020204" pitchFamily="34" charset="0"/>
                <a:ea typeface="Calibri" panose="020F0502020204030204" pitchFamily="34" charset="0"/>
                <a:cs typeface="Arial" panose="020B0604020202020204" pitchFamily="34" charset="0"/>
              </a:rPr>
              <a:t>tế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cứu</a:t>
            </a:r>
            <a:r>
              <a:rPr lang="en-US" sz="3800" dirty="0">
                <a:latin typeface="Arial" panose="020B0604020202020204" pitchFamily="34" charset="0"/>
                <a:ea typeface="Calibri" panose="020F0502020204030204" pitchFamily="34" charset="0"/>
                <a:cs typeface="Arial" panose="020B0604020202020204" pitchFamily="34" charset="0"/>
              </a:rPr>
              <a:t> tai </a:t>
            </a:r>
            <a:r>
              <a:rPr lang="en-US" sz="3800" dirty="0" err="1">
                <a:latin typeface="Arial" panose="020B0604020202020204" pitchFamily="34" charset="0"/>
                <a:ea typeface="Calibri" panose="020F0502020204030204" pitchFamily="34" charset="0"/>
                <a:cs typeface="Arial" panose="020B0604020202020204" pitchFamily="34" charset="0"/>
              </a:rPr>
              <a:t>nạn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động</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Nghe</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hướng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dẫn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60876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
                                            <p:txEl>
                                              <p:pRg st="0" end="0"/>
                                            </p:txEl>
                                          </p:spTgt>
                                        </p:tgtEl>
                                        <p:attrNameLst>
                                          <p:attrName>style.visibility</p:attrName>
                                        </p:attrNameLst>
                                      </p:cBhvr>
                                      <p:to>
                                        <p:strVal val="visible"/>
                                      </p:to>
                                    </p:set>
                                    <p:animEffect transition="in" filter="fade">
                                      <p:cBhvr>
                                        <p:cTn id="15" dur="500"/>
                                        <p:tgtEl>
                                          <p:spTgt spid="9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
                                            <p:txEl>
                                              <p:pRg st="1" end="1"/>
                                            </p:txEl>
                                          </p:spTgt>
                                        </p:tgtEl>
                                        <p:attrNameLst>
                                          <p:attrName>style.visibility</p:attrName>
                                        </p:attrNameLst>
                                      </p:cBhvr>
                                      <p:to>
                                        <p:strVal val="visible"/>
                                      </p:to>
                                    </p:set>
                                    <p:animEffect transition="in" filter="fade">
                                      <p:cBhvr>
                                        <p:cTn id="20" dur="500"/>
                                        <p:tgtEl>
                                          <p:spTgt spid="9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
                                            <p:txEl>
                                              <p:pRg st="2" end="2"/>
                                            </p:txEl>
                                          </p:spTgt>
                                        </p:tgtEl>
                                        <p:attrNameLst>
                                          <p:attrName>style.visibility</p:attrName>
                                        </p:attrNameLst>
                                      </p:cBhvr>
                                      <p:to>
                                        <p:strVal val="visible"/>
                                      </p:to>
                                    </p:set>
                                    <p:animEffect transition="in" filter="fade">
                                      <p:cBhvr>
                                        <p:cTn id="25" dur="500"/>
                                        <p:tgtEl>
                                          <p:spTgt spid="9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
                                            <p:txEl>
                                              <p:pRg st="3" end="3"/>
                                            </p:txEl>
                                          </p:spTgt>
                                        </p:tgtEl>
                                        <p:attrNameLst>
                                          <p:attrName>style.visibility</p:attrName>
                                        </p:attrNameLst>
                                      </p:cBhvr>
                                      <p:to>
                                        <p:strVal val="visible"/>
                                      </p:to>
                                    </p:set>
                                    <p:animEffect transition="in" filter="fade">
                                      <p:cBhvr>
                                        <p:cTn id="30" dur="500"/>
                                        <p:tgtEl>
                                          <p:spTgt spid="9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
                                            <p:txEl>
                                              <p:pRg st="4" end="4"/>
                                            </p:txEl>
                                          </p:spTgt>
                                        </p:tgtEl>
                                        <p:attrNameLst>
                                          <p:attrName>style.visibility</p:attrName>
                                        </p:attrNameLst>
                                      </p:cBhvr>
                                      <p:to>
                                        <p:strVal val="visible"/>
                                      </p:to>
                                    </p:set>
                                    <p:animEffect transition="in" filter="fade">
                                      <p:cBhvr>
                                        <p:cTn id="35" dur="500"/>
                                        <p:tgtEl>
                                          <p:spTgt spid="9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2">
                                            <p:txEl>
                                              <p:pRg st="5" end="5"/>
                                            </p:txEl>
                                          </p:spTgt>
                                        </p:tgtEl>
                                        <p:attrNameLst>
                                          <p:attrName>style.visibility</p:attrName>
                                        </p:attrNameLst>
                                      </p:cBhvr>
                                      <p:to>
                                        <p:strVal val="visible"/>
                                      </p:to>
                                    </p:set>
                                    <p:animEffect transition="in" filter="fade">
                                      <p:cBhvr>
                                        <p:cTn id="40" dur="500"/>
                                        <p:tgtEl>
                                          <p:spTgt spid="9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2">
                                            <p:txEl>
                                              <p:pRg st="6" end="6"/>
                                            </p:txEl>
                                          </p:spTgt>
                                        </p:tgtEl>
                                        <p:attrNameLst>
                                          <p:attrName>style.visibility</p:attrName>
                                        </p:attrNameLst>
                                      </p:cBhvr>
                                      <p:to>
                                        <p:strVal val="visible"/>
                                      </p:to>
                                    </p:set>
                                    <p:animEffect transition="in" filter="fade">
                                      <p:cBhvr>
                                        <p:cTn id="45" dur="500"/>
                                        <p:tgtEl>
                                          <p:spTgt spid="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5665499" y="2005"/>
            <a:ext cx="15365700"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430432" y="1791"/>
            <a:ext cx="3857568" cy="1072817"/>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7764" y="398098"/>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7338636" y="538199"/>
            <a:ext cx="802682" cy="879433"/>
          </a:xfrm>
          <a:prstGeom prst="rect">
            <a:avLst/>
          </a:prstGeom>
        </p:spPr>
      </p:pic>
      <p:sp>
        <p:nvSpPr>
          <p:cNvPr id="89" name="Rectangle 88"/>
          <p:cNvSpPr/>
          <p:nvPr/>
        </p:nvSpPr>
        <p:spPr>
          <a:xfrm>
            <a:off x="5867400" y="1465600"/>
            <a:ext cx="11471236" cy="8402300"/>
          </a:xfrm>
          <a:prstGeom prst="rect">
            <a:avLst/>
          </a:prstGeom>
        </p:spPr>
        <p:txBody>
          <a:bodyPr wrap="square">
            <a:spAutoFit/>
          </a:bodyPr>
          <a:lstStyle/>
          <a:p>
            <a:pPr marL="571500" lvl="0" indent="-571500" algn="just">
              <a:lnSpc>
                <a:spcPct val="150000"/>
              </a:lnSpc>
              <a:buFontTx/>
              <a:buChar char="-"/>
            </a:pPr>
            <a:r>
              <a:rPr lang="en-US" sz="4000" dirty="0" smtClean="0">
                <a:solidFill>
                  <a:prstClr val="black"/>
                </a:solidFill>
                <a:latin typeface="Arial" panose="020B0604020202020204" pitchFamily="34" charset="0"/>
                <a:ea typeface="Arial" panose="020B0604020202020204" pitchFamily="34" charset="0"/>
                <a:cs typeface="Arial" panose="020B0604020202020204" pitchFamily="34" charset="0"/>
              </a:rPr>
              <a:t>T</a:t>
            </a:r>
            <a:r>
              <a:rPr lang="vi-VN" sz="4000" dirty="0" smtClean="0">
                <a:solidFill>
                  <a:prstClr val="black"/>
                </a:solidFill>
                <a:ea typeface="Arial" panose="020B0604020202020204" pitchFamily="34" charset="0"/>
                <a:cs typeface="Arial" panose="020B0604020202020204" pitchFamily="34" charset="0"/>
              </a:rPr>
              <a:t>hực </a:t>
            </a:r>
            <a:r>
              <a:rPr lang="vi-VN" sz="4000" dirty="0">
                <a:solidFill>
                  <a:prstClr val="black"/>
                </a:solidFill>
                <a:ea typeface="Arial" panose="020B0604020202020204" pitchFamily="34" charset="0"/>
                <a:cs typeface="Arial" panose="020B0604020202020204" pitchFamily="34" charset="0"/>
              </a:rPr>
              <a:t>hành lao động ở gia đình theo hướng dẫn của người thân phù hợp với hoàn cảnh </a:t>
            </a:r>
            <a:r>
              <a:rPr lang="vi-VN" sz="4000" dirty="0" smtClean="0">
                <a:solidFill>
                  <a:prstClr val="black"/>
                </a:solidFill>
                <a:ea typeface="Arial" panose="020B0604020202020204" pitchFamily="34" charset="0"/>
                <a:cs typeface="Arial" panose="020B0604020202020204" pitchFamily="34" charset="0"/>
              </a:rPr>
              <a:t>t</a:t>
            </a: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ừ</a:t>
            </a:r>
            <a:r>
              <a:rPr lang="vi-VN" sz="4000" dirty="0" smtClean="0">
                <a:solidFill>
                  <a:prstClr val="black"/>
                </a:solidFill>
                <a:ea typeface="Arial" panose="020B0604020202020204" pitchFamily="34" charset="0"/>
                <a:cs typeface="Arial" panose="020B0604020202020204" pitchFamily="34" charset="0"/>
              </a:rPr>
              <a:t>ng </a:t>
            </a:r>
            <a:r>
              <a:rPr lang="vi-VN" sz="4000" dirty="0">
                <a:solidFill>
                  <a:prstClr val="black"/>
                </a:solidFill>
                <a:ea typeface="Arial" panose="020B0604020202020204" pitchFamily="34" charset="0"/>
                <a:cs typeface="Arial" panose="020B0604020202020204" pitchFamily="34" charset="0"/>
              </a:rPr>
              <a:t>gia </a:t>
            </a:r>
            <a:r>
              <a:rPr lang="vi-VN" sz="4000" dirty="0" smtClean="0">
                <a:solidFill>
                  <a:prstClr val="black"/>
                </a:solidFill>
                <a:ea typeface="Arial" panose="020B0604020202020204" pitchFamily="34" charset="0"/>
                <a:cs typeface="Arial" panose="020B0604020202020204" pitchFamily="34" charset="0"/>
              </a:rPr>
              <a:t>đình.</a:t>
            </a:r>
            <a:endParaRPr lang="en-US" sz="4000" dirty="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smtClean="0">
                <a:solidFill>
                  <a:prstClr val="black"/>
                </a:solidFill>
                <a:latin typeface="Arial" panose="020B0604020202020204" pitchFamily="34" charset="0"/>
                <a:ea typeface="Arial" panose="020B0604020202020204" pitchFamily="34" charset="0"/>
                <a:cs typeface="Arial" panose="020B0604020202020204" pitchFamily="34" charset="0"/>
              </a:rPr>
              <a:t>L</a:t>
            </a:r>
            <a:r>
              <a:rPr lang="vi-VN" sz="4000" dirty="0" smtClean="0">
                <a:solidFill>
                  <a:prstClr val="black"/>
                </a:solidFill>
                <a:ea typeface="Arial" panose="020B0604020202020204" pitchFamily="34" charset="0"/>
                <a:cs typeface="Arial" panose="020B0604020202020204" pitchFamily="34" charset="0"/>
              </a:rPr>
              <a:t>uyện </a:t>
            </a:r>
            <a:r>
              <a:rPr lang="vi-VN" sz="4000" dirty="0">
                <a:solidFill>
                  <a:prstClr val="black"/>
                </a:solidFill>
                <a:ea typeface="Arial" panose="020B0604020202020204" pitchFamily="34" charset="0"/>
                <a:cs typeface="Arial" panose="020B0604020202020204" pitchFamily="34" charset="0"/>
              </a:rPr>
              <a:t>sử dụng thành thạo một dụng cụ lao động để trình diễn ở lớp và đăng kí thực hành trong tiết SHL với GV chủ </a:t>
            </a:r>
            <a:r>
              <a:rPr lang="vi-VN" sz="4000" dirty="0" smtClean="0">
                <a:solidFill>
                  <a:prstClr val="black"/>
                </a:solidFill>
                <a:ea typeface="Arial" panose="020B0604020202020204" pitchFamily="34" charset="0"/>
                <a:cs typeface="Arial" panose="020B0604020202020204" pitchFamily="34" charset="0"/>
              </a:rPr>
              <a:t>nhiệm.</a:t>
            </a:r>
            <a:endParaRPr lang="en-US" sz="4000" dirty="0" smtClean="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smtClean="0">
                <a:solidFill>
                  <a:prstClr val="black"/>
                </a:solidFill>
                <a:latin typeface="Arial" panose="020B0604020202020204" pitchFamily="34" charset="0"/>
                <a:ea typeface="Arial" panose="020B0604020202020204" pitchFamily="34" charset="0"/>
                <a:cs typeface="Arial" panose="020B0604020202020204" pitchFamily="34" charset="0"/>
              </a:rPr>
              <a:t>C</a:t>
            </a:r>
            <a:r>
              <a:rPr lang="vi-VN" sz="4000" dirty="0" smtClean="0">
                <a:solidFill>
                  <a:prstClr val="black"/>
                </a:solidFill>
                <a:ea typeface="Arial" panose="020B0604020202020204" pitchFamily="34" charset="0"/>
                <a:cs typeface="Arial" panose="020B0604020202020204" pitchFamily="34" charset="0"/>
              </a:rPr>
              <a:t>ùng </a:t>
            </a:r>
            <a:r>
              <a:rPr lang="vi-VN" sz="4000" dirty="0">
                <a:solidFill>
                  <a:prstClr val="black"/>
                </a:solidFill>
                <a:ea typeface="Arial" panose="020B0604020202020204" pitchFamily="34" charset="0"/>
                <a:cs typeface="Arial" panose="020B0604020202020204" pitchFamily="34" charset="0"/>
              </a:rPr>
              <a:t>người thân rút ra bí kíp để đảm bảo an toàn khi lao động, có thể viết thành cẩm nang để chia sẻ với bạn trong lớp.</a:t>
            </a:r>
            <a:endParaRPr lang="vi-VN" sz="4000" dirty="0">
              <a:solidFill>
                <a:prstClr val="black"/>
              </a:solidFill>
              <a:ea typeface="Arial" panose="020B0604020202020204" pitchFamily="34" charset="0"/>
              <a:cs typeface="Arial" panose="020B0604020202020204" pitchFamily="34" charset="0"/>
            </a:endParaRPr>
          </a:p>
        </p:txBody>
      </p:sp>
      <p:pic>
        <p:nvPicPr>
          <p:cNvPr id="94"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7121868" y="8965856"/>
            <a:ext cx="1511644" cy="1511644"/>
          </a:xfrm>
          <a:prstGeom prst="rect">
            <a:avLst/>
          </a:prstGeom>
        </p:spPr>
      </p:pic>
      <p:sp>
        <p:nvSpPr>
          <p:cNvPr id="95" name="Rectangle 94"/>
          <p:cNvSpPr/>
          <p:nvPr/>
        </p:nvSpPr>
        <p:spPr>
          <a:xfrm>
            <a:off x="733091" y="1302665"/>
            <a:ext cx="4289957" cy="1402435"/>
          </a:xfrm>
          <a:prstGeom prst="rect">
            <a:avLst/>
          </a:prstGeom>
        </p:spPr>
        <p:txBody>
          <a:bodyPr wrap="none">
            <a:spAutoFit/>
          </a:bodyPr>
          <a:lstStyle/>
          <a:p>
            <a:pPr lvl="0" algn="ctr">
              <a:lnSpc>
                <a:spcPts val="11787"/>
              </a:lnSpc>
              <a:defRPr/>
            </a:pPr>
            <a:r>
              <a:rPr lang="en-US" sz="6000" b="1" dirty="0" smtClean="0">
                <a:solidFill>
                  <a:schemeClr val="tx2"/>
                </a:solidFill>
                <a:latin typeface="Arial" panose="020B0604020202020204" pitchFamily="34" charset="0"/>
                <a:cs typeface="Arial" panose="020B0604020202020204" pitchFamily="34" charset="0"/>
              </a:rPr>
              <a:t>VẬN DỤNG</a:t>
            </a:r>
            <a:endParaRPr lang="en-US" sz="6000" b="1" dirty="0">
              <a:solidFill>
                <a:schemeClr val="tx2"/>
              </a:solidFill>
              <a:latin typeface="Arial" panose="020B0604020202020204" pitchFamily="34" charset="0"/>
              <a:cs typeface="Arial" panose="020B0604020202020204" pitchFamily="34" charset="0"/>
            </a:endParaRPr>
          </a:p>
        </p:txBody>
      </p:sp>
      <p:pic>
        <p:nvPicPr>
          <p:cNvPr id="90" name="Picture 89"/>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4861520"/>
            <a:ext cx="6028845" cy="6028845"/>
          </a:xfrm>
          <a:prstGeom prst="rect">
            <a:avLst/>
          </a:prstGeom>
        </p:spPr>
      </p:pic>
    </p:spTree>
    <p:extLst>
      <p:ext uri="{BB962C8B-B14F-4D97-AF65-F5344CB8AC3E}">
        <p14:creationId xmlns:p14="http://schemas.microsoft.com/office/powerpoint/2010/main" val="4249206957"/>
      </p:ext>
    </p:extLst>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anim calcmode="lin" valueType="num">
                                      <p:cBhvr>
                                        <p:cTn id="13" dur="500" fill="hold"/>
                                        <p:tgtEl>
                                          <p:spTgt spid="89"/>
                                        </p:tgtEl>
                                        <p:attrNameLst>
                                          <p:attrName>ppt_x</p:attrName>
                                        </p:attrNameLst>
                                      </p:cBhvr>
                                      <p:tavLst>
                                        <p:tav tm="0">
                                          <p:val>
                                            <p:strVal val="#ppt_x"/>
                                          </p:val>
                                        </p:tav>
                                        <p:tav tm="100000">
                                          <p:val>
                                            <p:strVal val="#ppt_x"/>
                                          </p:val>
                                        </p:tav>
                                      </p:tavLst>
                                    </p:anim>
                                    <p:anim calcmode="lin" valueType="num">
                                      <p:cBhvr>
                                        <p:cTn id="14" dur="500" fill="hold"/>
                                        <p:tgtEl>
                                          <p:spTgt spid="8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anim calcmode="lin" valueType="num">
                                      <p:cBhvr>
                                        <p:cTn id="18" dur="500" fill="hold"/>
                                        <p:tgtEl>
                                          <p:spTgt spid="90"/>
                                        </p:tgtEl>
                                        <p:attrNameLst>
                                          <p:attrName>ppt_x</p:attrName>
                                        </p:attrNameLst>
                                      </p:cBhvr>
                                      <p:tavLst>
                                        <p:tav tm="0">
                                          <p:val>
                                            <p:strVal val="#ppt_x"/>
                                          </p:val>
                                        </p:tav>
                                        <p:tav tm="100000">
                                          <p:val>
                                            <p:strVal val="#ppt_x"/>
                                          </p:val>
                                        </p:tav>
                                      </p:tavLst>
                                    </p:anim>
                                    <p:anim calcmode="lin" valueType="num">
                                      <p:cBhvr>
                                        <p:cTn id="1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2583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1022">
            <a:off x="1145514" y="83638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3527" y="396721"/>
            <a:ext cx="802682" cy="87943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846949" y="507754"/>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38128" y="9525819"/>
            <a:ext cx="1621172" cy="443796"/>
          </a:xfrm>
          <a:prstGeom prst="rect">
            <a:avLst/>
          </a:prstGeom>
        </p:spPr>
      </p:pic>
      <p:sp>
        <p:nvSpPr>
          <p:cNvPr id="87" name="Hộp Văn bản 86">
            <a:extLst>
              <a:ext uri="{FF2B5EF4-FFF2-40B4-BE49-F238E27FC236}">
                <a16:creationId xmlns:a16="http://schemas.microsoft.com/office/drawing/2014/main" id="{D15054A4-2689-BF49-4D8A-885C9823724E}"/>
              </a:ext>
            </a:extLst>
          </p:cNvPr>
          <p:cNvSpPr txBox="1"/>
          <p:nvPr/>
        </p:nvSpPr>
        <p:spPr>
          <a:xfrm>
            <a:off x="3733800" y="760813"/>
            <a:ext cx="1088995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8" name="Hộp Văn bản 97">
            <a:extLst>
              <a:ext uri="{FF2B5EF4-FFF2-40B4-BE49-F238E27FC236}">
                <a16:creationId xmlns:a16="http://schemas.microsoft.com/office/drawing/2014/main" id="{AE619825-E26D-4BEE-4E08-99E9B2A59CD9}"/>
              </a:ext>
            </a:extLst>
          </p:cNvPr>
          <p:cNvSpPr txBox="1"/>
          <p:nvPr/>
        </p:nvSpPr>
        <p:spPr>
          <a:xfrm>
            <a:off x="1295400" y="5067300"/>
            <a:ext cx="6619507" cy="1824923"/>
          </a:xfrm>
          <a:prstGeom prst="rect">
            <a:avLst/>
          </a:prstGeom>
          <a:noFill/>
        </p:spPr>
        <p:txBody>
          <a:bodyPr wrap="square">
            <a:spAutoFit/>
          </a:bodyPr>
          <a:lstStyle/>
          <a:p>
            <a:pPr algn="ctr">
              <a:lnSpc>
                <a:spcPct val="150000"/>
              </a:lnSpc>
            </a:pPr>
            <a:r>
              <a:rPr lang="vi-VN" sz="4000" dirty="0" smtClean="0">
                <a:ea typeface="Calibri" panose="020F0502020204030204" pitchFamily="34" charset="0"/>
                <a:cs typeface="Arial" panose="020B0604020202020204" pitchFamily="34" charset="0"/>
              </a:rPr>
              <a:t>Ôn </a:t>
            </a:r>
            <a:r>
              <a:rPr lang="vi-VN" sz="4000" dirty="0">
                <a:ea typeface="Calibri" panose="020F0502020204030204" pitchFamily="34" charset="0"/>
                <a:cs typeface="Arial" panose="020B0604020202020204" pitchFamily="34" charset="0"/>
              </a:rPr>
              <a:t>tập lại nội dung bài học ngày hôm nay </a:t>
            </a:r>
          </a:p>
        </p:txBody>
      </p:sp>
      <p:sp>
        <p:nvSpPr>
          <p:cNvPr id="101" name="Hộp Văn bản 100">
            <a:extLst>
              <a:ext uri="{FF2B5EF4-FFF2-40B4-BE49-F238E27FC236}">
                <a16:creationId xmlns:a16="http://schemas.microsoft.com/office/drawing/2014/main" id="{02D105A5-642F-BCD3-4DDA-1FFC32256D7D}"/>
              </a:ext>
            </a:extLst>
          </p:cNvPr>
          <p:cNvSpPr txBox="1"/>
          <p:nvPr/>
        </p:nvSpPr>
        <p:spPr>
          <a:xfrm>
            <a:off x="10163369" y="5109508"/>
            <a:ext cx="7057831" cy="1938992"/>
          </a:xfrm>
          <a:prstGeom prst="rect">
            <a:avLst/>
          </a:prstGeom>
          <a:noFill/>
        </p:spPr>
        <p:txBody>
          <a:bodyPr wrap="square">
            <a:spAutoFit/>
          </a:bodyPr>
          <a:lstStyle/>
          <a:p>
            <a:pPr algn="ctr">
              <a:lnSpc>
                <a:spcPct val="150000"/>
              </a:lnSpc>
            </a:pPr>
            <a:r>
              <a:rPr lang="vi-VN" sz="4000" dirty="0">
                <a:ea typeface="Calibri" panose="020F0502020204030204" pitchFamily="34" charset="0"/>
                <a:cs typeface="Arial" panose="020B0604020202020204" pitchFamily="34" charset="0"/>
              </a:rPr>
              <a:t>Chuẩn bị tiết sinh hoạt theo hướng dẫn của giáo viên</a:t>
            </a:r>
          </a:p>
        </p:txBody>
      </p:sp>
      <p:pic>
        <p:nvPicPr>
          <p:cNvPr id="106" name="Đồ họa 105" descr="Chinese Knot outline">
            <a:extLst>
              <a:ext uri="{FF2B5EF4-FFF2-40B4-BE49-F238E27FC236}">
                <a16:creationId xmlns:a16="http://schemas.microsoft.com/office/drawing/2014/main" id="{C17C25AE-8C0E-8EC5-B730-CF61CA7B40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522113" y="2554272"/>
            <a:ext cx="2362200" cy="2362200"/>
          </a:xfrm>
          <a:prstGeom prst="rect">
            <a:avLst/>
          </a:prstGeom>
        </p:spPr>
      </p:pic>
      <p:pic>
        <p:nvPicPr>
          <p:cNvPr id="107"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2434806" y="2628900"/>
            <a:ext cx="2362200" cy="2362200"/>
          </a:xfrm>
          <a:prstGeom prst="rect">
            <a:avLst/>
          </a:prstGeom>
        </p:spPr>
      </p:pic>
      <p:pic>
        <p:nvPicPr>
          <p:cNvPr id="102" name="Picture 17"/>
          <p:cNvPicPr>
            <a:picLocks noChangeAspect="1"/>
          </p:cNvPicPr>
          <p:nvPr/>
        </p:nvPicPr>
        <p:blipFill>
          <a:blip r:embed="rId14"/>
          <a:srcRect/>
          <a:stretch>
            <a:fillRect/>
          </a:stretch>
        </p:blipFill>
        <p:spPr>
          <a:xfrm>
            <a:off x="7935490" y="6898083"/>
            <a:ext cx="2595799" cy="2244284"/>
          </a:xfrm>
          <a:prstGeom prst="rect">
            <a:avLst/>
          </a:prstGeom>
        </p:spPr>
      </p:pic>
    </p:spTree>
    <p:extLst>
      <p:ext uri="{BB962C8B-B14F-4D97-AF65-F5344CB8AC3E}">
        <p14:creationId xmlns:p14="http://schemas.microsoft.com/office/powerpoint/2010/main" val="16595510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arn(inVertical)">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anim calcmode="lin" valueType="num">
                                      <p:cBhvr>
                                        <p:cTn id="16" dur="500" fill="hold"/>
                                        <p:tgtEl>
                                          <p:spTgt spid="106"/>
                                        </p:tgtEl>
                                        <p:attrNameLst>
                                          <p:attrName>ppt_x</p:attrName>
                                        </p:attrNameLst>
                                      </p:cBhvr>
                                      <p:tavLst>
                                        <p:tav tm="0">
                                          <p:val>
                                            <p:strVal val="#ppt_x"/>
                                          </p:val>
                                        </p:tav>
                                        <p:tav tm="100000">
                                          <p:val>
                                            <p:strVal val="#ppt_x"/>
                                          </p:val>
                                        </p:tav>
                                      </p:tavLst>
                                    </p:anim>
                                    <p:anim calcmode="lin" valueType="num">
                                      <p:cBhvr>
                                        <p:cTn id="17" dur="500" fill="hold"/>
                                        <p:tgtEl>
                                          <p:spTgt spid="10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anim calcmode="lin" valueType="num">
                                      <p:cBhvr>
                                        <p:cTn id="28" dur="500" fill="hold"/>
                                        <p:tgtEl>
                                          <p:spTgt spid="107"/>
                                        </p:tgtEl>
                                        <p:attrNameLst>
                                          <p:attrName>ppt_x</p:attrName>
                                        </p:attrNameLst>
                                      </p:cBhvr>
                                      <p:tavLst>
                                        <p:tav tm="0">
                                          <p:val>
                                            <p:strVal val="#ppt_x"/>
                                          </p:val>
                                        </p:tav>
                                        <p:tav tm="100000">
                                          <p:val>
                                            <p:strVal val="#ppt_x"/>
                                          </p:val>
                                        </p:tav>
                                      </p:tavLst>
                                    </p:anim>
                                    <p:anim calcmode="lin" valueType="num">
                                      <p:cBhvr>
                                        <p:cTn id="29" dur="5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anim calcmode="lin" valueType="num">
                                      <p:cBhvr>
                                        <p:cTn id="33" dur="500" fill="hold"/>
                                        <p:tgtEl>
                                          <p:spTgt spid="101"/>
                                        </p:tgtEl>
                                        <p:attrNameLst>
                                          <p:attrName>ppt_x</p:attrName>
                                        </p:attrNameLst>
                                      </p:cBhvr>
                                      <p:tavLst>
                                        <p:tav tm="0">
                                          <p:val>
                                            <p:strVal val="#ppt_x"/>
                                          </p:val>
                                        </p:tav>
                                        <p:tav tm="100000">
                                          <p:val>
                                            <p:strVal val="#ppt_x"/>
                                          </p:val>
                                        </p:tav>
                                      </p:tavLst>
                                    </p:anim>
                                    <p:anim calcmode="lin" valueType="num">
                                      <p:cBhvr>
                                        <p:cTn id="34" dur="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8" grpId="0"/>
      <p:bldP spid="1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20567"/>
          <a:stretch>
            <a:fillRect/>
          </a:stretch>
        </p:blipFill>
        <p:spPr>
          <a:xfrm>
            <a:off x="1072463" y="38100"/>
            <a:ext cx="16355008" cy="8229599"/>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67888">
            <a:off x="14994265" y="6842801"/>
            <a:ext cx="2809917" cy="2809917"/>
          </a:xfrm>
          <a:prstGeom prst="rect">
            <a:avLst/>
          </a:prstGeom>
        </p:spPr>
      </p:pic>
      <p:grpSp>
        <p:nvGrpSpPr>
          <p:cNvPr id="89" name="Group 89"/>
          <p:cNvGrpSpPr/>
          <p:nvPr/>
        </p:nvGrpSpPr>
        <p:grpSpPr>
          <a:xfrm>
            <a:off x="-1479271" y="-393931"/>
            <a:ext cx="21246542" cy="1422631"/>
            <a:chOff x="0" y="0"/>
            <a:chExt cx="28328722" cy="1896841"/>
          </a:xfrm>
        </p:grpSpPr>
        <p:pic>
          <p:nvPicPr>
            <p:cNvPr id="90" name="Picture 9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9571216" cy="1896841"/>
            </a:xfrm>
            <a:prstGeom prst="rect">
              <a:avLst/>
            </a:prstGeom>
          </p:spPr>
        </p:pic>
        <p:pic>
          <p:nvPicPr>
            <p:cNvPr id="91" name="Picture 9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378753" y="0"/>
              <a:ext cx="9571216" cy="1896841"/>
            </a:xfrm>
            <a:prstGeom prst="rect">
              <a:avLst/>
            </a:prstGeom>
          </p:spPr>
        </p:pic>
        <p:pic>
          <p:nvPicPr>
            <p:cNvPr id="92" name="Picture 9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757507" y="0"/>
              <a:ext cx="9571216" cy="1896841"/>
            </a:xfrm>
            <a:prstGeom prst="rect">
              <a:avLst/>
            </a:prstGeom>
          </p:spPr>
        </p:pic>
      </p:grpSp>
      <p:grpSp>
        <p:nvGrpSpPr>
          <p:cNvPr id="93" name="Group 93"/>
          <p:cNvGrpSpPr/>
          <p:nvPr/>
        </p:nvGrpSpPr>
        <p:grpSpPr>
          <a:xfrm>
            <a:off x="-1479271" y="9258300"/>
            <a:ext cx="21246542" cy="1422631"/>
            <a:chOff x="0" y="0"/>
            <a:chExt cx="28328722" cy="1896841"/>
          </a:xfrm>
        </p:grpSpPr>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9571216" cy="1896841"/>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378753" y="0"/>
              <a:ext cx="9571216" cy="1896841"/>
            </a:xfrm>
            <a:prstGeom prst="rect">
              <a:avLst/>
            </a:prstGeom>
          </p:spPr>
        </p:pic>
        <p:pic>
          <p:nvPicPr>
            <p:cNvPr id="96" name="Picture 9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8757507" y="0"/>
              <a:ext cx="9571216" cy="1896841"/>
            </a:xfrm>
            <a:prstGeom prst="rect">
              <a:avLst/>
            </a:prstGeom>
          </p:spPr>
        </p:pic>
      </p:grpSp>
      <p:pic>
        <p:nvPicPr>
          <p:cNvPr id="97" name="Picture 9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89389" y="7411223"/>
            <a:ext cx="1507891" cy="1357102"/>
          </a:xfrm>
          <a:prstGeom prst="rect">
            <a:avLst/>
          </a:prstGeom>
        </p:spPr>
      </p:pic>
      <p:sp>
        <p:nvSpPr>
          <p:cNvPr id="98" name="Hộp Văn bản 97">
            <a:extLst>
              <a:ext uri="{FF2B5EF4-FFF2-40B4-BE49-F238E27FC236}">
                <a16:creationId xmlns:a16="http://schemas.microsoft.com/office/drawing/2014/main" id="{2D88D324-DE55-11F2-C788-18216EFF8CB8}"/>
              </a:ext>
            </a:extLst>
          </p:cNvPr>
          <p:cNvSpPr txBox="1"/>
          <p:nvPr/>
        </p:nvSpPr>
        <p:spPr>
          <a:xfrm>
            <a:off x="3109553" y="3060163"/>
            <a:ext cx="12280828" cy="378565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a:t>
            </a:r>
            <a:r>
              <a:rPr lang="en-US" sz="8000" b="1" dirty="0" smtClean="0">
                <a:latin typeface="Arial" panose="020B0604020202020204" pitchFamily="34" charset="0"/>
                <a:cs typeface="Arial" panose="020B0604020202020204" pitchFamily="34" charset="0"/>
              </a:rPr>
              <a:t>GIẢNG!</a:t>
            </a:r>
            <a:endParaRPr lang="en-US" sz="8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p:cTn id="7"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181600" y="-749815"/>
            <a:ext cx="7907783" cy="2159515"/>
          </a:xfrm>
          <a:prstGeom prst="rect">
            <a:avLst/>
          </a:prstGeom>
        </p:spPr>
      </p:pic>
      <p:grpSp>
        <p:nvGrpSpPr>
          <p:cNvPr id="88" name="Group 88"/>
          <p:cNvGrpSpPr/>
          <p:nvPr/>
        </p:nvGrpSpPr>
        <p:grpSpPr>
          <a:xfrm>
            <a:off x="-1479271" y="9258300"/>
            <a:ext cx="21246542" cy="1422631"/>
            <a:chOff x="0" y="0"/>
            <a:chExt cx="28328722" cy="1896841"/>
          </a:xfrm>
        </p:grpSpPr>
        <p:pic>
          <p:nvPicPr>
            <p:cNvPr id="89" name="Picture 8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41022">
            <a:off x="-261699" y="8997723"/>
            <a:ext cx="3077205" cy="811263"/>
          </a:xfrm>
          <a:prstGeom prst="rect">
            <a:avLst/>
          </a:prstGeom>
        </p:spPr>
      </p:pic>
      <p:pic>
        <p:nvPicPr>
          <p:cNvPr id="94" name="Picture 9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839276" y="610714"/>
            <a:ext cx="802682" cy="879433"/>
          </a:xfrm>
          <a:prstGeom prst="rect">
            <a:avLst/>
          </a:prstGeom>
        </p:spPr>
      </p:pic>
      <p:pic>
        <p:nvPicPr>
          <p:cNvPr id="95" name="Picture 9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2548558" y="547147"/>
            <a:ext cx="802682" cy="879433"/>
          </a:xfrm>
          <a:prstGeom prst="rect">
            <a:avLst/>
          </a:prstGeom>
        </p:spPr>
      </p:pic>
      <p:pic>
        <p:nvPicPr>
          <p:cNvPr id="96" name="Picture 9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78322" y="8855919"/>
            <a:ext cx="1621172" cy="443796"/>
          </a:xfrm>
          <a:prstGeom prst="rect">
            <a:avLst/>
          </a:prstGeom>
        </p:spPr>
      </p:pic>
      <p:sp>
        <p:nvSpPr>
          <p:cNvPr id="107" name="Hộp Văn bản 106">
            <a:extLst>
              <a:ext uri="{FF2B5EF4-FFF2-40B4-BE49-F238E27FC236}">
                <a16:creationId xmlns:a16="http://schemas.microsoft.com/office/drawing/2014/main" id="{56B3BC25-8664-BFAF-C0F7-849CBA7C55BD}"/>
              </a:ext>
            </a:extLst>
          </p:cNvPr>
          <p:cNvSpPr txBox="1"/>
          <p:nvPr/>
        </p:nvSpPr>
        <p:spPr>
          <a:xfrm>
            <a:off x="6418649" y="157829"/>
            <a:ext cx="531553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KHỞI </a:t>
            </a:r>
            <a:r>
              <a:rPr kumimoji="0" lang="en-US" sz="6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ĐỘNG</a:t>
            </a:r>
            <a:endPar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Rectangle 91"/>
          <p:cNvSpPr/>
          <p:nvPr/>
        </p:nvSpPr>
        <p:spPr>
          <a:xfrm>
            <a:off x="1066800" y="3268405"/>
            <a:ext cx="16218757" cy="5837495"/>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học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chia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thành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3 - 4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chọn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cụ</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HS làm hoàng đế, các HS khác là thần dân đến gặp hoàng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đế.</a:t>
            </a:r>
            <a:r>
              <a:rPr kumimoji="0" lang="en-US" sz="40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Arial" panose="020B0604020202020204" pitchFamily="34" charset="0"/>
              </a:rPr>
              <a:t>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 dân thể hiện động tác mô phỏng tương ứng với dụng cụ lao động, kể những nguy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hiểm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 dụng cụ lao động đó. Hoàng đế và những người khác đoán.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01" name="Group 100"/>
          <p:cNvGrpSpPr/>
          <p:nvPr/>
        </p:nvGrpSpPr>
        <p:grpSpPr>
          <a:xfrm>
            <a:off x="2400153" y="1790700"/>
            <a:ext cx="12971908" cy="1296502"/>
            <a:chOff x="2740758" y="2899940"/>
            <a:chExt cx="12971908" cy="1296502"/>
          </a:xfrm>
        </p:grpSpPr>
        <p:sp>
          <p:nvSpPr>
            <p:cNvPr id="99" name="Flowchart: Terminator 98"/>
            <p:cNvSpPr/>
            <p:nvPr/>
          </p:nvSpPr>
          <p:spPr>
            <a:xfrm>
              <a:off x="4524011" y="2899940"/>
              <a:ext cx="9578434" cy="1296502"/>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Hộp Văn bản 109">
              <a:extLst>
                <a:ext uri="{FF2B5EF4-FFF2-40B4-BE49-F238E27FC236}">
                  <a16:creationId xmlns:a16="http://schemas.microsoft.com/office/drawing/2014/main" id="{DAD4807E-7D92-5385-F901-CF14EE4BBD4B}"/>
                </a:ext>
              </a:extLst>
            </p:cNvPr>
            <p:cNvSpPr txBox="1"/>
            <p:nvPr/>
          </p:nvSpPr>
          <p:spPr>
            <a:xfrm>
              <a:off x="2740758" y="2988339"/>
              <a:ext cx="12971908" cy="96225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Chơi trò chơi </a:t>
              </a:r>
              <a:r>
                <a:rPr kumimoji="0" lang="vi-VN" sz="43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Kính chào Hoàng đế</a:t>
              </a:r>
              <a:endParaRPr kumimoji="0" lang="en-US" sz="4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406533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par>
                                <p:cTn id="8" presetID="16" presetClass="entr" presetSubtype="21"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barn(inVertical)">
                                      <p:cBhvr>
                                        <p:cTn id="13" dur="500"/>
                                        <p:tgtEl>
                                          <p:spTgt spid="94"/>
                                        </p:tgtEl>
                                      </p:cBhvr>
                                    </p:animEffect>
                                  </p:childTnLst>
                                </p:cTn>
                              </p:par>
                              <p:par>
                                <p:cTn id="14" presetID="16" presetClass="entr" presetSubtype="21"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arn(inVertical)">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wipe(up)">
                                      <p:cBhvr>
                                        <p:cTn id="21" dur="500"/>
                                        <p:tgtEl>
                                          <p:spTgt spid="10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anim calcmode="lin" valueType="num">
                                      <p:cBhvr>
                                        <p:cTn id="27" dur="500" fill="hold"/>
                                        <p:tgtEl>
                                          <p:spTgt spid="92"/>
                                        </p:tgtEl>
                                        <p:attrNameLst>
                                          <p:attrName>ppt_x</p:attrName>
                                        </p:attrNameLst>
                                      </p:cBhvr>
                                      <p:tavLst>
                                        <p:tav tm="0">
                                          <p:val>
                                            <p:strVal val="#ppt_x"/>
                                          </p:val>
                                        </p:tav>
                                        <p:tav tm="100000">
                                          <p:val>
                                            <p:strVal val="#ppt_x"/>
                                          </p:val>
                                        </p:tav>
                                      </p:tavLst>
                                    </p:anim>
                                    <p:anim calcmode="lin" valueType="num">
                                      <p:cBhvr>
                                        <p:cTn id="28"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417713" y="-1722013"/>
            <a:ext cx="7452575" cy="13716002"/>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1753" y="8215939"/>
            <a:ext cx="2493637" cy="1042361"/>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5661" y="1455592"/>
            <a:ext cx="802682" cy="879433"/>
          </a:xfrm>
          <a:prstGeom prst="rect">
            <a:avLst/>
          </a:prstGeom>
        </p:spPr>
      </p:pic>
      <p:pic>
        <p:nvPicPr>
          <p:cNvPr id="94"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615970" y="674147"/>
            <a:ext cx="802682" cy="879433"/>
          </a:xfrm>
          <a:prstGeom prst="rect">
            <a:avLst/>
          </a:prstGeom>
        </p:spPr>
      </p:pic>
      <p:pic>
        <p:nvPicPr>
          <p:cNvPr id="95" name="Picture 9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41022">
            <a:off x="14334372" y="9074764"/>
            <a:ext cx="3077205" cy="811263"/>
          </a:xfrm>
          <a:prstGeom prst="rect">
            <a:avLst/>
          </a:prstGeom>
        </p:spPr>
      </p:pic>
      <p:sp>
        <p:nvSpPr>
          <p:cNvPr id="97" name="TextBox 96"/>
          <p:cNvSpPr txBox="1"/>
          <p:nvPr/>
        </p:nvSpPr>
        <p:spPr>
          <a:xfrm>
            <a:off x="2895600" y="5102810"/>
            <a:ext cx="12420600" cy="2631490"/>
          </a:xfrm>
          <a:prstGeom prst="rect">
            <a:avLst/>
          </a:prstGeom>
          <a:noFill/>
        </p:spPr>
        <p:txBody>
          <a:bodyPr wrap="square" rtlCol="0">
            <a:spAutoFit/>
          </a:bodyPr>
          <a:lstStyle/>
          <a:p>
            <a:pPr algn="ctr">
              <a:lnSpc>
                <a:spcPct val="150000"/>
              </a:lnSpc>
            </a:pPr>
            <a:r>
              <a:rPr lang="en-US" sz="5500" b="1" dirty="0">
                <a:solidFill>
                  <a:schemeClr val="tx2"/>
                </a:solidFill>
                <a:latin typeface="Arial" panose="020B0604020202020204" pitchFamily="34" charset="0"/>
                <a:cs typeface="Arial" panose="020B0604020202020204" pitchFamily="34" charset="0"/>
              </a:rPr>
              <a:t>TUẦN </a:t>
            </a:r>
            <a:r>
              <a:rPr lang="en-US" sz="5500" b="1" dirty="0" smtClean="0">
                <a:solidFill>
                  <a:schemeClr val="tx2"/>
                </a:solidFill>
                <a:latin typeface="Arial" panose="020B0604020202020204" pitchFamily="34" charset="0"/>
                <a:cs typeface="Arial" panose="020B0604020202020204" pitchFamily="34" charset="0"/>
              </a:rPr>
              <a:t>34 </a:t>
            </a:r>
            <a:r>
              <a:rPr lang="en-US" sz="5500" b="1" dirty="0">
                <a:solidFill>
                  <a:schemeClr val="tx2"/>
                </a:solidFill>
                <a:latin typeface="Arial" panose="020B0604020202020204" pitchFamily="34" charset="0"/>
                <a:cs typeface="Arial" panose="020B0604020202020204" pitchFamily="34" charset="0"/>
              </a:rPr>
              <a:t>- HOẠT ĐỘNG GIÁO </a:t>
            </a:r>
            <a:r>
              <a:rPr lang="en-US" sz="5500" b="1" dirty="0" smtClean="0">
                <a:solidFill>
                  <a:schemeClr val="tx2"/>
                </a:solidFill>
                <a:latin typeface="Arial" panose="020B0604020202020204" pitchFamily="34" charset="0"/>
                <a:cs typeface="Arial" panose="020B0604020202020204" pitchFamily="34" charset="0"/>
              </a:rPr>
              <a:t>DỤC:</a:t>
            </a:r>
            <a:r>
              <a:rPr lang="en-US" sz="5500" b="1" dirty="0">
                <a:solidFill>
                  <a:schemeClr val="tx2"/>
                </a:solidFill>
                <a:latin typeface="Arial" panose="020B0604020202020204" pitchFamily="34" charset="0"/>
                <a:cs typeface="Arial" panose="020B0604020202020204" pitchFamily="34" charset="0"/>
              </a:rPr>
              <a:t/>
            </a:r>
            <a:br>
              <a:rPr lang="en-US" sz="5500" b="1" dirty="0">
                <a:solidFill>
                  <a:schemeClr val="tx2"/>
                </a:solidFill>
                <a:latin typeface="Arial" panose="020B0604020202020204" pitchFamily="34" charset="0"/>
                <a:cs typeface="Arial" panose="020B0604020202020204" pitchFamily="34" charset="0"/>
              </a:rPr>
            </a:br>
            <a:r>
              <a:rPr lang="en-US" sz="5500" b="1" dirty="0" smtClean="0">
                <a:solidFill>
                  <a:schemeClr val="tx2"/>
                </a:solidFill>
                <a:latin typeface="Arial" panose="020B0604020202020204" pitchFamily="34" charset="0"/>
                <a:cs typeface="Arial" panose="020B0604020202020204" pitchFamily="34" charset="0"/>
              </a:rPr>
              <a:t>AN TOÀN LÀ BẠN</a:t>
            </a:r>
            <a:endParaRPr lang="en-US" sz="5500" b="1" dirty="0">
              <a:solidFill>
                <a:schemeClr val="tx2"/>
              </a:solidFill>
              <a:latin typeface="Arial" panose="020B0604020202020204" pitchFamily="34" charset="0"/>
              <a:cs typeface="Arial" panose="020B0604020202020204" pitchFamily="34" charset="0"/>
            </a:endParaRPr>
          </a:p>
        </p:txBody>
      </p:sp>
      <p:sp>
        <p:nvSpPr>
          <p:cNvPr id="98" name="Rounded Rectangle 97"/>
          <p:cNvSpPr/>
          <p:nvPr/>
        </p:nvSpPr>
        <p:spPr>
          <a:xfrm>
            <a:off x="2705100" y="2414279"/>
            <a:ext cx="12877800" cy="2195821"/>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500" b="1" dirty="0">
                <a:solidFill>
                  <a:schemeClr val="tx1"/>
                </a:solidFill>
                <a:cs typeface="Arial" panose="020B0604020202020204" pitchFamily="34" charset="0"/>
              </a:rPr>
              <a:t>CHỦ </a:t>
            </a:r>
            <a:r>
              <a:rPr lang="vi-VN" sz="5500" b="1" dirty="0" smtClean="0">
                <a:solidFill>
                  <a:schemeClr val="tx1"/>
                </a:solidFill>
                <a:cs typeface="Arial" panose="020B0604020202020204" pitchFamily="34" charset="0"/>
              </a:rPr>
              <a:t>ĐỀ</a:t>
            </a:r>
            <a:r>
              <a:rPr lang="vi-VN" sz="5500" b="1" dirty="0">
                <a:solidFill>
                  <a:schemeClr val="tx1"/>
                </a:solidFill>
                <a:cs typeface="Arial" panose="020B0604020202020204" pitchFamily="34" charset="0"/>
              </a:rPr>
              <a:t>: </a:t>
            </a:r>
            <a:endParaRPr lang="en-US" sz="5500" b="1" dirty="0" smtClean="0">
              <a:solidFill>
                <a:schemeClr val="tx1"/>
              </a:solidFill>
              <a:cs typeface="Arial" panose="020B0604020202020204" pitchFamily="34" charset="0"/>
            </a:endParaRPr>
          </a:p>
          <a:p>
            <a:pPr algn="ctr">
              <a:lnSpc>
                <a:spcPct val="150000"/>
              </a:lnSpc>
            </a:pPr>
            <a:r>
              <a:rPr lang="vi-VN" sz="5500" b="1" dirty="0" smtClean="0">
                <a:solidFill>
                  <a:schemeClr val="tx1"/>
                </a:solidFill>
                <a:cs typeface="Arial" panose="020B0604020202020204" pitchFamily="34" charset="0"/>
              </a:rPr>
              <a:t>TÌM </a:t>
            </a:r>
            <a:r>
              <a:rPr lang="vi-VN" sz="5500" b="1" dirty="0">
                <a:solidFill>
                  <a:schemeClr val="tx1"/>
                </a:solidFill>
                <a:cs typeface="Arial" panose="020B0604020202020204" pitchFamily="34" charset="0"/>
              </a:rPr>
              <a:t>HIỂU THẾ GIỚI </a:t>
            </a:r>
            <a:r>
              <a:rPr lang="vi-VN" sz="5500" b="1" dirty="0" smtClean="0">
                <a:solidFill>
                  <a:schemeClr val="tx1"/>
                </a:solidFill>
                <a:cs typeface="Arial" panose="020B0604020202020204" pitchFamily="34" charset="0"/>
              </a:rPr>
              <a:t>NGHỀ </a:t>
            </a:r>
            <a:r>
              <a:rPr lang="vi-VN" sz="5500" b="1" dirty="0">
                <a:solidFill>
                  <a:schemeClr val="tx1"/>
                </a:solidFill>
                <a:cs typeface="Arial" panose="020B0604020202020204" pitchFamily="34" charset="0"/>
              </a:rPr>
              <a:t>NGHIỆP</a:t>
            </a:r>
            <a:endParaRPr lang="en-US" sz="55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90" name="Group 90"/>
          <p:cNvGrpSpPr/>
          <p:nvPr/>
        </p:nvGrpSpPr>
        <p:grpSpPr>
          <a:xfrm>
            <a:off x="-1479271" y="-393931"/>
            <a:ext cx="21246542" cy="1422631"/>
            <a:chOff x="0" y="0"/>
            <a:chExt cx="28328722" cy="1896841"/>
          </a:xfrm>
        </p:grpSpPr>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9571216" cy="1896841"/>
            </a:xfrm>
            <a:prstGeom prst="rect">
              <a:avLst/>
            </a:prstGeom>
          </p:spPr>
        </p:pic>
        <p:pic>
          <p:nvPicPr>
            <p:cNvPr id="92" name="Picture 9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78753" y="0"/>
              <a:ext cx="9571216" cy="1896841"/>
            </a:xfrm>
            <a:prstGeom prst="rect">
              <a:avLst/>
            </a:prstGeom>
          </p:spPr>
        </p:pic>
        <p:pic>
          <p:nvPicPr>
            <p:cNvPr id="93" name="Picture 9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93449" y="1945849"/>
            <a:ext cx="1376712" cy="1597451"/>
          </a:xfrm>
          <a:prstGeom prst="rect">
            <a:avLst/>
          </a:prstGeom>
        </p:spPr>
      </p:pic>
      <p:sp>
        <p:nvSpPr>
          <p:cNvPr id="99" name="TextBox 99"/>
          <p:cNvSpPr txBox="1"/>
          <p:nvPr/>
        </p:nvSpPr>
        <p:spPr>
          <a:xfrm>
            <a:off x="2514600" y="1832948"/>
            <a:ext cx="13361077" cy="1394869"/>
          </a:xfrm>
          <a:prstGeom prst="rect">
            <a:avLst/>
          </a:prstGeom>
        </p:spPr>
        <p:txBody>
          <a:bodyPr lIns="0" tIns="0" rIns="0" bIns="0" rtlCol="0" anchor="t">
            <a:spAutoFit/>
          </a:bodyPr>
          <a:lstStyle/>
          <a:p>
            <a:pPr algn="ctr">
              <a:lnSpc>
                <a:spcPts val="12529"/>
              </a:lnSpc>
              <a:spcBef>
                <a:spcPct val="0"/>
              </a:spcBef>
            </a:pPr>
            <a:r>
              <a:rPr lang="en-US" sz="6600" b="1" dirty="0">
                <a:latin typeface="Arial" panose="020B0604020202020204" pitchFamily="34" charset="0"/>
                <a:cs typeface="Arial" panose="020B0604020202020204" pitchFamily="34" charset="0"/>
              </a:rPr>
              <a:t>NỘI DUNG BÀI HỌC</a:t>
            </a:r>
          </a:p>
        </p:txBody>
      </p:sp>
      <p:pic>
        <p:nvPicPr>
          <p:cNvPr id="102" name="Picture 10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117838" y="1945849"/>
            <a:ext cx="1376712" cy="1597451"/>
          </a:xfrm>
          <a:prstGeom prst="rect">
            <a:avLst/>
          </a:prstGeom>
        </p:spPr>
      </p:pic>
      <p:pic>
        <p:nvPicPr>
          <p:cNvPr id="105"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4"/>
              </a:ext>
            </a:extLst>
          </a:blip>
          <a:srcRect/>
          <a:stretch>
            <a:fillRect/>
          </a:stretch>
        </p:blipFill>
        <p:spPr>
          <a:xfrm>
            <a:off x="512127" y="8122285"/>
            <a:ext cx="2182690" cy="1718868"/>
          </a:xfrm>
          <a:prstGeom prst="rect">
            <a:avLst/>
          </a:prstGeom>
        </p:spPr>
      </p:pic>
      <p:pic>
        <p:nvPicPr>
          <p:cNvPr id="106" name="Picture 20"/>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xmlns="" r:embed="rId36"/>
              </a:ext>
            </a:extLst>
          </a:blip>
          <a:srcRect/>
          <a:stretch>
            <a:fillRect/>
          </a:stretch>
        </p:blipFill>
        <p:spPr>
          <a:xfrm>
            <a:off x="15843559" y="4463063"/>
            <a:ext cx="1433633" cy="958743"/>
          </a:xfrm>
          <a:prstGeom prst="rect">
            <a:avLst/>
          </a:prstGeom>
        </p:spPr>
      </p:pic>
      <p:sp>
        <p:nvSpPr>
          <p:cNvPr id="97" name="Rounded Rectangular Callout 96"/>
          <p:cNvSpPr/>
          <p:nvPr/>
        </p:nvSpPr>
        <p:spPr>
          <a:xfrm>
            <a:off x="6324600" y="4381500"/>
            <a:ext cx="8458200" cy="1885903"/>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a:t>
            </a:r>
            <a:r>
              <a:rPr lang="vi-VN" sz="4000" b="1" kern="0" dirty="0" smtClean="0">
                <a:solidFill>
                  <a:srgbClr val="002060"/>
                </a:solidFill>
                <a:latin typeface="Arial"/>
                <a:sym typeface="Arial"/>
              </a:rPr>
              <a:t>chơi</a:t>
            </a:r>
            <a:endParaRPr lang="en-US" sz="4000" b="1" kern="0" dirty="0" smtClean="0">
              <a:solidFill>
                <a:srgbClr val="002060"/>
              </a:solidFill>
              <a:latin typeface="Arial"/>
              <a:sym typeface="Arial"/>
            </a:endParaRPr>
          </a:p>
          <a:p>
            <a:pPr lvl="0" algn="ctr">
              <a:lnSpc>
                <a:spcPct val="150000"/>
              </a:lnSpc>
              <a:buClr>
                <a:srgbClr val="000000"/>
              </a:buClr>
            </a:pPr>
            <a:r>
              <a:rPr lang="vi-VN" sz="4000" b="1" kern="0" dirty="0" smtClean="0">
                <a:solidFill>
                  <a:srgbClr val="002060"/>
                </a:solidFill>
                <a:latin typeface="Arial"/>
                <a:sym typeface="Arial"/>
              </a:rPr>
              <a:t> </a:t>
            </a:r>
            <a:r>
              <a:rPr lang="vi-VN" sz="4000" b="1" i="1" kern="0" dirty="0">
                <a:solidFill>
                  <a:srgbClr val="002060"/>
                </a:solidFill>
                <a:latin typeface="Arial"/>
                <a:sym typeface="Arial"/>
              </a:rPr>
              <a:t>Đoán tên dụng cụ lao động</a:t>
            </a:r>
            <a:endParaRPr kumimoji="0" lang="en-US" sz="4000" b="1" i="1" u="none" strike="noStrike" kern="0" cap="none" spc="0" normalizeH="0" baseline="0" noProof="0" dirty="0" smtClean="0">
              <a:ln>
                <a:noFill/>
              </a:ln>
              <a:solidFill>
                <a:srgbClr val="002060"/>
              </a:solidFill>
              <a:effectLst/>
              <a:uLnTx/>
              <a:uFillTx/>
              <a:latin typeface="Arial"/>
              <a:sym typeface="Arial"/>
            </a:endParaRPr>
          </a:p>
        </p:txBody>
      </p:sp>
      <p:sp>
        <p:nvSpPr>
          <p:cNvPr id="98" name="Rounded Rectangular Callout 97"/>
          <p:cNvSpPr/>
          <p:nvPr/>
        </p:nvSpPr>
        <p:spPr>
          <a:xfrm>
            <a:off x="6324600" y="7240277"/>
            <a:ext cx="8458200" cy="1876606"/>
          </a:xfrm>
          <a:prstGeom prst="wedgeRoundRectCallout">
            <a:avLst>
              <a:gd name="adj1" fmla="val -55833"/>
              <a:gd name="adj2" fmla="val 41926"/>
              <a:gd name="adj3" fmla="val 16667"/>
            </a:avLst>
          </a:prstGeom>
          <a:solidFill>
            <a:srgbClr val="FDE5E9">
              <a:lumMod val="90000"/>
            </a:srgbClr>
          </a:solidFill>
          <a:ln w="25400" cap="flat" cmpd="sng" algn="ctr">
            <a:solidFill>
              <a:srgbClr val="FDE5E9">
                <a:lumMod val="9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en-US" sz="4000" b="1" kern="0" dirty="0" err="1" smtClean="0">
                <a:solidFill>
                  <a:srgbClr val="002060"/>
                </a:solidFill>
                <a:latin typeface="Arial"/>
                <a:sym typeface="Arial"/>
              </a:rPr>
              <a:t>Thực</a:t>
            </a:r>
            <a:r>
              <a:rPr lang="en-US" sz="4000" b="1" kern="0" dirty="0" smtClean="0">
                <a:solidFill>
                  <a:srgbClr val="002060"/>
                </a:solidFill>
                <a:latin typeface="Arial"/>
                <a:sym typeface="Arial"/>
              </a:rPr>
              <a:t> </a:t>
            </a:r>
            <a:r>
              <a:rPr lang="en-US" sz="4000" b="1" kern="0" dirty="0" err="1">
                <a:solidFill>
                  <a:srgbClr val="002060"/>
                </a:solidFill>
                <a:latin typeface="Arial"/>
                <a:sym typeface="Arial"/>
              </a:rPr>
              <a:t>hành</a:t>
            </a:r>
            <a:r>
              <a:rPr lang="en-US" sz="4000" b="1" kern="0" dirty="0">
                <a:solidFill>
                  <a:srgbClr val="002060"/>
                </a:solidFill>
                <a:latin typeface="Arial"/>
                <a:sym typeface="Arial"/>
              </a:rPr>
              <a:t> </a:t>
            </a:r>
            <a:r>
              <a:rPr lang="en-US" sz="4000" b="1" kern="0" dirty="0" err="1">
                <a:solidFill>
                  <a:srgbClr val="002060"/>
                </a:solidFill>
                <a:latin typeface="Arial"/>
                <a:sym typeface="Arial"/>
              </a:rPr>
              <a:t>lao</a:t>
            </a:r>
            <a:r>
              <a:rPr lang="en-US" sz="4000" b="1" kern="0" dirty="0">
                <a:solidFill>
                  <a:srgbClr val="002060"/>
                </a:solidFill>
                <a:latin typeface="Arial"/>
                <a:sym typeface="Arial"/>
              </a:rPr>
              <a:t> </a:t>
            </a:r>
            <a:r>
              <a:rPr lang="en-US" sz="4000" b="1" kern="0" dirty="0" err="1">
                <a:solidFill>
                  <a:srgbClr val="002060"/>
                </a:solidFill>
                <a:latin typeface="Arial"/>
                <a:sym typeface="Arial"/>
              </a:rPr>
              <a:t>động</a:t>
            </a:r>
            <a:r>
              <a:rPr lang="en-US" sz="4000" b="1" kern="0" dirty="0">
                <a:solidFill>
                  <a:srgbClr val="002060"/>
                </a:solidFill>
                <a:latin typeface="Arial"/>
                <a:sym typeface="Arial"/>
              </a:rPr>
              <a:t> an </a:t>
            </a:r>
            <a:r>
              <a:rPr lang="en-US" sz="4000" b="1" kern="0" dirty="0" err="1">
                <a:solidFill>
                  <a:srgbClr val="002060"/>
                </a:solidFill>
                <a:latin typeface="Arial"/>
                <a:sym typeface="Arial"/>
              </a:rPr>
              <a:t>toàn</a:t>
            </a:r>
            <a:endParaRPr kumimoji="0" lang="en-US" sz="4000" b="1" i="0" u="none" strike="noStrike" kern="0" cap="none" spc="0" normalizeH="0" baseline="0" noProof="0" dirty="0" smtClean="0">
              <a:ln>
                <a:noFill/>
              </a:ln>
              <a:solidFill>
                <a:srgbClr val="002060"/>
              </a:solidFill>
              <a:effectLst/>
              <a:uLnTx/>
              <a:uFillTx/>
              <a:latin typeface="Arial"/>
              <a:ea typeface="+mn-ea"/>
              <a:cs typeface="+mn-cs"/>
              <a:sym typeface="Arial"/>
            </a:endParaRPr>
          </a:p>
        </p:txBody>
      </p:sp>
      <p:grpSp>
        <p:nvGrpSpPr>
          <p:cNvPr id="100" name="Group 99"/>
          <p:cNvGrpSpPr/>
          <p:nvPr/>
        </p:nvGrpSpPr>
        <p:grpSpPr>
          <a:xfrm>
            <a:off x="3505200" y="4510154"/>
            <a:ext cx="1692661" cy="1628594"/>
            <a:chOff x="4038600" y="3691050"/>
            <a:chExt cx="1692661" cy="1628594"/>
          </a:xfrm>
        </p:grpSpPr>
        <p:sp>
          <p:nvSpPr>
            <p:cNvPr id="103" name="Google Shape;1366;p30"/>
            <p:cNvSpPr/>
            <p:nvPr/>
          </p:nvSpPr>
          <p:spPr>
            <a:xfrm>
              <a:off x="4038600" y="3691050"/>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 name="Google Shape;1269;p35"/>
            <p:cNvSpPr txBox="1">
              <a:spLocks/>
            </p:cNvSpPr>
            <p:nvPr/>
          </p:nvSpPr>
          <p:spPr>
            <a:xfrm>
              <a:off x="4209449" y="4107300"/>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smtClean="0">
                  <a:ln>
                    <a:noFill/>
                  </a:ln>
                  <a:solidFill>
                    <a:schemeClr val="tx1"/>
                  </a:solidFill>
                  <a:effectLst/>
                  <a:uLnTx/>
                  <a:uFillTx/>
                  <a:latin typeface="Arial"/>
                  <a:sym typeface="Montserrat"/>
                </a:rPr>
                <a:t>01</a:t>
              </a:r>
              <a:endParaRPr kumimoji="0" lang="en" sz="6000" b="1" i="0" u="none" strike="noStrike" kern="0" cap="none" spc="0" normalizeH="0" baseline="0" noProof="0" dirty="0">
                <a:ln>
                  <a:noFill/>
                </a:ln>
                <a:solidFill>
                  <a:schemeClr val="tx1"/>
                </a:solidFill>
                <a:effectLst/>
                <a:uLnTx/>
                <a:uFillTx/>
                <a:latin typeface="Arial"/>
                <a:sym typeface="Montserrat"/>
              </a:endParaRPr>
            </a:p>
          </p:txBody>
        </p:sp>
      </p:grpSp>
      <p:grpSp>
        <p:nvGrpSpPr>
          <p:cNvPr id="107" name="Group 106"/>
          <p:cNvGrpSpPr/>
          <p:nvPr/>
        </p:nvGrpSpPr>
        <p:grpSpPr>
          <a:xfrm>
            <a:off x="3505200" y="7364283"/>
            <a:ext cx="1692661" cy="1628594"/>
            <a:chOff x="4038600" y="6545179"/>
            <a:chExt cx="1692661" cy="1628594"/>
          </a:xfrm>
        </p:grpSpPr>
        <p:sp>
          <p:nvSpPr>
            <p:cNvPr id="108" name="Google Shape;1366;p30"/>
            <p:cNvSpPr/>
            <p:nvPr/>
          </p:nvSpPr>
          <p:spPr>
            <a:xfrm>
              <a:off x="4038600" y="6545179"/>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 name="Google Shape;1269;p35"/>
            <p:cNvSpPr txBox="1">
              <a:spLocks/>
            </p:cNvSpPr>
            <p:nvPr/>
          </p:nvSpPr>
          <p:spPr>
            <a:xfrm>
              <a:off x="4191000" y="6955676"/>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smtClean="0">
                  <a:ln>
                    <a:noFill/>
                  </a:ln>
                  <a:solidFill>
                    <a:schemeClr val="tx1"/>
                  </a:solidFill>
                  <a:effectLst/>
                  <a:uLnTx/>
                  <a:uFillTx/>
                  <a:latin typeface="Arial"/>
                  <a:sym typeface="Montserrat"/>
                </a:rPr>
                <a:t>02</a:t>
              </a:r>
              <a:endParaRPr kumimoji="0" lang="en" sz="6000" b="1" i="0" u="none" strike="noStrike" kern="0" cap="none" spc="0" normalizeH="0" baseline="0" noProof="0" dirty="0">
                <a:ln>
                  <a:noFill/>
                </a:ln>
                <a:solidFill>
                  <a:schemeClr val="tx1"/>
                </a:solidFill>
                <a:effectLst/>
                <a:uLnTx/>
                <a:uFillTx/>
                <a:latin typeface="Arial"/>
                <a:sym typeface="Montserrat"/>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16" presetClass="entr" presetSubtype="21"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p:tgtEl>
                                          <p:spTgt spid="97"/>
                                        </p:tgtEl>
                                        <p:attrNameLst>
                                          <p:attrName>ppt_y</p:attrName>
                                        </p:attrNameLst>
                                      </p:cBhvr>
                                      <p:tavLst>
                                        <p:tav tm="0">
                                          <p:val>
                                            <p:strVal val="#ppt_y+#ppt_h*1.125000"/>
                                          </p:val>
                                        </p:tav>
                                        <p:tav tm="100000">
                                          <p:val>
                                            <p:strVal val="#ppt_y"/>
                                          </p:val>
                                        </p:tav>
                                      </p:tavLst>
                                    </p:anim>
                                    <p:animEffect transition="in" filter="wipe(up)">
                                      <p:cBhvr>
                                        <p:cTn id="19" dur="500"/>
                                        <p:tgtEl>
                                          <p:spTgt spid="97"/>
                                        </p:tgtEl>
                                      </p:cBhvr>
                                    </p:animEffect>
                                  </p:childTnLst>
                                </p:cTn>
                              </p:par>
                              <p:par>
                                <p:cTn id="20" presetID="12" presetClass="entr" presetSubtype="4"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500"/>
                                        <p:tgtEl>
                                          <p:spTgt spid="100"/>
                                        </p:tgtEl>
                                        <p:attrNameLst>
                                          <p:attrName>ppt_y</p:attrName>
                                        </p:attrNameLst>
                                      </p:cBhvr>
                                      <p:tavLst>
                                        <p:tav tm="0">
                                          <p:val>
                                            <p:strVal val="#ppt_y+#ppt_h*1.125000"/>
                                          </p:val>
                                        </p:tav>
                                        <p:tav tm="100000">
                                          <p:val>
                                            <p:strVal val="#ppt_y"/>
                                          </p:val>
                                        </p:tav>
                                      </p:tavLst>
                                    </p:anim>
                                    <p:animEffect transition="in" filter="wipe(up)">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barn(inVertical)">
                                      <p:cBhvr>
                                        <p:cTn id="28" dur="500"/>
                                        <p:tgtEl>
                                          <p:spTgt spid="98"/>
                                        </p:tgtEl>
                                      </p:cBhvr>
                                    </p:animEffect>
                                  </p:childTnLst>
                                </p:cTn>
                              </p:par>
                              <p:par>
                                <p:cTn id="29" presetID="16" presetClass="entr" presetSubtype="21"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7" grpId="0" animBg="1"/>
      <p:bldP spid="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5516" y="31019"/>
            <a:ext cx="15336968"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90404" y="10070984"/>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656" y="6690475"/>
            <a:ext cx="802682" cy="879433"/>
          </a:xfrm>
          <a:prstGeom prst="rect">
            <a:avLst/>
          </a:prstGeom>
        </p:spPr>
      </p:pic>
      <p:pic>
        <p:nvPicPr>
          <p:cNvPr id="95" name="Picture 9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137261" y="915693"/>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001778" y="9494637"/>
            <a:ext cx="1621172" cy="443796"/>
          </a:xfrm>
          <a:prstGeom prst="rect">
            <a:avLst/>
          </a:prstGeom>
        </p:spPr>
      </p:pic>
      <p:sp>
        <p:nvSpPr>
          <p:cNvPr id="92" name="Rectangle 91"/>
          <p:cNvSpPr/>
          <p:nvPr/>
        </p:nvSpPr>
        <p:spPr>
          <a:xfrm>
            <a:off x="2014367" y="2019300"/>
            <a:ext cx="14129932" cy="3811300"/>
          </a:xfrm>
          <a:prstGeom prst="rect">
            <a:avLst/>
          </a:prstGeom>
        </p:spPr>
        <p:txBody>
          <a:bodyPr wrap="square">
            <a:spAutoFit/>
          </a:bodyPr>
          <a:lstStyle/>
          <a:p>
            <a:pPr marL="571500" indent="-571500" algn="just">
              <a:lnSpc>
                <a:spcPct val="150000"/>
              </a:lnSpc>
              <a:buFontTx/>
              <a:buChar char="-"/>
            </a:pP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M</a:t>
            </a:r>
            <a:r>
              <a:rPr lang="vi-VN" sz="4000" dirty="0" smtClean="0">
                <a:solidFill>
                  <a:srgbClr val="000000"/>
                </a:solidFill>
                <a:ea typeface="Arial" panose="020B0604020202020204" pitchFamily="34" charset="0"/>
                <a:cs typeface="Arial" panose="020B0604020202020204" pitchFamily="34" charset="0"/>
              </a:rPr>
              <a:t>ỗi </a:t>
            </a:r>
            <a:r>
              <a:rPr lang="vi-VN" sz="4000" dirty="0">
                <a:solidFill>
                  <a:srgbClr val="000000"/>
                </a:solidFill>
                <a:ea typeface="Arial" panose="020B0604020202020204" pitchFamily="34" charset="0"/>
                <a:cs typeface="Arial" panose="020B0604020202020204" pitchFamily="34" charset="0"/>
              </a:rPr>
              <a:t>nhóm một thẻ vẽ dụng cụ lao động </a:t>
            </a:r>
            <a:endParaRPr lang="en-US" sz="4000" dirty="0" smtClean="0">
              <a:solidFill>
                <a:srgbClr val="000000"/>
              </a:solidFill>
              <a:ea typeface="Arial" panose="020B0604020202020204" pitchFamily="34" charset="0"/>
              <a:cs typeface="Arial" panose="020B0604020202020204" pitchFamily="34" charset="0"/>
            </a:endParaRPr>
          </a:p>
          <a:p>
            <a:pPr marL="571500" indent="-571500" algn="just">
              <a:lnSpc>
                <a:spcPct val="150000"/>
              </a:lnSpc>
              <a:buFontTx/>
              <a:buChar char="-"/>
            </a:pPr>
            <a:r>
              <a:rPr lang="vi-VN" sz="4000" dirty="0" smtClean="0">
                <a:solidFill>
                  <a:srgbClr val="000000"/>
                </a:solidFill>
                <a:ea typeface="Arial" panose="020B0604020202020204" pitchFamily="34" charset="0"/>
                <a:cs typeface="Arial" panose="020B0604020202020204" pitchFamily="34" charset="0"/>
              </a:rPr>
              <a:t>Mỗi </a:t>
            </a:r>
            <a:r>
              <a:rPr lang="vi-VN" sz="4000" dirty="0">
                <a:solidFill>
                  <a:srgbClr val="000000"/>
                </a:solidFill>
                <a:ea typeface="Arial" panose="020B0604020202020204" pitchFamily="34" charset="0"/>
                <a:cs typeface="Arial" panose="020B0604020202020204" pitchFamily="34" charset="0"/>
              </a:rPr>
              <a:t>nhóm có nhiệm vụ mô tả đặc điểm của dụng cụ và nguy cơ không an toàn khi sử dụng dụng cụ để các nhóm khác đoán.</a:t>
            </a:r>
            <a:endParaRPr lang="en-US" sz="40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105" name="Rounded Rectangular Callout 104"/>
          <p:cNvSpPr/>
          <p:nvPr/>
        </p:nvSpPr>
        <p:spPr>
          <a:xfrm>
            <a:off x="3064420" y="662943"/>
            <a:ext cx="12404180" cy="975357"/>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a:t>
            </a:r>
            <a:r>
              <a:rPr lang="vi-VN" sz="4000" b="1" kern="0" dirty="0" smtClean="0">
                <a:solidFill>
                  <a:srgbClr val="002060"/>
                </a:solidFill>
                <a:latin typeface="Arial"/>
                <a:sym typeface="Arial"/>
              </a:rPr>
              <a:t>chơi</a:t>
            </a:r>
            <a:r>
              <a:rPr lang="en-US" sz="4000" b="1" kern="0" dirty="0">
                <a:solidFill>
                  <a:srgbClr val="002060"/>
                </a:solidFill>
                <a:latin typeface="Arial"/>
                <a:sym typeface="Arial"/>
              </a:rPr>
              <a:t> </a:t>
            </a:r>
            <a:r>
              <a:rPr lang="vi-VN" sz="4000" b="1" i="1" kern="0" dirty="0" smtClean="0">
                <a:solidFill>
                  <a:srgbClr val="002060"/>
                </a:solidFill>
                <a:latin typeface="Arial"/>
                <a:sym typeface="Arial"/>
              </a:rPr>
              <a:t>Đoán </a:t>
            </a:r>
            <a:r>
              <a:rPr lang="vi-VN" sz="4000" b="1" i="1" kern="0" dirty="0">
                <a:solidFill>
                  <a:srgbClr val="002060"/>
                </a:solidFill>
                <a:latin typeface="Arial"/>
                <a:sym typeface="Arial"/>
              </a:rPr>
              <a:t>tên dụng cụ lao động</a:t>
            </a:r>
            <a:endParaRPr kumimoji="0" lang="en-US" sz="4000" b="1" i="1" u="none" strike="noStrike" kern="0" cap="none" spc="0" normalizeH="0" baseline="0" noProof="0" dirty="0" smtClean="0">
              <a:ln>
                <a:noFill/>
              </a:ln>
              <a:solidFill>
                <a:srgbClr val="002060"/>
              </a:solidFill>
              <a:effectLst/>
              <a:uLnTx/>
              <a:uFillTx/>
              <a:latin typeface="Arial"/>
              <a:sym typeface="Arial"/>
            </a:endParaRPr>
          </a:p>
        </p:txBody>
      </p:sp>
      <p:pic>
        <p:nvPicPr>
          <p:cNvPr id="98" name="Picture 97"/>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Lst>
          </a:blip>
          <a:stretch>
            <a:fillRect/>
          </a:stretch>
        </p:blipFill>
        <p:spPr>
          <a:xfrm>
            <a:off x="4420225" y="5919821"/>
            <a:ext cx="9697397" cy="1357279"/>
          </a:xfrm>
          <a:prstGeom prst="rect">
            <a:avLst/>
          </a:prstGeom>
        </p:spPr>
      </p:pic>
      <p:pic>
        <p:nvPicPr>
          <p:cNvPr id="99" name="Picture 98"/>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Layer>
                </a14:imgProps>
              </a:ext>
            </a:extLst>
          </a:blip>
          <a:stretch>
            <a:fillRect/>
          </a:stretch>
        </p:blipFill>
        <p:spPr>
          <a:xfrm>
            <a:off x="3595092" y="7611635"/>
            <a:ext cx="11944017" cy="208359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up)">
                                      <p:cBhvr>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anim calcmode="lin" valueType="num">
                                      <p:cBhvr>
                                        <p:cTn id="14" dur="500" fill="hold"/>
                                        <p:tgtEl>
                                          <p:spTgt spid="92"/>
                                        </p:tgtEl>
                                        <p:attrNameLst>
                                          <p:attrName>ppt_x</p:attrName>
                                        </p:attrNameLst>
                                      </p:cBhvr>
                                      <p:tavLst>
                                        <p:tav tm="0">
                                          <p:val>
                                            <p:strVal val="#ppt_x"/>
                                          </p:val>
                                        </p:tav>
                                        <p:tav tm="100000">
                                          <p:val>
                                            <p:strVal val="#ppt_x"/>
                                          </p:val>
                                        </p:tav>
                                      </p:tavLst>
                                    </p:anim>
                                    <p:anim calcmode="lin" valueType="num">
                                      <p:cBhvr>
                                        <p:cTn id="15" dur="500" fill="hold"/>
                                        <p:tgtEl>
                                          <p:spTgt spid="9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anim calcmode="lin" valueType="num">
                                      <p:cBhvr>
                                        <p:cTn id="19" dur="500" fill="hold"/>
                                        <p:tgtEl>
                                          <p:spTgt spid="98"/>
                                        </p:tgtEl>
                                        <p:attrNameLst>
                                          <p:attrName>ppt_x</p:attrName>
                                        </p:attrNameLst>
                                      </p:cBhvr>
                                      <p:tavLst>
                                        <p:tav tm="0">
                                          <p:val>
                                            <p:strVal val="#ppt_x"/>
                                          </p:val>
                                        </p:tav>
                                        <p:tav tm="100000">
                                          <p:val>
                                            <p:strVal val="#ppt_x"/>
                                          </p:val>
                                        </p:tav>
                                      </p:tavLst>
                                    </p:anim>
                                    <p:anim calcmode="lin" valueType="num">
                                      <p:cBhvr>
                                        <p:cTn id="20" dur="500" fill="hold"/>
                                        <p:tgtEl>
                                          <p:spTgt spid="9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anim calcmode="lin" valueType="num">
                                      <p:cBhvr>
                                        <p:cTn id="24" dur="500" fill="hold"/>
                                        <p:tgtEl>
                                          <p:spTgt spid="99"/>
                                        </p:tgtEl>
                                        <p:attrNameLst>
                                          <p:attrName>ppt_x</p:attrName>
                                        </p:attrNameLst>
                                      </p:cBhvr>
                                      <p:tavLst>
                                        <p:tav tm="0">
                                          <p:val>
                                            <p:strVal val="#ppt_x"/>
                                          </p:val>
                                        </p:tav>
                                        <p:tav tm="100000">
                                          <p:val>
                                            <p:strVal val="#ppt_x"/>
                                          </p:val>
                                        </p:tav>
                                      </p:tavLst>
                                    </p:anim>
                                    <p:anim calcmode="lin" valueType="num">
                                      <p:cBhvr>
                                        <p:cTn id="25"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6387567" y="2005"/>
            <a:ext cx="14643632"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430432" y="1791"/>
            <a:ext cx="3857568" cy="1072817"/>
          </a:xfrm>
          <a:prstGeom prst="rect">
            <a:avLst/>
          </a:prstGeom>
        </p:spPr>
      </p:pic>
      <p:sp>
        <p:nvSpPr>
          <p:cNvPr id="92" name="Hộp Văn bản 104">
            <a:extLst>
              <a:ext uri="{FF2B5EF4-FFF2-40B4-BE49-F238E27FC236}">
                <a16:creationId xmlns:a16="http://schemas.microsoft.com/office/drawing/2014/main" id="{48E40BA1-EA2E-C0E0-BB44-FC5826228D9D}"/>
              </a:ext>
            </a:extLst>
          </p:cNvPr>
          <p:cNvSpPr txBox="1"/>
          <p:nvPr/>
        </p:nvSpPr>
        <p:spPr>
          <a:xfrm>
            <a:off x="717690" y="2295170"/>
            <a:ext cx="4856959"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KẾT LUẬN</a:t>
            </a:r>
            <a:endParaRPr lang="en-US" sz="6000" b="1" dirty="0">
              <a:latin typeface="Arial" panose="020B0604020202020204" pitchFamily="34" charset="0"/>
              <a:cs typeface="Arial" panose="020B0604020202020204" pitchFamily="34" charset="0"/>
            </a:endParaRPr>
          </a:p>
        </p:txBody>
      </p:sp>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73835" y="1077066"/>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107239" y="1144516"/>
            <a:ext cx="802682" cy="879433"/>
          </a:xfrm>
          <a:prstGeom prst="rect">
            <a:avLst/>
          </a:prstGeom>
        </p:spPr>
      </p:pic>
      <p:sp>
        <p:nvSpPr>
          <p:cNvPr id="89" name="Rectangle 88"/>
          <p:cNvSpPr/>
          <p:nvPr/>
        </p:nvSpPr>
        <p:spPr>
          <a:xfrm>
            <a:off x="6846339" y="2242418"/>
            <a:ext cx="11213061" cy="2862322"/>
          </a:xfrm>
          <a:prstGeom prst="rect">
            <a:avLst/>
          </a:prstGeom>
        </p:spPr>
        <p:txBody>
          <a:bodyPr wrap="square">
            <a:spAutoFit/>
          </a:bodyPr>
          <a:lstStyle/>
          <a:p>
            <a:pPr algn="just">
              <a:lnSpc>
                <a:spcPct val="150000"/>
              </a:lnSpc>
              <a:spcBef>
                <a:spcPts val="100"/>
              </a:spcBef>
              <a:spcAft>
                <a:spcPts val="100"/>
              </a:spcAft>
            </a:pPr>
            <a:r>
              <a:rPr lang="vi-VN" sz="4000" dirty="0">
                <a:ea typeface="Arial" panose="020B0604020202020204" pitchFamily="34" charset="0"/>
                <a:cs typeface="Arial" panose="020B0604020202020204" pitchFamily="34" charset="0"/>
              </a:rPr>
              <a:t>Mỗi dụng cụ lao động đều có thể gây nguy hiểm cho chúng ta. Cần biết cách sử dụng dụng cụ lao động để đảm bảo an toàn khi lao động.</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98"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52210" y="6538062"/>
            <a:ext cx="3853190" cy="2783930"/>
          </a:xfrm>
          <a:prstGeom prst="rect">
            <a:avLst/>
          </a:prstGeom>
        </p:spPr>
      </p:pic>
      <p:pic>
        <p:nvPicPr>
          <p:cNvPr id="91" name="Picture 90"/>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tretch>
            <a:fillRect/>
          </a:stretch>
        </p:blipFill>
        <p:spPr>
          <a:xfrm>
            <a:off x="8915400" y="5524500"/>
            <a:ext cx="7377680" cy="4637398"/>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anim calcmode="lin" valueType="num">
                                      <p:cBhvr>
                                        <p:cTn id="16" dur="500" fill="hold"/>
                                        <p:tgtEl>
                                          <p:spTgt spid="89"/>
                                        </p:tgtEl>
                                        <p:attrNameLst>
                                          <p:attrName>ppt_x</p:attrName>
                                        </p:attrNameLst>
                                      </p:cBhvr>
                                      <p:tavLst>
                                        <p:tav tm="0">
                                          <p:val>
                                            <p:strVal val="#ppt_x"/>
                                          </p:val>
                                        </p:tav>
                                        <p:tav tm="100000">
                                          <p:val>
                                            <p:strVal val="#ppt_x"/>
                                          </p:val>
                                        </p:tav>
                                      </p:tavLst>
                                    </p:anim>
                                    <p:anim calcmode="lin" valueType="num">
                                      <p:cBhvr>
                                        <p:cTn id="17" dur="500" fill="hold"/>
                                        <p:tgtEl>
                                          <p:spTgt spid="8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anim calcmode="lin" valueType="num">
                                      <p:cBhvr>
                                        <p:cTn id="21" dur="500" fill="hold"/>
                                        <p:tgtEl>
                                          <p:spTgt spid="91"/>
                                        </p:tgtEl>
                                        <p:attrNameLst>
                                          <p:attrName>ppt_x</p:attrName>
                                        </p:attrNameLst>
                                      </p:cBhvr>
                                      <p:tavLst>
                                        <p:tav tm="0">
                                          <p:val>
                                            <p:strVal val="#ppt_x"/>
                                          </p:val>
                                        </p:tav>
                                        <p:tav tm="100000">
                                          <p:val>
                                            <p:strVal val="#ppt_x"/>
                                          </p:val>
                                        </p:tav>
                                      </p:tavLst>
                                    </p:anim>
                                    <p:anim calcmode="lin" valueType="num">
                                      <p:cBhvr>
                                        <p:cTn id="22"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24245" y="9240433"/>
            <a:ext cx="1621172" cy="443796"/>
          </a:xfrm>
          <a:prstGeom prst="rect">
            <a:avLst/>
          </a:prstGeom>
        </p:spPr>
      </p:pic>
      <p:pic>
        <p:nvPicPr>
          <p:cNvPr id="98" name="Picture 9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01744" y="9478449"/>
            <a:ext cx="4475132" cy="229351"/>
          </a:xfrm>
          <a:prstGeom prst="rect">
            <a:avLst/>
          </a:prstGeom>
        </p:spPr>
      </p:pic>
      <p:pic>
        <p:nvPicPr>
          <p:cNvPr id="99" name="Picture 8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2343386" y="6804600"/>
            <a:ext cx="5839090" cy="1157202"/>
          </a:xfrm>
          <a:prstGeom prst="rect">
            <a:avLst/>
          </a:prstGeom>
        </p:spPr>
      </p:pic>
      <p:sp>
        <p:nvSpPr>
          <p:cNvPr id="112" name="TextBox 111"/>
          <p:cNvSpPr txBox="1"/>
          <p:nvPr/>
        </p:nvSpPr>
        <p:spPr>
          <a:xfrm>
            <a:off x="4567799" y="2023470"/>
            <a:ext cx="9152402" cy="784830"/>
          </a:xfrm>
          <a:prstGeom prst="rect">
            <a:avLst/>
          </a:prstGeom>
          <a:noFill/>
        </p:spPr>
        <p:txBody>
          <a:bodyPr wrap="square" rtlCol="0">
            <a:spAutoFit/>
          </a:bodyPr>
          <a:lstStyle/>
          <a:p>
            <a:pPr lvl="0" algn="ctr">
              <a:defRPr/>
            </a:pPr>
            <a:r>
              <a:rPr lang="en-US" sz="4500" b="1" dirty="0" err="1">
                <a:solidFill>
                  <a:srgbClr val="C00000"/>
                </a:solidFill>
                <a:latin typeface="Arial" panose="020B0604020202020204" pitchFamily="34" charset="0"/>
                <a:cs typeface="Arial" panose="020B0604020202020204" pitchFamily="34" charset="0"/>
              </a:rPr>
              <a:t>Thực</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hành</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lao</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động</a:t>
            </a:r>
            <a:r>
              <a:rPr lang="en-US" sz="4500" b="1" dirty="0">
                <a:solidFill>
                  <a:srgbClr val="C00000"/>
                </a:solidFill>
                <a:latin typeface="Arial" panose="020B0604020202020204" pitchFamily="34" charset="0"/>
                <a:cs typeface="Arial" panose="020B0604020202020204" pitchFamily="34" charset="0"/>
              </a:rPr>
              <a:t> an </a:t>
            </a:r>
            <a:r>
              <a:rPr lang="en-US" sz="4500" b="1" dirty="0" err="1">
                <a:solidFill>
                  <a:srgbClr val="C00000"/>
                </a:solidFill>
                <a:latin typeface="Arial" panose="020B0604020202020204" pitchFamily="34" charset="0"/>
                <a:cs typeface="Arial" panose="020B0604020202020204" pitchFamily="34" charset="0"/>
              </a:rPr>
              <a:t>toàn</a:t>
            </a:r>
            <a:endParaRPr lang="en-US" sz="4500" b="1" dirty="0">
              <a:solidFill>
                <a:srgbClr val="C00000"/>
              </a:solidFill>
              <a:latin typeface="Arial" panose="020B0604020202020204" pitchFamily="34" charset="0"/>
              <a:cs typeface="Arial" panose="020B0604020202020204" pitchFamily="34" charset="0"/>
            </a:endParaRPr>
          </a:p>
        </p:txBody>
      </p:sp>
      <p:sp>
        <p:nvSpPr>
          <p:cNvPr id="113" name="Rectangle 112"/>
          <p:cNvSpPr/>
          <p:nvPr/>
        </p:nvSpPr>
        <p:spPr>
          <a:xfrm>
            <a:off x="6781800" y="266700"/>
            <a:ext cx="4544834" cy="1402435"/>
          </a:xfrm>
          <a:prstGeom prst="rect">
            <a:avLst/>
          </a:prstGeom>
        </p:spPr>
        <p:txBody>
          <a:bodyPr wrap="none">
            <a:spAutoFit/>
          </a:bodyPr>
          <a:lstStyle/>
          <a:p>
            <a:pPr lvl="0" algn="ctr">
              <a:lnSpc>
                <a:spcPts val="11787"/>
              </a:lnSpc>
              <a:defRPr/>
            </a:pPr>
            <a:r>
              <a:rPr lang="en-US" sz="6000" b="1" dirty="0" smtClean="0">
                <a:solidFill>
                  <a:schemeClr val="tx2"/>
                </a:solidFill>
                <a:latin typeface="Arial" panose="020B0604020202020204" pitchFamily="34" charset="0"/>
                <a:cs typeface="Arial" panose="020B0604020202020204" pitchFamily="34" charset="0"/>
              </a:rPr>
              <a:t>LUYỆN TẬP</a:t>
            </a:r>
            <a:endParaRPr lang="en-US" sz="6000" b="1" dirty="0">
              <a:solidFill>
                <a:schemeClr val="tx2"/>
              </a:solidFill>
              <a:latin typeface="Arial" panose="020B0604020202020204" pitchFamily="34" charset="0"/>
              <a:cs typeface="Arial" panose="020B0604020202020204" pitchFamily="34" charset="0"/>
            </a:endParaRPr>
          </a:p>
        </p:txBody>
      </p:sp>
      <p:sp>
        <p:nvSpPr>
          <p:cNvPr id="87" name="Rectangle 86"/>
          <p:cNvSpPr/>
          <p:nvPr/>
        </p:nvSpPr>
        <p:spPr>
          <a:xfrm>
            <a:off x="925422" y="3086100"/>
            <a:ext cx="16611600" cy="1938992"/>
          </a:xfrm>
          <a:prstGeom prst="rect">
            <a:avLst/>
          </a:prstGeom>
        </p:spPr>
        <p:txBody>
          <a:bodyPr wrap="square">
            <a:spAutoFit/>
          </a:bodyPr>
          <a:lstStyle/>
          <a:p>
            <a:pPr marL="342900" lvl="0" indent="-342900" algn="just">
              <a:lnSpc>
                <a:spcPct val="150000"/>
              </a:lnSpc>
              <a:spcAft>
                <a:spcPts val="800"/>
              </a:spcAft>
              <a:buFont typeface="Times New Roman" panose="02020603050405020304" pitchFamily="18" charset="0"/>
              <a:buChar char="-"/>
              <a:tabLst>
                <a:tab pos="198755"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Các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em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lựa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hành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quét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hành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lang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lau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lớp</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học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treo</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dây</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trang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trí</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và</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trả</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lời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câu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hỏi</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Effect>
                      <a14:saturation sat="400000"/>
                    </a14:imgEffect>
                  </a14:imgLayer>
                </a14:imgProps>
              </a:ext>
            </a:extLst>
          </a:blip>
          <a:stretch>
            <a:fillRect/>
          </a:stretch>
        </p:blipFill>
        <p:spPr>
          <a:xfrm>
            <a:off x="1607070" y="5295900"/>
            <a:ext cx="7689330" cy="3567850"/>
          </a:xfrm>
          <a:prstGeom prst="rect">
            <a:avLst/>
          </a:prstGeom>
        </p:spPr>
      </p:pic>
      <p:sp>
        <p:nvSpPr>
          <p:cNvPr id="95" name="Rectangle 94"/>
          <p:cNvSpPr/>
          <p:nvPr/>
        </p:nvSpPr>
        <p:spPr>
          <a:xfrm>
            <a:off x="9677400" y="5299777"/>
            <a:ext cx="7932085" cy="1824923"/>
          </a:xfrm>
          <a:prstGeom prst="rect">
            <a:avLst/>
          </a:prstGeom>
        </p:spPr>
        <p:txBody>
          <a:bodyPr wrap="square">
            <a:spAutoFit/>
          </a:bodyPr>
          <a:lstStyle/>
          <a:p>
            <a:pPr marL="571500" indent="-571500" algn="just">
              <a:lnSpc>
                <a:spcPct val="150000"/>
              </a:lnSpc>
              <a:buFont typeface="Wingdings" panose="05000000000000000000" pitchFamily="2" charset="2"/>
              <a:buChar char="ü"/>
              <a:tabLst>
                <a:tab pos="198755"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Các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nào</a:t>
            </a:r>
            <a:r>
              <a:rPr lang="en-US" sz="4000" dirty="0" smtClean="0">
                <a:latin typeface="Arial" panose="020B0604020202020204" pitchFamily="34" charset="0"/>
                <a:ea typeface="Calibri" panose="020F0502020204030204" pitchFamily="34" charset="0"/>
                <a:cs typeface="Arial" panose="020B0604020202020204" pitchFamily="34" charset="0"/>
              </a:rPr>
              <a:t>?</a:t>
            </a:r>
          </a:p>
        </p:txBody>
      </p:sp>
      <p:pic>
        <p:nvPicPr>
          <p:cNvPr id="114" name="Picture 1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3260323" y="7664913"/>
            <a:ext cx="1179764" cy="180461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barn(inVertical)">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barn(inVertical)">
                                      <p:cBhvr>
                                        <p:cTn id="22" dur="500"/>
                                        <p:tgtEl>
                                          <p:spTgt spid="92"/>
                                        </p:tgtEl>
                                      </p:cBhvr>
                                    </p:animEffect>
                                  </p:childTnLst>
                                </p:cTn>
                              </p:par>
                              <p:par>
                                <p:cTn id="23" presetID="16" presetClass="entr" presetSubtype="21"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barn(inVertical)">
                                      <p:cBhvr>
                                        <p:cTn id="25" dur="500"/>
                                        <p:tgtEl>
                                          <p:spTgt spid="1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arn(inVertical)">
                                      <p:cBhvr>
                                        <p:cTn id="2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87"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82754" y="9280628"/>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578311">
            <a:off x="-1045263" y="1269426"/>
            <a:ext cx="3077205" cy="811263"/>
          </a:xfrm>
          <a:prstGeom prst="rect">
            <a:avLst/>
          </a:prstGeom>
        </p:spPr>
      </p:pic>
      <p:pic>
        <p:nvPicPr>
          <p:cNvPr id="95" name="Picture 9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7098683" y="518093"/>
            <a:ext cx="802682" cy="879433"/>
          </a:xfrm>
          <a:prstGeom prst="rect">
            <a:avLst/>
          </a:prstGeom>
        </p:spPr>
      </p:pic>
      <p:pic>
        <p:nvPicPr>
          <p:cNvPr id="96" name="Picture 9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569472" y="9148294"/>
            <a:ext cx="1621172" cy="443796"/>
          </a:xfrm>
          <a:prstGeom prst="rect">
            <a:avLst/>
          </a:prstGeom>
        </p:spPr>
      </p:pic>
      <p:pic>
        <p:nvPicPr>
          <p:cNvPr id="98" name="Picture 9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08498" y="9141143"/>
            <a:ext cx="4475132" cy="229351"/>
          </a:xfrm>
          <a:prstGeom prst="rect">
            <a:avLst/>
          </a:prstGeom>
        </p:spPr>
      </p:pic>
      <p:sp>
        <p:nvSpPr>
          <p:cNvPr id="87" name="Rectangle 86"/>
          <p:cNvSpPr/>
          <p:nvPr/>
        </p:nvSpPr>
        <p:spPr>
          <a:xfrm>
            <a:off x="1185718" y="499177"/>
            <a:ext cx="15349682" cy="1824923"/>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Quan</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sát</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đồ</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lao </a:t>
            </a:r>
            <a:r>
              <a:rPr lang="fr-FR" sz="4000" dirty="0" err="1" smtClean="0">
                <a:latin typeface="Arial" panose="020B0604020202020204" pitchFamily="34" charset="0"/>
                <a:ea typeface="Calibri" panose="020F0502020204030204" pitchFamily="34" charset="0"/>
                <a:cs typeface="Arial" panose="020B0604020202020204" pitchFamily="34" charset="0"/>
              </a:rPr>
              <a:t>động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và</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giới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thiệu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về</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tác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dụng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những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đồ</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lao </a:t>
            </a:r>
            <a:r>
              <a:rPr lang="fr-FR" sz="4000" dirty="0" err="1" smtClean="0">
                <a:latin typeface="Arial" panose="020B0604020202020204" pitchFamily="34" charset="0"/>
                <a:ea typeface="Calibri" panose="020F0502020204030204" pitchFamily="34" charset="0"/>
                <a:cs typeface="Arial" panose="020B0604020202020204" pitchFamily="34" charset="0"/>
              </a:rPr>
              <a:t>động</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6"/>
          <a:stretch>
            <a:fillRect/>
          </a:stretch>
        </p:blipFill>
        <p:spPr>
          <a:xfrm>
            <a:off x="533400" y="2985564"/>
            <a:ext cx="5550971" cy="5427616"/>
          </a:xfrm>
          <a:prstGeom prst="rect">
            <a:avLst/>
          </a:prstGeom>
        </p:spPr>
      </p:pic>
      <p:sp>
        <p:nvSpPr>
          <p:cNvPr id="97" name="Rectangle 96"/>
          <p:cNvSpPr/>
          <p:nvPr/>
        </p:nvSpPr>
        <p:spPr>
          <a:xfrm>
            <a:off x="6400800" y="2598658"/>
            <a:ext cx="11348164" cy="6278642"/>
          </a:xfrm>
          <a:prstGeom prst="rect">
            <a:avLst/>
          </a:prstGeom>
        </p:spPr>
        <p:txBody>
          <a:bodyPr wrap="square">
            <a:spAutoFit/>
          </a:bodyPr>
          <a:lstStyle/>
          <a:p>
            <a:pPr marL="571500" indent="-571500" algn="just">
              <a:lnSpc>
                <a:spcPct val="150000"/>
              </a:lnSpc>
              <a:buFontTx/>
              <a:buChar char="-"/>
            </a:pPr>
            <a:r>
              <a:rPr lang="en-US" sz="3800" dirty="0" err="1">
                <a:solidFill>
                  <a:srgbClr val="000000"/>
                </a:solidFill>
                <a:latin typeface="Arial" panose="020B0604020202020204" pitchFamily="34" charset="0"/>
                <a:cs typeface="Arial" panose="020B0604020202020204" pitchFamily="34" charset="0"/>
              </a:rPr>
              <a:t>Mũ</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hộ</a:t>
            </a:r>
            <a:r>
              <a:rPr lang="en-US" sz="3800" dirty="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bảo</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phần</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đầu</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cho</a:t>
            </a:r>
            <a:r>
              <a:rPr lang="en-US" sz="3800" dirty="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người</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lao</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động</a:t>
            </a:r>
            <a:r>
              <a:rPr lang="en-US" sz="3800" dirty="0" smtClean="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smtClean="0">
                <a:solidFill>
                  <a:srgbClr val="000000"/>
                </a:solidFill>
                <a:latin typeface="Arial" panose="020B0604020202020204" pitchFamily="34" charset="0"/>
                <a:cs typeface="Arial" panose="020B0604020202020204" pitchFamily="34" charset="0"/>
              </a:rPr>
              <a:t>Kính</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bảo</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hộ</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giảm</a:t>
            </a:r>
            <a:r>
              <a:rPr lang="en-US" sz="3800" dirty="0" smtClean="0">
                <a:solidFill>
                  <a:srgbClr val="000000"/>
                </a:solidFill>
                <a:latin typeface="Arial" panose="020B0604020202020204" pitchFamily="34" charset="0"/>
                <a:cs typeface="Arial" panose="020B0604020202020204" pitchFamily="34" charset="0"/>
              </a:rPr>
              <a:t> 90% </a:t>
            </a:r>
            <a:r>
              <a:rPr lang="en-US" sz="3800" dirty="0" err="1" smtClean="0">
                <a:solidFill>
                  <a:srgbClr val="000000"/>
                </a:solidFill>
                <a:latin typeface="Arial" panose="020B0604020202020204" pitchFamily="34" charset="0"/>
                <a:cs typeface="Arial" panose="020B0604020202020204" pitchFamily="34" charset="0"/>
              </a:rPr>
              <a:t>những</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chấn</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thương</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nguy</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hiểm</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về</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mắt</a:t>
            </a:r>
            <a:r>
              <a:rPr lang="en-US" sz="3800" dirty="0" smtClean="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smtClean="0">
                <a:latin typeface="Arial" panose="020B0604020202020204" pitchFamily="34" charset="0"/>
                <a:cs typeface="Arial" panose="020B0604020202020204" pitchFamily="34" charset="0"/>
              </a:rPr>
              <a:t>Quần</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áo</a:t>
            </a:r>
            <a:r>
              <a:rPr lang="en-US" sz="3800" dirty="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ngừa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bui</a:t>
            </a:r>
            <a:r>
              <a:rPr lang="en-US" sz="3800" dirty="0">
                <a:latin typeface="Arial" panose="020B0604020202020204" pitchFamily="34" charset="0"/>
                <a:cs typeface="Arial" panose="020B0604020202020204" pitchFamily="34" charset="0"/>
              </a:rPr>
              <a:t>, vi </a:t>
            </a:r>
            <a:r>
              <a:rPr lang="en-US" sz="3800" dirty="0" err="1">
                <a:latin typeface="Arial" panose="020B0604020202020204" pitchFamily="34" charset="0"/>
                <a:cs typeface="Arial" panose="020B0604020202020204" pitchFamily="34" charset="0"/>
              </a:rPr>
              <a:t>khuẩn</a:t>
            </a:r>
            <a:endParaRPr lang="en-US" sz="38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en-US" sz="4000" dirty="0" err="1" smtClean="0">
                <a:solidFill>
                  <a:srgbClr val="000000"/>
                </a:solidFill>
                <a:latin typeface="Roboto"/>
              </a:rPr>
              <a:t>Găng</a:t>
            </a:r>
            <a:r>
              <a:rPr lang="en-US" sz="4000" dirty="0" smtClean="0">
                <a:solidFill>
                  <a:srgbClr val="000000"/>
                </a:solidFill>
                <a:latin typeface="Roboto"/>
              </a:rPr>
              <a:t> </a:t>
            </a:r>
            <a:r>
              <a:rPr lang="en-US" sz="4000" dirty="0" err="1">
                <a:solidFill>
                  <a:srgbClr val="000000"/>
                </a:solidFill>
                <a:latin typeface="Roboto"/>
              </a:rPr>
              <a:t>tay</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cắt</a:t>
            </a:r>
            <a:r>
              <a:rPr lang="en-US" sz="4000" dirty="0">
                <a:solidFill>
                  <a:srgbClr val="000000"/>
                </a:solidFill>
                <a:latin typeface="Roboto"/>
              </a:rPr>
              <a:t>, </a:t>
            </a:r>
            <a:r>
              <a:rPr lang="en-US" sz="4000" dirty="0" err="1">
                <a:solidFill>
                  <a:srgbClr val="000000"/>
                </a:solidFill>
                <a:latin typeface="Roboto"/>
              </a:rPr>
              <a:t>găng</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hóa</a:t>
            </a:r>
            <a:r>
              <a:rPr lang="en-US" sz="4000" dirty="0">
                <a:solidFill>
                  <a:srgbClr val="000000"/>
                </a:solidFill>
                <a:latin typeface="Roboto"/>
              </a:rPr>
              <a:t> </a:t>
            </a:r>
            <a:r>
              <a:rPr lang="en-US" sz="4000" dirty="0" err="1">
                <a:solidFill>
                  <a:srgbClr val="000000"/>
                </a:solidFill>
                <a:latin typeface="Roboto"/>
              </a:rPr>
              <a:t>chất</a:t>
            </a:r>
            <a:r>
              <a:rPr lang="en-US" sz="4000" dirty="0" smtClean="0">
                <a:solidFill>
                  <a:srgbClr val="000000"/>
                </a:solidFill>
                <a:latin typeface="Roboto"/>
              </a:rPr>
              <a:t>,...</a:t>
            </a:r>
            <a:endParaRPr lang="en-US" sz="38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vi-VN" sz="3800" dirty="0">
                <a:solidFill>
                  <a:srgbClr val="000000"/>
                </a:solidFill>
                <a:cs typeface="Arial" panose="020B0604020202020204" pitchFamily="34" charset="0"/>
              </a:rPr>
              <a:t>Giày bảo hộ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đôi</a:t>
            </a:r>
            <a:r>
              <a:rPr lang="en-US" sz="3800" dirty="0">
                <a:solidFill>
                  <a:srgbClr val="000000"/>
                </a:solidFill>
                <a:latin typeface="Arial" panose="020B0604020202020204" pitchFamily="34" charset="0"/>
                <a:cs typeface="Arial" panose="020B0604020202020204" pitchFamily="34" charset="0"/>
              </a:rPr>
              <a:t> </a:t>
            </a:r>
            <a:r>
              <a:rPr lang="vi-VN" sz="3800" dirty="0">
                <a:solidFill>
                  <a:srgbClr val="000000"/>
                </a:solidFill>
                <a:cs typeface="Arial" panose="020B0604020202020204" pitchFamily="34" charset="0"/>
              </a:rPr>
              <a:t>chân an toàn qua tác động bên ngoài</a:t>
            </a:r>
            <a:r>
              <a:rPr lang="vi-VN" sz="3800" dirty="0" smtClean="0">
                <a:solidFill>
                  <a:srgbClr val="000000"/>
                </a:solidFill>
                <a:cs typeface="Arial" panose="020B0604020202020204" pitchFamily="34" charset="0"/>
              </a:rPr>
              <a:t>.</a:t>
            </a:r>
            <a:r>
              <a:rPr lang="en-US" sz="3800" dirty="0" smtClean="0">
                <a:solidFill>
                  <a:srgbClr val="000000"/>
                </a:solidFill>
                <a:latin typeface="Arial" panose="020B0604020202020204" pitchFamily="34" charset="0"/>
                <a:cs typeface="Arial" panose="020B0604020202020204" pitchFamily="34" charset="0"/>
              </a:rPr>
              <a:t>..</a:t>
            </a:r>
            <a:endParaRPr lang="en-US" sz="3800"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fade">
                                      <p:cBhvr>
                                        <p:cTn id="15" dur="500"/>
                                        <p:tgtEl>
                                          <p:spTgt spid="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
                                            <p:txEl>
                                              <p:pRg st="1" end="1"/>
                                            </p:txEl>
                                          </p:spTgt>
                                        </p:tgtEl>
                                        <p:attrNameLst>
                                          <p:attrName>style.visibility</p:attrName>
                                        </p:attrNameLst>
                                      </p:cBhvr>
                                      <p:to>
                                        <p:strVal val="visible"/>
                                      </p:to>
                                    </p:set>
                                    <p:animEffect transition="in" filter="fade">
                                      <p:cBhvr>
                                        <p:cTn id="20" dur="500"/>
                                        <p:tgtEl>
                                          <p:spTgt spid="9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7">
                                            <p:txEl>
                                              <p:pRg st="2" end="2"/>
                                            </p:txEl>
                                          </p:spTgt>
                                        </p:tgtEl>
                                        <p:attrNameLst>
                                          <p:attrName>style.visibility</p:attrName>
                                        </p:attrNameLst>
                                      </p:cBhvr>
                                      <p:to>
                                        <p:strVal val="visible"/>
                                      </p:to>
                                    </p:set>
                                    <p:animEffect transition="in" filter="fade">
                                      <p:cBhvr>
                                        <p:cTn id="25" dur="500"/>
                                        <p:tgtEl>
                                          <p:spTgt spid="9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7">
                                            <p:txEl>
                                              <p:pRg st="3" end="3"/>
                                            </p:txEl>
                                          </p:spTgt>
                                        </p:tgtEl>
                                        <p:attrNameLst>
                                          <p:attrName>style.visibility</p:attrName>
                                        </p:attrNameLst>
                                      </p:cBhvr>
                                      <p:to>
                                        <p:strVal val="visible"/>
                                      </p:to>
                                    </p:set>
                                    <p:animEffect transition="in" filter="fade">
                                      <p:cBhvr>
                                        <p:cTn id="30" dur="500"/>
                                        <p:tgtEl>
                                          <p:spTgt spid="9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7">
                                            <p:txEl>
                                              <p:pRg st="4" end="4"/>
                                            </p:txEl>
                                          </p:spTgt>
                                        </p:tgtEl>
                                        <p:attrNameLst>
                                          <p:attrName>style.visibility</p:attrName>
                                        </p:attrNameLst>
                                      </p:cBhvr>
                                      <p:to>
                                        <p:strVal val="visible"/>
                                      </p:to>
                                    </p:set>
                                    <p:animEffect transition="in" filter="fade">
                                      <p:cBhvr>
                                        <p:cTn id="35" dur="500"/>
                                        <p:tgtEl>
                                          <p:spTgt spid="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800522" y="9840192"/>
            <a:ext cx="1621172" cy="443796"/>
          </a:xfrm>
          <a:prstGeom prst="rect">
            <a:avLst/>
          </a:prstGeom>
        </p:spPr>
      </p:pic>
      <p:pic>
        <p:nvPicPr>
          <p:cNvPr id="98" name="Picture 9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46030" y="9560279"/>
            <a:ext cx="4475132" cy="229351"/>
          </a:xfrm>
          <a:prstGeom prst="rect">
            <a:avLst/>
          </a:prstGeom>
        </p:spPr>
      </p:pic>
      <p:pic>
        <p:nvPicPr>
          <p:cNvPr id="99" name="Picture 8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5513320" y="1943778"/>
            <a:ext cx="4229467" cy="838204"/>
          </a:xfrm>
          <a:prstGeom prst="rect">
            <a:avLst/>
          </a:prstGeom>
        </p:spPr>
      </p:pic>
      <p:grpSp>
        <p:nvGrpSpPr>
          <p:cNvPr id="106" name="Group 105"/>
          <p:cNvGrpSpPr/>
          <p:nvPr/>
        </p:nvGrpSpPr>
        <p:grpSpPr>
          <a:xfrm>
            <a:off x="2584965" y="677547"/>
            <a:ext cx="13340835" cy="1207195"/>
            <a:chOff x="3136171" y="4109413"/>
            <a:chExt cx="13340835" cy="1207195"/>
          </a:xfrm>
        </p:grpSpPr>
        <p:sp>
          <p:nvSpPr>
            <p:cNvPr id="104" name="Rectangular Callout 103"/>
            <p:cNvSpPr/>
            <p:nvPr/>
          </p:nvSpPr>
          <p:spPr>
            <a:xfrm>
              <a:off x="3136171" y="4109413"/>
              <a:ext cx="13340835" cy="1207195"/>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p:cNvSpPr/>
            <p:nvPr/>
          </p:nvSpPr>
          <p:spPr>
            <a:xfrm>
              <a:off x="3477708" y="4157037"/>
              <a:ext cx="12999298" cy="1015663"/>
            </a:xfrm>
            <a:prstGeom prst="rect">
              <a:avLst/>
            </a:prstGeom>
          </p:spPr>
          <p:txBody>
            <a:bodyPr wrap="square">
              <a:spAutoFit/>
            </a:bodyPr>
            <a:lstStyle/>
            <a:p>
              <a:pPr lvl="0" algn="just">
                <a:lnSpc>
                  <a:spcPct val="150000"/>
                </a:lnSpc>
                <a:defRPr/>
              </a:pPr>
              <a:r>
                <a:rPr lang="vi-VN" sz="4000" dirty="0">
                  <a:solidFill>
                    <a:srgbClr val="000000"/>
                  </a:solidFill>
                  <a:ea typeface="Arial" panose="020B0604020202020204" pitchFamily="34" charset="0"/>
                  <a:cs typeface="Arial" panose="020B0604020202020204" pitchFamily="34" charset="0"/>
                </a:rPr>
                <a:t>Thảo luận để xây dựng quy tắc an toàn trong lao động: </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95" name="Rectangle 3"/>
          <p:cNvSpPr>
            <a:spLocks noChangeArrowheads="1"/>
          </p:cNvSpPr>
          <p:nvPr/>
        </p:nvSpPr>
        <p:spPr bwMode="auto">
          <a:xfrm>
            <a:off x="843795" y="2247900"/>
            <a:ext cx="13099255"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050" eaLnBrk="0" fontAlgn="base" hangingPunct="0">
              <a:spcBef>
                <a:spcPct val="0"/>
              </a:spcBef>
              <a:spcAft>
                <a:spcPct val="0"/>
              </a:spcAft>
              <a:tabLst>
                <a:tab pos="198438" algn="l"/>
              </a:tabLst>
              <a:defRPr>
                <a:solidFill>
                  <a:schemeClr val="tx1"/>
                </a:solidFill>
                <a:latin typeface="Arial" panose="020B0604020202020204" pitchFamily="34" charset="0"/>
              </a:defRPr>
            </a:lvl1pPr>
            <a:lvl2pPr eaLnBrk="0" fontAlgn="base" hangingPunct="0">
              <a:spcBef>
                <a:spcPct val="0"/>
              </a:spcBef>
              <a:spcAft>
                <a:spcPct val="0"/>
              </a:spcAft>
              <a:tabLst>
                <a:tab pos="198438" algn="l"/>
              </a:tabLst>
              <a:defRPr>
                <a:solidFill>
                  <a:schemeClr val="tx1"/>
                </a:solidFill>
                <a:latin typeface="Arial" panose="020B0604020202020204" pitchFamily="34" charset="0"/>
              </a:defRPr>
            </a:lvl2pPr>
            <a:lvl3pPr eaLnBrk="0" fontAlgn="base" hangingPunct="0">
              <a:spcBef>
                <a:spcPct val="0"/>
              </a:spcBef>
              <a:spcAft>
                <a:spcPct val="0"/>
              </a:spcAft>
              <a:tabLst>
                <a:tab pos="198438" algn="l"/>
              </a:tabLst>
              <a:defRPr>
                <a:solidFill>
                  <a:schemeClr val="tx1"/>
                </a:solidFill>
                <a:latin typeface="Arial" panose="020B0604020202020204" pitchFamily="34" charset="0"/>
              </a:defRPr>
            </a:lvl3pPr>
            <a:lvl4pPr eaLnBrk="0" fontAlgn="base" hangingPunct="0">
              <a:spcBef>
                <a:spcPct val="0"/>
              </a:spcBef>
              <a:spcAft>
                <a:spcPct val="0"/>
              </a:spcAft>
              <a:tabLst>
                <a:tab pos="198438" algn="l"/>
              </a:tabLst>
              <a:defRPr>
                <a:solidFill>
                  <a:schemeClr val="tx1"/>
                </a:solidFill>
                <a:latin typeface="Arial" panose="020B0604020202020204" pitchFamily="34" charset="0"/>
              </a:defRPr>
            </a:lvl4pPr>
            <a:lvl5pPr eaLnBrk="0" fontAlgn="base" hangingPunct="0">
              <a:spcBef>
                <a:spcPct val="0"/>
              </a:spcBef>
              <a:spcAft>
                <a:spcPct val="0"/>
              </a:spcAft>
              <a:tabLst>
                <a:tab pos="198438" algn="l"/>
              </a:tabLst>
              <a:defRPr>
                <a:solidFill>
                  <a:schemeClr val="tx1"/>
                </a:solidFill>
                <a:latin typeface="Arial" panose="020B0604020202020204" pitchFamily="34" charset="0"/>
              </a:defRPr>
            </a:lvl5pPr>
            <a:lvl6pPr eaLnBrk="0" fontAlgn="base" hangingPunct="0">
              <a:spcBef>
                <a:spcPct val="0"/>
              </a:spcBef>
              <a:spcAft>
                <a:spcPct val="0"/>
              </a:spcAft>
              <a:tabLst>
                <a:tab pos="198438" algn="l"/>
              </a:tabLst>
              <a:defRPr>
                <a:solidFill>
                  <a:schemeClr val="tx1"/>
                </a:solidFill>
                <a:latin typeface="Arial" panose="020B0604020202020204" pitchFamily="34" charset="0"/>
              </a:defRPr>
            </a:lvl6pPr>
            <a:lvl7pPr eaLnBrk="0" fontAlgn="base" hangingPunct="0">
              <a:spcBef>
                <a:spcPct val="0"/>
              </a:spcBef>
              <a:spcAft>
                <a:spcPct val="0"/>
              </a:spcAft>
              <a:tabLst>
                <a:tab pos="198438" algn="l"/>
              </a:tabLst>
              <a:defRPr>
                <a:solidFill>
                  <a:schemeClr val="tx1"/>
                </a:solidFill>
                <a:latin typeface="Arial" panose="020B0604020202020204" pitchFamily="34" charset="0"/>
              </a:defRPr>
            </a:lvl7pPr>
            <a:lvl8pPr eaLnBrk="0" fontAlgn="base" hangingPunct="0">
              <a:spcBef>
                <a:spcPct val="0"/>
              </a:spcBef>
              <a:spcAft>
                <a:spcPct val="0"/>
              </a:spcAft>
              <a:tabLst>
                <a:tab pos="198438" algn="l"/>
              </a:tabLst>
              <a:defRPr>
                <a:solidFill>
                  <a:schemeClr val="tx1"/>
                </a:solidFill>
                <a:latin typeface="Arial" panose="020B0604020202020204" pitchFamily="34" charset="0"/>
              </a:defRPr>
            </a:lvl8pPr>
            <a:lvl9pPr eaLnBrk="0" fontAlgn="base" hangingPunct="0">
              <a:spcBef>
                <a:spcPct val="0"/>
              </a:spcBef>
              <a:spcAft>
                <a:spcPct val="0"/>
              </a:spcAft>
              <a:tabLst>
                <a:tab pos="198438" algn="l"/>
              </a:tabLst>
              <a:defRPr>
                <a:solidFill>
                  <a:schemeClr val="tx1"/>
                </a:solidFill>
                <a:latin typeface="Arial" panose="020B0604020202020204" pitchFamily="34" charset="0"/>
              </a:defRPr>
            </a:lvl9pPr>
          </a:lstStyle>
          <a:p>
            <a:pPr marL="571500" indent="-571500" algn="just">
              <a:lnSpc>
                <a:spcPct val="150000"/>
              </a:lnSpc>
              <a:buFontTx/>
              <a:buChar char="-"/>
            </a:pPr>
            <a:r>
              <a:rPr lang="en-US" altLang="en-US" sz="3800" dirty="0" err="1" smtClean="0">
                <a:ea typeface="Calibri" panose="020F0502020204030204" pitchFamily="34" charset="0"/>
                <a:cs typeface="Times New Roman" panose="02020603050405020304" pitchFamily="18" charset="0"/>
              </a:rPr>
              <a:t>Khi</a:t>
            </a:r>
            <a:r>
              <a:rPr lang="en-US" altLang="en-US" sz="3800" dirty="0" smtClean="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lao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động</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quần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áo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đầu</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tóc</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nên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chuẩn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bị</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như</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thế</a:t>
            </a:r>
            <a:r>
              <a:rPr lang="en-US" altLang="en-US" sz="3800" dirty="0">
                <a:ea typeface="Calibri" panose="020F0502020204030204" pitchFamily="34" charset="0"/>
                <a:cs typeface="Times New Roman" panose="02020603050405020304" pitchFamily="18" charset="0"/>
              </a:rPr>
              <a:t> </a:t>
            </a:r>
            <a:r>
              <a:rPr lang="en-US" altLang="en-US" sz="3800" dirty="0" err="1" smtClean="0">
                <a:ea typeface="Calibri" panose="020F0502020204030204" pitchFamily="34" charset="0"/>
                <a:cs typeface="Times New Roman" panose="02020603050405020304" pitchFamily="18" charset="0"/>
              </a:rPr>
              <a:t>nào</a:t>
            </a:r>
            <a:r>
              <a:rPr lang="en-US" altLang="en-US" sz="3800" dirty="0" smtClean="0">
                <a:ea typeface="Calibri" panose="020F0502020204030204" pitchFamily="34" charset="0"/>
                <a:cs typeface="Times New Roman" panose="02020603050405020304" pitchFamily="18" charset="0"/>
              </a:rPr>
              <a:t>?</a:t>
            </a:r>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Có</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thể</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sử</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những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đồ</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bảo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hộ</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Kiểm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cụ</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khi</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Vị</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trí</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khoảng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cách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giữa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các</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thành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viên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tham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gia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là</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an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toàn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để</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phòng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tránh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trong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Nếu</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xảy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ra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tình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huống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khiến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mình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bị</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đau</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chảy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máu</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em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phải</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kumimoji="0" lang="en-US" altLang="en-US" sz="3800" b="0" i="0" u="none" strike="noStrike" cap="none" normalizeH="0" baseline="0" dirty="0" smtClean="0">
              <a:ln>
                <a:noFill/>
              </a:ln>
              <a:solidFill>
                <a:schemeClr val="tx1"/>
              </a:solidFill>
              <a:effectLst/>
            </a:endParaRPr>
          </a:p>
        </p:txBody>
      </p:sp>
      <p:pic>
        <p:nvPicPr>
          <p:cNvPr id="2048" name="Picture 204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4044962" y="5512684"/>
            <a:ext cx="4118596" cy="4118596"/>
          </a:xfrm>
          <a:prstGeom prst="rect">
            <a:avLst/>
          </a:prstGeom>
        </p:spPr>
      </p:pic>
      <p:pic>
        <p:nvPicPr>
          <p:cNvPr id="105" name="Picture 31"/>
          <p:cNvPicPr>
            <a:picLocks noChangeAspect="1"/>
          </p:cNvPicPr>
          <p:nvPr/>
        </p:nvPicPr>
        <p:blipFill>
          <a:blip r:embed="rId18"/>
          <a:srcRect/>
          <a:stretch>
            <a:fillRect/>
          </a:stretch>
        </p:blipFill>
        <p:spPr>
          <a:xfrm>
            <a:off x="15507224" y="4355401"/>
            <a:ext cx="1340460" cy="849927"/>
          </a:xfrm>
          <a:prstGeom prst="rect">
            <a:avLst/>
          </a:prstGeom>
        </p:spPr>
      </p:pic>
    </p:spTree>
    <p:extLst>
      <p:ext uri="{BB962C8B-B14F-4D97-AF65-F5344CB8AC3E}">
        <p14:creationId xmlns:p14="http://schemas.microsoft.com/office/powerpoint/2010/main" val="31365845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anim calcmode="lin" valueType="num">
                                      <p:cBhvr>
                                        <p:cTn id="13" dur="500" fill="hold"/>
                                        <p:tgtEl>
                                          <p:spTgt spid="105"/>
                                        </p:tgtEl>
                                        <p:attrNameLst>
                                          <p:attrName>ppt_x</p:attrName>
                                        </p:attrNameLst>
                                      </p:cBhvr>
                                      <p:tavLst>
                                        <p:tav tm="0">
                                          <p:val>
                                            <p:strVal val="#ppt_x"/>
                                          </p:val>
                                        </p:tav>
                                        <p:tav tm="100000">
                                          <p:val>
                                            <p:strVal val="#ppt_x"/>
                                          </p:val>
                                        </p:tav>
                                      </p:tavLst>
                                    </p:anim>
                                    <p:anim calcmode="lin" valueType="num">
                                      <p:cBhvr>
                                        <p:cTn id="14" dur="500" fill="hold"/>
                                        <p:tgtEl>
                                          <p:spTgt spid="10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anim calcmode="lin" valueType="num">
                                      <p:cBhvr>
                                        <p:cTn id="18" dur="500" fill="hold"/>
                                        <p:tgtEl>
                                          <p:spTgt spid="95"/>
                                        </p:tgtEl>
                                        <p:attrNameLst>
                                          <p:attrName>ppt_x</p:attrName>
                                        </p:attrNameLst>
                                      </p:cBhvr>
                                      <p:tavLst>
                                        <p:tav tm="0">
                                          <p:val>
                                            <p:strVal val="#ppt_x"/>
                                          </p:val>
                                        </p:tav>
                                        <p:tav tm="100000">
                                          <p:val>
                                            <p:strVal val="#ppt_x"/>
                                          </p:val>
                                        </p:tav>
                                      </p:tavLst>
                                    </p:anim>
                                    <p:anim calcmode="lin" valueType="num">
                                      <p:cBhvr>
                                        <p:cTn id="19" dur="500" fill="hold"/>
                                        <p:tgtEl>
                                          <p:spTgt spid="9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48"/>
                                        </p:tgtEl>
                                        <p:attrNameLst>
                                          <p:attrName>style.visibility</p:attrName>
                                        </p:attrNameLst>
                                      </p:cBhvr>
                                      <p:to>
                                        <p:strVal val="visible"/>
                                      </p:to>
                                    </p:set>
                                    <p:animEffect transition="in" filter="fade">
                                      <p:cBhvr>
                                        <p:cTn id="22" dur="500"/>
                                        <p:tgtEl>
                                          <p:spTgt spid="2048"/>
                                        </p:tgtEl>
                                      </p:cBhvr>
                                    </p:animEffect>
                                    <p:anim calcmode="lin" valueType="num">
                                      <p:cBhvr>
                                        <p:cTn id="23" dur="500" fill="hold"/>
                                        <p:tgtEl>
                                          <p:spTgt spid="2048"/>
                                        </p:tgtEl>
                                        <p:attrNameLst>
                                          <p:attrName>ppt_x</p:attrName>
                                        </p:attrNameLst>
                                      </p:cBhvr>
                                      <p:tavLst>
                                        <p:tav tm="0">
                                          <p:val>
                                            <p:strVal val="#ppt_x"/>
                                          </p:val>
                                        </p:tav>
                                        <p:tav tm="100000">
                                          <p:val>
                                            <p:strVal val="#ppt_x"/>
                                          </p:val>
                                        </p:tav>
                                      </p:tavLst>
                                    </p:anim>
                                    <p:anim calcmode="lin" valueType="num">
                                      <p:cBhvr>
                                        <p:cTn id="24" dur="500" fill="hold"/>
                                        <p:tgtEl>
                                          <p:spTgt spid="2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600</Words>
  <Application>Microsoft Office PowerPoint</Application>
  <PresentationFormat>Custom</PresentationFormat>
  <Paragraphs>53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Roboto</vt:lpstr>
      <vt:lpstr>Arial</vt:lpstr>
      <vt:lpstr>Wingdings</vt:lpstr>
      <vt:lpstr>Calibri</vt:lpstr>
      <vt:lpstr>Times New Roman</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White Pink Clean Grid English Subject Verb Agreement Educational Presentation</dc:title>
  <dc:creator>Lê Thảo</dc:creator>
  <cp:lastModifiedBy>Admin</cp:lastModifiedBy>
  <cp:revision>35</cp:revision>
  <dcterms:created xsi:type="dcterms:W3CDTF">2006-08-16T00:00:00Z</dcterms:created>
  <dcterms:modified xsi:type="dcterms:W3CDTF">2022-12-08T08:02:34Z</dcterms:modified>
  <dc:identifier>DAFOtKIzcO8</dc:identifier>
</cp:coreProperties>
</file>