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8" r:id="rId1"/>
  </p:sldMasterIdLst>
  <p:notesMasterIdLst>
    <p:notesMasterId r:id="rId13"/>
  </p:notesMasterIdLst>
  <p:sldIdLst>
    <p:sldId id="295" r:id="rId2"/>
    <p:sldId id="296" r:id="rId3"/>
    <p:sldId id="306" r:id="rId4"/>
    <p:sldId id="297" r:id="rId5"/>
    <p:sldId id="307" r:id="rId6"/>
    <p:sldId id="299" r:id="rId7"/>
    <p:sldId id="300" r:id="rId8"/>
    <p:sldId id="301" r:id="rId9"/>
    <p:sldId id="308" r:id="rId10"/>
    <p:sldId id="309" r:id="rId11"/>
    <p:sldId id="310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A6AEA3-6846-49BC-8FDE-C80ADCBD22A6}">
  <a:tblStyle styleId="{DCA6AEA3-6846-49BC-8FDE-C80ADCBD22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BB7251C-6D03-4B44-844D-2621CBCEED7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4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410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7790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5636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9401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78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630650" y="1333450"/>
            <a:ext cx="5882700" cy="2476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828800" y="1493525"/>
            <a:ext cx="5486400" cy="215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yrannosaurus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4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Plesiosaur">
  <p:cSld name="BLANK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Pterodactyl">
  <p:cSld name="BLANK_1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riceratops">
  <p:cSld name="BLANK_1_1_1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1541F3F7-993D-40F6-A156-AF637ECEB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259416"/>
            <a:ext cx="9144000" cy="3884084"/>
          </a:xfrm>
          <a:prstGeom prst="rect">
            <a:avLst/>
          </a:prstGeom>
        </p:spPr>
      </p:pic>
      <p:pic>
        <p:nvPicPr>
          <p:cNvPr id="13" name="图片 12" descr="图片包含 恐龙, 爬行动物, 树叶&#10;&#10;描述已自动生成">
            <a:extLst>
              <a:ext uri="{FF2B5EF4-FFF2-40B4-BE49-F238E27FC236}">
                <a16:creationId xmlns:a16="http://schemas.microsoft.com/office/drawing/2014/main" id="{8E768263-D056-4D1B-A5C0-F70DADA39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6442023" y="3496456"/>
            <a:ext cx="2701978" cy="16416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 descr="图片包含 恐龙, 爬行动物, 树叶&#10;&#10;描述已自动生成">
            <a:extLst>
              <a:ext uri="{FF2B5EF4-FFF2-40B4-BE49-F238E27FC236}">
                <a16:creationId xmlns:a16="http://schemas.microsoft.com/office/drawing/2014/main" id="{23A73595-38C8-45D1-A455-948DE0C741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317518" cy="10230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35A099F4-6095-409B-8FAA-9925DB3B7C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7184035" y="-1"/>
            <a:ext cx="1959965" cy="10230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A57070B-961D-45F7-9FDE-309DD1D11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1" t="34998" r="6425"/>
          <a:stretch/>
        </p:blipFill>
        <p:spPr>
          <a:xfrm>
            <a:off x="6841008" y="1800226"/>
            <a:ext cx="2408860" cy="3343032"/>
          </a:xfrm>
          <a:prstGeom prst="rect">
            <a:avLst/>
          </a:prstGeom>
        </p:spPr>
      </p:pic>
      <p:pic>
        <p:nvPicPr>
          <p:cNvPr id="21" name="图片 20" descr="图片包含 恐龙, 爬行动物, 树叶&#10;&#10;描述已自动生成">
            <a:extLst>
              <a:ext uri="{FF2B5EF4-FFF2-40B4-BE49-F238E27FC236}">
                <a16:creationId xmlns:a16="http://schemas.microsoft.com/office/drawing/2014/main" id="{7140B841-BA4B-4715-825C-1D6FACBE6E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1" y="3759399"/>
            <a:ext cx="1821305" cy="13838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47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82050" y="1633651"/>
            <a:ext cx="6979800" cy="23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2" r:id="rId2"/>
    <p:sldLayoutId id="2147483663" r:id="rId3"/>
    <p:sldLayoutId id="2147483664" r:id="rId4"/>
    <p:sldLayoutId id="2147483666" r:id="rId5"/>
    <p:sldLayoutId id="2147483669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口哨版轻松欢快夏日旅行配乐-26秒">
            <a:hlinkClick r:id="" action="ppaction://media"/>
            <a:extLst>
              <a:ext uri="{FF2B5EF4-FFF2-40B4-BE49-F238E27FC236}">
                <a16:creationId xmlns:a16="http://schemas.microsoft.com/office/drawing/2014/main" id="{109C81F0-C2AF-4DEF-8DEB-8D183D3617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7244" y="5355431"/>
            <a:ext cx="457200" cy="457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36C92D8-4DBE-4DE1-9F01-0425B0BD9956}"/>
              </a:ext>
            </a:extLst>
          </p:cNvPr>
          <p:cNvPicPr/>
          <p:nvPr/>
        </p:nvPicPr>
        <p:blipFill>
          <a:blip r:embed="rId6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2712316" y="574119"/>
            <a:ext cx="3288434" cy="119967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9B02FA-297D-408F-A582-C454AA791F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537" y="2518619"/>
            <a:ext cx="3528780" cy="35287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5F5A01-A850-C87B-CF23-D3BB722E04EA}"/>
              </a:ext>
            </a:extLst>
          </p:cNvPr>
          <p:cNvSpPr txBox="1"/>
          <p:nvPr/>
        </p:nvSpPr>
        <p:spPr>
          <a:xfrm>
            <a:off x="3518941" y="1000594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TIẾNG VIỆT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687A4F-8764-8065-9E30-5ED440B9B4A6}"/>
              </a:ext>
            </a:extLst>
          </p:cNvPr>
          <p:cNvSpPr txBox="1"/>
          <p:nvPr/>
        </p:nvSpPr>
        <p:spPr>
          <a:xfrm>
            <a:off x="2712316" y="2165336"/>
            <a:ext cx="4826000" cy="9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32: LUYỆN VIẾT THƯ</a:t>
            </a:r>
            <a:endParaRPr lang="vi-VN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</a:t>
            </a:r>
            <a:r>
              <a:rPr lang="nl-NL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 số: 119/245</a:t>
            </a:r>
            <a:endParaRPr lang="vi-VN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0587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F8D065-6956-45AF-4379-28B728D683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4" name="Picture 12" descr="Trẻ Nhỏ Và Bong Bóng Lời Nói Hình minh họa Sẵn có - Tải xuống Hình ảnh Ngay  bây giờ - Biểu cảm khuôn mặt, Bong bóng suy nghĩ, Bong bóng thoại - iStock">
            <a:extLst>
              <a:ext uri="{FF2B5EF4-FFF2-40B4-BE49-F238E27FC236}">
                <a16:creationId xmlns:a16="http://schemas.microsoft.com/office/drawing/2014/main" id="{CAC36A15-4248-EBF7-9036-264EE1027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07C89B-1CFB-F285-2CF4-33088DC01B29}"/>
              </a:ext>
            </a:extLst>
          </p:cNvPr>
          <p:cNvSpPr txBox="1"/>
          <p:nvPr/>
        </p:nvSpPr>
        <p:spPr>
          <a:xfrm>
            <a:off x="1885245" y="1027288"/>
            <a:ext cx="447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+mj-lt"/>
              </a:rPr>
              <a:t>CỦNG CỐ LẠI NỘI DUNG BÀI HỌC  VÀ DẶN DÒ HỌC SINH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FB9CF2-5F82-33E4-121F-F359AAFBB0B0}"/>
              </a:ext>
            </a:extLst>
          </p:cNvPr>
          <p:cNvSpPr txBox="1"/>
          <p:nvPr/>
        </p:nvSpPr>
        <p:spPr>
          <a:xfrm>
            <a:off x="1422400" y="1850216"/>
            <a:ext cx="5535491" cy="259898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Về nhà tự làm phong bì thư và ghi tên người gửi, người nhận lên bì thư.</a:t>
            </a:r>
            <a:endParaRPr lang="vi-VN" sz="24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Xin ý kiến đóng góp của người thân.</a:t>
            </a:r>
            <a:endParaRPr lang="vi-VN" sz="24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GV cho HS nhắc lại những nội dung chủ yếu trong tuần 17. </a:t>
            </a:r>
            <a:endParaRPr lang="vi-VN" sz="24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50104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A59D57-91D0-4B63-B911-E49054D22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286" y="1263650"/>
            <a:ext cx="5395427" cy="18929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6FA68CE-D0CB-8764-8534-0BD364044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9939"/>
            <a:ext cx="1948251" cy="432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5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6" fill="hold" nodeType="click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68F2E3-1B2F-2FCB-8675-464071BB7E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09F409-C1BA-5A96-160E-63EC8F12AB7D}"/>
              </a:ext>
            </a:extLst>
          </p:cNvPr>
          <p:cNvSpPr txBox="1"/>
          <p:nvPr/>
        </p:nvSpPr>
        <p:spPr>
          <a:xfrm>
            <a:off x="2325510" y="10919"/>
            <a:ext cx="6208889" cy="4837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7051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 CẦU CẦN ĐẠT: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-27051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HS biết viết được bức thư cho bạn theo hướng dẫn.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-27051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 tự viết được thư thăm hỏi.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284A340C-35C7-AB86-C311-DA3DD2361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9987" y="513242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19912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11B76BD-8569-EFA6-04D9-09F51EE3B3B5}"/>
              </a:ext>
            </a:extLst>
          </p:cNvPr>
          <p:cNvSpPr txBox="1"/>
          <p:nvPr/>
        </p:nvSpPr>
        <p:spPr>
          <a:xfrm>
            <a:off x="2963332" y="2051652"/>
            <a:ext cx="4572000" cy="812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Khởi động</a:t>
            </a:r>
            <a:endParaRPr lang="vi-VN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7E3004D5-18DC-7BF6-093F-960058CDB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235" y="1772111"/>
            <a:ext cx="1448393" cy="13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27928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C90046-01A3-59FA-982A-D835AFF77D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5959A4-A911-248D-CB0F-A2A1473DEE28}"/>
              </a:ext>
            </a:extLst>
          </p:cNvPr>
          <p:cNvSpPr txBox="1"/>
          <p:nvPr/>
        </p:nvSpPr>
        <p:spPr>
          <a:xfrm>
            <a:off x="90312" y="-44907"/>
            <a:ext cx="5294488" cy="36281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GV 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 cầu học sinh đọc </a:t>
            </a:r>
            <a:r>
              <a:rPr lang="nl-NL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 bức thư trong bài 30.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Trả lời các câu hỏi sau:</a:t>
            </a:r>
            <a:endParaRPr lang="vi-VN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nl-NL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Nga viết thư cho ai?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Đầu bức thư ghi những gì?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Bạn ấy viết thư để làm gì?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28" name="Picture 4" descr="BÀI TẬP ĐỌC HIỂU KHỐI 11 - LẦN 3">
            <a:extLst>
              <a:ext uri="{FF2B5EF4-FFF2-40B4-BE49-F238E27FC236}">
                <a16:creationId xmlns:a16="http://schemas.microsoft.com/office/drawing/2014/main" id="{898800A0-F106-7A83-A297-8C584EFBE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50" y="1087848"/>
            <a:ext cx="1840090" cy="224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uần 24-Tập đọc 5-Hộp thư mật">
            <a:extLst>
              <a:ext uri="{FF2B5EF4-FFF2-40B4-BE49-F238E27FC236}">
                <a16:creationId xmlns:a16="http://schemas.microsoft.com/office/drawing/2014/main" id="{EE8D630D-7B8F-4A16-DC09-582648053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440" y="1118892"/>
            <a:ext cx="1590323" cy="218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43630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11B76BD-8569-EFA6-04D9-09F51EE3B3B5}"/>
              </a:ext>
            </a:extLst>
          </p:cNvPr>
          <p:cNvSpPr txBox="1"/>
          <p:nvPr/>
        </p:nvSpPr>
        <p:spPr>
          <a:xfrm>
            <a:off x="2963332" y="2051652"/>
            <a:ext cx="4572000" cy="812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nl-NL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vi-VN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Khám phá</a:t>
            </a:r>
            <a:endParaRPr lang="vi-VN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11F7DA-1F7B-1AB8-6E0D-A0902C68F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206" y="1688740"/>
            <a:ext cx="1448393" cy="13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16704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E73023-7A98-D3DB-B1F8-12B25AFA4D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D1D5F4-7093-0D93-9291-222132FF54E3}"/>
              </a:ext>
            </a:extLst>
          </p:cNvPr>
          <p:cNvSpPr txBox="1"/>
          <p:nvPr/>
        </p:nvSpPr>
        <p:spPr>
          <a:xfrm>
            <a:off x="3505201" y="274948"/>
            <a:ext cx="4572000" cy="41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tabLst>
                <a:tab pos="1190625" algn="l"/>
              </a:tabLst>
            </a:pPr>
            <a:r>
              <a:rPr lang="nl-NL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vi-V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 BÀI TẬP</a:t>
            </a:r>
            <a:endParaRPr lang="vi-VN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F9C367-1A33-0DE8-9536-89C37B53A397}"/>
              </a:ext>
            </a:extLst>
          </p:cNvPr>
          <p:cNvSpPr txBox="1"/>
          <p:nvPr/>
        </p:nvSpPr>
        <p:spPr>
          <a:xfrm>
            <a:off x="423333" y="919493"/>
            <a:ext cx="347698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nl-N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tập 1: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nl-N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 thư cho bạn (hoặc cho người thân) ở xa</a:t>
            </a:r>
            <a:endParaRPr lang="vi-VN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FBC6A2-B4DB-4428-9051-13B16DE8D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42659"/>
            <a:ext cx="3608034" cy="2821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4A6E99-22A7-84DE-A1F4-A154B2D15D94}"/>
              </a:ext>
            </a:extLst>
          </p:cNvPr>
          <p:cNvSpPr txBox="1"/>
          <p:nvPr/>
        </p:nvSpPr>
        <p:spPr>
          <a:xfrm>
            <a:off x="335845" y="2214743"/>
            <a:ext cx="3855156" cy="259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HS làm việc nhóm đôi và trả lời các câu hỏi: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nl-NL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 gợi ý trong SGK. 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nl-NL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 định xem người mình định viết thư gửi cho là ai.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88728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2C4F0B-D199-0874-24B5-F8A27CC34D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A84C19-118C-513C-F5EE-F44C0BAD3F3C}"/>
              </a:ext>
            </a:extLst>
          </p:cNvPr>
          <p:cNvSpPr txBox="1"/>
          <p:nvPr/>
        </p:nvSpPr>
        <p:spPr>
          <a:xfrm>
            <a:off x="3121377" y="323637"/>
            <a:ext cx="4572000" cy="668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 viết phong bì thư</a:t>
            </a:r>
            <a:endParaRPr lang="vi-VN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00FA3B-8580-3D92-F09C-5B37C11DA6BA}"/>
              </a:ext>
            </a:extLst>
          </p:cNvPr>
          <p:cNvSpPr txBox="1"/>
          <p:nvPr/>
        </p:nvSpPr>
        <p:spPr>
          <a:xfrm>
            <a:off x="4047660" y="1293668"/>
            <a:ext cx="4955822" cy="35330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Mục người gửi ghi thông tin gì?</a:t>
            </a:r>
            <a:endParaRPr lang="vi-VN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nl-NL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 tên và địa chỉ của người viết thư.</a:t>
            </a:r>
            <a:endParaRPr lang="vi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Ghi thông tin gì vào mục người nhận?</a:t>
            </a:r>
            <a:endParaRPr lang="vi-VN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Ghi tên và địa chỉ người nhận thư.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1B02BC-B981-D31F-6CDA-A429C99F5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82" y="1293668"/>
            <a:ext cx="3680178" cy="2234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1389028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22A416-196F-BE78-0987-3BFF22ABD3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B0925F-3819-5EB8-13D5-97452CC537B7}"/>
              </a:ext>
            </a:extLst>
          </p:cNvPr>
          <p:cNvSpPr txBox="1"/>
          <p:nvPr/>
        </p:nvSpPr>
        <p:spPr>
          <a:xfrm>
            <a:off x="1794933" y="88343"/>
            <a:ext cx="506306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tập 2. Chia sẻ bức thư của em trong nhóm và nghe góp ý của các bạn chỉnh sửa.</a:t>
            </a:r>
            <a:endParaRPr lang="vi-VN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719A3C-55D3-3C8D-1CF2-E1251B2452EE}"/>
              </a:ext>
            </a:extLst>
          </p:cNvPr>
          <p:cNvSpPr txBox="1"/>
          <p:nvPr/>
        </p:nvSpPr>
        <p:spPr>
          <a:xfrm>
            <a:off x="897466" y="2066647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nhận xét và chỉnh sửa cho nhau bài làm.</a:t>
            </a:r>
            <a:endParaRPr lang="vi-VN" sz="3200" dirty="0"/>
          </a:p>
        </p:txBody>
      </p:sp>
      <p:pic>
        <p:nvPicPr>
          <p:cNvPr id="2052" name="Picture 4" descr="Những Ý Tưởng Vẽ Tranh Đề Tài Học Tập Đầy Ý Nghĩa - BroCanvas - 99+ mẫu  trần thạch cao 3 giật cấp hiện đại, giá rẻ phòng khách">
            <a:extLst>
              <a:ext uri="{FF2B5EF4-FFF2-40B4-BE49-F238E27FC236}">
                <a16:creationId xmlns:a16="http://schemas.microsoft.com/office/drawing/2014/main" id="{FD692E82-FC53-6ABE-0683-3825A548A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42260"/>
            <a:ext cx="3586405" cy="251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5 đề ôn tập luyện từ và câu lớp 5 (có đáp án) - Tri Thức - Tài Nguyên">
            <a:extLst>
              <a:ext uri="{FF2B5EF4-FFF2-40B4-BE49-F238E27FC236}">
                <a16:creationId xmlns:a16="http://schemas.microsoft.com/office/drawing/2014/main" id="{85812229-AA17-486E-0931-C605E0928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60" y="3048325"/>
            <a:ext cx="3312056" cy="187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39815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11B76BD-8569-EFA6-04D9-09F51EE3B3B5}"/>
              </a:ext>
            </a:extLst>
          </p:cNvPr>
          <p:cNvSpPr txBox="1"/>
          <p:nvPr/>
        </p:nvSpPr>
        <p:spPr>
          <a:xfrm>
            <a:off x="2410176" y="1765279"/>
            <a:ext cx="4572000" cy="1612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C. Vận dụng, trải nghiệm </a:t>
            </a:r>
            <a:endParaRPr lang="vi-VN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A8AA66-67DE-03D6-6057-9A80AB4BC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213" y="2571750"/>
            <a:ext cx="1448393" cy="13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19331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Bagot template">
  <a:themeElements>
    <a:clrScheme name="Custom 347">
      <a:dk1>
        <a:srgbClr val="143C55"/>
      </a:dk1>
      <a:lt1>
        <a:srgbClr val="FFFFFF"/>
      </a:lt1>
      <a:dk2>
        <a:srgbClr val="748C9C"/>
      </a:dk2>
      <a:lt2>
        <a:srgbClr val="F7F9EA"/>
      </a:lt2>
      <a:accent1>
        <a:srgbClr val="FEAB19"/>
      </a:accent1>
      <a:accent2>
        <a:srgbClr val="85CE5B"/>
      </a:accent2>
      <a:accent3>
        <a:srgbClr val="65C5DB"/>
      </a:accent3>
      <a:accent4>
        <a:srgbClr val="7D7FD0"/>
      </a:accent4>
      <a:accent5>
        <a:srgbClr val="FA7F99"/>
      </a:accent5>
      <a:accent6>
        <a:srgbClr val="FF4E45"/>
      </a:accent6>
      <a:hlink>
        <a:srgbClr val="26577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329</Words>
  <Application>Microsoft Office PowerPoint</Application>
  <PresentationFormat>On-screen Show (16:9)</PresentationFormat>
  <Paragraphs>40</Paragraphs>
  <Slides>11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等线</vt:lpstr>
      <vt:lpstr>Arial</vt:lpstr>
      <vt:lpstr>Bellota Text</vt:lpstr>
      <vt:lpstr>Calibri</vt:lpstr>
      <vt:lpstr>Catamaran</vt:lpstr>
      <vt:lpstr>Times New Roman</vt:lpstr>
      <vt:lpstr>Bagot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3</cp:revision>
  <dcterms:modified xsi:type="dcterms:W3CDTF">2023-12-22T10:58:58Z</dcterms:modified>
</cp:coreProperties>
</file>