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4" r:id="rId8"/>
    <p:sldId id="265" r:id="rId9"/>
    <p:sldId id="266" r:id="rId10"/>
    <p:sldId id="267" r:id="rId11"/>
    <p:sldId id="269"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p:scale>
          <a:sx n="73" d="100"/>
          <a:sy n="73" d="100"/>
        </p:scale>
        <p:origin x="-53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7410" name="Picture 120"/>
          <p:cNvPicPr>
            <a:picLocks noChangeAspect="1"/>
          </p:cNvPicPr>
          <p:nvPr/>
        </p:nvPicPr>
        <p:blipFill>
          <a:blip r:embed="rId2"/>
          <a:stretch>
            <a:fillRect/>
          </a:stretch>
        </p:blipFill>
        <p:spPr>
          <a:xfrm>
            <a:off x="-36830" y="0"/>
            <a:ext cx="12228830" cy="6858000"/>
          </a:xfrm>
          <a:prstGeom prst="rect">
            <a:avLst/>
          </a:prstGeom>
          <a:noFill/>
          <a:ln w="9525">
            <a:noFill/>
          </a:ln>
        </p:spPr>
      </p:pic>
      <p:sp>
        <p:nvSpPr>
          <p:cNvPr id="17413" name="WordArt 121"/>
          <p:cNvSpPr>
            <a:spLocks noTextEdit="1"/>
          </p:cNvSpPr>
          <p:nvPr/>
        </p:nvSpPr>
        <p:spPr>
          <a:xfrm>
            <a:off x="3417570" y="936308"/>
            <a:ext cx="6927850" cy="1143000"/>
          </a:xfrm>
          <a:prstGeom prst="rect">
            <a:avLst/>
          </a:prstGeom>
        </p:spPr>
        <p:txBody>
          <a:bodyPr wrap="none" fromWordArt="1">
            <a:prstTxWarp prst="textPlain">
              <a:avLst>
                <a:gd name="adj" fmla="val 50000"/>
              </a:avLst>
            </a:prstTxWarp>
            <a:normAutofit/>
          </a:bodyPr>
          <a:lstStyle/>
          <a:p>
            <a:pPr algn="ctr"/>
            <a:r>
              <a:rPr lang="en-US" sz="2700" b="1" dirty="0" err="1">
                <a:ln w="9525" cap="flat" cmpd="sng">
                  <a:solidFill>
                    <a:srgbClr val="008000"/>
                  </a:solidFill>
                  <a:prstDash val="solid"/>
                  <a:headEnd type="none" w="med" len="med"/>
                  <a:tailEnd type="none" w="med" len="med"/>
                </a:ln>
                <a:solidFill>
                  <a:srgbClr val="FFFF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Tập</a:t>
            </a:r>
            <a:r>
              <a:rPr lang="en-US" sz="2700" b="1" dirty="0">
                <a:ln w="9525" cap="flat" cmpd="sng">
                  <a:solidFill>
                    <a:srgbClr val="008000"/>
                  </a:solidFill>
                  <a:prstDash val="solid"/>
                  <a:headEnd type="none" w="med" len="med"/>
                  <a:tailEnd type="none" w="med" len="med"/>
                </a:ln>
                <a:solidFill>
                  <a:srgbClr val="FFFF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US" sz="2700" b="1" dirty="0" err="1">
                <a:ln w="9525" cap="flat" cmpd="sng">
                  <a:solidFill>
                    <a:srgbClr val="008000"/>
                  </a:solidFill>
                  <a:prstDash val="solid"/>
                  <a:headEnd type="none" w="med" len="med"/>
                  <a:tailEnd type="none" w="med" len="med"/>
                </a:ln>
                <a:solidFill>
                  <a:srgbClr val="FFFF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đọc</a:t>
            </a:r>
            <a:r>
              <a:rPr lang="en-US" sz="2700" b="1" dirty="0">
                <a:ln w="9525" cap="flat" cmpd="sng">
                  <a:solidFill>
                    <a:srgbClr val="008000"/>
                  </a:solidFill>
                  <a:prstDash val="solid"/>
                  <a:headEnd type="none" w="med" len="med"/>
                  <a:tailEnd type="none" w="med" len="med"/>
                </a:ln>
                <a:solidFill>
                  <a:srgbClr val="FFFF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 </a:t>
            </a:r>
            <a:r>
              <a:rPr lang="en-US" sz="2700" b="1" dirty="0" err="1">
                <a:ln w="9525" cap="flat" cmpd="sng">
                  <a:solidFill>
                    <a:srgbClr val="008000"/>
                  </a:solidFill>
                  <a:prstDash val="solid"/>
                  <a:headEnd type="none" w="med" len="med"/>
                  <a:tailEnd type="none" w="med" len="med"/>
                </a:ln>
                <a:solidFill>
                  <a:srgbClr val="FFFF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Lớp</a:t>
            </a:r>
            <a:r>
              <a:rPr lang="en-US" sz="2700" b="1" dirty="0">
                <a:ln w="9525" cap="flat" cmpd="sng">
                  <a:solidFill>
                    <a:srgbClr val="008000"/>
                  </a:solidFill>
                  <a:prstDash val="solid"/>
                  <a:headEnd type="none" w="med" len="med"/>
                  <a:tailEnd type="none" w="med" len="med"/>
                </a:ln>
                <a:solidFill>
                  <a:srgbClr val="FFFF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5</a:t>
            </a:r>
          </a:p>
        </p:txBody>
      </p:sp>
      <p:sp>
        <p:nvSpPr>
          <p:cNvPr id="4" name="WordArt 121"/>
          <p:cNvSpPr>
            <a:spLocks noTextEdit="1"/>
          </p:cNvSpPr>
          <p:nvPr/>
        </p:nvSpPr>
        <p:spPr>
          <a:xfrm>
            <a:off x="1945640" y="2260373"/>
            <a:ext cx="9083040" cy="1840865"/>
          </a:xfrm>
          <a:prstGeom prst="rect">
            <a:avLst/>
          </a:prstGeom>
        </p:spPr>
        <p:txBody>
          <a:bodyPr wrap="none" fromWordArt="1">
            <a:prstTxWarp prst="textPlain">
              <a:avLst>
                <a:gd name="adj" fmla="val 50000"/>
              </a:avLst>
            </a:prstTxWarp>
            <a:normAutofit/>
          </a:bodyPr>
          <a:lstStyle/>
          <a:p>
            <a:pPr algn="ctr"/>
            <a:r>
              <a:rPr lang="en-AU" altLang="en-US" sz="4000" b="1" dirty="0" err="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Công</a:t>
            </a:r>
            <a:r>
              <a:rPr lang="en-AU" altLang="en-US" sz="4000" b="1" dirty="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AU" altLang="en-US" sz="4000" b="1" dirty="0" err="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v</a:t>
            </a:r>
            <a:r>
              <a:rPr lang="en-AU" altLang="en-US" sz="4000" b="1" dirty="0" err="1"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iệc</a:t>
            </a:r>
            <a:r>
              <a:rPr lang="en-AU" altLang="en-US" sz="4000" b="1" dirty="0"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AU" altLang="en-US" sz="4000" b="1" dirty="0" err="1"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đầu</a:t>
            </a:r>
            <a:r>
              <a:rPr lang="en-AU" altLang="en-US" sz="4000" b="1" dirty="0"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 </a:t>
            </a:r>
            <a:r>
              <a:rPr lang="en-AU" altLang="en-US" sz="4000" b="1" dirty="0" err="1"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tiên</a:t>
            </a:r>
            <a:endParaRPr lang="en-AU" altLang="en-US" sz="4000" b="1" dirty="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533" y="-26126"/>
            <a:ext cx="5003074" cy="1325563"/>
          </a:xfrm>
        </p:spPr>
        <p:txBody>
          <a:bodyPr>
            <a:normAutofit/>
          </a:bodyPr>
          <a:lstStyle/>
          <a:p>
            <a:r>
              <a:rPr lang="en-AU" altLang="en-US" sz="3600" b="1" dirty="0" err="1">
                <a:solidFill>
                  <a:srgbClr val="FF0000"/>
                </a:solidFill>
                <a:latin typeface="Times New Roman" panose="02020603050405020304" pitchFamily="18" charset="0"/>
                <a:cs typeface="Times New Roman" panose="02020603050405020304" pitchFamily="18" charset="0"/>
              </a:rPr>
              <a:t>Luyện</a:t>
            </a:r>
            <a:r>
              <a:rPr lang="en-AU" altLang="en-US" sz="3600" b="1" dirty="0">
                <a:solidFill>
                  <a:srgbClr val="FF0000"/>
                </a:solidFill>
                <a:latin typeface="Times New Roman" panose="02020603050405020304" pitchFamily="18" charset="0"/>
                <a:cs typeface="Times New Roman" panose="02020603050405020304" pitchFamily="18" charset="0"/>
              </a:rPr>
              <a:t> </a:t>
            </a:r>
            <a:r>
              <a:rPr lang="en-AU" altLang="en-US" sz="3600" b="1" dirty="0" err="1">
                <a:solidFill>
                  <a:srgbClr val="FF0000"/>
                </a:solidFill>
                <a:latin typeface="Times New Roman" panose="02020603050405020304" pitchFamily="18" charset="0"/>
                <a:cs typeface="Times New Roman" panose="02020603050405020304" pitchFamily="18" charset="0"/>
              </a:rPr>
              <a:t>đọc</a:t>
            </a:r>
            <a:r>
              <a:rPr lang="en-AU" altLang="en-US" sz="3600" b="1" dirty="0">
                <a:solidFill>
                  <a:srgbClr val="FF0000"/>
                </a:solidFill>
                <a:latin typeface="Times New Roman" panose="02020603050405020304" pitchFamily="18" charset="0"/>
                <a:cs typeface="Times New Roman" panose="02020603050405020304" pitchFamily="18" charset="0"/>
              </a:rPr>
              <a:t> </a:t>
            </a:r>
            <a:r>
              <a:rPr lang="en-AU" altLang="en-US" sz="3600" b="1" dirty="0" err="1">
                <a:solidFill>
                  <a:srgbClr val="FF0000"/>
                </a:solidFill>
                <a:latin typeface="Times New Roman" panose="02020603050405020304" pitchFamily="18" charset="0"/>
                <a:cs typeface="Times New Roman" panose="02020603050405020304" pitchFamily="18" charset="0"/>
              </a:rPr>
              <a:t>diễn</a:t>
            </a:r>
            <a:r>
              <a:rPr lang="en-AU" altLang="en-US" sz="3600" b="1" dirty="0">
                <a:solidFill>
                  <a:srgbClr val="FF0000"/>
                </a:solidFill>
                <a:latin typeface="Times New Roman" panose="02020603050405020304" pitchFamily="18" charset="0"/>
                <a:cs typeface="Times New Roman" panose="02020603050405020304" pitchFamily="18" charset="0"/>
              </a:rPr>
              <a:t> </a:t>
            </a:r>
            <a:r>
              <a:rPr lang="en-AU" altLang="en-US" sz="3600" b="1" dirty="0" err="1">
                <a:solidFill>
                  <a:srgbClr val="FF0000"/>
                </a:solidFill>
                <a:latin typeface="Times New Roman" panose="02020603050405020304" pitchFamily="18" charset="0"/>
                <a:cs typeface="Times New Roman" panose="02020603050405020304" pitchFamily="18" charset="0"/>
              </a:rPr>
              <a:t>cảm</a:t>
            </a:r>
            <a:endParaRPr lang="en-AU" alt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926646" y="1064621"/>
            <a:ext cx="10137593" cy="5262979"/>
          </a:xfrm>
          <a:prstGeom prst="rect">
            <a:avLst/>
          </a:prstGeom>
          <a:noFill/>
        </p:spPr>
        <p:txBody>
          <a:bodyPr wrap="square" rtlCol="0" anchor="t">
            <a:spAutoFit/>
          </a:bodyPr>
          <a:lstStyle/>
          <a:p>
            <a:pPr>
              <a:spcBef>
                <a:spcPct val="50000"/>
              </a:spcBef>
            </a:pPr>
            <a:r>
              <a:rPr lang="en-US" altLang="en-US" sz="2400" dirty="0">
                <a:solidFill>
                  <a:srgbClr val="002060"/>
                </a:solidFill>
                <a:latin typeface="Times New Roman" panose="02020603050405020304" pitchFamily="18" charset="0"/>
                <a:sym typeface="+mn-ea"/>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mn-ea"/>
              </a:rPr>
              <a:t>Anh</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002060"/>
                </a:solidFill>
                <a:latin typeface="Times New Roman" panose="02020603050405020304" pitchFamily="18" charset="0"/>
                <a:cs typeface="Times New Roman" panose="02020603050405020304" pitchFamily="18" charset="0"/>
                <a:sym typeface="+mn-ea"/>
              </a:rPr>
              <a:t>lấy từ mái nh</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 xuống bó giấy lớn, rồi hỏi tôi:                                                                         </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sym typeface="+mn-ea"/>
              </a:rPr>
              <a:t>- Út có dám rải truyền đơn không ?   </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sym typeface="+mn-ea"/>
              </a:rPr>
              <a:t>Tôi vừa mừng vừa lo, nói:                           	</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just">
              <a:lnSpc>
                <a:spcPct val="150000"/>
              </a:lnSpc>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sym typeface="+mn-ea"/>
              </a:rPr>
              <a:t>- Được, nhưng rải thế n</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o anh phải chỉ vẽ, em mới l</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m được chớ!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mn-ea"/>
              </a:rPr>
              <a:t>Anh</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002060"/>
                </a:solidFill>
                <a:latin typeface="Times New Roman" panose="02020603050405020304" pitchFamily="18" charset="0"/>
                <a:cs typeface="Times New Roman" panose="02020603050405020304" pitchFamily="18" charset="0"/>
                <a:sym typeface="+mn-ea"/>
              </a:rPr>
              <a:t>Ba cười, rồi dặn dò tôi tỉ mỉ. Cuối cùng, anh nhắc:                                                     </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a:t>
            </a:r>
            <a:r>
              <a:rPr lang="en-US" altLang="en-US" sz="2800" b="1" dirty="0">
                <a:solidFill>
                  <a:srgbClr val="002060"/>
                </a:solidFill>
                <a:latin typeface="Times New Roman" panose="02020603050405020304" pitchFamily="18" charset="0"/>
                <a:cs typeface="Times New Roman" panose="02020603050405020304" pitchFamily="18" charset="0"/>
                <a:sym typeface="+mn-ea"/>
              </a:rPr>
              <a:t>Rủi địch nó </a:t>
            </a:r>
            <a:r>
              <a:rPr lang="en-US" altLang="en-US" sz="2800" b="1" dirty="0" err="1">
                <a:solidFill>
                  <a:srgbClr val="002060"/>
                </a:solidFill>
                <a:latin typeface="Times New Roman" panose="02020603050405020304" pitchFamily="18" charset="0"/>
                <a:cs typeface="Times New Roman" panose="02020603050405020304" pitchFamily="18" charset="0"/>
                <a:sym typeface="+mn-ea"/>
              </a:rPr>
              <a:t>bắt</a:t>
            </a:r>
            <a:r>
              <a:rPr lang="en-US" altLang="en-US" sz="2800" b="1" dirty="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mn-ea"/>
              </a:rPr>
              <a:t>em</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002060"/>
                </a:solidFill>
                <a:latin typeface="Times New Roman" panose="02020603050405020304" pitchFamily="18" charset="0"/>
                <a:cs typeface="Times New Roman" panose="02020603050405020304" pitchFamily="18" charset="0"/>
                <a:sym typeface="+mn-ea"/>
              </a:rPr>
              <a:t>tận tay thì em một mực nói rằng có một anh bảo đây l</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 giấy quảng cáo thuốc. Em không biết chữ nên không biết giấy gì</a:t>
            </a:r>
            <a:r>
              <a:rPr lang="en-US" altLang="en-US" sz="2400" b="1" dirty="0">
                <a:solidFill>
                  <a:srgbClr val="002060"/>
                </a:solidFill>
                <a:latin typeface="Times New Roman" panose="02020603050405020304" pitchFamily="18" charset="0"/>
                <a:cs typeface="Times New Roman" panose="02020603050405020304"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533" y="-26126"/>
            <a:ext cx="5003074" cy="1325563"/>
          </a:xfrm>
        </p:spPr>
        <p:txBody>
          <a:bodyPr>
            <a:normAutofit/>
          </a:bodyPr>
          <a:lstStyle/>
          <a:p>
            <a:r>
              <a:rPr lang="en-AU" altLang="en-US" sz="3600" b="1" dirty="0" err="1">
                <a:solidFill>
                  <a:srgbClr val="FF0000"/>
                </a:solidFill>
                <a:latin typeface="Times New Roman" panose="02020603050405020304" pitchFamily="18" charset="0"/>
                <a:cs typeface="Times New Roman" panose="02020603050405020304" pitchFamily="18" charset="0"/>
              </a:rPr>
              <a:t>Luyện</a:t>
            </a:r>
            <a:r>
              <a:rPr lang="en-AU" altLang="en-US" sz="3600" b="1" dirty="0">
                <a:solidFill>
                  <a:srgbClr val="FF0000"/>
                </a:solidFill>
                <a:latin typeface="Times New Roman" panose="02020603050405020304" pitchFamily="18" charset="0"/>
                <a:cs typeface="Times New Roman" panose="02020603050405020304" pitchFamily="18" charset="0"/>
              </a:rPr>
              <a:t> </a:t>
            </a:r>
            <a:r>
              <a:rPr lang="en-AU" altLang="en-US" sz="3600" b="1" dirty="0" err="1">
                <a:solidFill>
                  <a:srgbClr val="FF0000"/>
                </a:solidFill>
                <a:latin typeface="Times New Roman" panose="02020603050405020304" pitchFamily="18" charset="0"/>
                <a:cs typeface="Times New Roman" panose="02020603050405020304" pitchFamily="18" charset="0"/>
              </a:rPr>
              <a:t>đọc</a:t>
            </a:r>
            <a:r>
              <a:rPr lang="en-AU" altLang="en-US" sz="3600" b="1" dirty="0">
                <a:solidFill>
                  <a:srgbClr val="FF0000"/>
                </a:solidFill>
                <a:latin typeface="Times New Roman" panose="02020603050405020304" pitchFamily="18" charset="0"/>
                <a:cs typeface="Times New Roman" panose="02020603050405020304" pitchFamily="18" charset="0"/>
              </a:rPr>
              <a:t> </a:t>
            </a:r>
            <a:r>
              <a:rPr lang="en-AU" altLang="en-US" sz="3600" b="1" dirty="0" err="1">
                <a:solidFill>
                  <a:srgbClr val="FF0000"/>
                </a:solidFill>
                <a:latin typeface="Times New Roman" panose="02020603050405020304" pitchFamily="18" charset="0"/>
                <a:cs typeface="Times New Roman" panose="02020603050405020304" pitchFamily="18" charset="0"/>
              </a:rPr>
              <a:t>diễn</a:t>
            </a:r>
            <a:r>
              <a:rPr lang="en-AU" altLang="en-US" sz="3600" b="1" dirty="0">
                <a:solidFill>
                  <a:srgbClr val="FF0000"/>
                </a:solidFill>
                <a:latin typeface="Times New Roman" panose="02020603050405020304" pitchFamily="18" charset="0"/>
                <a:cs typeface="Times New Roman" panose="02020603050405020304" pitchFamily="18" charset="0"/>
              </a:rPr>
              <a:t> </a:t>
            </a:r>
            <a:r>
              <a:rPr lang="en-AU" altLang="en-US" sz="3600" b="1" dirty="0" err="1">
                <a:solidFill>
                  <a:srgbClr val="FF0000"/>
                </a:solidFill>
                <a:latin typeface="Times New Roman" panose="02020603050405020304" pitchFamily="18" charset="0"/>
                <a:cs typeface="Times New Roman" panose="02020603050405020304" pitchFamily="18" charset="0"/>
              </a:rPr>
              <a:t>cảm</a:t>
            </a:r>
            <a:endParaRPr lang="en-AU" alt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1044213" y="1064621"/>
            <a:ext cx="10477228" cy="5262979"/>
          </a:xfrm>
          <a:prstGeom prst="rect">
            <a:avLst/>
          </a:prstGeom>
          <a:noFill/>
        </p:spPr>
        <p:txBody>
          <a:bodyPr wrap="square" rtlCol="0" anchor="t">
            <a:spAutoFit/>
          </a:bodyPr>
          <a:lstStyle/>
          <a:p>
            <a:pPr>
              <a:spcBef>
                <a:spcPct val="50000"/>
              </a:spcBef>
            </a:pPr>
            <a:r>
              <a:rPr lang="en-US" altLang="en-US" sz="2400" dirty="0">
                <a:solidFill>
                  <a:srgbClr val="002060"/>
                </a:solidFill>
                <a:latin typeface="Times New Roman" panose="02020603050405020304" pitchFamily="18" charset="0"/>
                <a:sym typeface="+mn-ea"/>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mn-ea"/>
              </a:rPr>
              <a:t>Anh</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002060"/>
                </a:solidFill>
                <a:latin typeface="Times New Roman" panose="02020603050405020304" pitchFamily="18" charset="0"/>
                <a:cs typeface="Times New Roman" panose="02020603050405020304" pitchFamily="18" charset="0"/>
                <a:sym typeface="+mn-ea"/>
              </a:rPr>
              <a:t>lấy từ mái nh</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 xuống </a:t>
            </a:r>
            <a:r>
              <a:rPr lang="en-US" altLang="en-US" sz="2800" b="1" dirty="0">
                <a:solidFill>
                  <a:srgbClr val="FF0000"/>
                </a:solidFill>
                <a:latin typeface="Times New Roman" panose="02020603050405020304" pitchFamily="18" charset="0"/>
                <a:cs typeface="Times New Roman" panose="02020603050405020304" pitchFamily="18" charset="0"/>
                <a:sym typeface="+mn-ea"/>
              </a:rPr>
              <a:t>bó giấy lớn</a:t>
            </a:r>
            <a:r>
              <a:rPr lang="en-US" altLang="en-US" sz="2800" b="1" dirty="0">
                <a:solidFill>
                  <a:srgbClr val="002060"/>
                </a:solidFill>
                <a:latin typeface="Times New Roman" panose="02020603050405020304" pitchFamily="18" charset="0"/>
                <a:cs typeface="Times New Roman" panose="02020603050405020304" pitchFamily="18" charset="0"/>
                <a:sym typeface="+mn-ea"/>
              </a:rPr>
              <a:t>, rồi hỏi tôi:                                                                         </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sym typeface="+mn-ea"/>
              </a:rPr>
              <a:t>- Út </a:t>
            </a:r>
            <a:r>
              <a:rPr lang="en-US" altLang="en-US" sz="2800" b="1" dirty="0">
                <a:solidFill>
                  <a:srgbClr val="FF0000"/>
                </a:solidFill>
                <a:latin typeface="Times New Roman" panose="02020603050405020304" pitchFamily="18" charset="0"/>
                <a:cs typeface="Times New Roman" panose="02020603050405020304" pitchFamily="18" charset="0"/>
                <a:sym typeface="+mn-ea"/>
              </a:rPr>
              <a:t>có dám </a:t>
            </a:r>
            <a:r>
              <a:rPr lang="en-US" altLang="en-US" sz="2800" b="1" dirty="0">
                <a:solidFill>
                  <a:srgbClr val="002060"/>
                </a:solidFill>
                <a:latin typeface="Times New Roman" panose="02020603050405020304" pitchFamily="18" charset="0"/>
                <a:cs typeface="Times New Roman" panose="02020603050405020304" pitchFamily="18" charset="0"/>
                <a:sym typeface="+mn-ea"/>
              </a:rPr>
              <a:t>rải truyền đơn không ?   </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sym typeface="+mn-ea"/>
              </a:rPr>
              <a:t>Tôi </a:t>
            </a:r>
            <a:r>
              <a:rPr lang="en-US" altLang="en-US" sz="2800" b="1" dirty="0">
                <a:solidFill>
                  <a:srgbClr val="FF0000"/>
                </a:solidFill>
                <a:latin typeface="Times New Roman" panose="02020603050405020304" pitchFamily="18" charset="0"/>
                <a:cs typeface="Times New Roman" panose="02020603050405020304" pitchFamily="18" charset="0"/>
                <a:sym typeface="+mn-ea"/>
              </a:rPr>
              <a:t>vừa mừng vừa lo</a:t>
            </a:r>
            <a:r>
              <a:rPr lang="en-US" altLang="en-US" sz="2800" b="1" dirty="0">
                <a:solidFill>
                  <a:srgbClr val="002060"/>
                </a:solidFill>
                <a:latin typeface="Times New Roman" panose="02020603050405020304" pitchFamily="18" charset="0"/>
                <a:cs typeface="Times New Roman" panose="02020603050405020304" pitchFamily="18" charset="0"/>
                <a:sym typeface="+mn-ea"/>
              </a:rPr>
              <a:t>, nói:                           	</a:t>
            </a:r>
            <a:endParaRPr lang="en-US" altLang="en-US" sz="2800" b="1" dirty="0">
              <a:solidFill>
                <a:srgbClr val="002060"/>
              </a:solidFill>
              <a:latin typeface="Times New Roman" panose="02020603050405020304" pitchFamily="18" charset="0"/>
              <a:cs typeface="Times New Roman" panose="02020603050405020304" pitchFamily="18" charset="0"/>
            </a:endParaRPr>
          </a:p>
          <a:p>
            <a:pPr algn="just">
              <a:lnSpc>
                <a:spcPct val="150000"/>
              </a:lnSpc>
              <a:spcBef>
                <a:spcPct val="50000"/>
              </a:spcBef>
            </a:pPr>
            <a:r>
              <a:rPr lang="en-US" altLang="en-US" sz="2800" b="1" dirty="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FF0000"/>
                </a:solidFill>
                <a:latin typeface="Times New Roman" panose="02020603050405020304" pitchFamily="18" charset="0"/>
                <a:cs typeface="Times New Roman" panose="02020603050405020304" pitchFamily="18" charset="0"/>
                <a:sym typeface="+mn-ea"/>
              </a:rPr>
              <a:t>Được</a:t>
            </a:r>
            <a:r>
              <a:rPr lang="en-US" altLang="en-US" sz="2800" b="1" dirty="0">
                <a:solidFill>
                  <a:srgbClr val="002060"/>
                </a:solidFill>
                <a:latin typeface="Times New Roman" panose="02020603050405020304" pitchFamily="18" charset="0"/>
                <a:cs typeface="Times New Roman" panose="02020603050405020304" pitchFamily="18" charset="0"/>
                <a:sym typeface="+mn-ea"/>
              </a:rPr>
              <a:t>, nhưng rải thế n</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o anh phải </a:t>
            </a:r>
            <a:r>
              <a:rPr lang="en-US" altLang="en-US" sz="2800" b="1" dirty="0">
                <a:solidFill>
                  <a:srgbClr val="FF0000"/>
                </a:solidFill>
                <a:latin typeface="Times New Roman" panose="02020603050405020304" pitchFamily="18" charset="0"/>
                <a:cs typeface="Times New Roman" panose="02020603050405020304" pitchFamily="18" charset="0"/>
                <a:sym typeface="+mn-ea"/>
              </a:rPr>
              <a:t>chỉ vẽ</a:t>
            </a:r>
            <a:r>
              <a:rPr lang="en-US" altLang="en-US" sz="2800" b="1" dirty="0">
                <a:solidFill>
                  <a:srgbClr val="002060"/>
                </a:solidFill>
                <a:latin typeface="Times New Roman" panose="02020603050405020304" pitchFamily="18" charset="0"/>
                <a:cs typeface="Times New Roman" panose="02020603050405020304" pitchFamily="18" charset="0"/>
                <a:sym typeface="+mn-ea"/>
              </a:rPr>
              <a:t>, em mới l</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m được chớ!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mn-ea"/>
              </a:rPr>
              <a:t>Anh</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002060"/>
                </a:solidFill>
                <a:latin typeface="Times New Roman" panose="02020603050405020304" pitchFamily="18" charset="0"/>
                <a:cs typeface="Times New Roman" panose="02020603050405020304" pitchFamily="18" charset="0"/>
                <a:sym typeface="+mn-ea"/>
              </a:rPr>
              <a:t>Ba cười, rồi dặn dò tôi </a:t>
            </a:r>
            <a:r>
              <a:rPr lang="en-US" altLang="en-US" sz="2800" b="1" dirty="0">
                <a:solidFill>
                  <a:srgbClr val="FF0000"/>
                </a:solidFill>
                <a:latin typeface="Times New Roman" panose="02020603050405020304" pitchFamily="18" charset="0"/>
                <a:cs typeface="Times New Roman" panose="02020603050405020304" pitchFamily="18" charset="0"/>
                <a:sym typeface="+mn-ea"/>
              </a:rPr>
              <a:t>tỉ mỉ</a:t>
            </a:r>
            <a:r>
              <a:rPr lang="en-US" altLang="en-US" sz="2800" b="1" dirty="0">
                <a:solidFill>
                  <a:srgbClr val="002060"/>
                </a:solidFill>
                <a:latin typeface="Times New Roman" panose="02020603050405020304" pitchFamily="18" charset="0"/>
                <a:cs typeface="Times New Roman" panose="02020603050405020304" pitchFamily="18" charset="0"/>
                <a:sym typeface="+mn-ea"/>
              </a:rPr>
              <a:t>. Cuối cùng, anh nhắc:                                                     </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a:t>
            </a:r>
            <a:r>
              <a:rPr lang="en-US" altLang="en-US" sz="2800" b="1" dirty="0">
                <a:solidFill>
                  <a:srgbClr val="002060"/>
                </a:solidFill>
                <a:latin typeface="Times New Roman" panose="02020603050405020304" pitchFamily="18" charset="0"/>
                <a:cs typeface="Times New Roman" panose="02020603050405020304" pitchFamily="18" charset="0"/>
                <a:sym typeface="+mn-ea"/>
              </a:rPr>
              <a:t>Rủi địch nó </a:t>
            </a:r>
            <a:r>
              <a:rPr lang="en-US" altLang="en-US" sz="2800" b="1" dirty="0" err="1">
                <a:solidFill>
                  <a:srgbClr val="002060"/>
                </a:solidFill>
                <a:latin typeface="Times New Roman" panose="02020603050405020304" pitchFamily="18" charset="0"/>
                <a:cs typeface="Times New Roman" panose="02020603050405020304" pitchFamily="18" charset="0"/>
                <a:sym typeface="+mn-ea"/>
              </a:rPr>
              <a:t>bắt</a:t>
            </a:r>
            <a:r>
              <a:rPr lang="en-US" altLang="en-US" sz="2800" b="1" dirty="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err="1" smtClean="0">
                <a:solidFill>
                  <a:srgbClr val="002060"/>
                </a:solidFill>
                <a:latin typeface="Times New Roman" panose="02020603050405020304" pitchFamily="18" charset="0"/>
                <a:cs typeface="Times New Roman" panose="02020603050405020304" pitchFamily="18" charset="0"/>
                <a:sym typeface="+mn-ea"/>
              </a:rPr>
              <a:t>em</a:t>
            </a:r>
            <a:r>
              <a:rPr lang="en-US" altLang="en-US" sz="2800" b="1" dirty="0" smtClean="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002060"/>
                </a:solidFill>
                <a:latin typeface="Times New Roman" panose="02020603050405020304" pitchFamily="18" charset="0"/>
                <a:cs typeface="Times New Roman" panose="02020603050405020304" pitchFamily="18" charset="0"/>
                <a:sym typeface="+mn-ea"/>
              </a:rPr>
              <a:t>tận tay thì em </a:t>
            </a:r>
            <a:r>
              <a:rPr lang="en-US" altLang="en-US" sz="2800" b="1" dirty="0">
                <a:solidFill>
                  <a:srgbClr val="FF0000"/>
                </a:solidFill>
                <a:latin typeface="Times New Roman" panose="02020603050405020304" pitchFamily="18" charset="0"/>
                <a:cs typeface="Times New Roman" panose="02020603050405020304" pitchFamily="18" charset="0"/>
                <a:sym typeface="+mn-ea"/>
              </a:rPr>
              <a:t>một mực </a:t>
            </a:r>
            <a:r>
              <a:rPr lang="en-US" altLang="en-US" sz="2800" b="1" dirty="0">
                <a:solidFill>
                  <a:srgbClr val="002060"/>
                </a:solidFill>
                <a:latin typeface="Times New Roman" panose="02020603050405020304" pitchFamily="18" charset="0"/>
                <a:cs typeface="Times New Roman" panose="02020603050405020304" pitchFamily="18" charset="0"/>
                <a:sym typeface="+mn-ea"/>
              </a:rPr>
              <a:t>nói rằng có một anh bảo đây l</a:t>
            </a:r>
            <a:r>
              <a:rPr lang="en-US" altLang="en-US" sz="2800" b="1" dirty="0">
                <a:solidFill>
                  <a:srgbClr val="002060"/>
                </a:solidFill>
                <a:latin typeface="Times New Roman" panose="02020603050405020304" pitchFamily="18" charset="0"/>
                <a:ea typeface="Times New Roman" panose="02020603050405020304" pitchFamily="18" charset="0"/>
                <a:sym typeface="+mn-ea"/>
              </a:rPr>
              <a:t>à</a:t>
            </a:r>
            <a:r>
              <a:rPr lang="en-US" altLang="en-US" sz="2800" b="1" dirty="0">
                <a:solidFill>
                  <a:srgbClr val="002060"/>
                </a:solidFill>
                <a:latin typeface="Times New Roman" panose="02020603050405020304" pitchFamily="18" charset="0"/>
                <a:cs typeface="Times New Roman" panose="02020603050405020304" pitchFamily="18" charset="0"/>
                <a:sym typeface="+mn-ea"/>
              </a:rPr>
              <a:t> </a:t>
            </a:r>
            <a:r>
              <a:rPr lang="en-US" altLang="en-US" sz="2800" b="1" dirty="0">
                <a:solidFill>
                  <a:srgbClr val="FF0000"/>
                </a:solidFill>
                <a:latin typeface="Times New Roman" panose="02020603050405020304" pitchFamily="18" charset="0"/>
                <a:cs typeface="Times New Roman" panose="02020603050405020304" pitchFamily="18" charset="0"/>
                <a:sym typeface="+mn-ea"/>
              </a:rPr>
              <a:t>giấy quảng cáo </a:t>
            </a:r>
            <a:r>
              <a:rPr lang="en-US" altLang="en-US" sz="2800" b="1" dirty="0">
                <a:solidFill>
                  <a:srgbClr val="002060"/>
                </a:solidFill>
                <a:latin typeface="Times New Roman" panose="02020603050405020304" pitchFamily="18" charset="0"/>
                <a:cs typeface="Times New Roman" panose="02020603050405020304" pitchFamily="18" charset="0"/>
                <a:sym typeface="+mn-ea"/>
              </a:rPr>
              <a:t>thuốc. Em </a:t>
            </a:r>
            <a:r>
              <a:rPr lang="en-US" altLang="en-US" sz="2800" b="1" dirty="0">
                <a:solidFill>
                  <a:srgbClr val="FF0000"/>
                </a:solidFill>
                <a:latin typeface="Times New Roman" panose="02020603050405020304" pitchFamily="18" charset="0"/>
                <a:cs typeface="Times New Roman" panose="02020603050405020304" pitchFamily="18" charset="0"/>
                <a:sym typeface="+mn-ea"/>
              </a:rPr>
              <a:t>không biết chữ </a:t>
            </a:r>
            <a:r>
              <a:rPr lang="en-US" altLang="en-US" sz="2800" b="1" dirty="0">
                <a:solidFill>
                  <a:srgbClr val="002060"/>
                </a:solidFill>
                <a:latin typeface="Times New Roman" panose="02020603050405020304" pitchFamily="18" charset="0"/>
                <a:cs typeface="Times New Roman" panose="02020603050405020304" pitchFamily="18" charset="0"/>
                <a:sym typeface="+mn-ea"/>
              </a:rPr>
              <a:t>nên </a:t>
            </a:r>
            <a:r>
              <a:rPr lang="en-US" altLang="en-US" sz="2800" b="1" dirty="0">
                <a:solidFill>
                  <a:srgbClr val="FF0000"/>
                </a:solidFill>
                <a:latin typeface="Times New Roman" panose="02020603050405020304" pitchFamily="18" charset="0"/>
                <a:cs typeface="Times New Roman" panose="02020603050405020304" pitchFamily="18" charset="0"/>
                <a:sym typeface="+mn-ea"/>
              </a:rPr>
              <a:t>không biết</a:t>
            </a:r>
            <a:r>
              <a:rPr lang="en-US" altLang="en-US" sz="2800" b="1" dirty="0">
                <a:solidFill>
                  <a:srgbClr val="002060"/>
                </a:solidFill>
                <a:latin typeface="Times New Roman" panose="02020603050405020304" pitchFamily="18" charset="0"/>
                <a:cs typeface="Times New Roman" panose="02020603050405020304" pitchFamily="18" charset="0"/>
                <a:sym typeface="+mn-ea"/>
              </a:rPr>
              <a:t> giấy gì</a:t>
            </a:r>
            <a:r>
              <a:rPr lang="en-US" altLang="en-US" sz="2400" b="1" dirty="0">
                <a:solidFill>
                  <a:srgbClr val="002060"/>
                </a:solidFill>
                <a:latin typeface="Times New Roman" panose="02020603050405020304" pitchFamily="18" charset="0"/>
                <a:cs typeface="Times New Roman" panose="02020603050405020304" pitchFamily="18" charset="0"/>
                <a:sym typeface="+mn-ea"/>
              </a:rPr>
              <a:t>.</a:t>
            </a:r>
          </a:p>
        </p:txBody>
      </p:sp>
    </p:spTree>
    <p:extLst>
      <p:ext uri="{BB962C8B-B14F-4D97-AF65-F5344CB8AC3E}">
        <p14:creationId xmlns:p14="http://schemas.microsoft.com/office/powerpoint/2010/main" val="6714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78823"/>
            <a:ext cx="12192635" cy="7040880"/>
          </a:xfrm>
          <a:prstGeom prst="rect">
            <a:avLst/>
          </a:prstGeom>
        </p:spPr>
      </p:pic>
      <p:sp>
        <p:nvSpPr>
          <p:cNvPr id="5" name="Text Box 4"/>
          <p:cNvSpPr txBox="1"/>
          <p:nvPr/>
        </p:nvSpPr>
        <p:spPr>
          <a:xfrm>
            <a:off x="344170" y="1658348"/>
            <a:ext cx="11256645" cy="2308324"/>
          </a:xfrm>
          <a:prstGeom prst="rect">
            <a:avLst/>
          </a:prstGeom>
          <a:noFill/>
        </p:spPr>
        <p:txBody>
          <a:bodyPr wrap="square" rtlCol="0">
            <a:spAutoFit/>
          </a:bodyPr>
          <a:lstStyle/>
          <a:p>
            <a:pPr algn="ctr"/>
            <a:r>
              <a:rPr lang="en-AU" altLang="en-US" sz="7200" b="1" dirty="0" err="1">
                <a:solidFill>
                  <a:srgbClr val="FF0000"/>
                </a:solidFill>
                <a:latin typeface="Times New Roman" panose="02020603050405020304" pitchFamily="18" charset="0"/>
                <a:cs typeface="Times New Roman" panose="02020603050405020304" pitchFamily="18" charset="0"/>
              </a:rPr>
              <a:t>Chúc</a:t>
            </a:r>
            <a:r>
              <a:rPr lang="en-AU" altLang="en-US" sz="7200" b="1" dirty="0">
                <a:solidFill>
                  <a:srgbClr val="FF0000"/>
                </a:solidFill>
                <a:latin typeface="Times New Roman" panose="02020603050405020304" pitchFamily="18" charset="0"/>
                <a:cs typeface="Times New Roman" panose="02020603050405020304" pitchFamily="18" charset="0"/>
              </a:rPr>
              <a:t> </a:t>
            </a:r>
            <a:r>
              <a:rPr lang="en-AU" altLang="en-US" sz="7200" b="1" dirty="0" err="1">
                <a:solidFill>
                  <a:srgbClr val="FF0000"/>
                </a:solidFill>
                <a:latin typeface="Times New Roman" panose="02020603050405020304" pitchFamily="18" charset="0"/>
                <a:cs typeface="Times New Roman" panose="02020603050405020304" pitchFamily="18" charset="0"/>
              </a:rPr>
              <a:t>các</a:t>
            </a:r>
            <a:r>
              <a:rPr lang="en-AU" altLang="en-US" sz="7200" b="1" dirty="0">
                <a:solidFill>
                  <a:srgbClr val="FF0000"/>
                </a:solidFill>
                <a:latin typeface="Times New Roman" panose="02020603050405020304" pitchFamily="18" charset="0"/>
                <a:cs typeface="Times New Roman" panose="02020603050405020304" pitchFamily="18" charset="0"/>
              </a:rPr>
              <a:t> </a:t>
            </a:r>
            <a:r>
              <a:rPr lang="en-AU" altLang="en-US" sz="7200" b="1" dirty="0" err="1">
                <a:solidFill>
                  <a:srgbClr val="FF0000"/>
                </a:solidFill>
                <a:latin typeface="Times New Roman" panose="02020603050405020304" pitchFamily="18" charset="0"/>
                <a:cs typeface="Times New Roman" panose="02020603050405020304" pitchFamily="18" charset="0"/>
              </a:rPr>
              <a:t>em</a:t>
            </a:r>
            <a:r>
              <a:rPr lang="en-AU" altLang="en-US" sz="7200" b="1" dirty="0">
                <a:solidFill>
                  <a:srgbClr val="FF0000"/>
                </a:solidFill>
                <a:latin typeface="Times New Roman" panose="02020603050405020304" pitchFamily="18" charset="0"/>
                <a:cs typeface="Times New Roman" panose="02020603050405020304" pitchFamily="18" charset="0"/>
              </a:rPr>
              <a:t> </a:t>
            </a:r>
            <a:r>
              <a:rPr lang="en-AU" altLang="en-US" sz="7200" b="1" dirty="0" err="1">
                <a:solidFill>
                  <a:srgbClr val="FF0000"/>
                </a:solidFill>
                <a:latin typeface="Times New Roman" panose="02020603050405020304" pitchFamily="18" charset="0"/>
                <a:cs typeface="Times New Roman" panose="02020603050405020304" pitchFamily="18" charset="0"/>
              </a:rPr>
              <a:t>chăm</a:t>
            </a:r>
            <a:r>
              <a:rPr lang="en-AU" altLang="en-US" sz="7200" b="1" dirty="0">
                <a:solidFill>
                  <a:srgbClr val="FF0000"/>
                </a:solidFill>
                <a:latin typeface="Times New Roman" panose="02020603050405020304" pitchFamily="18" charset="0"/>
                <a:cs typeface="Times New Roman" panose="02020603050405020304" pitchFamily="18" charset="0"/>
              </a:rPr>
              <a:t> </a:t>
            </a:r>
            <a:r>
              <a:rPr lang="en-AU" altLang="en-US" sz="7200" b="1" dirty="0" err="1">
                <a:solidFill>
                  <a:srgbClr val="FF0000"/>
                </a:solidFill>
                <a:latin typeface="Times New Roman" panose="02020603050405020304" pitchFamily="18" charset="0"/>
                <a:cs typeface="Times New Roman" panose="02020603050405020304" pitchFamily="18" charset="0"/>
              </a:rPr>
              <a:t>ngoan</a:t>
            </a:r>
            <a:r>
              <a:rPr lang="en-AU" altLang="en-US" sz="7200" b="1" dirty="0">
                <a:solidFill>
                  <a:srgbClr val="FF0000"/>
                </a:solidFill>
                <a:latin typeface="Times New Roman" panose="02020603050405020304" pitchFamily="18" charset="0"/>
                <a:cs typeface="Times New Roman" panose="02020603050405020304" pitchFamily="18" charset="0"/>
              </a:rPr>
              <a:t> </a:t>
            </a:r>
            <a:r>
              <a:rPr lang="en-AU" altLang="en-US" sz="7200" b="1" dirty="0" err="1">
                <a:solidFill>
                  <a:srgbClr val="FF0000"/>
                </a:solidFill>
                <a:latin typeface="Times New Roman" panose="02020603050405020304" pitchFamily="18" charset="0"/>
                <a:cs typeface="Times New Roman" panose="02020603050405020304" pitchFamily="18" charset="0"/>
              </a:rPr>
              <a:t>học</a:t>
            </a:r>
            <a:r>
              <a:rPr lang="en-AU" altLang="en-US" sz="7200" b="1" dirty="0">
                <a:solidFill>
                  <a:srgbClr val="FF0000"/>
                </a:solidFill>
                <a:latin typeface="Times New Roman" panose="02020603050405020304" pitchFamily="18" charset="0"/>
                <a:cs typeface="Times New Roman" panose="02020603050405020304" pitchFamily="18" charset="0"/>
              </a:rPr>
              <a:t> </a:t>
            </a:r>
            <a:r>
              <a:rPr lang="en-AU" altLang="en-US" sz="7200" b="1" dirty="0" err="1">
                <a:solidFill>
                  <a:srgbClr val="FF0000"/>
                </a:solidFill>
                <a:latin typeface="Times New Roman" panose="02020603050405020304" pitchFamily="18" charset="0"/>
                <a:cs typeface="Times New Roman" panose="02020603050405020304" pitchFamily="18" charset="0"/>
              </a:rPr>
              <a:t>tốt</a:t>
            </a:r>
            <a:r>
              <a:rPr lang="en-AU" altLang="en-US" sz="72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Ð Công viêc dâu tiên"/>
          <p:cNvPicPr>
            <a:picLocks noGrp="1" noChangeAspect="1"/>
          </p:cNvPicPr>
          <p:nvPr>
            <p:ph idx="1"/>
          </p:nvPr>
        </p:nvPicPr>
        <p:blipFill>
          <a:blip r:embed="rId2"/>
          <a:stretch>
            <a:fillRect/>
          </a:stretch>
        </p:blipFill>
        <p:spPr>
          <a:xfrm>
            <a:off x="2377441" y="130629"/>
            <a:ext cx="6699522" cy="6727371"/>
          </a:xfrm>
          <a:prstGeom prst="rect">
            <a:avLst/>
          </a:prstGeom>
          <a:noFill/>
          <a:ln w="9525">
            <a:noFill/>
          </a:ln>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ppt_x"/>
                                          </p:val>
                                        </p:tav>
                                        <p:tav tm="100000">
                                          <p:val>
                                            <p:strVal val="#ppt_x"/>
                                          </p:val>
                                        </p:tav>
                                      </p:tavLst>
                                    </p:anim>
                                    <p:anim calcmode="lin" valueType="num">
                                      <p:cBhvr additive="base">
                                        <p:cTn id="8" dur="50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Box 6"/>
          <p:cNvSpPr txBox="1"/>
          <p:nvPr/>
        </p:nvSpPr>
        <p:spPr>
          <a:xfrm>
            <a:off x="3087370" y="380365"/>
            <a:ext cx="6248400" cy="1383665"/>
          </a:xfrm>
          <a:prstGeom prst="rect">
            <a:avLst/>
          </a:prstGeom>
          <a:noFill/>
          <a:ln w="9525">
            <a:noFill/>
          </a:ln>
        </p:spPr>
        <p:txBody>
          <a:bodyPr>
            <a:spAutoFit/>
          </a:bodyPr>
          <a:lstStyle/>
          <a:p>
            <a:pPr algn="ctr" eaLnBrk="1" hangingPunct="1"/>
            <a:r>
              <a:rPr lang="en-US" altLang="en-US" sz="4000" dirty="0">
                <a:solidFill>
                  <a:srgbClr val="002060"/>
                </a:solidFill>
                <a:latin typeface="Times New Roman" panose="02020603050405020304" pitchFamily="18" charset="0"/>
                <a:cs typeface="Times New Roman" panose="02020603050405020304" pitchFamily="18" charset="0"/>
              </a:rPr>
              <a:t>Tập đọc</a:t>
            </a:r>
          </a:p>
          <a:p>
            <a:pPr algn="ctr" eaLnBrk="1" hangingPunct="1"/>
            <a:r>
              <a:rPr lang="en-US" altLang="en-US" sz="4400" b="1" dirty="0">
                <a:solidFill>
                  <a:srgbClr val="FF0000"/>
                </a:solidFill>
                <a:latin typeface="Times New Roman" panose="02020603050405020304" pitchFamily="18" charset="0"/>
                <a:cs typeface="Times New Roman" panose="02020603050405020304" pitchFamily="18" charset="0"/>
              </a:rPr>
              <a:t>Công việc đầu tiên</a:t>
            </a:r>
            <a:endParaRPr lang="en-US" altLang="en-US" sz="4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7118" name="Text Box 14"/>
          <p:cNvSpPr txBox="1"/>
          <p:nvPr/>
        </p:nvSpPr>
        <p:spPr>
          <a:xfrm>
            <a:off x="884101" y="1935163"/>
            <a:ext cx="5257800" cy="583565"/>
          </a:xfrm>
          <a:prstGeom prst="rect">
            <a:avLst/>
          </a:prstGeom>
          <a:noFill/>
          <a:ln w="9525">
            <a:noFill/>
          </a:ln>
        </p:spPr>
        <p:txBody>
          <a:bodyPr>
            <a:spAutoFit/>
          </a:bodyPr>
          <a:lstStyle/>
          <a:p>
            <a:pPr>
              <a:spcBef>
                <a:spcPct val="50000"/>
              </a:spcBef>
            </a:pPr>
            <a:r>
              <a:rPr lang="en-US" altLang="en-US" sz="3200" b="1" dirty="0">
                <a:solidFill>
                  <a:srgbClr val="FF0000"/>
                </a:solidFill>
                <a:latin typeface="Times New Roman" panose="02020603050405020304" pitchFamily="18" charset="0"/>
              </a:rPr>
              <a:t>Bài chia làm 3 đoạn:</a:t>
            </a:r>
          </a:p>
        </p:txBody>
      </p:sp>
      <p:sp>
        <p:nvSpPr>
          <p:cNvPr id="47114" name="Text Box 10"/>
          <p:cNvSpPr txBox="1"/>
          <p:nvPr/>
        </p:nvSpPr>
        <p:spPr>
          <a:xfrm>
            <a:off x="781594" y="2712244"/>
            <a:ext cx="8153400" cy="579437"/>
          </a:xfrm>
          <a:prstGeom prst="rect">
            <a:avLst/>
          </a:prstGeom>
          <a:noFill/>
          <a:ln w="9525">
            <a:noFill/>
          </a:ln>
        </p:spPr>
        <p:txBody>
          <a:bodyPr>
            <a:spAutoFit/>
          </a:bodyPr>
          <a:lstStyle/>
          <a:p>
            <a:pPr>
              <a:spcBef>
                <a:spcPct val="50000"/>
              </a:spcBef>
            </a:pPr>
            <a:r>
              <a:rPr lang="en-US" altLang="en-US" sz="3200" b="1" dirty="0">
                <a:solidFill>
                  <a:srgbClr val="002060"/>
                </a:solidFill>
                <a:latin typeface="Times New Roman" panose="02020603050405020304" pitchFamily="18" charset="0"/>
                <a:cs typeface="Times New Roman" panose="02020603050405020304" pitchFamily="18" charset="0"/>
              </a:rPr>
              <a:t>Đoạn 1: từ đầu đến “</a:t>
            </a:r>
            <a:r>
              <a:rPr lang="en-US" altLang="en-US" sz="3200" b="1" dirty="0">
                <a:solidFill>
                  <a:srgbClr val="002060"/>
                </a:solidFill>
                <a:latin typeface="Times New Roman" panose="02020603050405020304" pitchFamily="18" charset="0"/>
                <a:ea typeface="Times New Roman" panose="02020603050405020304" pitchFamily="18" charset="0"/>
              </a:rPr>
              <a:t>…</a:t>
            </a:r>
            <a:r>
              <a:rPr lang="en-US" altLang="en-US" sz="3200" b="1" dirty="0">
                <a:solidFill>
                  <a:srgbClr val="002060"/>
                </a:solidFill>
                <a:latin typeface="Times New Roman" panose="02020603050405020304" pitchFamily="18" charset="0"/>
                <a:cs typeface="Times New Roman" panose="02020603050405020304" pitchFamily="18" charset="0"/>
              </a:rPr>
              <a:t>không biết giấy gì?”</a:t>
            </a:r>
            <a:endParaRPr lang="en-US" altLang="en-US" sz="3200" b="1" dirty="0">
              <a:solidFill>
                <a:srgbClr val="002060"/>
              </a:solidFill>
              <a:latin typeface="Times New Roman" panose="02020603050405020304" pitchFamily="18" charset="0"/>
              <a:ea typeface="Times New Roman" panose="02020603050405020304" pitchFamily="18" charset="0"/>
            </a:endParaRPr>
          </a:p>
        </p:txBody>
      </p:sp>
      <p:sp>
        <p:nvSpPr>
          <p:cNvPr id="47115" name="Text Box 11"/>
          <p:cNvSpPr txBox="1"/>
          <p:nvPr/>
        </p:nvSpPr>
        <p:spPr>
          <a:xfrm>
            <a:off x="690154" y="3291681"/>
            <a:ext cx="7424738" cy="579437"/>
          </a:xfrm>
          <a:prstGeom prst="rect">
            <a:avLst/>
          </a:prstGeom>
          <a:noFill/>
          <a:ln w="9525">
            <a:noFill/>
          </a:ln>
        </p:spPr>
        <p:txBody>
          <a:bodyPr>
            <a:spAutoFit/>
          </a:bodyPr>
          <a:lstStyle/>
          <a:p>
            <a:pPr>
              <a:spcBef>
                <a:spcPct val="50000"/>
              </a:spcBef>
            </a:pPr>
            <a:r>
              <a:rPr lang="en-US" altLang="en-US" sz="3200" b="1" dirty="0">
                <a:solidFill>
                  <a:srgbClr val="002060"/>
                </a:solidFill>
                <a:latin typeface="Times New Roman" panose="02020603050405020304" pitchFamily="18" charset="0"/>
                <a:cs typeface="Times New Roman" panose="02020603050405020304" pitchFamily="18" charset="0"/>
              </a:rPr>
              <a:t>Đoạn 2: tiếp theo đến “</a:t>
            </a:r>
            <a:r>
              <a:rPr lang="en-US" altLang="en-US" sz="3200" b="1" dirty="0">
                <a:solidFill>
                  <a:srgbClr val="002060"/>
                </a:solidFill>
                <a:latin typeface="Times New Roman" panose="02020603050405020304" pitchFamily="18" charset="0"/>
                <a:ea typeface="Times New Roman" panose="02020603050405020304" pitchFamily="18" charset="0"/>
              </a:rPr>
              <a:t>…</a:t>
            </a:r>
            <a:r>
              <a:rPr lang="en-US" altLang="en-US" sz="3200" b="1" dirty="0">
                <a:solidFill>
                  <a:srgbClr val="002060"/>
                </a:solidFill>
                <a:latin typeface="Times New Roman" panose="02020603050405020304" pitchFamily="18" charset="0"/>
                <a:cs typeface="Times New Roman" panose="02020603050405020304" pitchFamily="18" charset="0"/>
              </a:rPr>
              <a:t>chạy rầm rầm.”</a:t>
            </a:r>
            <a:endParaRPr lang="en-US" altLang="en-US" sz="3200" b="1" dirty="0">
              <a:solidFill>
                <a:srgbClr val="002060"/>
              </a:solidFill>
              <a:latin typeface="Times New Roman" panose="02020603050405020304" pitchFamily="18" charset="0"/>
              <a:ea typeface="Times New Roman" panose="02020603050405020304" pitchFamily="18" charset="0"/>
            </a:endParaRPr>
          </a:p>
        </p:txBody>
      </p:sp>
      <p:sp>
        <p:nvSpPr>
          <p:cNvPr id="47116" name="Text Box 12"/>
          <p:cNvSpPr txBox="1"/>
          <p:nvPr/>
        </p:nvSpPr>
        <p:spPr>
          <a:xfrm>
            <a:off x="690154" y="4031751"/>
            <a:ext cx="6815138" cy="579437"/>
          </a:xfrm>
          <a:prstGeom prst="rect">
            <a:avLst/>
          </a:prstGeom>
          <a:noFill/>
          <a:ln w="9525">
            <a:noFill/>
          </a:ln>
        </p:spPr>
        <p:txBody>
          <a:bodyPr>
            <a:spAutoFit/>
          </a:bodyPr>
          <a:lstStyle/>
          <a:p>
            <a:pPr>
              <a:spcBef>
                <a:spcPct val="50000"/>
              </a:spcBef>
            </a:pPr>
            <a:r>
              <a:rPr lang="en-US" altLang="en-US" sz="3200" b="1" dirty="0">
                <a:solidFill>
                  <a:srgbClr val="002060"/>
                </a:solidFill>
                <a:latin typeface="Times New Roman" panose="02020603050405020304" pitchFamily="18" charset="0"/>
                <a:cs typeface="Times New Roman" panose="02020603050405020304" pitchFamily="18" charset="0"/>
              </a:rPr>
              <a:t>Đoạn 3: Phần còn lại</a:t>
            </a:r>
            <a:endParaRPr lang="en-US" altLang="en-US" sz="32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circle(in)">
                                      <p:cBhvr>
                                        <p:cTn id="7" dur="2000"/>
                                        <p:tgtEl>
                                          <p:spTgt spid="1843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118"/>
                                        </p:tgtEl>
                                        <p:attrNameLst>
                                          <p:attrName>style.visibility</p:attrName>
                                        </p:attrNameLst>
                                      </p:cBhvr>
                                      <p:to>
                                        <p:strVal val="visible"/>
                                      </p:to>
                                    </p:set>
                                    <p:animEffect transition="in" filter="diamond(in)">
                                      <p:cBhvr>
                                        <p:cTn id="12" dur="2000"/>
                                        <p:tgtEl>
                                          <p:spTgt spid="4711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7114"/>
                                        </p:tgtEl>
                                        <p:attrNameLst>
                                          <p:attrName>style.visibility</p:attrName>
                                        </p:attrNameLst>
                                      </p:cBhvr>
                                      <p:to>
                                        <p:strVal val="visible"/>
                                      </p:to>
                                    </p:set>
                                    <p:animEffect transition="in" filter="box(in)">
                                      <p:cBhvr>
                                        <p:cTn id="17" dur="2000"/>
                                        <p:tgtEl>
                                          <p:spTgt spid="4711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7115"/>
                                        </p:tgtEl>
                                        <p:attrNameLst>
                                          <p:attrName>style.visibility</p:attrName>
                                        </p:attrNameLst>
                                      </p:cBhvr>
                                      <p:to>
                                        <p:strVal val="visible"/>
                                      </p:to>
                                    </p:set>
                                    <p:animEffect transition="in" filter="diamond(in)">
                                      <p:cBhvr>
                                        <p:cTn id="22" dur="2000"/>
                                        <p:tgtEl>
                                          <p:spTgt spid="471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7116"/>
                                        </p:tgtEl>
                                        <p:attrNameLst>
                                          <p:attrName>style.visibility</p:attrName>
                                        </p:attrNameLst>
                                      </p:cBhvr>
                                      <p:to>
                                        <p:strVal val="visible"/>
                                      </p:to>
                                    </p:set>
                                    <p:anim calcmode="lin" valueType="num">
                                      <p:cBhvr additive="base">
                                        <p:cTn id="27" dur="500" fill="hold"/>
                                        <p:tgtEl>
                                          <p:spTgt spid="47116"/>
                                        </p:tgtEl>
                                        <p:attrNameLst>
                                          <p:attrName>ppt_x</p:attrName>
                                        </p:attrNameLst>
                                      </p:cBhvr>
                                      <p:tavLst>
                                        <p:tav tm="0">
                                          <p:val>
                                            <p:strVal val="#ppt_x"/>
                                          </p:val>
                                        </p:tav>
                                        <p:tav tm="100000">
                                          <p:val>
                                            <p:strVal val="#ppt_x"/>
                                          </p:val>
                                        </p:tav>
                                      </p:tavLst>
                                    </p:anim>
                                    <p:anim calcmode="lin" valueType="num">
                                      <p:cBhvr additive="base">
                                        <p:cTn id="28"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39" grpId="1"/>
      <p:bldP spid="47118" grpId="0"/>
      <p:bldP spid="47118" grpId="1"/>
      <p:bldP spid="47114" grpId="0"/>
      <p:bldP spid="47114" grpId="1"/>
      <p:bldP spid="47115" grpId="0"/>
      <p:bldP spid="47115" grpId="1"/>
      <p:bldP spid="47116" grpId="0"/>
      <p:bldP spid="471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548639" y="798376"/>
            <a:ext cx="11129555" cy="5755422"/>
          </a:xfrm>
          <a:prstGeom prst="rect">
            <a:avLst/>
          </a:prstGeom>
          <a:noFill/>
        </p:spPr>
        <p:txBody>
          <a:bodyPr wrap="square" rtlCol="0" anchor="t">
            <a:spAutoFit/>
          </a:bodyPr>
          <a:lstStyle/>
          <a:p>
            <a:r>
              <a:rPr lang="en-US" sz="2400" dirty="0"/>
              <a:t>- </a:t>
            </a:r>
            <a:r>
              <a:rPr lang="en-US" sz="3200" b="1" dirty="0" err="1"/>
              <a:t>Nguyễn</a:t>
            </a:r>
            <a:r>
              <a:rPr lang="en-US" sz="3200" b="1" dirty="0"/>
              <a:t> </a:t>
            </a:r>
            <a:r>
              <a:rPr lang="en-US" sz="3200" b="1" dirty="0" err="1"/>
              <a:t>Thị</a:t>
            </a:r>
            <a:r>
              <a:rPr lang="en-US" sz="3200" b="1" dirty="0"/>
              <a:t> </a:t>
            </a:r>
            <a:r>
              <a:rPr lang="en-US" sz="3200" b="1" dirty="0" err="1"/>
              <a:t>Định</a:t>
            </a:r>
            <a:r>
              <a:rPr lang="en-US" sz="3200" b="1" dirty="0"/>
              <a:t> (1920 – 1992) </a:t>
            </a:r>
            <a:r>
              <a:rPr lang="en-US" sz="3200" b="1" dirty="0" err="1"/>
              <a:t>Thiếu</a:t>
            </a:r>
            <a:r>
              <a:rPr lang="en-US" sz="3200" b="1" dirty="0"/>
              <a:t> </a:t>
            </a:r>
            <a:r>
              <a:rPr lang="en-US" sz="3200" b="1" dirty="0" err="1"/>
              <a:t>tướng</a:t>
            </a:r>
            <a:r>
              <a:rPr lang="en-US" sz="3200" b="1" dirty="0"/>
              <a:t>, </a:t>
            </a:r>
            <a:r>
              <a:rPr lang="en-US" sz="3200" b="1" dirty="0" err="1"/>
              <a:t>Anh</a:t>
            </a:r>
            <a:r>
              <a:rPr lang="en-US" sz="3200" b="1" dirty="0"/>
              <a:t> </a:t>
            </a:r>
            <a:r>
              <a:rPr lang="en-US" sz="3200" b="1" dirty="0" err="1"/>
              <a:t>hùng</a:t>
            </a:r>
            <a:r>
              <a:rPr lang="en-US" sz="3200" b="1" dirty="0"/>
              <a:t> </a:t>
            </a:r>
            <a:r>
              <a:rPr lang="en-US" sz="3200" b="1" dirty="0" err="1"/>
              <a:t>Lực</a:t>
            </a:r>
            <a:r>
              <a:rPr lang="en-US" sz="3200" b="1" dirty="0"/>
              <a:t> </a:t>
            </a:r>
            <a:r>
              <a:rPr lang="en-US" sz="3200" b="1" dirty="0" err="1"/>
              <a:t>lượng</a:t>
            </a:r>
            <a:r>
              <a:rPr lang="en-US" sz="3200" b="1" dirty="0"/>
              <a:t> </a:t>
            </a:r>
            <a:r>
              <a:rPr lang="en-US" sz="3200" b="1" dirty="0" err="1"/>
              <a:t>vũ</a:t>
            </a:r>
            <a:r>
              <a:rPr lang="en-US" sz="3200" b="1" dirty="0"/>
              <a:t> </a:t>
            </a:r>
            <a:r>
              <a:rPr lang="en-US" sz="3200" b="1" dirty="0" err="1"/>
              <a:t>trang</a:t>
            </a:r>
            <a:r>
              <a:rPr lang="en-US" sz="3200" b="1" dirty="0"/>
              <a:t>, </a:t>
            </a:r>
            <a:r>
              <a:rPr lang="en-US" sz="3200" b="1" dirty="0" err="1"/>
              <a:t>Phó</a:t>
            </a:r>
            <a:r>
              <a:rPr lang="en-US" sz="3200" b="1" dirty="0"/>
              <a:t> </a:t>
            </a:r>
            <a:r>
              <a:rPr lang="en-US" sz="3200" b="1" dirty="0" err="1"/>
              <a:t>Tư</a:t>
            </a:r>
            <a:r>
              <a:rPr lang="en-US" sz="3200" b="1" dirty="0"/>
              <a:t> </a:t>
            </a:r>
            <a:r>
              <a:rPr lang="en-US" sz="3200" b="1" dirty="0" err="1"/>
              <a:t>lệnh</a:t>
            </a:r>
            <a:r>
              <a:rPr lang="en-US" sz="3200" b="1" dirty="0"/>
              <a:t> </a:t>
            </a:r>
            <a:r>
              <a:rPr lang="en-US" sz="3200" b="1" dirty="0" err="1"/>
              <a:t>Quân</a:t>
            </a:r>
            <a:r>
              <a:rPr lang="en-US" sz="3200" b="1" dirty="0"/>
              <a:t> </a:t>
            </a:r>
            <a:r>
              <a:rPr lang="en-US" sz="3200" b="1" dirty="0" err="1"/>
              <a:t>Giải</a:t>
            </a:r>
            <a:r>
              <a:rPr lang="en-US" sz="3200" b="1" dirty="0"/>
              <a:t> </a:t>
            </a:r>
            <a:r>
              <a:rPr lang="en-US" sz="3200" b="1" dirty="0" err="1"/>
              <a:t>phóng</a:t>
            </a:r>
            <a:r>
              <a:rPr lang="en-US" sz="3200" b="1" dirty="0"/>
              <a:t> </a:t>
            </a:r>
            <a:r>
              <a:rPr lang="en-US" sz="3200" b="1" dirty="0" err="1"/>
              <a:t>miền</a:t>
            </a:r>
            <a:r>
              <a:rPr lang="en-US" sz="3200" b="1" dirty="0"/>
              <a:t> Nam </a:t>
            </a:r>
            <a:r>
              <a:rPr lang="en-US" sz="3200" b="1" dirty="0" err="1"/>
              <a:t>Việt</a:t>
            </a:r>
            <a:r>
              <a:rPr lang="en-US" sz="3200" b="1" dirty="0"/>
              <a:t> Nam, </a:t>
            </a:r>
            <a:r>
              <a:rPr lang="en-US" sz="3200" b="1" dirty="0" err="1"/>
              <a:t>Phó</a:t>
            </a:r>
            <a:r>
              <a:rPr lang="en-US" sz="3200" b="1" dirty="0"/>
              <a:t> </a:t>
            </a:r>
            <a:r>
              <a:rPr lang="en-US" sz="3200" b="1" dirty="0" err="1"/>
              <a:t>Chủ</a:t>
            </a:r>
            <a:r>
              <a:rPr lang="en-US" sz="3200" b="1" dirty="0"/>
              <a:t> </a:t>
            </a:r>
            <a:r>
              <a:rPr lang="en-US" sz="3200" b="1" dirty="0" err="1"/>
              <a:t>tịch</a:t>
            </a:r>
            <a:r>
              <a:rPr lang="en-US" sz="3200" b="1" dirty="0"/>
              <a:t> </a:t>
            </a:r>
            <a:r>
              <a:rPr lang="en-US" sz="3200" b="1" dirty="0" err="1"/>
              <a:t>Hội</a:t>
            </a:r>
            <a:r>
              <a:rPr lang="en-US" sz="3200" b="1" dirty="0"/>
              <a:t> </a:t>
            </a:r>
            <a:r>
              <a:rPr lang="en-US" sz="3200" b="1" dirty="0" err="1"/>
              <a:t>đồng</a:t>
            </a:r>
            <a:r>
              <a:rPr lang="en-US" sz="3200" b="1" dirty="0"/>
              <a:t> </a:t>
            </a:r>
            <a:r>
              <a:rPr lang="en-US" sz="3200" b="1" dirty="0" err="1"/>
              <a:t>Nhà</a:t>
            </a:r>
            <a:r>
              <a:rPr lang="en-US" sz="3200" b="1" dirty="0"/>
              <a:t> </a:t>
            </a:r>
            <a:r>
              <a:rPr lang="en-US" sz="3200" b="1" dirty="0" err="1"/>
              <a:t>nước</a:t>
            </a:r>
            <a:r>
              <a:rPr lang="en-US" sz="3200" b="1" dirty="0"/>
              <a:t>; </a:t>
            </a:r>
            <a:r>
              <a:rPr lang="en-US" sz="3200" b="1" dirty="0" err="1"/>
              <a:t>tên</a:t>
            </a:r>
            <a:r>
              <a:rPr lang="en-US" sz="3200" b="1" dirty="0"/>
              <a:t> </a:t>
            </a:r>
            <a:r>
              <a:rPr lang="en-US" sz="3200" b="1" dirty="0" err="1"/>
              <a:t>tuổi</a:t>
            </a:r>
            <a:r>
              <a:rPr lang="en-US" sz="3200" b="1" dirty="0"/>
              <a:t> </a:t>
            </a:r>
            <a:r>
              <a:rPr lang="en-US" sz="3200" b="1" dirty="0" err="1"/>
              <a:t>bà</a:t>
            </a:r>
            <a:r>
              <a:rPr lang="en-US" sz="3200" b="1" dirty="0"/>
              <a:t> </a:t>
            </a:r>
            <a:r>
              <a:rPr lang="en-US" sz="3200" b="1" dirty="0" err="1"/>
              <a:t>gắn</a:t>
            </a:r>
            <a:r>
              <a:rPr lang="en-US" sz="3200" b="1" dirty="0"/>
              <a:t> </a:t>
            </a:r>
            <a:r>
              <a:rPr lang="en-US" sz="3200" b="1" dirty="0" err="1"/>
              <a:t>liền</a:t>
            </a:r>
            <a:r>
              <a:rPr lang="en-US" sz="3200" b="1" dirty="0"/>
              <a:t> </a:t>
            </a:r>
            <a:r>
              <a:rPr lang="en-US" sz="3200" b="1" dirty="0" err="1"/>
              <a:t>với</a:t>
            </a:r>
            <a:r>
              <a:rPr lang="en-US" sz="3200" b="1" dirty="0"/>
              <a:t> </a:t>
            </a:r>
            <a:r>
              <a:rPr lang="en-US" sz="3200" b="1" dirty="0" err="1"/>
              <a:t>phong</a:t>
            </a:r>
            <a:r>
              <a:rPr lang="en-US" sz="3200" b="1" dirty="0"/>
              <a:t> </a:t>
            </a:r>
            <a:r>
              <a:rPr lang="en-US" sz="3200" b="1" dirty="0" err="1"/>
              <a:t>trào</a:t>
            </a:r>
            <a:r>
              <a:rPr lang="en-US" sz="3200" b="1" dirty="0"/>
              <a:t> </a:t>
            </a:r>
            <a:r>
              <a:rPr lang="en-US" sz="3200" b="1" dirty="0" err="1"/>
              <a:t>đồng</a:t>
            </a:r>
            <a:r>
              <a:rPr lang="en-US" sz="3200" b="1" dirty="0"/>
              <a:t> </a:t>
            </a:r>
            <a:r>
              <a:rPr lang="en-US" sz="3200" b="1" dirty="0" err="1"/>
              <a:t>khởi</a:t>
            </a:r>
            <a:r>
              <a:rPr lang="en-US" sz="3200" b="1" dirty="0"/>
              <a:t> </a:t>
            </a:r>
            <a:r>
              <a:rPr lang="en-US" sz="3200" b="1" dirty="0" err="1"/>
              <a:t>và</a:t>
            </a:r>
            <a:r>
              <a:rPr lang="en-US" sz="3200" b="1" dirty="0"/>
              <a:t> “</a:t>
            </a:r>
            <a:r>
              <a:rPr lang="en-US" sz="3200" b="1" dirty="0" err="1"/>
              <a:t>đội</a:t>
            </a:r>
            <a:r>
              <a:rPr lang="en-US" sz="3200" b="1" dirty="0"/>
              <a:t> </a:t>
            </a:r>
            <a:r>
              <a:rPr lang="en-US" sz="3200" b="1" dirty="0" err="1"/>
              <a:t>quân</a:t>
            </a:r>
            <a:r>
              <a:rPr lang="en-US" sz="3200" b="1" dirty="0"/>
              <a:t> </a:t>
            </a:r>
            <a:r>
              <a:rPr lang="en-US" sz="3200" b="1" dirty="0" err="1"/>
              <a:t>tóc</a:t>
            </a:r>
            <a:r>
              <a:rPr lang="en-US" sz="3200" b="1" dirty="0"/>
              <a:t> </a:t>
            </a:r>
            <a:r>
              <a:rPr lang="en-US" sz="3200" b="1" dirty="0" err="1"/>
              <a:t>dài</a:t>
            </a:r>
            <a:r>
              <a:rPr lang="en-US" sz="3200" b="1" dirty="0"/>
              <a:t>” </a:t>
            </a:r>
            <a:r>
              <a:rPr lang="en-US" sz="3200" b="1" dirty="0" err="1"/>
              <a:t>được</a:t>
            </a:r>
            <a:r>
              <a:rPr lang="en-US" sz="3200" b="1" dirty="0"/>
              <a:t> </a:t>
            </a:r>
            <a:r>
              <a:rPr lang="en-US" sz="3200" b="1" dirty="0" err="1"/>
              <a:t>khai</a:t>
            </a:r>
            <a:r>
              <a:rPr lang="en-US" sz="3200" b="1" dirty="0"/>
              <a:t> </a:t>
            </a:r>
            <a:r>
              <a:rPr lang="en-US" sz="3200" b="1" dirty="0" err="1"/>
              <a:t>sinh</a:t>
            </a:r>
            <a:r>
              <a:rPr lang="en-US" sz="3200" b="1" dirty="0"/>
              <a:t> </a:t>
            </a:r>
            <a:r>
              <a:rPr lang="en-US" sz="3200" b="1" dirty="0" err="1"/>
              <a:t>từ</a:t>
            </a:r>
            <a:r>
              <a:rPr lang="en-US" sz="3200" b="1" dirty="0"/>
              <a:t> </a:t>
            </a:r>
            <a:r>
              <a:rPr lang="en-US" sz="3200" b="1" dirty="0" err="1"/>
              <a:t>Bến</a:t>
            </a:r>
            <a:r>
              <a:rPr lang="en-US" sz="3200" b="1" dirty="0"/>
              <a:t> </a:t>
            </a:r>
            <a:r>
              <a:rPr lang="en-US" sz="3200" b="1" dirty="0" err="1"/>
              <a:t>Tre</a:t>
            </a:r>
            <a:r>
              <a:rPr lang="en-US" sz="3200" b="1" dirty="0"/>
              <a:t>, </a:t>
            </a:r>
            <a:r>
              <a:rPr lang="en-US" sz="3200" b="1" dirty="0" err="1"/>
              <a:t>quê</a:t>
            </a:r>
            <a:r>
              <a:rPr lang="en-US" sz="3200" b="1" dirty="0"/>
              <a:t> </a:t>
            </a:r>
            <a:r>
              <a:rPr lang="en-US" sz="3200" b="1" dirty="0" err="1"/>
              <a:t>hương</a:t>
            </a:r>
            <a:r>
              <a:rPr lang="en-US" sz="3200" b="1" dirty="0"/>
              <a:t> </a:t>
            </a:r>
            <a:r>
              <a:rPr lang="en-US" sz="3200" b="1" dirty="0" err="1"/>
              <a:t>bà</a:t>
            </a:r>
            <a:r>
              <a:rPr lang="en-US" sz="3200" b="1" dirty="0" smtClean="0"/>
              <a:t>.</a:t>
            </a:r>
            <a:endParaRPr lang="en-US" sz="3200" b="1" dirty="0"/>
          </a:p>
          <a:p>
            <a:r>
              <a:rPr lang="en-US" sz="3200" b="1" dirty="0"/>
              <a:t>- </a:t>
            </a:r>
            <a:r>
              <a:rPr lang="en-US" sz="3200" b="1" dirty="0" err="1"/>
              <a:t>Truyền</a:t>
            </a:r>
            <a:r>
              <a:rPr lang="en-US" sz="3200" b="1" dirty="0"/>
              <a:t> </a:t>
            </a:r>
            <a:r>
              <a:rPr lang="en-US" sz="3200" b="1" dirty="0" err="1"/>
              <a:t>đơn</a:t>
            </a:r>
            <a:r>
              <a:rPr lang="en-US" sz="3200" b="1" dirty="0"/>
              <a:t>: </a:t>
            </a:r>
            <a:r>
              <a:rPr lang="en-US" sz="3200" b="1" dirty="0" err="1"/>
              <a:t>tờ</a:t>
            </a:r>
            <a:r>
              <a:rPr lang="en-US" sz="3200" b="1" dirty="0"/>
              <a:t> </a:t>
            </a:r>
            <a:r>
              <a:rPr lang="en-US" sz="3200" b="1" dirty="0" err="1"/>
              <a:t>giấy</a:t>
            </a:r>
            <a:r>
              <a:rPr lang="en-US" sz="3200" b="1" dirty="0"/>
              <a:t> </a:t>
            </a:r>
            <a:r>
              <a:rPr lang="en-US" sz="3200" b="1" dirty="0" err="1"/>
              <a:t>nhỏ</a:t>
            </a:r>
            <a:r>
              <a:rPr lang="en-US" sz="3200" b="1" dirty="0"/>
              <a:t> </a:t>
            </a:r>
            <a:r>
              <a:rPr lang="en-US" sz="3200" b="1" dirty="0" err="1"/>
              <a:t>có</a:t>
            </a:r>
            <a:r>
              <a:rPr lang="en-US" sz="3200" b="1" dirty="0"/>
              <a:t> </a:t>
            </a:r>
            <a:r>
              <a:rPr lang="en-US" sz="3200" b="1" dirty="0" err="1"/>
              <a:t>nội</a:t>
            </a:r>
            <a:r>
              <a:rPr lang="en-US" sz="3200" b="1" dirty="0"/>
              <a:t> dung </a:t>
            </a:r>
            <a:r>
              <a:rPr lang="en-US" sz="3200" b="1" dirty="0" err="1"/>
              <a:t>tuyên</a:t>
            </a:r>
            <a:r>
              <a:rPr lang="en-US" sz="3200" b="1" dirty="0"/>
              <a:t> </a:t>
            </a:r>
            <a:r>
              <a:rPr lang="en-US" sz="3200" b="1" dirty="0" err="1"/>
              <a:t>truyền</a:t>
            </a:r>
            <a:r>
              <a:rPr lang="en-US" sz="3200" b="1" dirty="0"/>
              <a:t> </a:t>
            </a:r>
            <a:r>
              <a:rPr lang="en-US" sz="3200" b="1" dirty="0" err="1"/>
              <a:t>chính</a:t>
            </a:r>
            <a:r>
              <a:rPr lang="en-US" sz="3200" b="1" dirty="0"/>
              <a:t> </a:t>
            </a:r>
            <a:r>
              <a:rPr lang="en-US" sz="3200" b="1" dirty="0" err="1" smtClean="0"/>
              <a:t>trị</a:t>
            </a:r>
            <a:endParaRPr lang="en-US" sz="3200" b="1" dirty="0"/>
          </a:p>
          <a:p>
            <a:r>
              <a:rPr lang="en-US" sz="3200" b="1" dirty="0"/>
              <a:t>- </a:t>
            </a:r>
            <a:r>
              <a:rPr lang="en-US" sz="3200" b="1" dirty="0" err="1"/>
              <a:t>Chờ</a:t>
            </a:r>
            <a:r>
              <a:rPr lang="en-US" sz="3200" b="1" dirty="0"/>
              <a:t> (</a:t>
            </a:r>
            <a:r>
              <a:rPr lang="en-US" sz="3200" b="1" dirty="0" err="1"/>
              <a:t>tiếng</a:t>
            </a:r>
            <a:r>
              <a:rPr lang="en-US" sz="3200" b="1" dirty="0"/>
              <a:t> Nam </a:t>
            </a:r>
            <a:r>
              <a:rPr lang="en-US" sz="3200" b="1" dirty="0" err="1"/>
              <a:t>Bộ</a:t>
            </a:r>
            <a:r>
              <a:rPr lang="en-US" sz="3200" b="1" dirty="0"/>
              <a:t>): </a:t>
            </a:r>
            <a:r>
              <a:rPr lang="en-US" sz="3200" b="1" dirty="0" err="1" smtClean="0"/>
              <a:t>chứ</a:t>
            </a:r>
            <a:endParaRPr lang="en-US" sz="3200" b="1" dirty="0"/>
          </a:p>
          <a:p>
            <a:r>
              <a:rPr lang="en-US" sz="3200" b="1" dirty="0"/>
              <a:t>- </a:t>
            </a:r>
            <a:r>
              <a:rPr lang="en-US" sz="3200" b="1" dirty="0" err="1"/>
              <a:t>Rủi</a:t>
            </a:r>
            <a:r>
              <a:rPr lang="en-US" sz="3200" b="1" dirty="0"/>
              <a:t>: </a:t>
            </a:r>
            <a:r>
              <a:rPr lang="en-US" sz="3200" b="1" dirty="0" err="1"/>
              <a:t>không</a:t>
            </a:r>
            <a:r>
              <a:rPr lang="en-US" sz="3200" b="1" dirty="0"/>
              <a:t> </a:t>
            </a:r>
            <a:r>
              <a:rPr lang="en-US" sz="3200" b="1" dirty="0" smtClean="0"/>
              <a:t>may</a:t>
            </a:r>
            <a:endParaRPr lang="en-US" sz="3200" b="1" dirty="0"/>
          </a:p>
          <a:p>
            <a:r>
              <a:rPr lang="en-US" sz="3200" b="1" dirty="0"/>
              <a:t>- </a:t>
            </a:r>
            <a:r>
              <a:rPr lang="en-US" sz="3200" b="1" dirty="0" err="1"/>
              <a:t>Lính</a:t>
            </a:r>
            <a:r>
              <a:rPr lang="en-US" sz="3200" b="1" dirty="0"/>
              <a:t> </a:t>
            </a:r>
            <a:r>
              <a:rPr lang="en-US" sz="3200" b="1" dirty="0" err="1"/>
              <a:t>mã</a:t>
            </a:r>
            <a:r>
              <a:rPr lang="en-US" sz="3200" b="1" dirty="0"/>
              <a:t> </a:t>
            </a:r>
            <a:r>
              <a:rPr lang="en-US" sz="3200" b="1" dirty="0" err="1"/>
              <a:t>tà</a:t>
            </a:r>
            <a:r>
              <a:rPr lang="en-US" sz="3200" b="1" dirty="0"/>
              <a:t> (</a:t>
            </a:r>
            <a:r>
              <a:rPr lang="en-US" sz="3200" b="1" dirty="0" err="1"/>
              <a:t>tiếng</a:t>
            </a:r>
            <a:r>
              <a:rPr lang="en-US" sz="3200" b="1" dirty="0"/>
              <a:t> Nam </a:t>
            </a:r>
            <a:r>
              <a:rPr lang="en-US" sz="3200" b="1" dirty="0" err="1"/>
              <a:t>Bộ</a:t>
            </a:r>
            <a:r>
              <a:rPr lang="en-US" sz="3200" b="1" dirty="0"/>
              <a:t>): </a:t>
            </a:r>
            <a:r>
              <a:rPr lang="en-US" sz="3200" b="1" dirty="0" err="1"/>
              <a:t>cảnh</a:t>
            </a:r>
            <a:r>
              <a:rPr lang="en-US" sz="3200" b="1" dirty="0"/>
              <a:t> </a:t>
            </a:r>
            <a:r>
              <a:rPr lang="en-US" sz="3200" b="1" dirty="0" err="1"/>
              <a:t>sát</a:t>
            </a:r>
            <a:r>
              <a:rPr lang="en-US" sz="3200" b="1" dirty="0"/>
              <a:t> </a:t>
            </a:r>
            <a:r>
              <a:rPr lang="en-US" sz="3200" b="1" dirty="0" err="1"/>
              <a:t>thời</a:t>
            </a:r>
            <a:r>
              <a:rPr lang="en-US" sz="3200" b="1" dirty="0"/>
              <a:t> </a:t>
            </a:r>
            <a:r>
              <a:rPr lang="en-US" sz="3200" b="1" dirty="0" err="1"/>
              <a:t>Pháp</a:t>
            </a:r>
            <a:r>
              <a:rPr lang="en-US" sz="3200" b="1" dirty="0"/>
              <a:t> </a:t>
            </a:r>
            <a:r>
              <a:rPr lang="en-US" sz="3200" b="1" dirty="0" err="1" smtClean="0"/>
              <a:t>thuộc</a:t>
            </a:r>
            <a:endParaRPr lang="en-US" sz="3200" b="1" dirty="0"/>
          </a:p>
          <a:p>
            <a:r>
              <a:rPr lang="en-US" sz="3200" b="1" dirty="0"/>
              <a:t>- </a:t>
            </a:r>
            <a:r>
              <a:rPr lang="en-US" sz="3200" b="1" dirty="0" err="1"/>
              <a:t>Thoát</a:t>
            </a:r>
            <a:r>
              <a:rPr lang="en-US" sz="3200" b="1" dirty="0"/>
              <a:t> li: </a:t>
            </a:r>
            <a:r>
              <a:rPr lang="en-US" sz="3200" b="1" dirty="0" err="1"/>
              <a:t>rời</a:t>
            </a:r>
            <a:r>
              <a:rPr lang="en-US" sz="3200" b="1" dirty="0"/>
              <a:t> </a:t>
            </a:r>
            <a:r>
              <a:rPr lang="en-US" sz="3200" b="1" dirty="0" err="1"/>
              <a:t>gia</a:t>
            </a:r>
            <a:r>
              <a:rPr lang="en-US" sz="3200" b="1" dirty="0"/>
              <a:t> </a:t>
            </a:r>
            <a:r>
              <a:rPr lang="en-US" sz="3200" b="1" dirty="0" err="1"/>
              <a:t>đình</a:t>
            </a:r>
            <a:r>
              <a:rPr lang="en-US" sz="3200" b="1" dirty="0"/>
              <a:t> </a:t>
            </a:r>
            <a:r>
              <a:rPr lang="en-US" sz="3200" b="1" dirty="0" err="1"/>
              <a:t>để</a:t>
            </a:r>
            <a:r>
              <a:rPr lang="en-US" sz="3200" b="1" dirty="0"/>
              <a:t> </a:t>
            </a:r>
            <a:r>
              <a:rPr lang="en-US" sz="3200" b="1" dirty="0" err="1"/>
              <a:t>tham</a:t>
            </a:r>
            <a:r>
              <a:rPr lang="en-US" sz="3200" b="1" dirty="0"/>
              <a:t> </a:t>
            </a:r>
            <a:r>
              <a:rPr lang="en-US" sz="3200" b="1" dirty="0" err="1"/>
              <a:t>gia</a:t>
            </a:r>
            <a:r>
              <a:rPr lang="en-US" sz="3200" b="1" dirty="0"/>
              <a:t> </a:t>
            </a:r>
            <a:r>
              <a:rPr lang="en-US" sz="3200" b="1" dirty="0" err="1"/>
              <a:t>tổ</a:t>
            </a:r>
            <a:r>
              <a:rPr lang="en-US" sz="3200" b="1" dirty="0"/>
              <a:t> </a:t>
            </a:r>
            <a:r>
              <a:rPr lang="en-US" sz="3200" b="1" dirty="0" err="1"/>
              <a:t>chức</a:t>
            </a:r>
            <a:r>
              <a:rPr lang="en-US" sz="3200" b="1" dirty="0"/>
              <a:t> </a:t>
            </a:r>
            <a:r>
              <a:rPr lang="en-US" sz="3200" b="1" dirty="0" err="1"/>
              <a:t>Cách</a:t>
            </a:r>
            <a:r>
              <a:rPr lang="en-US" sz="3200" b="1" dirty="0"/>
              <a:t> </a:t>
            </a:r>
            <a:r>
              <a:rPr lang="en-US" sz="3200" b="1" dirty="0" err="1"/>
              <a:t>mạng</a:t>
            </a:r>
            <a:endParaRPr lang="en-US" sz="3200" b="1" dirty="0"/>
          </a:p>
          <a:p>
            <a:endParaRPr lang="en-US" sz="2400" dirty="0"/>
          </a:p>
          <a:p>
            <a:endParaRPr lang="en-US" sz="2400" dirty="0"/>
          </a:p>
        </p:txBody>
      </p:sp>
      <p:sp>
        <p:nvSpPr>
          <p:cNvPr id="6" name="Text Box 5"/>
          <p:cNvSpPr txBox="1"/>
          <p:nvPr/>
        </p:nvSpPr>
        <p:spPr>
          <a:xfrm>
            <a:off x="2573201" y="214811"/>
            <a:ext cx="6505485" cy="583565"/>
          </a:xfrm>
          <a:prstGeom prst="rect">
            <a:avLst/>
          </a:prstGeom>
          <a:noFill/>
        </p:spPr>
        <p:txBody>
          <a:bodyPr wrap="square" rtlCol="0">
            <a:spAutoFit/>
          </a:bodyPr>
          <a:lstStyle/>
          <a:p>
            <a:pPr algn="ctr"/>
            <a:r>
              <a:rPr lang="en-AU" altLang="en-US" sz="3200" b="1" dirty="0" err="1">
                <a:solidFill>
                  <a:srgbClr val="FF0000"/>
                </a:solidFill>
                <a:effectLst/>
              </a:rPr>
              <a:t>Giải</a:t>
            </a:r>
            <a:r>
              <a:rPr lang="en-AU" altLang="en-US" sz="3200" b="1" dirty="0">
                <a:solidFill>
                  <a:srgbClr val="FF0000"/>
                </a:solidFill>
                <a:effectLst/>
              </a:rPr>
              <a:t> </a:t>
            </a:r>
            <a:r>
              <a:rPr lang="en-AU" altLang="en-US" sz="3200" b="1" dirty="0" err="1" smtClean="0">
                <a:solidFill>
                  <a:srgbClr val="FF0000"/>
                </a:solidFill>
                <a:effectLst/>
              </a:rPr>
              <a:t>nghĩa</a:t>
            </a:r>
            <a:r>
              <a:rPr lang="en-AU" altLang="en-US" sz="3200" b="1" dirty="0" smtClean="0">
                <a:solidFill>
                  <a:srgbClr val="FF0000"/>
                </a:solidFill>
                <a:effectLst/>
              </a:rPr>
              <a:t> </a:t>
            </a:r>
            <a:r>
              <a:rPr lang="en-AU" altLang="en-US" sz="3200" b="1" dirty="0" err="1">
                <a:solidFill>
                  <a:srgbClr val="FF0000"/>
                </a:solidFill>
              </a:rPr>
              <a:t>t</a:t>
            </a:r>
            <a:r>
              <a:rPr lang="en-AU" altLang="en-US" sz="3200" b="1" dirty="0" err="1" smtClean="0">
                <a:solidFill>
                  <a:srgbClr val="FF0000"/>
                </a:solidFill>
                <a:effectLst/>
              </a:rPr>
              <a:t>ừ</a:t>
            </a:r>
            <a:r>
              <a:rPr lang="en-AU" altLang="en-US" sz="3200" b="1" dirty="0">
                <a:solidFill>
                  <a:srgbClr val="FF0000"/>
                </a:solidFill>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edge">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nodeType="clickEffect">
                                  <p:stCondLst>
                                    <p:cond delay="0"/>
                                  </p:stCondLst>
                                  <p:childTnLst>
                                    <p:set>
                                      <p:cBhvr>
                                        <p:cTn id="23" dur="1000">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diamond(in)">
                                      <p:cBhvr>
                                        <p:cTn id="28" dur="2000"/>
                                        <p:tgtEl>
                                          <p:spTgt spid="5">
                                            <p:txEl>
                                              <p:pRg st="4" end="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diamond(in)">
                                      <p:cBhvr>
                                        <p:cTn id="31" dur="20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 calcmode="lin" valueType="num">
                                      <p:cBhvr additive="base">
                                        <p:cTn id="36" dur="5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p:nvPr/>
        </p:nvSpPr>
        <p:spPr>
          <a:xfrm>
            <a:off x="4417061" y="280534"/>
            <a:ext cx="3124200" cy="646331"/>
          </a:xfrm>
          <a:prstGeom prst="rect">
            <a:avLst/>
          </a:prstGeom>
          <a:noFill/>
          <a:ln w="9525">
            <a:noFill/>
          </a:ln>
        </p:spPr>
        <p:txBody>
          <a:bodyPr>
            <a:spAutoFit/>
          </a:bodyPr>
          <a:lstStyle/>
          <a:p>
            <a:pPr>
              <a:spcBef>
                <a:spcPct val="50000"/>
              </a:spcBef>
            </a:pPr>
            <a:r>
              <a:rPr lang="en-US" altLang="en-US" sz="2800" dirty="0">
                <a:solidFill>
                  <a:srgbClr val="FF3300"/>
                </a:solidFill>
                <a:latin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Tìm hiểu b</a:t>
            </a:r>
            <a:r>
              <a:rPr lang="en-US" altLang="en-US" sz="3600" b="1" dirty="0">
                <a:latin typeface="Times New Roman" panose="02020603050405020304" pitchFamily="18" charset="0"/>
                <a:ea typeface="Times New Roman" panose="02020603050405020304" pitchFamily="18" charset="0"/>
              </a:rPr>
              <a:t>à</a:t>
            </a:r>
            <a:r>
              <a:rPr lang="en-US" altLang="en-US" sz="3600" b="1" dirty="0">
                <a:latin typeface="Times New Roman" panose="02020603050405020304" pitchFamily="18" charset="0"/>
                <a:cs typeface="Times New Roman" panose="02020603050405020304" pitchFamily="18" charset="0"/>
              </a:rPr>
              <a:t>i</a:t>
            </a:r>
            <a:endParaRPr lang="en-US" altLang="en-US" sz="3600" b="1" dirty="0">
              <a:latin typeface="Times New Roman" panose="02020603050405020304" pitchFamily="18" charset="0"/>
              <a:ea typeface="Times New Roman" panose="02020603050405020304" pitchFamily="18" charset="0"/>
            </a:endParaRPr>
          </a:p>
        </p:txBody>
      </p:sp>
      <p:sp>
        <p:nvSpPr>
          <p:cNvPr id="20490" name="Text Box 10"/>
          <p:cNvSpPr txBox="1"/>
          <p:nvPr/>
        </p:nvSpPr>
        <p:spPr>
          <a:xfrm>
            <a:off x="210819" y="1042035"/>
            <a:ext cx="10866483" cy="646331"/>
          </a:xfrm>
          <a:prstGeom prst="rect">
            <a:avLst/>
          </a:prstGeom>
          <a:noFill/>
          <a:ln w="9525">
            <a:noFill/>
          </a:ln>
        </p:spPr>
        <p:txBody>
          <a:bodyPr wrap="square">
            <a:spAutoFit/>
          </a:bodyPr>
          <a:lstStyle/>
          <a:p>
            <a:pPr>
              <a:spcBef>
                <a:spcPct val="50000"/>
              </a:spcBef>
            </a:pPr>
            <a:r>
              <a:rPr lang="en-US" altLang="en-US" sz="3600" b="1" dirty="0">
                <a:solidFill>
                  <a:srgbClr val="FF0000"/>
                </a:solidFill>
                <a:latin typeface="Times New Roman" panose="02020603050405020304" pitchFamily="18" charset="0"/>
              </a:rPr>
              <a:t>1. Công việc đầu tiên anh Ba giao cho chị Út là gì?</a:t>
            </a:r>
          </a:p>
        </p:txBody>
      </p:sp>
      <p:sp>
        <p:nvSpPr>
          <p:cNvPr id="20491" name="Text Box 11"/>
          <p:cNvSpPr txBox="1"/>
          <p:nvPr/>
        </p:nvSpPr>
        <p:spPr>
          <a:xfrm>
            <a:off x="1322886" y="1659059"/>
            <a:ext cx="9754416" cy="1200329"/>
          </a:xfrm>
          <a:prstGeom prst="rect">
            <a:avLst/>
          </a:prstGeom>
          <a:noFill/>
          <a:ln w="9525">
            <a:noFill/>
          </a:ln>
        </p:spPr>
        <p:txBody>
          <a:bodyPr wrap="square">
            <a:spAutoFit/>
          </a:bodyPr>
          <a:lstStyle/>
          <a:p>
            <a:pPr>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Công việc đầu tiên anh Ba giao cho chị Út l</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 rải truyền đơn.</a:t>
            </a:r>
            <a:endParaRPr lang="en-US" altLang="en-US" sz="3600" b="1" dirty="0">
              <a:solidFill>
                <a:srgbClr val="002060"/>
              </a:solidFill>
              <a:latin typeface="Times New Roman" panose="02020603050405020304" pitchFamily="18" charset="0"/>
              <a:ea typeface="Times New Roman" panose="02020603050405020304" pitchFamily="18" charset="0"/>
            </a:endParaRPr>
          </a:p>
        </p:txBody>
      </p:sp>
      <p:sp>
        <p:nvSpPr>
          <p:cNvPr id="22534" name="Text Box 6"/>
          <p:cNvSpPr txBox="1"/>
          <p:nvPr/>
        </p:nvSpPr>
        <p:spPr>
          <a:xfrm>
            <a:off x="210819" y="2718843"/>
            <a:ext cx="11271431" cy="1190625"/>
          </a:xfrm>
          <a:prstGeom prst="rect">
            <a:avLst/>
          </a:prstGeom>
          <a:noFill/>
          <a:ln w="9525">
            <a:noFill/>
          </a:ln>
        </p:spPr>
        <p:txBody>
          <a:bodyPr wrap="square">
            <a:spAutoFit/>
          </a:body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2. Những chi tiết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o cho thấy chị Út rất  hồi hộp  khi nhận  công việc đầu tiên n</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y ?</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22535" name="Text Box 7"/>
          <p:cNvSpPr txBox="1"/>
          <p:nvPr/>
        </p:nvSpPr>
        <p:spPr>
          <a:xfrm>
            <a:off x="1034870" y="4177030"/>
            <a:ext cx="10447380" cy="1200329"/>
          </a:xfrm>
          <a:prstGeom prst="rect">
            <a:avLst/>
          </a:prstGeom>
          <a:noFill/>
          <a:ln w="9525">
            <a:noFill/>
          </a:ln>
        </p:spPr>
        <p:txBody>
          <a:bodyPr wrap="square">
            <a:spAutoFit/>
          </a:bodyPr>
          <a:lstStyle/>
          <a:p>
            <a:pPr algn="just">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Út</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a:solidFill>
                  <a:srgbClr val="002060"/>
                </a:solidFill>
                <a:latin typeface="Times New Roman" panose="02020603050405020304" pitchFamily="18" charset="0"/>
                <a:cs typeface="Times New Roman" panose="02020603050405020304" pitchFamily="18" charset="0"/>
              </a:rPr>
              <a:t>bồn chồn, thấp thỏm, ngủ không yên, lục đục  dậy  từ  nửa đêm ngồi  nghĩ  cách  giấu   truyền đơn.</a:t>
            </a:r>
            <a:endParaRPr lang="en-US" altLang="en-US" sz="36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fade">
                                      <p:cBhvr>
                                        <p:cTn id="7" dur="1000"/>
                                        <p:tgtEl>
                                          <p:spTgt spid="19461"/>
                                        </p:tgtEl>
                                      </p:cBhvr>
                                    </p:animEffect>
                                    <p:anim calcmode="lin" valueType="num">
                                      <p:cBhvr>
                                        <p:cTn id="8" dur="1000" fill="hold"/>
                                        <p:tgtEl>
                                          <p:spTgt spid="19461"/>
                                        </p:tgtEl>
                                        <p:attrNameLst>
                                          <p:attrName>ppt_x</p:attrName>
                                        </p:attrNameLst>
                                      </p:cBhvr>
                                      <p:tavLst>
                                        <p:tav tm="0">
                                          <p:val>
                                            <p:strVal val="#ppt_x"/>
                                          </p:val>
                                        </p:tav>
                                        <p:tav tm="100000">
                                          <p:val>
                                            <p:strVal val="#ppt_x"/>
                                          </p:val>
                                        </p:tav>
                                      </p:tavLst>
                                    </p:anim>
                                    <p:anim calcmode="lin" valueType="num">
                                      <p:cBhvr>
                                        <p:cTn id="9" dur="1000" fill="hold"/>
                                        <p:tgtEl>
                                          <p:spTgt spid="194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0490"/>
                                        </p:tgtEl>
                                        <p:attrNameLst>
                                          <p:attrName>style.visibility</p:attrName>
                                        </p:attrNameLst>
                                      </p:cBhvr>
                                      <p:to>
                                        <p:strVal val="visible"/>
                                      </p:to>
                                    </p:set>
                                    <p:animEffect transition="in" filter="wheel(1)">
                                      <p:cBhvr>
                                        <p:cTn id="14" dur="2000"/>
                                        <p:tgtEl>
                                          <p:spTgt spid="20490"/>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0491"/>
                                        </p:tgtEl>
                                        <p:attrNameLst>
                                          <p:attrName>style.visibility</p:attrName>
                                        </p:attrNameLst>
                                      </p:cBhvr>
                                      <p:to>
                                        <p:strVal val="visible"/>
                                      </p:to>
                                    </p:set>
                                    <p:anim calcmode="discrete" valueType="clr">
                                      <p:cBhvr override="childStyle">
                                        <p:cTn id="19" dur="80"/>
                                        <p:tgtEl>
                                          <p:spTgt spid="2049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491"/>
                                        </p:tgtEl>
                                        <p:attrNameLst>
                                          <p:attrName>fillcolor</p:attrName>
                                        </p:attrNameLst>
                                      </p:cBhvr>
                                      <p:tavLst>
                                        <p:tav tm="0">
                                          <p:val>
                                            <p:clrVal>
                                              <a:schemeClr val="accent2"/>
                                            </p:clrVal>
                                          </p:val>
                                        </p:tav>
                                        <p:tav tm="50000">
                                          <p:val>
                                            <p:clrVal>
                                              <a:schemeClr val="hlink"/>
                                            </p:clrVal>
                                          </p:val>
                                        </p:tav>
                                      </p:tavLst>
                                    </p:anim>
                                    <p:set>
                                      <p:cBhvr>
                                        <p:cTn id="21" dur="80"/>
                                        <p:tgtEl>
                                          <p:spTgt spid="2049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2534"/>
                                        </p:tgtEl>
                                        <p:attrNameLst>
                                          <p:attrName>style.visibility</p:attrName>
                                        </p:attrNameLst>
                                      </p:cBhvr>
                                      <p:to>
                                        <p:strVal val="visible"/>
                                      </p:to>
                                    </p:set>
                                    <p:animEffect transition="in" filter="blinds(horizontal)">
                                      <p:cBhvr>
                                        <p:cTn id="26" dur="500"/>
                                        <p:tgtEl>
                                          <p:spTgt spid="22534"/>
                                        </p:tgtEl>
                                      </p:cBhvr>
                                    </p:animEffect>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22535"/>
                                        </p:tgtEl>
                                        <p:attrNameLst>
                                          <p:attrName>style.visibility</p:attrName>
                                        </p:attrNameLst>
                                      </p:cBhvr>
                                      <p:to>
                                        <p:strVal val="visible"/>
                                      </p:to>
                                    </p:set>
                                    <p:animEffect transition="in" filter="fade">
                                      <p:cBhvr>
                                        <p:cTn id="31" dur="100"/>
                                        <p:tgtEl>
                                          <p:spTgt spid="22535"/>
                                        </p:tgtEl>
                                      </p:cBhvr>
                                    </p:animEffect>
                                    <p:anim calcmode="lin" valueType="num">
                                      <p:cBhvr>
                                        <p:cTn id="32" dur="400" fill="hold"/>
                                        <p:tgtEl>
                                          <p:spTgt spid="22535"/>
                                        </p:tgtEl>
                                        <p:attrNameLst>
                                          <p:attrName>ppt_x</p:attrName>
                                        </p:attrNameLst>
                                      </p:cBhvr>
                                      <p:tavLst>
                                        <p:tav tm="0">
                                          <p:val>
                                            <p:strVal val="#ppt_x"/>
                                          </p:val>
                                        </p:tav>
                                        <p:tav tm="100000">
                                          <p:val>
                                            <p:strVal val="#ppt_x"/>
                                          </p:val>
                                        </p:tav>
                                      </p:tavLst>
                                    </p:anim>
                                    <p:anim calcmode="lin" valueType="num">
                                      <p:cBhvr>
                                        <p:cTn id="33" dur="400" fill="hold"/>
                                        <p:tgtEl>
                                          <p:spTgt spid="22535"/>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225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2253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20490" grpId="0"/>
      <p:bldP spid="20490" grpId="1"/>
      <p:bldP spid="20491" grpId="0"/>
      <p:bldP spid="20491" grpId="1"/>
      <p:bldP spid="22534" grpId="0"/>
      <p:bldP spid="22534" grpId="1"/>
      <p:bldP spid="22535" grpId="0"/>
      <p:bldP spid="2253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22020" y="454750"/>
            <a:ext cx="10121682" cy="646331"/>
          </a:xfrm>
          <a:prstGeom prst="rect">
            <a:avLst/>
          </a:prstGeom>
          <a:noFill/>
        </p:spPr>
        <p:txBody>
          <a:bodyPr wrap="none" rtlCol="0" anchor="t">
            <a:spAutoFit/>
          </a:body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sym typeface="+mn-ea"/>
              </a:rPr>
              <a:t>3. Chị Út đã nghĩ ra cách gì để rải hết truyền đơn?</a:t>
            </a:r>
          </a:p>
        </p:txBody>
      </p:sp>
      <p:sp>
        <p:nvSpPr>
          <p:cNvPr id="32775" name="Text Box 7"/>
          <p:cNvSpPr txBox="1"/>
          <p:nvPr/>
        </p:nvSpPr>
        <p:spPr>
          <a:xfrm>
            <a:off x="1302293" y="1220379"/>
            <a:ext cx="9931764" cy="2308324"/>
          </a:xfrm>
          <a:prstGeom prst="rect">
            <a:avLst/>
          </a:prstGeom>
          <a:noFill/>
          <a:ln w="9525">
            <a:noFill/>
          </a:ln>
        </p:spPr>
        <p:txBody>
          <a:bodyPr wrap="square">
            <a:spAutoFit/>
          </a:bodyPr>
          <a:lstStyle/>
          <a:p>
            <a:pPr>
              <a:spcBef>
                <a:spcPct val="50000"/>
              </a:spcBef>
            </a:pPr>
            <a:r>
              <a:rPr lang="en-US" altLang="en-US" sz="2800" dirty="0">
                <a:solidFill>
                  <a:srgbClr val="FF3300"/>
                </a:solidFill>
                <a:latin typeface="Tahoma" panose="020B0604030504040204" pitchFamily="34" charset="0"/>
              </a:rPr>
              <a:t> </a:t>
            </a:r>
            <a:r>
              <a:rPr lang="en-US" altLang="en-US" sz="3600" b="1" dirty="0">
                <a:solidFill>
                  <a:srgbClr val="002060"/>
                </a:solidFill>
                <a:latin typeface="Times New Roman" panose="02020603050405020304" pitchFamily="18" charset="0"/>
              </a:rPr>
              <a:t>- Chị Út đã nghĩ ra cách</a:t>
            </a:r>
            <a:r>
              <a:rPr lang="en-US" altLang="en-US" sz="3600" b="1" dirty="0">
                <a:solidFill>
                  <a:srgbClr val="002060"/>
                </a:solidFill>
                <a:latin typeface="Arial" panose="020B0604020202020204" pitchFamily="34" charset="0"/>
              </a:rPr>
              <a:t> </a:t>
            </a:r>
            <a:r>
              <a:rPr lang="en-US" altLang="en-US" sz="3600" b="1" dirty="0">
                <a:solidFill>
                  <a:srgbClr val="002060"/>
                </a:solidFill>
                <a:latin typeface="Times New Roman" panose="02020603050405020304" pitchFamily="18" charset="0"/>
              </a:rPr>
              <a:t>là tay bê rổ cá, bó  truyền đơn giắt trên  lưng quần. Chị  rảo  bước, truyền đơn cứ từ từ rơi xuống đất. Gần tới chợ thì vừa hết, trời cũng vừa sáng tỏ.</a:t>
            </a:r>
          </a:p>
        </p:txBody>
      </p:sp>
      <p:sp>
        <p:nvSpPr>
          <p:cNvPr id="23557" name="Text Box 5"/>
          <p:cNvSpPr txBox="1"/>
          <p:nvPr/>
        </p:nvSpPr>
        <p:spPr>
          <a:xfrm>
            <a:off x="654955" y="3528703"/>
            <a:ext cx="10388745" cy="1190625"/>
          </a:xfrm>
          <a:prstGeom prst="rect">
            <a:avLst/>
          </a:prstGeom>
          <a:noFill/>
          <a:ln w="9525">
            <a:noFill/>
          </a:ln>
        </p:spPr>
        <p:txBody>
          <a:bodyPr wrap="square">
            <a:spAutoFit/>
          </a:bodyPr>
          <a:lstStyle/>
          <a:p>
            <a:pPr>
              <a:spcBef>
                <a:spcPct val="50000"/>
              </a:spcBef>
            </a:pPr>
            <a:r>
              <a:rPr lang="en-US" altLang="en-US" sz="2800" dirty="0">
                <a:solidFill>
                  <a:srgbClr val="FF0000"/>
                </a:solidFill>
                <a:latin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4. Sau khi ho</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n th</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nh v</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i công việc m</a:t>
            </a:r>
            <a:r>
              <a:rPr lang="en-US" altLang="en-US" sz="3600" b="1" dirty="0">
                <a:solidFill>
                  <a:srgbClr val="FF0000"/>
                </a:solidFill>
                <a:latin typeface="Times New Roman" panose="02020603050405020304" pitchFamily="18" charset="0"/>
                <a:ea typeface="Times New Roman" panose="02020603050405020304" pitchFamily="18" charset="0"/>
              </a:rPr>
              <a:t>à</a:t>
            </a:r>
            <a:r>
              <a:rPr lang="en-US" altLang="en-US" sz="3600" b="1" dirty="0">
                <a:solidFill>
                  <a:srgbClr val="FF0000"/>
                </a:solidFill>
                <a:latin typeface="Times New Roman" panose="02020603050405020304" pitchFamily="18" charset="0"/>
                <a:cs typeface="Times New Roman" panose="02020603050405020304" pitchFamily="18" charset="0"/>
              </a:rPr>
              <a:t> anh Ba giao, chị Út mong muốn điều gì?</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23562" name="Text Box 10"/>
          <p:cNvSpPr txBox="1"/>
          <p:nvPr/>
        </p:nvSpPr>
        <p:spPr>
          <a:xfrm>
            <a:off x="1302293" y="4748266"/>
            <a:ext cx="9526816" cy="1190625"/>
          </a:xfrm>
          <a:prstGeom prst="rect">
            <a:avLst/>
          </a:prstGeom>
          <a:noFill/>
          <a:ln w="9525">
            <a:noFill/>
          </a:ln>
        </p:spPr>
        <p:txBody>
          <a:bodyPr wrap="square">
            <a:spAutoFit/>
          </a:bodyPr>
          <a:lstStyle/>
          <a:p>
            <a:pPr>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Sau khi ho</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n th</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nh v</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i công việc m</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 anh Ba giao, chị Út mong muốn được </a:t>
            </a:r>
            <a:r>
              <a:rPr lang="en-US" altLang="en-US" sz="3600" b="1" dirty="0" err="1">
                <a:solidFill>
                  <a:srgbClr val="002060"/>
                </a:solidFill>
                <a:latin typeface="Times New Roman" panose="02020603050405020304" pitchFamily="18" charset="0"/>
                <a:cs typeface="Times New Roman" panose="02020603050405020304" pitchFamily="18" charset="0"/>
              </a:rPr>
              <a:t>thoát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smtClean="0">
                <a:solidFill>
                  <a:srgbClr val="002060"/>
                </a:solidFill>
                <a:latin typeface="Times New Roman" panose="02020603050405020304" pitchFamily="18" charset="0"/>
                <a:cs typeface="Times New Roman" panose="02020603050405020304" pitchFamily="18" charset="0"/>
              </a:rPr>
              <a:t>li.</a:t>
            </a:r>
            <a:endParaRPr lang="en-US" altLang="en-US" sz="36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2775"/>
                                        </p:tgtEl>
                                        <p:attrNameLst>
                                          <p:attrName>style.visibility</p:attrName>
                                        </p:attrNameLst>
                                      </p:cBhvr>
                                      <p:to>
                                        <p:strVal val="visible"/>
                                      </p:to>
                                    </p:set>
                                    <p:animEffect transition="in" filter="barn(inVertical)">
                                      <p:cBhvr>
                                        <p:cTn id="14" dur="500"/>
                                        <p:tgtEl>
                                          <p:spTgt spid="32775"/>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3557"/>
                                        </p:tgtEl>
                                        <p:attrNameLst>
                                          <p:attrName>style.visibility</p:attrName>
                                        </p:attrNameLst>
                                      </p:cBhvr>
                                      <p:to>
                                        <p:strVal val="visible"/>
                                      </p:to>
                                    </p:set>
                                    <p:anim calcmode="discrete" valueType="clr">
                                      <p:cBhvr override="childStyle">
                                        <p:cTn id="19"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3557"/>
                                        </p:tgtEl>
                                        <p:attrNameLst>
                                          <p:attrName>fillcolor</p:attrName>
                                        </p:attrNameLst>
                                      </p:cBhvr>
                                      <p:tavLst>
                                        <p:tav tm="0">
                                          <p:val>
                                            <p:clrVal>
                                              <a:schemeClr val="accent2"/>
                                            </p:clrVal>
                                          </p:val>
                                        </p:tav>
                                        <p:tav tm="50000">
                                          <p:val>
                                            <p:clrVal>
                                              <a:schemeClr val="hlink"/>
                                            </p:clrVal>
                                          </p:val>
                                        </p:tav>
                                      </p:tavLst>
                                    </p:anim>
                                    <p:set>
                                      <p:cBhvr>
                                        <p:cTn id="21" dur="80"/>
                                        <p:tgtEl>
                                          <p:spTgt spid="23557"/>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3562"/>
                                        </p:tgtEl>
                                        <p:attrNameLst>
                                          <p:attrName>style.visibility</p:attrName>
                                        </p:attrNameLst>
                                      </p:cBhvr>
                                      <p:to>
                                        <p:strVal val="visible"/>
                                      </p:to>
                                    </p:set>
                                    <p:animEffect transition="in" filter="circle(in)">
                                      <p:cBhvr>
                                        <p:cTn id="26" dur="20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2775" grpId="0"/>
      <p:bldP spid="32775" grpId="1"/>
      <p:bldP spid="23557" grpId="0"/>
      <p:bldP spid="23557" grpId="1"/>
      <p:bldP spid="23562" grpId="0"/>
      <p:bldP spid="2356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 Box 7"/>
          <p:cNvSpPr txBox="1"/>
          <p:nvPr/>
        </p:nvSpPr>
        <p:spPr>
          <a:xfrm>
            <a:off x="446223" y="1009061"/>
            <a:ext cx="9386888" cy="641350"/>
          </a:xfrm>
          <a:prstGeom prst="rect">
            <a:avLst/>
          </a:prstGeom>
          <a:noFill/>
          <a:ln w="9525">
            <a:noFill/>
          </a:ln>
        </p:spPr>
        <p:txBody>
          <a:bodyPr>
            <a:spAutoFit/>
          </a:bodyPr>
          <a:lstStyle/>
          <a:p>
            <a:pPr>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5. Vì sao chị Út muốn được thoát li?</a:t>
            </a:r>
            <a:endParaRPr lang="en-US" altLang="en-US" sz="3600" b="1" dirty="0">
              <a:solidFill>
                <a:srgbClr val="FF0000"/>
              </a:solidFill>
              <a:latin typeface="Times New Roman" panose="02020603050405020304" pitchFamily="18" charset="0"/>
              <a:ea typeface="Times New Roman" panose="02020603050405020304" pitchFamily="18" charset="0"/>
            </a:endParaRPr>
          </a:p>
        </p:txBody>
      </p:sp>
      <p:sp>
        <p:nvSpPr>
          <p:cNvPr id="23560" name="Text Box 8"/>
          <p:cNvSpPr txBox="1"/>
          <p:nvPr/>
        </p:nvSpPr>
        <p:spPr>
          <a:xfrm>
            <a:off x="877026" y="1898922"/>
            <a:ext cx="9151938" cy="1754326"/>
          </a:xfrm>
          <a:prstGeom prst="rect">
            <a:avLst/>
          </a:prstGeom>
          <a:noFill/>
          <a:ln w="9525">
            <a:noFill/>
          </a:ln>
        </p:spPr>
        <p:txBody>
          <a:bodyPr>
            <a:spAutoFit/>
          </a:bodyPr>
          <a:lstStyle/>
          <a:p>
            <a:pPr algn="just">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Chị Út thoát li l</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 vì chị Út yêu nước, ham hoạt  động, muốn l</a:t>
            </a:r>
            <a:r>
              <a:rPr lang="en-US" altLang="en-US" sz="3600" b="1" dirty="0">
                <a:solidFill>
                  <a:srgbClr val="002060"/>
                </a:solidFill>
                <a:latin typeface="Times New Roman" panose="02020603050405020304" pitchFamily="18" charset="0"/>
                <a:ea typeface="Times New Roman" panose="02020603050405020304" pitchFamily="18" charset="0"/>
              </a:rPr>
              <a:t>à</a:t>
            </a:r>
            <a:r>
              <a:rPr lang="en-US" altLang="en-US" sz="3600" b="1" dirty="0">
                <a:solidFill>
                  <a:srgbClr val="002060"/>
                </a:solidFill>
                <a:latin typeface="Times New Roman" panose="02020603050405020304" pitchFamily="18" charset="0"/>
                <a:cs typeface="Times New Roman" panose="02020603050405020304" pitchFamily="18" charset="0"/>
              </a:rPr>
              <a:t>m thật nhiều việc cho Cách mạng.</a:t>
            </a:r>
            <a:endParaRPr lang="en-US" altLang="en-US" sz="3600" b="1"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additive="base">
                                        <p:cTn id="7" dur="5000" fill="hold"/>
                                        <p:tgtEl>
                                          <p:spTgt spid="23559"/>
                                        </p:tgtEl>
                                        <p:attrNameLst>
                                          <p:attrName>ppt_x</p:attrName>
                                        </p:attrNameLst>
                                      </p:cBhvr>
                                      <p:tavLst>
                                        <p:tav tm="0">
                                          <p:val>
                                            <p:strVal val="#ppt_x"/>
                                          </p:val>
                                        </p:tav>
                                        <p:tav tm="100000">
                                          <p:val>
                                            <p:strVal val="#ppt_x"/>
                                          </p:val>
                                        </p:tav>
                                      </p:tavLst>
                                    </p:anim>
                                    <p:anim calcmode="lin" valueType="num">
                                      <p:cBhvr additive="base">
                                        <p:cTn id="8" dur="50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3560"/>
                                        </p:tgtEl>
                                        <p:attrNameLst>
                                          <p:attrName>style.visibility</p:attrName>
                                        </p:attrNameLst>
                                      </p:cBhvr>
                                      <p:to>
                                        <p:strVal val="visible"/>
                                      </p:to>
                                    </p:set>
                                    <p:anim calcmode="discrete" valueType="clr">
                                      <p:cBhvr override="childStyle">
                                        <p:cTn id="13" dur="80"/>
                                        <p:tgtEl>
                                          <p:spTgt spid="23560"/>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3560"/>
                                        </p:tgtEl>
                                        <p:attrNameLst>
                                          <p:attrName>fillcolor</p:attrName>
                                        </p:attrNameLst>
                                      </p:cBhvr>
                                      <p:tavLst>
                                        <p:tav tm="0">
                                          <p:val>
                                            <p:clrVal>
                                              <a:schemeClr val="accent2"/>
                                            </p:clrVal>
                                          </p:val>
                                        </p:tav>
                                        <p:tav tm="50000">
                                          <p:val>
                                            <p:clrVal>
                                              <a:schemeClr val="hlink"/>
                                            </p:clrVal>
                                          </p:val>
                                        </p:tav>
                                      </p:tavLst>
                                    </p:anim>
                                    <p:set>
                                      <p:cBhvr>
                                        <p:cTn id="15" dur="80"/>
                                        <p:tgtEl>
                                          <p:spTgt spid="235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59" grpId="1"/>
      <p:bldP spid="23560" grpId="0"/>
      <p:bldP spid="2356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Ba%20Nguyen%20Thi%20Dinh"/>
          <p:cNvPicPr>
            <a:picLocks noGrp="1" noChangeAspect="1"/>
          </p:cNvPicPr>
          <p:nvPr>
            <p:ph idx="1"/>
          </p:nvPr>
        </p:nvPicPr>
        <p:blipFill>
          <a:blip r:embed="rId2"/>
          <a:stretch>
            <a:fillRect/>
          </a:stretch>
        </p:blipFill>
        <p:spPr>
          <a:xfrm>
            <a:off x="862148" y="-156754"/>
            <a:ext cx="5177790" cy="6747510"/>
          </a:xfrm>
          <a:prstGeom prst="rect">
            <a:avLst/>
          </a:prstGeom>
          <a:noFill/>
          <a:ln w="9525">
            <a:noFill/>
          </a:ln>
        </p:spPr>
      </p:pic>
      <p:sp>
        <p:nvSpPr>
          <p:cNvPr id="21512" name="Text Box 8"/>
          <p:cNvSpPr txBox="1"/>
          <p:nvPr/>
        </p:nvSpPr>
        <p:spPr>
          <a:xfrm>
            <a:off x="6224088" y="698863"/>
            <a:ext cx="4827090" cy="523220"/>
          </a:xfrm>
          <a:prstGeom prst="rect">
            <a:avLst/>
          </a:prstGeom>
          <a:solidFill>
            <a:schemeClr val="accent2">
              <a:lumMod val="60000"/>
              <a:lumOff val="40000"/>
            </a:schemeClr>
          </a:solidFill>
          <a:ln w="9525" cap="flat" cmpd="sng">
            <a:solidFill>
              <a:schemeClr val="bg2"/>
            </a:solidFill>
            <a:prstDash val="solid"/>
            <a:miter/>
            <a:headEnd type="none" w="med" len="med"/>
            <a:tailEnd type="none" w="med" len="med"/>
          </a:ln>
        </p:spPr>
        <p:txBody>
          <a:bodyPr wrap="square">
            <a:spAutoFit/>
          </a:bodyPr>
          <a:lstStyle/>
          <a:p>
            <a:pPr algn="ctr">
              <a:spcBef>
                <a:spcPct val="50000"/>
              </a:spcBef>
            </a:pPr>
            <a:r>
              <a:rPr lang="en-US" altLang="en-US" sz="2800" b="1" dirty="0">
                <a:solidFill>
                  <a:srgbClr val="FF3300"/>
                </a:solidFill>
                <a:latin typeface="Times New Roman" panose="02020603050405020304" pitchFamily="18" charset="0"/>
              </a:rPr>
              <a:t>Thiếu tướng Nguyễn Thị Định</a:t>
            </a:r>
          </a:p>
        </p:txBody>
      </p:sp>
      <p:sp>
        <p:nvSpPr>
          <p:cNvPr id="21513" name="Text Box 9"/>
          <p:cNvSpPr txBox="1"/>
          <p:nvPr/>
        </p:nvSpPr>
        <p:spPr>
          <a:xfrm>
            <a:off x="6827430" y="1780268"/>
            <a:ext cx="3352800" cy="3521075"/>
          </a:xfrm>
          <a:prstGeom prst="rect">
            <a:avLst/>
          </a:prstGeom>
          <a:solidFill>
            <a:schemeClr val="accent1"/>
          </a:solidFill>
          <a:ln w="9525" cap="flat" cmpd="sng">
            <a:solidFill>
              <a:srgbClr val="FF3300"/>
            </a:solidFill>
            <a:prstDash val="solid"/>
            <a:miter/>
            <a:headEnd type="none" w="med" len="med"/>
            <a:tailEnd type="none" w="med" len="med"/>
          </a:ln>
        </p:spPr>
        <p:txBody>
          <a:bodyPr>
            <a:spAutoFit/>
          </a:bodyPr>
          <a:lstStyle/>
          <a:p>
            <a:pPr algn="ctr">
              <a:spcBef>
                <a:spcPct val="50000"/>
              </a:spcBef>
            </a:pPr>
            <a:r>
              <a:rPr lang="en-US" altLang="en-US" sz="2800" b="1" dirty="0">
                <a:solidFill>
                  <a:srgbClr val="3333CC"/>
                </a:solidFill>
                <a:latin typeface="Times New Roman" panose="02020603050405020304" pitchFamily="18" charset="0"/>
              </a:rPr>
              <a:t>Sinh ngày:13/3/1920 Mất ngày:26/8/1992</a:t>
            </a:r>
          </a:p>
          <a:p>
            <a:pPr algn="ctr">
              <a:spcBef>
                <a:spcPct val="50000"/>
              </a:spcBef>
            </a:pPr>
            <a:r>
              <a:rPr lang="en-US" altLang="en-US" sz="2800" b="1" dirty="0">
                <a:solidFill>
                  <a:srgbClr val="3333CC"/>
                </a:solidFill>
                <a:latin typeface="Times New Roman" panose="02020603050405020304" pitchFamily="18" charset="0"/>
              </a:rPr>
              <a:t>Quê quán: </a:t>
            </a:r>
          </a:p>
          <a:p>
            <a:pPr algn="ctr">
              <a:spcBef>
                <a:spcPct val="50000"/>
              </a:spcBef>
            </a:pPr>
            <a:r>
              <a:rPr lang="en-US" altLang="en-US" sz="2800" b="1" dirty="0">
                <a:solidFill>
                  <a:srgbClr val="3333CC"/>
                </a:solidFill>
                <a:latin typeface="Times New Roman" panose="02020603050405020304" pitchFamily="18" charset="0"/>
              </a:rPr>
              <a:t>Xã Lương Hoà, </a:t>
            </a:r>
          </a:p>
          <a:p>
            <a:pPr algn="ctr">
              <a:spcBef>
                <a:spcPct val="50000"/>
              </a:spcBef>
            </a:pPr>
            <a:r>
              <a:rPr lang="en-US" altLang="en-US" sz="2800" b="1" dirty="0">
                <a:solidFill>
                  <a:srgbClr val="3333CC"/>
                </a:solidFill>
                <a:latin typeface="Times New Roman" panose="02020603050405020304" pitchFamily="18" charset="0"/>
              </a:rPr>
              <a:t>huyện Giồng Trôm, </a:t>
            </a:r>
          </a:p>
          <a:p>
            <a:pPr algn="ctr">
              <a:spcBef>
                <a:spcPct val="50000"/>
              </a:spcBef>
            </a:pPr>
            <a:r>
              <a:rPr lang="en-US" altLang="en-US" sz="2800" b="1" dirty="0">
                <a:solidFill>
                  <a:srgbClr val="3333CC"/>
                </a:solidFill>
                <a:latin typeface="Times New Roman" panose="02020603050405020304" pitchFamily="18" charset="0"/>
              </a:rPr>
              <a:t>tỉnh Bến Tre</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3"/>
                                        </p:tgtEl>
                                        <p:attrNameLst>
                                          <p:attrName>style.visibility</p:attrName>
                                        </p:attrNameLst>
                                      </p:cBhvr>
                                      <p:to>
                                        <p:strVal val="visible"/>
                                      </p:to>
                                    </p:set>
                                    <p:anim calcmode="lin" valueType="num">
                                      <p:cBhvr additive="base">
                                        <p:cTn id="11" dur="500" fill="hold"/>
                                        <p:tgtEl>
                                          <p:spTgt spid="21513"/>
                                        </p:tgtEl>
                                        <p:attrNameLst>
                                          <p:attrName>ppt_x</p:attrName>
                                        </p:attrNameLst>
                                      </p:cBhvr>
                                      <p:tavLst>
                                        <p:tav tm="0">
                                          <p:val>
                                            <p:strVal val="#ppt_x"/>
                                          </p:val>
                                        </p:tav>
                                        <p:tav tm="100000">
                                          <p:val>
                                            <p:strVal val="#ppt_x"/>
                                          </p:val>
                                        </p:tav>
                                      </p:tavLst>
                                    </p:anim>
                                    <p:anim calcmode="lin" valueType="num">
                                      <p:cBhvr additive="base">
                                        <p:cTn id="12"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ldLvl="0" animBg="1"/>
      <p:bldP spid="215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2"/>
          <p:cNvSpPr txBox="1"/>
          <p:nvPr/>
        </p:nvSpPr>
        <p:spPr>
          <a:xfrm>
            <a:off x="3180715" y="248195"/>
            <a:ext cx="6248400" cy="1383665"/>
          </a:xfrm>
          <a:prstGeom prst="rect">
            <a:avLst/>
          </a:prstGeom>
          <a:noFill/>
          <a:ln w="9525">
            <a:noFill/>
          </a:ln>
        </p:spPr>
        <p:txBody>
          <a:bodyPr>
            <a:spAutoFit/>
          </a:bodyPr>
          <a:lstStyle/>
          <a:p>
            <a:pPr algn="ctr" eaLnBrk="1" hangingPunct="1"/>
            <a:r>
              <a:rPr lang="en-US" altLang="en-US" sz="3600" b="1" dirty="0">
                <a:solidFill>
                  <a:srgbClr val="002060"/>
                </a:solidFill>
                <a:latin typeface="Times New Roman" panose="02020603050405020304" pitchFamily="18" charset="0"/>
                <a:cs typeface="Times New Roman" panose="02020603050405020304" pitchFamily="18" charset="0"/>
              </a:rPr>
              <a:t>Tập đọc</a:t>
            </a:r>
          </a:p>
          <a:p>
            <a:pPr algn="ctr" eaLnBrk="1" hangingPunct="1"/>
            <a:r>
              <a:rPr lang="en-US" altLang="en-US" sz="4000" b="1" dirty="0">
                <a:solidFill>
                  <a:srgbClr val="FF0000"/>
                </a:solidFill>
                <a:latin typeface="Times New Roman" panose="02020603050405020304" pitchFamily="18" charset="0"/>
                <a:cs typeface="Times New Roman" panose="02020603050405020304" pitchFamily="18" charset="0"/>
              </a:rPr>
              <a:t>Công việc đầu t</a:t>
            </a:r>
            <a:r>
              <a:rPr lang="en-US" altLang="en-US" sz="4800" b="1" dirty="0">
                <a:solidFill>
                  <a:srgbClr val="FF0000"/>
                </a:solidFill>
                <a:latin typeface="Times New Roman" panose="02020603050405020304" pitchFamily="18" charset="0"/>
                <a:cs typeface="Times New Roman" panose="02020603050405020304" pitchFamily="18" charset="0"/>
              </a:rPr>
              <a:t>i</a:t>
            </a:r>
            <a:r>
              <a:rPr lang="en-US" altLang="en-US" sz="4000" b="1" dirty="0">
                <a:solidFill>
                  <a:srgbClr val="FF0000"/>
                </a:solidFill>
                <a:latin typeface="Times New Roman" panose="02020603050405020304" pitchFamily="18" charset="0"/>
                <a:cs typeface="Times New Roman" panose="02020603050405020304" pitchFamily="18" charset="0"/>
              </a:rPr>
              <a:t>ên</a:t>
            </a:r>
            <a:endParaRPr lang="en-US" alt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 Box 3"/>
          <p:cNvSpPr txBox="1"/>
          <p:nvPr/>
        </p:nvSpPr>
        <p:spPr>
          <a:xfrm>
            <a:off x="450215" y="2255520"/>
            <a:ext cx="2146742" cy="646331"/>
          </a:xfrm>
          <a:prstGeom prst="rect">
            <a:avLst/>
          </a:prstGeom>
          <a:noFill/>
        </p:spPr>
        <p:txBody>
          <a:bodyPr wrap="none" rtlCol="0" anchor="t">
            <a:spAutoFit/>
          </a:bodyPr>
          <a:lstStyle/>
          <a:p>
            <a:r>
              <a:rPr lang="en-US" altLang="en-US" sz="3600" b="1" dirty="0">
                <a:solidFill>
                  <a:srgbClr val="FF0000"/>
                </a:solidFill>
                <a:latin typeface="Times New Roman" panose="02020603050405020304" pitchFamily="18" charset="0"/>
                <a:cs typeface="Times New Roman" panose="02020603050405020304" pitchFamily="18" charset="0"/>
                <a:sym typeface="+mn-ea"/>
              </a:rPr>
              <a:t>Nội dung:</a:t>
            </a:r>
          </a:p>
        </p:txBody>
      </p:sp>
      <p:sp>
        <p:nvSpPr>
          <p:cNvPr id="5" name="Text Box 4"/>
          <p:cNvSpPr txBox="1"/>
          <p:nvPr/>
        </p:nvSpPr>
        <p:spPr>
          <a:xfrm>
            <a:off x="2465433" y="2255519"/>
            <a:ext cx="8442053" cy="3477875"/>
          </a:xfrm>
          <a:prstGeom prst="rect">
            <a:avLst/>
          </a:prstGeom>
          <a:noFill/>
        </p:spPr>
        <p:txBody>
          <a:bodyPr wrap="square" rtlCol="0" anchor="t">
            <a:spAutoFit/>
          </a:bodyPr>
          <a:lstStyle/>
          <a:p>
            <a:pPr algn="just">
              <a:spcBef>
                <a:spcPct val="50000"/>
              </a:spcBef>
            </a:pPr>
            <a:r>
              <a:rPr lang="en-US" altLang="en-US" sz="4400" b="1" dirty="0">
                <a:solidFill>
                  <a:srgbClr val="FF0000"/>
                </a:solidFill>
                <a:latin typeface="Times New Roman" panose="02020603050405020304" pitchFamily="18" charset="0"/>
                <a:cs typeface="Times New Roman" panose="02020603050405020304" pitchFamily="18" charset="0"/>
                <a:sym typeface="+mn-ea"/>
              </a:rPr>
              <a:t> </a:t>
            </a:r>
            <a:r>
              <a:rPr lang="en-US" altLang="en-US" sz="4400" b="1" dirty="0">
                <a:solidFill>
                  <a:srgbClr val="002060"/>
                </a:solidFill>
                <a:latin typeface="Times New Roman" panose="02020603050405020304" pitchFamily="18" charset="0"/>
                <a:cs typeface="Times New Roman" panose="02020603050405020304" pitchFamily="18" charset="0"/>
                <a:sym typeface="+mn-ea"/>
              </a:rPr>
              <a:t>B</a:t>
            </a:r>
            <a:r>
              <a:rPr lang="en-US" altLang="en-US" sz="4400" b="1" dirty="0">
                <a:solidFill>
                  <a:srgbClr val="002060"/>
                </a:solidFill>
                <a:latin typeface="Times New Roman" panose="02020603050405020304" pitchFamily="18" charset="0"/>
                <a:ea typeface="Times New Roman" panose="02020603050405020304" pitchFamily="18" charset="0"/>
                <a:sym typeface="+mn-ea"/>
              </a:rPr>
              <a:t>à</a:t>
            </a:r>
            <a:r>
              <a:rPr lang="en-US" altLang="en-US" sz="4400" b="1" dirty="0">
                <a:solidFill>
                  <a:srgbClr val="002060"/>
                </a:solidFill>
                <a:latin typeface="Times New Roman" panose="02020603050405020304" pitchFamily="18" charset="0"/>
                <a:cs typeface="Times New Roman" panose="02020603050405020304" pitchFamily="18" charset="0"/>
                <a:sym typeface="+mn-ea"/>
              </a:rPr>
              <a:t>i văn nói lên nguyện vọng v</a:t>
            </a:r>
            <a:r>
              <a:rPr lang="en-US" altLang="en-US" sz="4400" b="1" dirty="0">
                <a:solidFill>
                  <a:srgbClr val="002060"/>
                </a:solidFill>
                <a:latin typeface="Times New Roman" panose="02020603050405020304" pitchFamily="18" charset="0"/>
                <a:ea typeface="Times New Roman" panose="02020603050405020304" pitchFamily="18" charset="0"/>
                <a:sym typeface="+mn-ea"/>
              </a:rPr>
              <a:t>à</a:t>
            </a:r>
            <a:r>
              <a:rPr lang="en-US" altLang="en-US" sz="4400" b="1" dirty="0">
                <a:solidFill>
                  <a:srgbClr val="002060"/>
                </a:solidFill>
                <a:latin typeface="Times New Roman" panose="02020603050405020304" pitchFamily="18" charset="0"/>
                <a:cs typeface="Times New Roman" panose="02020603050405020304" pitchFamily="18" charset="0"/>
                <a:sym typeface="+mn-ea"/>
              </a:rPr>
              <a:t> lòng nhiệt th</a:t>
            </a:r>
            <a:r>
              <a:rPr lang="en-US" altLang="en-US" sz="4400" b="1" dirty="0">
                <a:solidFill>
                  <a:srgbClr val="002060"/>
                </a:solidFill>
                <a:latin typeface="Times New Roman" panose="02020603050405020304" pitchFamily="18" charset="0"/>
                <a:ea typeface="Times New Roman" panose="02020603050405020304" pitchFamily="18" charset="0"/>
                <a:sym typeface="+mn-ea"/>
              </a:rPr>
              <a:t>à</a:t>
            </a:r>
            <a:r>
              <a:rPr lang="en-US" altLang="en-US" sz="4400" b="1" dirty="0">
                <a:solidFill>
                  <a:srgbClr val="002060"/>
                </a:solidFill>
                <a:latin typeface="Times New Roman" panose="02020603050405020304" pitchFamily="18" charset="0"/>
                <a:cs typeface="Times New Roman" panose="02020603050405020304" pitchFamily="18" charset="0"/>
                <a:sym typeface="+mn-ea"/>
              </a:rPr>
              <a:t>nh  của  một  phụ  nữ dũng cảm muốn l</a:t>
            </a:r>
            <a:r>
              <a:rPr lang="en-US" altLang="en-US" sz="4400" b="1" dirty="0">
                <a:solidFill>
                  <a:srgbClr val="002060"/>
                </a:solidFill>
                <a:latin typeface="Times New Roman" panose="02020603050405020304" pitchFamily="18" charset="0"/>
                <a:ea typeface="Times New Roman" panose="02020603050405020304" pitchFamily="18" charset="0"/>
                <a:sym typeface="+mn-ea"/>
              </a:rPr>
              <a:t>à</a:t>
            </a:r>
            <a:r>
              <a:rPr lang="en-US" altLang="en-US" sz="4400" b="1" dirty="0">
                <a:solidFill>
                  <a:srgbClr val="002060"/>
                </a:solidFill>
                <a:latin typeface="Times New Roman" panose="02020603050405020304" pitchFamily="18" charset="0"/>
                <a:cs typeface="Times New Roman" panose="02020603050405020304" pitchFamily="18" charset="0"/>
                <a:sym typeface="+mn-ea"/>
              </a:rPr>
              <a:t>m việc lớn,  đóng góp  công  sức cho Cách mạng.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ircle(in)">
                                      <p:cBhvr>
                                        <p:cTn id="7" dur="20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3" grpId="1"/>
      <p:bldP spid="4" grpId="0"/>
      <p:bldP spid="4" grpId="1"/>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540</Words>
  <Application>Microsoft Office PowerPoint</Application>
  <PresentationFormat>Custom</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Luyện đọc diễn cảm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2</cp:revision>
  <dcterms:created xsi:type="dcterms:W3CDTF">2022-04-11T02:21:47Z</dcterms:created>
  <dcterms:modified xsi:type="dcterms:W3CDTF">2023-02-22T01:05:42Z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F5C2A6CA1C444420BD7AACC4AB631113</vt:lpwstr>
  </property>
  <property fmtid="{D5CDD505-2E9C-101B-9397-08002B2CF9AE}" pid="3" name="KSOProductBuildVer">
    <vt:lpwstr>1033-11.2.0.11042</vt:lpwstr>
  </property>
</Properties>
</file>