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4" r:id="rId5"/>
    <p:sldId id="260" r:id="rId6"/>
    <p:sldId id="265" r:id="rId7"/>
    <p:sldId id="270" r:id="rId8"/>
    <p:sldId id="261" r:id="rId9"/>
    <p:sldId id="267" r:id="rId10"/>
    <p:sldId id="286" r:id="rId11"/>
    <p:sldId id="287" r:id="rId12"/>
    <p:sldId id="288" r:id="rId13"/>
    <p:sldId id="289" r:id="rId14"/>
    <p:sldId id="290" r:id="rId15"/>
    <p:sldId id="292" r:id="rId16"/>
    <p:sldId id="271" r:id="rId17"/>
    <p:sldId id="269" r:id="rId18"/>
    <p:sldId id="29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อีฟดอวอิ้ง" panose="020B0604020202020204" charset="-34"/>
      <p:regular r:id="rId24"/>
    </p:embeddedFont>
    <p:embeddedFont>
      <p:font typeface="#9Slide03 Arima Madurai Bold" panose="020B0604020202020204" charset="0"/>
      <p:bold r:id="rId25"/>
    </p:embeddedFont>
    <p:embeddedFont>
      <p:font typeface="Bobby Jones Soft" panose="020B0604020202020204" charset="0"/>
      <p:regular r:id="rId26"/>
    </p:embeddedFont>
    <p:embeddedFont>
      <p:font typeface="Coiny" panose="020B0604020202020204" charset="0"/>
      <p:regular r:id="rId27"/>
    </p:embeddedFont>
    <p:embeddedFont>
      <p:font typeface="宋体" panose="02010600030101010101" pitchFamily="2" charset="-122"/>
      <p:regular r:id="rId28"/>
    </p:embeddedFont>
    <p:embeddedFont>
      <p:font typeface="iCiel Cadena" panose="02000503000000020004" charset="0"/>
      <p:bold r:id="rId29"/>
    </p:embeddedFont>
    <p:embeddedFont>
      <p:font typeface="#9Slide03 Arima Madurai Black" panose="020B0604020202020204" charset="0"/>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25B00"/>
    <a:srgbClr val="B59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59865" y="-419100"/>
            <a:ext cx="2959865" cy="2959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3" Type="http://schemas.openxmlformats.org/officeDocument/2006/relationships/image" Target="../media/image3.png"/><Relationship Id="rId21"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jpe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3.sv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42.png"/><Relationship Id="rId18" Type="http://schemas.openxmlformats.org/officeDocument/2006/relationships/image" Target="../media/image146.svg"/><Relationship Id="rId26" Type="http://schemas.openxmlformats.org/officeDocument/2006/relationships/image" Target="../media/image154.svg"/><Relationship Id="rId3" Type="http://schemas.openxmlformats.org/officeDocument/2006/relationships/image" Target="../media/image37.png"/><Relationship Id="rId21"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image" Target="../media/image140.svg"/><Relationship Id="rId17" Type="http://schemas.openxmlformats.org/officeDocument/2006/relationships/image" Target="../media/image44.png"/><Relationship Id="rId25" Type="http://schemas.openxmlformats.org/officeDocument/2006/relationships/image" Target="../media/image48.png"/><Relationship Id="rId2" Type="http://schemas.openxmlformats.org/officeDocument/2006/relationships/image" Target="../media/image36.jpeg"/><Relationship Id="rId16" Type="http://schemas.openxmlformats.org/officeDocument/2006/relationships/image" Target="../media/image144.svg"/><Relationship Id="rId20" Type="http://schemas.openxmlformats.org/officeDocument/2006/relationships/image" Target="../media/image148.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41.png"/><Relationship Id="rId24" Type="http://schemas.openxmlformats.org/officeDocument/2006/relationships/image" Target="../media/image152.svg"/><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138.svg"/><Relationship Id="rId19" Type="http://schemas.openxmlformats.org/officeDocument/2006/relationships/image" Target="../media/image45.png"/><Relationship Id="rId4" Type="http://schemas.openxmlformats.org/officeDocument/2006/relationships/image" Target="../media/image132.svg"/><Relationship Id="rId9" Type="http://schemas.openxmlformats.org/officeDocument/2006/relationships/image" Target="../media/image40.png"/><Relationship Id="rId14" Type="http://schemas.openxmlformats.org/officeDocument/2006/relationships/image" Target="../media/image142.svg"/><Relationship Id="rId22" Type="http://schemas.openxmlformats.org/officeDocument/2006/relationships/image" Target="../media/image150.svg"/><Relationship Id="rId27"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57.png"/><Relationship Id="rId2" Type="http://schemas.openxmlformats.org/officeDocument/2006/relationships/image" Target="../media/image13.jpeg"/><Relationship Id="rId1" Type="http://schemas.openxmlformats.org/officeDocument/2006/relationships/slideLayout" Target="../slideLayouts/slideLayout7.xml"/><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28.png"/><Relationship Id="rId12" Type="http://schemas.openxmlformats.org/officeDocument/2006/relationships/image" Target="../media/image77.png"/><Relationship Id="rId7" Type="http://schemas.openxmlformats.org/officeDocument/2006/relationships/image" Target="../media/image172.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0.sv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88.svg"/></Relationships>
</file>

<file path=ppt/slides/_rels/slide13.xml.rels><?xml version="1.0" encoding="UTF-8" standalone="yes"?>
<Relationships xmlns="http://schemas.openxmlformats.org/package/2006/relationships"><Relationship Id="rId13" Type="http://schemas.openxmlformats.org/officeDocument/2006/relationships/image" Target="../media/image79.png"/><Relationship Id="rId3" Type="http://schemas.openxmlformats.org/officeDocument/2006/relationships/image" Target="../media/image28.png"/><Relationship Id="rId12" Type="http://schemas.openxmlformats.org/officeDocument/2006/relationships/image" Target="../media/image77.png"/><Relationship Id="rId7" Type="http://schemas.openxmlformats.org/officeDocument/2006/relationships/image" Target="../media/image172.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0.sv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88.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12" Type="http://schemas.openxmlformats.org/officeDocument/2006/relationships/image" Target="../media/image77.png"/><Relationship Id="rId7" Type="http://schemas.openxmlformats.org/officeDocument/2006/relationships/image" Target="../media/image172.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0.sv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88.svg"/></Relationships>
</file>

<file path=ppt/slides/_rels/slide15.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228.svg"/><Relationship Id="rId3" Type="http://schemas.openxmlformats.org/officeDocument/2006/relationships/image" Target="../media/image60.png"/><Relationship Id="rId7" Type="http://schemas.openxmlformats.org/officeDocument/2006/relationships/image" Target="../media/image61.png"/><Relationship Id="rId12" Type="http://schemas.openxmlformats.org/officeDocument/2006/relationships/image" Target="../media/image222.svg"/><Relationship Id="rId17" Type="http://schemas.openxmlformats.org/officeDocument/2006/relationships/image" Target="../media/image64.png"/><Relationship Id="rId2" Type="http://schemas.openxmlformats.org/officeDocument/2006/relationships/image" Target="../media/image59.jpeg"/><Relationship Id="rId16" Type="http://schemas.openxmlformats.org/officeDocument/2006/relationships/image" Target="../media/image226.svg"/><Relationship Id="rId1" Type="http://schemas.openxmlformats.org/officeDocument/2006/relationships/slideLayout" Target="../slideLayouts/slideLayout7.xml"/><Relationship Id="rId6" Type="http://schemas.openxmlformats.org/officeDocument/2006/relationships/image" Target="../media/image218.svg"/><Relationship Id="rId15" Type="http://schemas.openxmlformats.org/officeDocument/2006/relationships/image" Target="../media/image63.png"/><Relationship Id="rId14" Type="http://schemas.openxmlformats.org/officeDocument/2006/relationships/image" Target="../media/image224.svg"/></Relationships>
</file>

<file path=ppt/slides/_rels/slide16.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218.svg"/><Relationship Id="rId26" Type="http://schemas.openxmlformats.org/officeDocument/2006/relationships/image" Target="../media/image244.svg"/><Relationship Id="rId3" Type="http://schemas.openxmlformats.org/officeDocument/2006/relationships/image" Target="../media/image80.png"/><Relationship Id="rId21" Type="http://schemas.openxmlformats.org/officeDocument/2006/relationships/image" Target="../media/image85.png"/><Relationship Id="rId7" Type="http://schemas.openxmlformats.org/officeDocument/2006/relationships/image" Target="../media/image61.png"/><Relationship Id="rId12" Type="http://schemas.openxmlformats.org/officeDocument/2006/relationships/image" Target="../media/image234.svg"/><Relationship Id="rId17" Type="http://schemas.openxmlformats.org/officeDocument/2006/relationships/image" Target="../media/image60.png"/><Relationship Id="rId2" Type="http://schemas.openxmlformats.org/officeDocument/2006/relationships/image" Target="../media/image59.jpeg"/><Relationship Id="rId16" Type="http://schemas.openxmlformats.org/officeDocument/2006/relationships/image" Target="../media/image238.svg"/><Relationship Id="rId20" Type="http://schemas.openxmlformats.org/officeDocument/2006/relationships/image" Target="../media/image226.sv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2.svg"/><Relationship Id="rId11" Type="http://schemas.openxmlformats.org/officeDocument/2006/relationships/image" Target="../media/image82.png"/><Relationship Id="rId24"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84.png"/><Relationship Id="rId23" Type="http://schemas.openxmlformats.org/officeDocument/2006/relationships/image" Target="../media/image86.png"/><Relationship Id="rId28" Type="http://schemas.openxmlformats.org/officeDocument/2006/relationships/image" Target="../media/image246.svg"/><Relationship Id="rId10" Type="http://schemas.openxmlformats.org/officeDocument/2006/relationships/image" Target="../media/image222.svg"/><Relationship Id="rId19" Type="http://schemas.openxmlformats.org/officeDocument/2006/relationships/image" Target="../media/image63.png"/><Relationship Id="rId4" Type="http://schemas.openxmlformats.org/officeDocument/2006/relationships/image" Target="../media/image230.svg"/><Relationship Id="rId14" Type="http://schemas.openxmlformats.org/officeDocument/2006/relationships/image" Target="../media/image236.svg"/><Relationship Id="rId22" Type="http://schemas.openxmlformats.org/officeDocument/2006/relationships/image" Target="../media/image240.svg"/><Relationship Id="rId27" Type="http://schemas.openxmlformats.org/officeDocument/2006/relationships/image" Target="../media/image88.png"/><Relationship Id="rId30" Type="http://schemas.openxmlformats.org/officeDocument/2006/relationships/image" Target="../media/image248.svg"/></Relationships>
</file>

<file path=ppt/slides/_rels/slide17.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95.png"/><Relationship Id="rId18" Type="http://schemas.openxmlformats.org/officeDocument/2006/relationships/image" Target="../media/image211.svg"/><Relationship Id="rId3" Type="http://schemas.openxmlformats.org/officeDocument/2006/relationships/image" Target="../media/image91.png"/><Relationship Id="rId21" Type="http://schemas.openxmlformats.org/officeDocument/2006/relationships/image" Target="../media/image99.png"/><Relationship Id="rId7" Type="http://schemas.openxmlformats.org/officeDocument/2006/relationships/image" Target="../media/image92.png"/><Relationship Id="rId12" Type="http://schemas.openxmlformats.org/officeDocument/2006/relationships/image" Target="../media/image205.svg"/><Relationship Id="rId17" Type="http://schemas.openxmlformats.org/officeDocument/2006/relationships/image" Target="../media/image97.png"/><Relationship Id="rId2" Type="http://schemas.openxmlformats.org/officeDocument/2006/relationships/image" Target="../media/image90.jpeg"/><Relationship Id="rId16" Type="http://schemas.openxmlformats.org/officeDocument/2006/relationships/image" Target="../media/image209.svg"/><Relationship Id="rId20" Type="http://schemas.openxmlformats.org/officeDocument/2006/relationships/image" Target="../media/image213.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94.png"/><Relationship Id="rId5" Type="http://schemas.openxmlformats.org/officeDocument/2006/relationships/image" Target="../media/image38.png"/><Relationship Id="rId15" Type="http://schemas.openxmlformats.org/officeDocument/2006/relationships/image" Target="../media/image96.png"/><Relationship Id="rId10" Type="http://schemas.openxmlformats.org/officeDocument/2006/relationships/image" Target="../media/image203.svg"/><Relationship Id="rId19" Type="http://schemas.openxmlformats.org/officeDocument/2006/relationships/image" Target="../media/image98.png"/><Relationship Id="rId4" Type="http://schemas.openxmlformats.org/officeDocument/2006/relationships/image" Target="../media/image199.svg"/><Relationship Id="rId9" Type="http://schemas.openxmlformats.org/officeDocument/2006/relationships/image" Target="../media/image93.png"/><Relationship Id="rId14" Type="http://schemas.openxmlformats.org/officeDocument/2006/relationships/image" Target="../media/image207.svg"/><Relationship Id="rId22" Type="http://schemas.openxmlformats.org/officeDocument/2006/relationships/image" Target="../media/image215.svg"/></Relationships>
</file>

<file path=ppt/slides/_rels/slide18.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95.png"/><Relationship Id="rId18" Type="http://schemas.openxmlformats.org/officeDocument/2006/relationships/image" Target="../media/image211.svg"/><Relationship Id="rId3" Type="http://schemas.openxmlformats.org/officeDocument/2006/relationships/image" Target="../media/image91.png"/><Relationship Id="rId21" Type="http://schemas.openxmlformats.org/officeDocument/2006/relationships/image" Target="../media/image99.png"/><Relationship Id="rId7" Type="http://schemas.openxmlformats.org/officeDocument/2006/relationships/image" Target="../media/image92.png"/><Relationship Id="rId12" Type="http://schemas.openxmlformats.org/officeDocument/2006/relationships/image" Target="../media/image205.svg"/><Relationship Id="rId17" Type="http://schemas.openxmlformats.org/officeDocument/2006/relationships/image" Target="../media/image97.png"/><Relationship Id="rId2" Type="http://schemas.openxmlformats.org/officeDocument/2006/relationships/image" Target="../media/image90.jpeg"/><Relationship Id="rId16" Type="http://schemas.openxmlformats.org/officeDocument/2006/relationships/image" Target="../media/image209.svg"/><Relationship Id="rId20" Type="http://schemas.openxmlformats.org/officeDocument/2006/relationships/image" Target="../media/image213.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94.png"/><Relationship Id="rId5" Type="http://schemas.openxmlformats.org/officeDocument/2006/relationships/image" Target="../media/image38.png"/><Relationship Id="rId15" Type="http://schemas.openxmlformats.org/officeDocument/2006/relationships/image" Target="../media/image96.png"/><Relationship Id="rId10" Type="http://schemas.openxmlformats.org/officeDocument/2006/relationships/image" Target="../media/image203.svg"/><Relationship Id="rId19" Type="http://schemas.openxmlformats.org/officeDocument/2006/relationships/image" Target="../media/image98.png"/><Relationship Id="rId4" Type="http://schemas.openxmlformats.org/officeDocument/2006/relationships/image" Target="../media/image199.svg"/><Relationship Id="rId9" Type="http://schemas.openxmlformats.org/officeDocument/2006/relationships/image" Target="../media/image93.png"/><Relationship Id="rId14" Type="http://schemas.openxmlformats.org/officeDocument/2006/relationships/image" Target="../media/image207.svg"/><Relationship Id="rId22" Type="http://schemas.openxmlformats.org/officeDocument/2006/relationships/image" Target="../media/image215.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svg"/><Relationship Id="rId18" Type="http://schemas.openxmlformats.org/officeDocument/2006/relationships/image" Target="../media/image21.png"/><Relationship Id="rId26" Type="http://schemas.microsoft.com/office/2007/relationships/hdphoto" Target="../media/hdphoto1.wdp"/><Relationship Id="rId3" Type="http://schemas.openxmlformats.org/officeDocument/2006/relationships/image" Target="../media/image14.png"/><Relationship Id="rId21" Type="http://schemas.openxmlformats.org/officeDocument/2006/relationships/image" Target="../media/image37.svg"/><Relationship Id="rId7" Type="http://schemas.openxmlformats.org/officeDocument/2006/relationships/image" Target="../media/image25.svg"/><Relationship Id="rId12" Type="http://schemas.openxmlformats.org/officeDocument/2006/relationships/image" Target="../media/image18.png"/><Relationship Id="rId17" Type="http://schemas.openxmlformats.org/officeDocument/2006/relationships/image" Target="../media/image33.svg"/><Relationship Id="rId25" Type="http://schemas.openxmlformats.org/officeDocument/2006/relationships/image" Target="../media/image24.png"/><Relationship Id="rId2" Type="http://schemas.openxmlformats.org/officeDocument/2006/relationships/image" Target="../media/image1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7.svg"/><Relationship Id="rId24" Type="http://schemas.openxmlformats.org/officeDocument/2006/relationships/image" Target="../media/image39.svg"/><Relationship Id="rId5" Type="http://schemas.openxmlformats.org/officeDocument/2006/relationships/image" Target="../media/image15.png"/><Relationship Id="rId15" Type="http://schemas.openxmlformats.org/officeDocument/2006/relationships/image" Target="../media/image31.svg"/><Relationship Id="rId23" Type="http://schemas.openxmlformats.org/officeDocument/2006/relationships/image" Target="../media/image23.png"/><Relationship Id="rId10" Type="http://schemas.openxmlformats.org/officeDocument/2006/relationships/image" Target="../media/image17.png"/><Relationship Id="rId19" Type="http://schemas.openxmlformats.org/officeDocument/2006/relationships/image" Target="../media/image35.svg"/><Relationship Id="rId4" Type="http://schemas.openxmlformats.org/officeDocument/2006/relationships/image" Target="../media/image22.svg"/><Relationship Id="rId9" Type="http://schemas.openxmlformats.org/officeDocument/2006/relationships/image" Target="../media/image9.svg"/><Relationship Id="rId14" Type="http://schemas.openxmlformats.org/officeDocument/2006/relationships/image" Target="../media/image19.pn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0.png"/><Relationship Id="rId18" Type="http://schemas.openxmlformats.org/officeDocument/2006/relationships/image" Target="../media/image55.svg"/><Relationship Id="rId3" Type="http://schemas.openxmlformats.org/officeDocument/2006/relationships/image" Target="../media/image25.png"/><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image" Target="../media/image49.svg"/><Relationship Id="rId17" Type="http://schemas.openxmlformats.org/officeDocument/2006/relationships/image" Target="../media/image32.png"/><Relationship Id="rId2" Type="http://schemas.openxmlformats.org/officeDocument/2006/relationships/image" Target="../media/image2.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9.png"/><Relationship Id="rId24" Type="http://schemas.openxmlformats.org/officeDocument/2006/relationships/image" Target="../media/image61.svg"/><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5.png"/><Relationship Id="rId10" Type="http://schemas.openxmlformats.org/officeDocument/2006/relationships/image" Target="../media/image47.svg"/><Relationship Id="rId19" Type="http://schemas.openxmlformats.org/officeDocument/2006/relationships/image" Target="../media/image33.png"/><Relationship Id="rId4" Type="http://schemas.openxmlformats.org/officeDocument/2006/relationships/image" Target="../media/image41.svg"/><Relationship Id="rId9" Type="http://schemas.openxmlformats.org/officeDocument/2006/relationships/image" Target="../media/image28.png"/><Relationship Id="rId14" Type="http://schemas.openxmlformats.org/officeDocument/2006/relationships/image" Target="../media/image51.svg"/><Relationship Id="rId22"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42.png"/><Relationship Id="rId18" Type="http://schemas.openxmlformats.org/officeDocument/2006/relationships/image" Target="../media/image146.svg"/><Relationship Id="rId26" Type="http://schemas.openxmlformats.org/officeDocument/2006/relationships/image" Target="../media/image154.svg"/><Relationship Id="rId3" Type="http://schemas.openxmlformats.org/officeDocument/2006/relationships/image" Target="../media/image37.png"/><Relationship Id="rId21"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image" Target="../media/image140.svg"/><Relationship Id="rId17" Type="http://schemas.openxmlformats.org/officeDocument/2006/relationships/image" Target="../media/image44.png"/><Relationship Id="rId25" Type="http://schemas.openxmlformats.org/officeDocument/2006/relationships/image" Target="../media/image48.png"/><Relationship Id="rId2" Type="http://schemas.openxmlformats.org/officeDocument/2006/relationships/image" Target="../media/image36.jpeg"/><Relationship Id="rId16" Type="http://schemas.openxmlformats.org/officeDocument/2006/relationships/image" Target="../media/image144.svg"/><Relationship Id="rId20" Type="http://schemas.openxmlformats.org/officeDocument/2006/relationships/image" Target="../media/image148.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41.png"/><Relationship Id="rId24" Type="http://schemas.openxmlformats.org/officeDocument/2006/relationships/image" Target="../media/image152.svg"/><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138.svg"/><Relationship Id="rId19" Type="http://schemas.openxmlformats.org/officeDocument/2006/relationships/image" Target="../media/image45.png"/><Relationship Id="rId4" Type="http://schemas.openxmlformats.org/officeDocument/2006/relationships/image" Target="../media/image132.svg"/><Relationship Id="rId9" Type="http://schemas.openxmlformats.org/officeDocument/2006/relationships/image" Target="../media/image40.png"/><Relationship Id="rId14" Type="http://schemas.openxmlformats.org/officeDocument/2006/relationships/image" Target="../media/image142.svg"/><Relationship Id="rId22" Type="http://schemas.openxmlformats.org/officeDocument/2006/relationships/image" Target="../media/image150.svg"/><Relationship Id="rId27" Type="http://schemas.openxmlformats.org/officeDocument/2006/relationships/image" Target="../media/image49.png"/></Relationships>
</file>

<file path=ppt/slides/_rels/slide5.xml.rels><?xml version="1.0" encoding="UTF-8" standalone="yes"?>
<Relationships xmlns="http://schemas.openxmlformats.org/package/2006/relationships"><Relationship Id="rId13" Type="http://schemas.openxmlformats.org/officeDocument/2006/relationships/image" Target="../media/image55.png"/><Relationship Id="rId3" Type="http://schemas.openxmlformats.org/officeDocument/2006/relationships/image" Target="../media/image28.png"/><Relationship Id="rId12"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0.sv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88.sv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57.png"/><Relationship Id="rId2" Type="http://schemas.openxmlformats.org/officeDocument/2006/relationships/image" Target="../media/image13.jpeg"/><Relationship Id="rId1" Type="http://schemas.openxmlformats.org/officeDocument/2006/relationships/slideLayout" Target="../slideLayouts/slideLayout7.xml"/><Relationship Id="rId10" Type="http://schemas.openxmlformats.org/officeDocument/2006/relationships/image" Target="../media/image162.sv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228.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222.svg"/><Relationship Id="rId17" Type="http://schemas.openxmlformats.org/officeDocument/2006/relationships/image" Target="../media/image64.png"/><Relationship Id="rId2" Type="http://schemas.openxmlformats.org/officeDocument/2006/relationships/image" Target="../media/image59.jpeg"/><Relationship Id="rId16" Type="http://schemas.openxmlformats.org/officeDocument/2006/relationships/image" Target="../media/image226.svg"/><Relationship Id="rId1" Type="http://schemas.openxmlformats.org/officeDocument/2006/relationships/slideLayout" Target="../slideLayouts/slideLayout7.xml"/><Relationship Id="rId6" Type="http://schemas.openxmlformats.org/officeDocument/2006/relationships/image" Target="../media/image218.svg"/><Relationship Id="rId5" Type="http://schemas.openxmlformats.org/officeDocument/2006/relationships/image" Target="../media/image60.png"/><Relationship Id="rId15" Type="http://schemas.openxmlformats.org/officeDocument/2006/relationships/image" Target="../media/image63.png"/><Relationship Id="rId19" Type="http://schemas.openxmlformats.org/officeDocument/2006/relationships/image" Target="../media/image65.png"/><Relationship Id="rId4" Type="http://schemas.openxmlformats.org/officeDocument/2006/relationships/image" Target="../media/image160.svg"/><Relationship Id="rId14" Type="http://schemas.openxmlformats.org/officeDocument/2006/relationships/image" Target="../media/image224.svg"/></Relationships>
</file>

<file path=ppt/slides/_rels/slide8.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51.png"/><Relationship Id="rId12" Type="http://schemas.openxmlformats.org/officeDocument/2006/relationships/image" Target="../media/image67.png"/><Relationship Id="rId2" Type="http://schemas.openxmlformats.org/officeDocument/2006/relationships/image" Target="../media/image50.jpeg"/><Relationship Id="rId1" Type="http://schemas.openxmlformats.org/officeDocument/2006/relationships/slideLayout" Target="../slideLayouts/slideLayout7.xml"/><Relationship Id="rId11" Type="http://schemas.openxmlformats.org/officeDocument/2006/relationships/image" Target="../media/image47.svg"/><Relationship Id="rId10" Type="http://schemas.openxmlformats.org/officeDocument/2006/relationships/image" Target="../media/image28.png"/><Relationship Id="rId4" Type="http://schemas.openxmlformats.org/officeDocument/2006/relationships/image" Target="../media/image66.png"/><Relationship Id="rId9" Type="http://schemas.openxmlformats.org/officeDocument/2006/relationships/image" Target="../media/image96.svg"/><Relationship Id="rId14" Type="http://schemas.openxmlformats.org/officeDocument/2006/relationships/image" Target="../media/image68.gif"/></Relationships>
</file>

<file path=ppt/slides/_rels/slide9.xml.rels><?xml version="1.0" encoding="UTF-8" standalone="yes"?>
<Relationships xmlns="http://schemas.openxmlformats.org/package/2006/relationships"><Relationship Id="rId3" Type="http://schemas.openxmlformats.org/officeDocument/2006/relationships/image" Target="../media/image170.svg"/><Relationship Id="rId21" Type="http://schemas.openxmlformats.org/officeDocument/2006/relationships/image" Target="../media/image73.png"/><Relationship Id="rId2" Type="http://schemas.openxmlformats.org/officeDocument/2006/relationships/image" Target="../media/image69.png"/><Relationship Id="rId20" Type="http://schemas.openxmlformats.org/officeDocument/2006/relationships/image" Target="../media/image72.png"/><Relationship Id="rId1" Type="http://schemas.openxmlformats.org/officeDocument/2006/relationships/slideLayout" Target="../slideLayouts/slideLayout7.xml"/><Relationship Id="rId23"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184.svg"/><Relationship Id="rId4" Type="http://schemas.openxmlformats.org/officeDocument/2006/relationships/image" Target="../media/image70.png"/><Relationship Id="rId9" Type="http://schemas.openxmlformats.org/officeDocument/2006/relationships/image" Target="../media/image174.svg"/><Relationship Id="rId22"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326312" y="-4175168"/>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25567" y="7733539"/>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388089">
            <a:off x="13059679" y="7206668"/>
            <a:ext cx="1265282" cy="495042"/>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6453175">
            <a:off x="15708797" y="2542618"/>
            <a:ext cx="646676" cy="1277384"/>
          </a:xfrm>
          <a:prstGeom prst="rect">
            <a:avLst/>
          </a:prstGeom>
        </p:spPr>
      </p:pic>
      <p:sp>
        <p:nvSpPr>
          <p:cNvPr id="16" name="TextBox 16"/>
          <p:cNvSpPr txBox="1"/>
          <p:nvPr/>
        </p:nvSpPr>
        <p:spPr>
          <a:xfrm>
            <a:off x="4221584" y="3730277"/>
            <a:ext cx="10162153" cy="2263248"/>
          </a:xfrm>
          <a:prstGeom prst="rect">
            <a:avLst/>
          </a:prstGeom>
        </p:spPr>
        <p:txBody>
          <a:bodyPr lIns="0" tIns="0" rIns="0" bIns="0" rtlCol="0" anchor="t">
            <a:spAutoFit/>
          </a:bodyPr>
          <a:lstStyle/>
          <a:p>
            <a:pPr>
              <a:lnSpc>
                <a:spcPts val="19199"/>
              </a:lnSpc>
            </a:pPr>
            <a:r>
              <a:rPr lang="en-US" sz="15999" spc="799" smtClean="0">
                <a:solidFill>
                  <a:srgbClr val="646B3C"/>
                </a:solidFill>
                <a:latin typeface="iCiel Cadena" panose="02000503000000020004" pitchFamily="2" charset="0"/>
              </a:rPr>
              <a:t>HỖN HỢP</a:t>
            </a:r>
            <a:endParaRPr lang="en-US" sz="15999" spc="799">
              <a:solidFill>
                <a:srgbClr val="646B3C"/>
              </a:solidFill>
              <a:latin typeface="iCiel Cadena" panose="02000503000000020004" pitchFamily="2" charset="0"/>
            </a:endParaRPr>
          </a:p>
        </p:txBody>
      </p:sp>
      <p:sp>
        <p:nvSpPr>
          <p:cNvPr id="17" name="TextBox 17"/>
          <p:cNvSpPr txBox="1"/>
          <p:nvPr/>
        </p:nvSpPr>
        <p:spPr>
          <a:xfrm>
            <a:off x="4354450" y="6781181"/>
            <a:ext cx="9579099" cy="486672"/>
          </a:xfrm>
          <a:prstGeom prst="rect">
            <a:avLst/>
          </a:prstGeom>
        </p:spPr>
        <p:txBody>
          <a:bodyPr lIns="0" tIns="0" rIns="0" bIns="0" rtlCol="0" anchor="t">
            <a:spAutoFit/>
          </a:bodyPr>
          <a:lstStyle/>
          <a:p>
            <a:pPr algn="ctr">
              <a:lnSpc>
                <a:spcPts val="3330"/>
              </a:lnSpc>
            </a:pPr>
            <a:r>
              <a:rPr lang="en-US" sz="4400" spc="74" smtClean="0">
                <a:solidFill>
                  <a:srgbClr val="FF0000"/>
                </a:solidFill>
                <a:latin typeface="#9Slide03 Arima Madurai Black" panose="00000A00000000000000" pitchFamily="2" charset="0"/>
                <a:cs typeface="#9Slide03 Arima Madurai Black" panose="00000A00000000000000" pitchFamily="2" charset="0"/>
              </a:rPr>
              <a:t>Thực hiện: edufive</a:t>
            </a:r>
            <a:endParaRPr lang="en-US" sz="4400" spc="74">
              <a:solidFill>
                <a:srgbClr val="FF0000"/>
              </a:solidFill>
              <a:latin typeface="#9Slide03 Arima Madurai Black" panose="00000A00000000000000" pitchFamily="2" charset="0"/>
              <a:cs typeface="#9Slide03 Arima Madurai Black" panose="00000A00000000000000" pitchFamily="2" charset="0"/>
            </a:endParaRPr>
          </a:p>
        </p:txBody>
      </p:sp>
      <p:sp>
        <p:nvSpPr>
          <p:cNvPr id="18" name="TextBox 18"/>
          <p:cNvSpPr txBox="1"/>
          <p:nvPr/>
        </p:nvSpPr>
        <p:spPr>
          <a:xfrm>
            <a:off x="3927396" y="2223547"/>
            <a:ext cx="10159939" cy="641201"/>
          </a:xfrm>
          <a:prstGeom prst="rect">
            <a:avLst/>
          </a:prstGeom>
        </p:spPr>
        <p:txBody>
          <a:bodyPr lIns="0" tIns="0" rIns="0" bIns="0" rtlCol="0" anchor="t">
            <a:spAutoFit/>
          </a:bodyPr>
          <a:lstStyle/>
          <a:p>
            <a:pPr algn="ctr">
              <a:lnSpc>
                <a:spcPts val="5039"/>
              </a:lnSpc>
            </a:pPr>
            <a:r>
              <a:rPr lang="en-US" sz="5599" spc="111" smtClean="0">
                <a:solidFill>
                  <a:srgbClr val="9D9B55"/>
                </a:solidFill>
                <a:latin typeface="iCiel Cadena" panose="02000503000000020004" pitchFamily="2" charset="0"/>
              </a:rPr>
              <a:t>KHOA HỌC</a:t>
            </a:r>
            <a:endParaRPr lang="en-US" sz="5599" spc="111">
              <a:solidFill>
                <a:srgbClr val="9D9B55"/>
              </a:solidFill>
              <a:latin typeface="iCiel Cadena" panose="02000503000000020004" pitchFamily="2" charset="0"/>
            </a:endParaRPr>
          </a:p>
        </p:txBody>
      </p:sp>
      <p:pic>
        <p:nvPicPr>
          <p:cNvPr id="13" name="Picture 12"/>
          <p:cNvPicPr>
            <a:picLocks noChangeAspect="1"/>
          </p:cNvPicPr>
          <p:nvPr/>
        </p:nvPicPr>
        <p:blipFill>
          <a:blip r:embed="rId21"/>
          <a:stretch>
            <a:fillRect/>
          </a:stretch>
        </p:blipFill>
        <p:spPr>
          <a:xfrm>
            <a:off x="1388196" y="6067636"/>
            <a:ext cx="1883827" cy="2859272"/>
          </a:xfrm>
          <a:prstGeom prst="rect">
            <a:avLst/>
          </a:prstGeom>
        </p:spPr>
      </p:pic>
      <p:pic>
        <p:nvPicPr>
          <p:cNvPr id="14" name="Picture 13"/>
          <p:cNvPicPr>
            <a:picLocks noChangeAspect="1"/>
          </p:cNvPicPr>
          <p:nvPr/>
        </p:nvPicPr>
        <p:blipFill>
          <a:blip r:embed="rId22"/>
          <a:stretch>
            <a:fillRect/>
          </a:stretch>
        </p:blipFill>
        <p:spPr>
          <a:xfrm>
            <a:off x="16809961" y="7542825"/>
            <a:ext cx="1176630" cy="240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3811273" y="5588336"/>
            <a:ext cx="10983423" cy="2308389"/>
          </a:xfrm>
          <a:prstGeom prst="rect">
            <a:avLst/>
          </a:prstGeom>
        </p:spPr>
        <p:txBody>
          <a:bodyPr wrap="square" lIns="0" tIns="0" rIns="0" bIns="0" rtlCol="0" anchor="t">
            <a:spAutoFit/>
          </a:bodyPr>
          <a:lstStyle/>
          <a:p>
            <a:pPr algn="ctr">
              <a:lnSpc>
                <a:spcPts val="9003"/>
              </a:lnSpc>
            </a:pPr>
            <a:r>
              <a:rPr lang="en-US" sz="7503" spc="600" smtClean="0">
                <a:solidFill>
                  <a:srgbClr val="E25B00"/>
                </a:solidFill>
                <a:latin typeface="Coiny" panose="02000903060500060000" pitchFamily="2" charset="0"/>
              </a:rPr>
              <a:t>Tách các chất khỏi hỗn hợp</a:t>
            </a:r>
            <a:endParaRPr lang="en-US" sz="7503" spc="600">
              <a:solidFill>
                <a:srgbClr val="E25B00"/>
              </a:solidFill>
              <a:latin typeface="Coiny" panose="02000903060500060000" pitchFamily="2" charset="0"/>
            </a:endParaRPr>
          </a:p>
        </p:txBody>
      </p:sp>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4851845" y="7002865"/>
            <a:ext cx="1359564" cy="1448271"/>
          </a:xfrm>
          <a:prstGeom prst="rect">
            <a:avLst/>
          </a:prstGeom>
        </p:spPr>
      </p:pic>
      <p:pic>
        <p:nvPicPr>
          <p:cNvPr id="19" name="Picture 18"/>
          <p:cNvPicPr>
            <a:picLocks noChangeAspect="1"/>
          </p:cNvPicPr>
          <p:nvPr/>
        </p:nvPicPr>
        <p:blipFill>
          <a:blip r:embed="rId27"/>
          <a:stretch>
            <a:fillRect/>
          </a:stretch>
        </p:blipFill>
        <p:spPr>
          <a:xfrm>
            <a:off x="3801203" y="2665602"/>
            <a:ext cx="10967655" cy="3676207"/>
          </a:xfrm>
          <a:prstGeom prst="rect">
            <a:avLst/>
          </a:prstGeom>
        </p:spPr>
      </p:pic>
    </p:spTree>
    <p:extLst>
      <p:ext uri="{BB962C8B-B14F-4D97-AF65-F5344CB8AC3E}">
        <p14:creationId xmlns:p14="http://schemas.microsoft.com/office/powerpoint/2010/main" val="3663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46563"/>
              <a:ext cx="28090587" cy="4880739"/>
            </a:xfrm>
            <a:prstGeom prst="rect">
              <a:avLst/>
            </a:prstGeom>
          </p:spPr>
        </p:pic>
      </p:grpSp>
      <p:sp>
        <p:nvSpPr>
          <p:cNvPr id="26" name="Rectangle 25"/>
          <p:cNvSpPr/>
          <p:nvPr/>
        </p:nvSpPr>
        <p:spPr>
          <a:xfrm>
            <a:off x="1860179" y="434481"/>
            <a:ext cx="9756197" cy="707886"/>
          </a:xfrm>
          <a:prstGeom prst="rect">
            <a:avLst/>
          </a:prstGeom>
        </p:spPr>
        <p:txBody>
          <a:bodyPr wrap="none">
            <a:spAutoFit/>
          </a:bodyPr>
          <a:lstStyle/>
          <a:p>
            <a:r>
              <a:rPr lang="en-GB" sz="4000" smtClean="0">
                <a:solidFill>
                  <a:srgbClr val="FF0000"/>
                </a:solidFill>
                <a:latin typeface="Times New Roman" panose="02020603050405020304" pitchFamily="18" charset="0"/>
                <a:cs typeface="Times New Roman" panose="02020603050405020304" pitchFamily="18" charset="0"/>
              </a:rPr>
              <a:t>1. Có mấy cách tách các chất ra khỏi hỗn hợp?</a:t>
            </a:r>
            <a:endParaRPr lang="en-GB" sz="400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860178" y="1720521"/>
            <a:ext cx="14737081" cy="1323439"/>
          </a:xfrm>
          <a:prstGeom prst="rect">
            <a:avLst/>
          </a:prstGeom>
        </p:spPr>
        <p:txBody>
          <a:bodyPr wrap="square">
            <a:spAutoFit/>
          </a:bodyPr>
          <a:lstStyle/>
          <a:p>
            <a:r>
              <a:rPr lang="en-GB" sz="4000" smtClean="0">
                <a:solidFill>
                  <a:srgbClr val="FF0000"/>
                </a:solidFill>
                <a:latin typeface="Times New Roman" panose="02020603050405020304" pitchFamily="18" charset="0"/>
                <a:cs typeface="Times New Roman" panose="02020603050405020304" pitchFamily="18" charset="0"/>
              </a:rPr>
              <a:t>2. Mỗi hình vẽ 1, 2 ,3 trong SGK tương ứng với việc sử dụng phương pháp nào để tách các chất ra khỏi hỗn hợp?</a:t>
            </a:r>
            <a:endParaRPr lang="en-GB" sz="40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9"/>
          <a:srcRect t="41270" r="78485"/>
          <a:stretch/>
        </p:blipFill>
        <p:spPr>
          <a:xfrm>
            <a:off x="2819400" y="4991100"/>
            <a:ext cx="2209799" cy="3908221"/>
          </a:xfrm>
          <a:prstGeom prst="roundRect">
            <a:avLst/>
          </a:prstGeom>
        </p:spPr>
      </p:pic>
      <p:pic>
        <p:nvPicPr>
          <p:cNvPr id="28" name="Picture 27"/>
          <p:cNvPicPr>
            <a:picLocks noChangeAspect="1"/>
          </p:cNvPicPr>
          <p:nvPr/>
        </p:nvPicPr>
        <p:blipFill rotWithShape="1">
          <a:blip r:embed="rId9"/>
          <a:srcRect l="20578" t="768" r="36391" b="1054"/>
          <a:stretch/>
        </p:blipFill>
        <p:spPr>
          <a:xfrm>
            <a:off x="7933318" y="5092303"/>
            <a:ext cx="2590800" cy="3829878"/>
          </a:xfrm>
          <a:prstGeom prst="roundRect">
            <a:avLst/>
          </a:prstGeom>
        </p:spPr>
      </p:pic>
      <p:pic>
        <p:nvPicPr>
          <p:cNvPr id="29" name="Picture 28"/>
          <p:cNvPicPr>
            <a:picLocks noChangeAspect="1"/>
          </p:cNvPicPr>
          <p:nvPr/>
        </p:nvPicPr>
        <p:blipFill rotWithShape="1">
          <a:blip r:embed="rId9"/>
          <a:srcRect l="62156" t="-195" r="-125" b="574"/>
          <a:stretch/>
        </p:blipFill>
        <p:spPr>
          <a:xfrm>
            <a:off x="13171181" y="5035981"/>
            <a:ext cx="2286000" cy="3886200"/>
          </a:xfrm>
          <a:prstGeom prst="roundRect">
            <a:avLst/>
          </a:prstGeom>
        </p:spPr>
      </p:pic>
      <p:grpSp>
        <p:nvGrpSpPr>
          <p:cNvPr id="6" name="Group 5"/>
          <p:cNvGrpSpPr/>
          <p:nvPr/>
        </p:nvGrpSpPr>
        <p:grpSpPr>
          <a:xfrm>
            <a:off x="2590800" y="3626281"/>
            <a:ext cx="3124200" cy="1070623"/>
            <a:chOff x="3179978" y="4006796"/>
            <a:chExt cx="3124200" cy="1070623"/>
          </a:xfrm>
        </p:grpSpPr>
        <p:sp>
          <p:nvSpPr>
            <p:cNvPr id="5" name="Rounded Rectangle 4"/>
            <p:cNvSpPr/>
            <p:nvPr/>
          </p:nvSpPr>
          <p:spPr>
            <a:xfrm>
              <a:off x="3179978" y="4006796"/>
              <a:ext cx="3124200" cy="1070623"/>
            </a:xfrm>
            <a:prstGeom prst="round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01729" y="4188164"/>
              <a:ext cx="2151551"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Sàng, sẩy</a:t>
              </a:r>
              <a:endParaRPr lang="en-GB" sz="400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7726843" y="3626281"/>
            <a:ext cx="3124200" cy="1070623"/>
            <a:chOff x="7004141" y="3981813"/>
            <a:chExt cx="3124200" cy="1070623"/>
          </a:xfrm>
        </p:grpSpPr>
        <p:sp>
          <p:nvSpPr>
            <p:cNvPr id="33" name="Rounded Rectangle 32"/>
            <p:cNvSpPr/>
            <p:nvPr/>
          </p:nvSpPr>
          <p:spPr>
            <a:xfrm>
              <a:off x="7004141" y="3981813"/>
              <a:ext cx="3124200" cy="1070623"/>
            </a:xfrm>
            <a:prstGeom prst="round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8075561" y="4163181"/>
              <a:ext cx="981359"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Lọc</a:t>
              </a:r>
              <a:endParaRPr lang="en-GB" sz="400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12660312" y="3626281"/>
            <a:ext cx="3124200" cy="1070623"/>
            <a:chOff x="11329864" y="3992143"/>
            <a:chExt cx="3124200" cy="1070623"/>
          </a:xfrm>
        </p:grpSpPr>
        <p:sp>
          <p:nvSpPr>
            <p:cNvPr id="34" name="Rounded Rectangle 33"/>
            <p:cNvSpPr/>
            <p:nvPr/>
          </p:nvSpPr>
          <p:spPr>
            <a:xfrm>
              <a:off x="11329864" y="3992143"/>
              <a:ext cx="3124200" cy="1070623"/>
            </a:xfrm>
            <a:prstGeom prst="roundRect">
              <a:avLst/>
            </a:prstGeom>
            <a:solidFill>
              <a:schemeClr val="bg1"/>
            </a:solid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1824203" y="4190723"/>
              <a:ext cx="2135521"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Làm lắng</a:t>
              </a:r>
              <a:endParaRPr lang="en-GB" sz="4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521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9.72222E-7 4.69136E-6 L -9.72222E-7 0.00015 C -0.00295 0.00648 -0.00538 0.01342 -0.00851 0.01959 L -0.01432 0.03101 C -0.01571 0.03379 -0.01736 0.03595 -0.01849 0.03919 C -0.01962 0.04243 -0.02049 0.04614 -0.02179 0.04922 C -0.03325 0.07345 -0.02309 0.0503 -0.03108 0.06219 C -0.03481 0.06774 -0.03854 0.07361 -0.04193 0.08024 C -0.04331 0.08302 -0.04453 0.08611 -0.04609 0.08842 C -0.04948 0.09382 -0.05347 0.09768 -0.05686 0.10324 C -0.07474 0.13194 -0.05877 0.10895 -0.07196 0.12299 C -0.0737 0.12469 -0.07535 0.12731 -0.077 0.12947 C -0.07812 0.13101 -0.07908 0.13333 -0.08029 0.13441 C -0.08186 0.13595 -0.08368 0.13672 -0.08533 0.13765 C -0.09201 0.14737 -0.08498 0.13811 -0.0954 0.14768 C -0.09687 0.14876 -0.09818 0.15092 -0.09956 0.15246 C -0.1145 0.16851 -0.09844 0.15138 -0.10703 0.1591 C -0.10929 0.16111 -0.11137 0.16404 -0.11371 0.16558 C -0.11562 0.16682 -0.11771 0.16682 -0.11962 0.16728 C -0.12075 0.16944 -0.12161 0.17237 -0.123 0.17376 C -0.12448 0.1753 -0.1263 0.175 -0.12795 0.17546 C -0.13021 0.17592 -0.13246 0.17654 -0.13463 0.177 C -0.14279 0.18595 -0.14193 0.18611 -0.15139 0.19197 C -0.15278 0.19274 -0.15425 0.19259 -0.15555 0.19336 C -0.16797 0.202 -0.17187 0.20679 -0.18316 0.21327 C -0.18646 0.21512 -0.18984 0.2162 -0.19314 0.21805 C -0.19627 0.2199 -0.19922 0.22268 -0.20234 0.22469 C -0.20599 0.227 -0.20963 0.22885 -0.21328 0.23117 C -0.21632 0.23333 -0.21927 0.23611 -0.22239 0.2378 C -0.24236 0.24799 -0.22257 0.23364 -0.24253 0.24614 C -0.25443 0.25339 -0.24809 0.25354 -0.2625 0.2591 C -0.26588 0.26049 -0.26927 0.26033 -0.27257 0.2608 C -0.28976 0.28333 -0.27075 0.26095 -0.28759 0.27392 C -0.29236 0.27746 -0.30174 0.28796 -0.30686 0.29367 C -0.31033 0.30509 -0.30903 0.30354 -0.31684 0.31172 C -0.3184 0.31327 -0.32031 0.31311 -0.32187 0.31496 C -0.32656 0.32021 -0.33055 0.32793 -0.33524 0.33287 C -0.33828 0.33642 -0.34132 0.33981 -0.34444 0.3429 C -0.34635 0.34475 -0.34844 0.34567 -0.35026 0.34783 C -0.35885 0.35663 -0.35503 0.35462 -0.36285 0.36419 C -0.36528 0.36712 -0.36779 0.3699 -0.37031 0.37237 C -0.37283 0.37484 -0.37543 0.37638 -0.37786 0.37885 C -0.38776 0.38904 -0.39739 0.39984 -0.40712 0.41018 C -0.40877 0.41188 -0.41059 0.41327 -0.41215 0.41496 C -0.41415 0.41728 -0.41606 0.41959 -0.41805 0.4216 C -0.42049 0.42407 -0.42309 0.42577 -0.42552 0.42808 C -0.42752 0.43024 -0.42943 0.43256 -0.43134 0.43487 C -0.43299 0.43657 -0.43481 0.4375 -0.43637 0.43966 C -0.43993 0.44475 -0.44236 0.45324 -0.44644 0.45601 C -0.46241 0.46666 -0.43958 0.45077 -0.45642 0.46589 C -0.45825 0.46759 -0.46033 0.46821 -0.46233 0.46913 C -0.4651 0.47237 -0.46788 0.47561 -0.47075 0.47916 C -0.47187 0.4804 -0.47283 0.48271 -0.47404 0.4841 C -0.47509 0.48487 -0.4763 0.48472 -0.47734 0.48564 C -0.48055 0.48811 -0.48316 0.49212 -0.48654 0.49382 C -0.48845 0.49475 -0.49045 0.49475 -0.49236 0.49552 C -0.49349 0.49583 -0.49462 0.4966 -0.49575 0.49706 C -0.50278 0.50524 -0.49731 0.50046 -0.50746 0.5037 C -0.52639 0.50956 -0.50286 0.50555 -0.53168 0.50864 C -0.53255 0.5091 -0.53333 0.51003 -0.5342 0.51018 C -0.54141 0.51126 -0.54904 0.50709 -0.5559 0.51188 C -0.55807 0.51327 -0.5559 0.52067 -0.5559 0.52515 " pathEditMode="relative" rAng="0" ptsTypes="AAAAAAAAAAAAAAAAAAAAAAAAAAAAAAAAAAAAAAAAAAAAAAAAAAAAAAAAAAAAAA">
                                      <p:cBhvr>
                                        <p:cTn id="6" dur="2000" fill="hold"/>
                                        <p:tgtEl>
                                          <p:spTgt spid="8"/>
                                        </p:tgtEl>
                                        <p:attrNameLst>
                                          <p:attrName>ppt_x</p:attrName>
                                          <p:attrName>ppt_y</p:attrName>
                                        </p:attrNameLst>
                                      </p:cBhvr>
                                      <p:rCtr x="-27847" y="2625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4.69136E-6 L -3.33333E-6 4.69136E-6 C 0.00174 0.00354 0.00356 0.0074 0.00547 0.01126 C 0.0073 0.01435 0.00964 0.01728 0.01103 0.02083 C 0.01302 0.0253 0.01363 0.03086 0.01563 0.03533 C 0.01849 0.04228 0.02275 0.04783 0.02561 0.05493 C 0.02752 0.05895 0.029 0.06404 0.03125 0.0679 C 0.03394 0.07206 0.03768 0.07484 0.04019 0.07916 C 0.04254 0.08302 0.04384 0.08796 0.04584 0.09212 C 0.0494 0.09922 0.05391 0.1054 0.05703 0.11311 C 0.07118 0.14722 0.05703 0.11481 0.06936 0.13904 C 0.07509 0.15015 0.08047 0.16157 0.0862 0.17299 C 0.08724 0.17515 0.08855 0.17716 0.0895 0.17962 C 0.09471 0.19135 0.09887 0.20447 0.10521 0.21527 C 0.10929 0.22222 0.11328 0.22947 0.11745 0.23626 C 0.12657 0.25061 0.13099 0.25385 0.13881 0.26867 C 0.14124 0.2733 0.14306 0.27854 0.14549 0.28317 C 0.15018 0.29166 0.15591 0.29861 0.16007 0.30756 C 0.16276 0.3128 0.16519 0.31851 0.16789 0.32361 C 0.16962 0.327 0.17188 0.32993 0.17353 0.33333 C 0.17839 0.34274 0.17544 0.33919 0.17908 0.34799 C 0.18047 0.35138 0.18221 0.35432 0.1836 0.35771 C 0.18447 0.35972 0.1849 0.36219 0.18585 0.36419 C 0.18794 0.36867 0.19028 0.37283 0.19262 0.377 C 0.19297 0.37932 0.19306 0.38148 0.19367 0.38364 C 0.20304 0.41327 0.19289 0.37083 0.20486 0.41419 C 0.20712 0.42222 0.20955 0.43163 0.21268 0.43858 L 0.21502 0.44351 C 0.21537 0.44552 0.21563 0.44783 0.21606 0.45 C 0.21771 0.45601 0.2198 0.45941 0.22283 0.4645 C 0.22387 0.46635 0.22509 0.46774 0.22622 0.46944 C 0.22865 0.4804 0.22544 0.46712 0.23065 0.4824 C 0.23611 0.4983 0.22995 0.4841 0.23507 0.49521 C 0.23559 0.49753 0.23594 0.49969 0.23629 0.50169 C 0.23672 0.50447 0.23681 0.50725 0.23742 0.51003 C 0.23794 0.51219 0.23898 0.51404 0.23967 0.51635 C 0.24011 0.5179 0.24019 0.51975 0.24072 0.52129 C 0.24202 0.52484 0.24419 0.52824 0.24627 0.53101 C 0.24731 0.53225 0.24861 0.53302 0.24966 0.53425 C 0.25122 0.5358 0.25287 0.53719 0.25426 0.53904 C 0.26172 0.5483 0.25356 0.53996 0.26085 0.54737 C 0.26962 0.52808 0.26302 0.54459 0.2665 0.53256 C 0.26893 0.52453 0.26875 0.52885 0.26875 0.52453 " pathEditMode="relative" rAng="0" ptsTypes="AAAAAAAAAAAAAAAAAAAAAAAAAAAAAAAAAAAAAAAAAAA">
                                      <p:cBhvr>
                                        <p:cTn id="10" dur="2000" fill="hold"/>
                                        <p:tgtEl>
                                          <p:spTgt spid="6"/>
                                        </p:tgtEl>
                                        <p:attrNameLst>
                                          <p:attrName>ppt_x</p:attrName>
                                          <p:attrName>ppt_y</p:attrName>
                                        </p:attrNameLst>
                                      </p:cBhvr>
                                      <p:rCtr x="13438" y="2736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6.94444E-7 4.69136E-6 L 6.94444E-7 4.69136E-6 C 0.00121 0.00401 0.00234 0.00864 0.00408 0.0125 C 0.00512 0.01496 0.00694 0.01651 0.00816 0.01913 C 0.01345 0.02947 0.01901 0.03996 0.02361 0.05108 C 0.02812 0.06172 0.0322 0.07283 0.03707 0.08317 C 0.0395 0.08827 0.05026 0.10586 0.05356 0.11018 C 0.06415 0.12484 0.06337 0.12052 0.07621 0.13425 C 0.09635 0.1554 0.07587 0.1358 0.09271 0.15493 C 0.0954 0.15802 0.09852 0.15987 0.10095 0.16311 C 0.10616 0.17006 0.11068 0.17793 0.11545 0.18564 C 0.11814 0.18966 0.12057 0.1949 0.12361 0.1983 C 0.12613 0.20108 0.12873 0.20324 0.13099 0.20648 C 0.13212 0.20802 0.1329 0.21064 0.13394 0.21265 C 0.13637 0.21712 0.13915 0.22083 0.14123 0.22561 C 0.15148 0.24799 0.14288 0.23179 0.14844 0.24799 C 0.15 0.25231 0.15191 0.25648 0.15365 0.2608 C 0.15538 0.26543 0.15694 0.27052 0.15877 0.275 C 0.16007 0.27839 0.16154 0.28148 0.16285 0.28472 C 0.173 0.31095 0.1651 0.29722 0.18351 0.33595 C 0.20286 0.37654 0.19305 0.36404 0.20833 0.38086 C 0.22786 0.43734 0.20547 0.37608 0.22161 0.41296 C 0.23082 0.43348 0.22266 0.42237 0.23411 0.4449 C 0.23646 0.44953 0.23993 0.45293 0.24227 0.45771 C 0.24792 0.46851 0.25312 0.47962 0.25773 0.49135 C 0.25937 0.49506 0.2592 0.5003 0.26085 0.50401 C 0.26345 0.50972 0.26667 0.51435 0.27023 0.51851 C 0.27474 0.52392 0.27318 0.52145 0.27543 0.52515 " pathEditMode="relative" rAng="0" ptsTypes="AAAAAAAAAAAAAAAAAAAAAAAAAAAA">
                                      <p:cBhvr>
                                        <p:cTn id="14" dur="2000" fill="hold"/>
                                        <p:tgtEl>
                                          <p:spTgt spid="7"/>
                                        </p:tgtEl>
                                        <p:attrNameLst>
                                          <p:attrName>ppt_x</p:attrName>
                                          <p:attrName>ppt_y</p:attrName>
                                        </p:attrNameLst>
                                      </p:cBhvr>
                                      <p:rCtr x="13767" y="2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12290" y="1809906"/>
            <a:ext cx="18288000" cy="102870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630156" y="-9000009"/>
            <a:ext cx="20622818" cy="15750677"/>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3961">
            <a:off x="-882956" y="8367786"/>
            <a:ext cx="2717856" cy="2330562"/>
          </a:xfrm>
          <a:prstGeom prst="rect">
            <a:avLst/>
          </a:prstGeom>
        </p:spPr>
      </p:pic>
      <p:grpSp>
        <p:nvGrpSpPr>
          <p:cNvPr id="15" name="Group 14"/>
          <p:cNvGrpSpPr/>
          <p:nvPr/>
        </p:nvGrpSpPr>
        <p:grpSpPr>
          <a:xfrm>
            <a:off x="696539" y="380283"/>
            <a:ext cx="10820403" cy="1741247"/>
            <a:chOff x="804735" y="629056"/>
            <a:chExt cx="10820403" cy="1741247"/>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2399"/>
            <a:stretch>
              <a:fillRect/>
            </a:stretch>
          </p:blipFill>
          <p:spPr>
            <a:xfrm rot="5400000">
              <a:off x="5344313" y="-3910522"/>
              <a:ext cx="1741247" cy="10820403"/>
            </a:xfrm>
            <a:prstGeom prst="rect">
              <a:avLst/>
            </a:prstGeom>
          </p:spPr>
        </p:pic>
        <p:sp>
          <p:nvSpPr>
            <p:cNvPr id="10" name="TextBox 10"/>
            <p:cNvSpPr txBox="1"/>
            <p:nvPr/>
          </p:nvSpPr>
          <p:spPr>
            <a:xfrm>
              <a:off x="834043" y="865938"/>
              <a:ext cx="10712206" cy="1077218"/>
            </a:xfrm>
            <a:prstGeom prst="rect">
              <a:avLst/>
            </a:prstGeom>
          </p:spPr>
          <p:txBody>
            <a:bodyPr wrap="square" lIns="0" tIns="0" rIns="0" bIns="0" rtlCol="0" anchor="t">
              <a:spAutoFit/>
            </a:bodyPr>
            <a:lstStyle/>
            <a:p>
              <a:pPr algn="ctr">
                <a:lnSpc>
                  <a:spcPts val="8400"/>
                </a:lnSpc>
              </a:pPr>
              <a:r>
                <a:rPr lang="en-US" sz="6000" spc="240" smtClean="0">
                  <a:solidFill>
                    <a:srgbClr val="258D92"/>
                  </a:solidFill>
                  <a:latin typeface="#9Slide03 Arima Madurai Black" panose="00000A00000000000000" pitchFamily="2" charset="0"/>
                  <a:cs typeface="#9Slide03 Arima Madurai Black" panose="00000A00000000000000" pitchFamily="2" charset="0"/>
                </a:rPr>
                <a:t>THÍ NGHIỆM</a:t>
              </a:r>
              <a:endParaRPr lang="en-US" sz="6000" spc="240">
                <a:solidFill>
                  <a:srgbClr val="258D92"/>
                </a:solidFill>
                <a:latin typeface="#9Slide03 Arima Madurai Black" panose="00000A00000000000000" pitchFamily="2" charset="0"/>
                <a:cs typeface="#9Slide03 Arima Madurai Black" panose="00000A00000000000000" pitchFamily="2" charset="0"/>
              </a:endParaRPr>
            </a:p>
          </p:txBody>
        </p:sp>
      </p:grpSp>
      <p:grpSp>
        <p:nvGrpSpPr>
          <p:cNvPr id="27" name="Group 26"/>
          <p:cNvGrpSpPr/>
          <p:nvPr/>
        </p:nvGrpSpPr>
        <p:grpSpPr>
          <a:xfrm>
            <a:off x="415833" y="3232138"/>
            <a:ext cx="11899471" cy="769441"/>
            <a:chOff x="340581" y="1903071"/>
            <a:chExt cx="11899471" cy="769441"/>
          </a:xfrm>
        </p:grpSpPr>
        <p:grpSp>
          <p:nvGrpSpPr>
            <p:cNvPr id="13" name="Group 12"/>
            <p:cNvGrpSpPr/>
            <p:nvPr/>
          </p:nvGrpSpPr>
          <p:grpSpPr>
            <a:xfrm>
              <a:off x="374428" y="1903071"/>
              <a:ext cx="11865624" cy="769441"/>
              <a:chOff x="374428" y="1903071"/>
              <a:chExt cx="11865624" cy="769441"/>
            </a:xfrm>
          </p:grpSpPr>
          <p:sp>
            <p:nvSpPr>
              <p:cNvPr id="8" name="Rectangle 7"/>
              <p:cNvSpPr/>
              <p:nvPr/>
            </p:nvSpPr>
            <p:spPr>
              <a:xfrm>
                <a:off x="1066800" y="1903071"/>
                <a:ext cx="11173252" cy="769441"/>
              </a:xfrm>
              <a:prstGeom prst="rect">
                <a:avLst/>
              </a:prstGeom>
            </p:spPr>
            <p:txBody>
              <a:bodyPr wrap="none">
                <a:spAutoFit/>
              </a:bodyPr>
              <a:lstStyle/>
              <a:p>
                <a:r>
                  <a:rPr lang="vi-VN" sz="4400">
                    <a:latin typeface="Times New Roman" panose="02020603050405020304" pitchFamily="18" charset="0"/>
                    <a:cs typeface="Times New Roman" panose="02020603050405020304" pitchFamily="18" charset="0"/>
                  </a:rPr>
                  <a:t>Tách cát trắng ra khỏi hỗn hợp nước và cát trắng</a:t>
                </a:r>
              </a:p>
            </p:txBody>
          </p:sp>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428" y="1910691"/>
                <a:ext cx="590084" cy="608334"/>
              </a:xfrm>
              <a:prstGeom prst="rect">
                <a:avLst/>
              </a:prstGeom>
            </p:spPr>
          </p:pic>
        </p:grpSp>
        <p:sp>
          <p:nvSpPr>
            <p:cNvPr id="20" name="TextBox 25"/>
            <p:cNvSpPr txBox="1"/>
            <p:nvPr/>
          </p:nvSpPr>
          <p:spPr>
            <a:xfrm>
              <a:off x="340581" y="1958955"/>
              <a:ext cx="655521" cy="569596"/>
            </a:xfrm>
            <a:prstGeom prst="rect">
              <a:avLst/>
            </a:prstGeom>
          </p:spPr>
          <p:txBody>
            <a:bodyPr lIns="0" tIns="0" rIns="0" bIns="0" rtlCol="0" anchor="t">
              <a:spAutoFit/>
            </a:bodyPr>
            <a:lstStyle/>
            <a:p>
              <a:pPr algn="ctr">
                <a:lnSpc>
                  <a:spcPts val="3960"/>
                </a:lnSpc>
              </a:pPr>
              <a:r>
                <a:rPr lang="en-US" sz="3600" spc="180">
                  <a:solidFill>
                    <a:srgbClr val="986D56"/>
                  </a:solidFill>
                  <a:latin typeface="อีฟดอวอิ้ง"/>
                </a:rPr>
                <a:t>1</a:t>
              </a:r>
            </a:p>
          </p:txBody>
        </p:sp>
      </p:grpSp>
      <p:grpSp>
        <p:nvGrpSpPr>
          <p:cNvPr id="28" name="Group 27"/>
          <p:cNvGrpSpPr/>
          <p:nvPr/>
        </p:nvGrpSpPr>
        <p:grpSpPr>
          <a:xfrm>
            <a:off x="414723" y="4616169"/>
            <a:ext cx="10961221" cy="769441"/>
            <a:chOff x="339471" y="3287102"/>
            <a:chExt cx="10961221" cy="769441"/>
          </a:xfrm>
        </p:grpSpPr>
        <p:grpSp>
          <p:nvGrpSpPr>
            <p:cNvPr id="25" name="Group 24"/>
            <p:cNvGrpSpPr/>
            <p:nvPr/>
          </p:nvGrpSpPr>
          <p:grpSpPr>
            <a:xfrm>
              <a:off x="373318" y="3287102"/>
              <a:ext cx="10927374" cy="769441"/>
              <a:chOff x="373318" y="3287102"/>
              <a:chExt cx="10927374" cy="769441"/>
            </a:xfrm>
          </p:grpSpPr>
          <p:sp>
            <p:nvSpPr>
              <p:cNvPr id="9" name="Rectangle 8"/>
              <p:cNvSpPr/>
              <p:nvPr/>
            </p:nvSpPr>
            <p:spPr>
              <a:xfrm>
                <a:off x="1066800" y="3287102"/>
                <a:ext cx="10233892" cy="769441"/>
              </a:xfrm>
              <a:prstGeom prst="rect">
                <a:avLst/>
              </a:prstGeom>
            </p:spPr>
            <p:txBody>
              <a:bodyPr wrap="none">
                <a:spAutoFit/>
              </a:bodyPr>
              <a:lstStyle/>
              <a:p>
                <a:r>
                  <a:rPr lang="vi-VN" sz="4400">
                    <a:latin typeface="Times New Roman" panose="02020603050405020304" pitchFamily="18" charset="0"/>
                    <a:cs typeface="Times New Roman" panose="02020603050405020304" pitchFamily="18" charset="0"/>
                  </a:rPr>
                  <a:t>Tách dầu ăn ra khỏi hỗn hợp dầu ăn và nước</a:t>
                </a:r>
              </a:p>
            </p:txBody>
          </p:sp>
          <p:pic>
            <p:nvPicPr>
              <p:cNvPr id="21"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3318" y="3377128"/>
                <a:ext cx="590084" cy="608334"/>
              </a:xfrm>
              <a:prstGeom prst="rect">
                <a:avLst/>
              </a:prstGeom>
            </p:spPr>
          </p:pic>
        </p:grpSp>
        <p:sp>
          <p:nvSpPr>
            <p:cNvPr id="22" name="TextBox 25"/>
            <p:cNvSpPr txBox="1"/>
            <p:nvPr/>
          </p:nvSpPr>
          <p:spPr>
            <a:xfrm>
              <a:off x="339471" y="3425392"/>
              <a:ext cx="655521" cy="523220"/>
            </a:xfrm>
            <a:prstGeom prst="rect">
              <a:avLst/>
            </a:prstGeom>
          </p:spPr>
          <p:txBody>
            <a:bodyPr lIns="0" tIns="0" rIns="0" bIns="0" rtlCol="0" anchor="t">
              <a:spAutoFit/>
            </a:bodyPr>
            <a:lstStyle/>
            <a:p>
              <a:pPr algn="ctr">
                <a:lnSpc>
                  <a:spcPts val="3960"/>
                </a:lnSpc>
              </a:pPr>
              <a:r>
                <a:rPr lang="en-US" sz="3600" spc="180" smtClean="0">
                  <a:solidFill>
                    <a:srgbClr val="986D56"/>
                  </a:solidFill>
                  <a:latin typeface="อีฟดอวอิ้ง"/>
                </a:rPr>
                <a:t>2</a:t>
              </a:r>
              <a:endParaRPr lang="en-US" sz="3600" spc="180">
                <a:solidFill>
                  <a:srgbClr val="986D56"/>
                </a:solidFill>
                <a:latin typeface="อีฟดอวอิ้ง"/>
              </a:endParaRPr>
            </a:p>
          </p:txBody>
        </p:sp>
      </p:grpSp>
      <p:grpSp>
        <p:nvGrpSpPr>
          <p:cNvPr id="29" name="Group 28"/>
          <p:cNvGrpSpPr/>
          <p:nvPr/>
        </p:nvGrpSpPr>
        <p:grpSpPr>
          <a:xfrm>
            <a:off x="414723" y="6000200"/>
            <a:ext cx="9417528" cy="707886"/>
            <a:chOff x="339471" y="4671133"/>
            <a:chExt cx="9417528" cy="707886"/>
          </a:xfrm>
        </p:grpSpPr>
        <p:grpSp>
          <p:nvGrpSpPr>
            <p:cNvPr id="26" name="Group 25"/>
            <p:cNvGrpSpPr/>
            <p:nvPr/>
          </p:nvGrpSpPr>
          <p:grpSpPr>
            <a:xfrm>
              <a:off x="373318" y="4671133"/>
              <a:ext cx="9383681" cy="707886"/>
              <a:chOff x="373318" y="4671133"/>
              <a:chExt cx="9383681" cy="707886"/>
            </a:xfrm>
          </p:grpSpPr>
          <p:sp>
            <p:nvSpPr>
              <p:cNvPr id="11" name="Rectangle 10"/>
              <p:cNvSpPr/>
              <p:nvPr/>
            </p:nvSpPr>
            <p:spPr>
              <a:xfrm>
                <a:off x="1066800" y="4671133"/>
                <a:ext cx="8690199" cy="707886"/>
              </a:xfrm>
              <a:prstGeom prst="rect">
                <a:avLst/>
              </a:prstGeom>
            </p:spPr>
            <p:txBody>
              <a:bodyPr wrap="none">
                <a:spAutoFit/>
              </a:bodyPr>
              <a:lstStyle/>
              <a:p>
                <a:r>
                  <a:rPr lang="en-GB" sz="4000">
                    <a:latin typeface="Times New Roman" panose="02020603050405020304" pitchFamily="18" charset="0"/>
                    <a:cs typeface="Times New Roman" panose="02020603050405020304" pitchFamily="18" charset="0"/>
                  </a:rPr>
                  <a:t>Tách gạo ra khỏi hỗn hợp gạo lẫn với sạn</a:t>
                </a:r>
              </a:p>
            </p:txBody>
          </p:sp>
          <p:pic>
            <p:nvPicPr>
              <p:cNvPr id="23"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3318" y="4730836"/>
                <a:ext cx="590084" cy="608334"/>
              </a:xfrm>
              <a:prstGeom prst="rect">
                <a:avLst/>
              </a:prstGeom>
            </p:spPr>
          </p:pic>
        </p:grpSp>
        <p:sp>
          <p:nvSpPr>
            <p:cNvPr id="24" name="TextBox 25"/>
            <p:cNvSpPr txBox="1"/>
            <p:nvPr/>
          </p:nvSpPr>
          <p:spPr>
            <a:xfrm>
              <a:off x="339471" y="4779100"/>
              <a:ext cx="655521" cy="523220"/>
            </a:xfrm>
            <a:prstGeom prst="rect">
              <a:avLst/>
            </a:prstGeom>
          </p:spPr>
          <p:txBody>
            <a:bodyPr lIns="0" tIns="0" rIns="0" bIns="0" rtlCol="0" anchor="t">
              <a:spAutoFit/>
            </a:bodyPr>
            <a:lstStyle/>
            <a:p>
              <a:pPr algn="ctr">
                <a:lnSpc>
                  <a:spcPts val="3960"/>
                </a:lnSpc>
              </a:pPr>
              <a:r>
                <a:rPr lang="en-US" sz="3600" spc="180" smtClean="0">
                  <a:solidFill>
                    <a:srgbClr val="986D56"/>
                  </a:solidFill>
                  <a:latin typeface="อีฟดอวอิ้ง"/>
                </a:rPr>
                <a:t>3</a:t>
              </a:r>
              <a:endParaRPr lang="en-US" sz="3600" spc="180">
                <a:solidFill>
                  <a:srgbClr val="986D56"/>
                </a:solidFill>
                <a:latin typeface="อีฟดอวอิ้ง"/>
              </a:endParaRPr>
            </a:p>
          </p:txBody>
        </p:sp>
      </p:grpSp>
      <p:pic>
        <p:nvPicPr>
          <p:cNvPr id="12" name="Picture 11"/>
          <p:cNvPicPr>
            <a:picLocks noChangeAspect="1"/>
          </p:cNvPicPr>
          <p:nvPr/>
        </p:nvPicPr>
        <p:blipFill rotWithShape="1">
          <a:blip r:embed="rId13"/>
          <a:srcRect l="45294" t="44314" r="26029" b="28235"/>
          <a:stretch/>
        </p:blipFill>
        <p:spPr>
          <a:xfrm>
            <a:off x="1530790" y="4546198"/>
            <a:ext cx="8736016" cy="4704009"/>
          </a:xfrm>
          <a:prstGeom prst="rect">
            <a:avLst/>
          </a:prstGeom>
        </p:spPr>
      </p:pic>
      <p:sp>
        <p:nvSpPr>
          <p:cNvPr id="30" name="TextBox 29"/>
          <p:cNvSpPr txBox="1"/>
          <p:nvPr/>
        </p:nvSpPr>
        <p:spPr>
          <a:xfrm>
            <a:off x="10337231" y="4291589"/>
            <a:ext cx="7911707" cy="2002023"/>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Chuẩn bị: hỗn hợp nước và cát trắng, phểu giấy lọc, bông gòn</a:t>
            </a:r>
            <a:endParaRPr lang="en-GB" sz="4400">
              <a:latin typeface="Times New Roman" panose="02020603050405020304" pitchFamily="18" charset="0"/>
              <a:cs typeface="Times New Roman" panose="02020603050405020304" pitchFamily="18" charset="0"/>
            </a:endParaRPr>
          </a:p>
        </p:txBody>
      </p:sp>
      <p:sp>
        <p:nvSpPr>
          <p:cNvPr id="31" name="TextBox 30"/>
          <p:cNvSpPr txBox="1"/>
          <p:nvPr/>
        </p:nvSpPr>
        <p:spPr>
          <a:xfrm>
            <a:off x="10463835" y="6506264"/>
            <a:ext cx="8363381" cy="3139321"/>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Cách tiến hành: Đổ hỗn hợp trên phểu, nước chảy qua phểu xuống chai, còn cát trắng ở lại trên phểu</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8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12290" y="1809906"/>
            <a:ext cx="18288000" cy="102870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630156" y="-9000009"/>
            <a:ext cx="20622818" cy="15750677"/>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3961">
            <a:off x="-882956" y="8367786"/>
            <a:ext cx="2717856" cy="2330562"/>
          </a:xfrm>
          <a:prstGeom prst="rect">
            <a:avLst/>
          </a:prstGeom>
        </p:spPr>
      </p:pic>
      <p:grpSp>
        <p:nvGrpSpPr>
          <p:cNvPr id="15" name="Group 14"/>
          <p:cNvGrpSpPr/>
          <p:nvPr/>
        </p:nvGrpSpPr>
        <p:grpSpPr>
          <a:xfrm>
            <a:off x="696539" y="380283"/>
            <a:ext cx="10820403" cy="1741247"/>
            <a:chOff x="804735" y="629056"/>
            <a:chExt cx="10820403" cy="1741247"/>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2399"/>
            <a:stretch>
              <a:fillRect/>
            </a:stretch>
          </p:blipFill>
          <p:spPr>
            <a:xfrm rot="5400000">
              <a:off x="5344313" y="-3910522"/>
              <a:ext cx="1741247" cy="10820403"/>
            </a:xfrm>
            <a:prstGeom prst="rect">
              <a:avLst/>
            </a:prstGeom>
          </p:spPr>
        </p:pic>
        <p:sp>
          <p:nvSpPr>
            <p:cNvPr id="10" name="TextBox 10"/>
            <p:cNvSpPr txBox="1"/>
            <p:nvPr/>
          </p:nvSpPr>
          <p:spPr>
            <a:xfrm>
              <a:off x="834043" y="865938"/>
              <a:ext cx="10712206" cy="1077218"/>
            </a:xfrm>
            <a:prstGeom prst="rect">
              <a:avLst/>
            </a:prstGeom>
          </p:spPr>
          <p:txBody>
            <a:bodyPr wrap="square" lIns="0" tIns="0" rIns="0" bIns="0" rtlCol="0" anchor="t">
              <a:spAutoFit/>
            </a:bodyPr>
            <a:lstStyle/>
            <a:p>
              <a:pPr algn="ctr">
                <a:lnSpc>
                  <a:spcPts val="8400"/>
                </a:lnSpc>
              </a:pPr>
              <a:r>
                <a:rPr lang="en-US" sz="6000" spc="240" smtClean="0">
                  <a:solidFill>
                    <a:srgbClr val="258D92"/>
                  </a:solidFill>
                  <a:latin typeface="#9Slide03 Arima Madurai Black" panose="00000A00000000000000" pitchFamily="2" charset="0"/>
                  <a:cs typeface="#9Slide03 Arima Madurai Black" panose="00000A00000000000000" pitchFamily="2" charset="0"/>
                </a:rPr>
                <a:t>THÍ NGHIỆM</a:t>
              </a:r>
              <a:endParaRPr lang="en-US" sz="6000" spc="240">
                <a:solidFill>
                  <a:srgbClr val="258D92"/>
                </a:solidFill>
                <a:latin typeface="#9Slide03 Arima Madurai Black" panose="00000A00000000000000" pitchFamily="2" charset="0"/>
                <a:cs typeface="#9Slide03 Arima Madurai Black" panose="00000A00000000000000" pitchFamily="2" charset="0"/>
              </a:endParaRPr>
            </a:p>
          </p:txBody>
        </p:sp>
      </p:grpSp>
      <p:grpSp>
        <p:nvGrpSpPr>
          <p:cNvPr id="28" name="Group 27"/>
          <p:cNvGrpSpPr/>
          <p:nvPr/>
        </p:nvGrpSpPr>
        <p:grpSpPr>
          <a:xfrm>
            <a:off x="228600" y="2960687"/>
            <a:ext cx="10961221" cy="769441"/>
            <a:chOff x="339471" y="3287102"/>
            <a:chExt cx="10961221" cy="769441"/>
          </a:xfrm>
        </p:grpSpPr>
        <p:grpSp>
          <p:nvGrpSpPr>
            <p:cNvPr id="25" name="Group 24"/>
            <p:cNvGrpSpPr/>
            <p:nvPr/>
          </p:nvGrpSpPr>
          <p:grpSpPr>
            <a:xfrm>
              <a:off x="373318" y="3287102"/>
              <a:ext cx="10927374" cy="769441"/>
              <a:chOff x="373318" y="3287102"/>
              <a:chExt cx="10927374" cy="769441"/>
            </a:xfrm>
          </p:grpSpPr>
          <p:sp>
            <p:nvSpPr>
              <p:cNvPr id="9" name="Rectangle 8"/>
              <p:cNvSpPr/>
              <p:nvPr/>
            </p:nvSpPr>
            <p:spPr>
              <a:xfrm>
                <a:off x="1066800" y="3287102"/>
                <a:ext cx="10233892" cy="769441"/>
              </a:xfrm>
              <a:prstGeom prst="rect">
                <a:avLst/>
              </a:prstGeom>
            </p:spPr>
            <p:txBody>
              <a:bodyPr wrap="none">
                <a:spAutoFit/>
              </a:bodyPr>
              <a:lstStyle/>
              <a:p>
                <a:r>
                  <a:rPr lang="vi-VN" sz="4400">
                    <a:latin typeface="Times New Roman" panose="02020603050405020304" pitchFamily="18" charset="0"/>
                    <a:cs typeface="Times New Roman" panose="02020603050405020304" pitchFamily="18" charset="0"/>
                  </a:rPr>
                  <a:t>Tách dầu ăn ra khỏi hỗn hợp dầu ăn và nước</a:t>
                </a:r>
              </a:p>
            </p:txBody>
          </p:sp>
          <p:pic>
            <p:nvPicPr>
              <p:cNvPr id="21"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3318" y="3377128"/>
                <a:ext cx="590084" cy="608334"/>
              </a:xfrm>
              <a:prstGeom prst="rect">
                <a:avLst/>
              </a:prstGeom>
            </p:spPr>
          </p:pic>
        </p:grpSp>
        <p:sp>
          <p:nvSpPr>
            <p:cNvPr id="22" name="TextBox 25"/>
            <p:cNvSpPr txBox="1"/>
            <p:nvPr/>
          </p:nvSpPr>
          <p:spPr>
            <a:xfrm>
              <a:off x="339471" y="3425392"/>
              <a:ext cx="655521" cy="523220"/>
            </a:xfrm>
            <a:prstGeom prst="rect">
              <a:avLst/>
            </a:prstGeom>
          </p:spPr>
          <p:txBody>
            <a:bodyPr lIns="0" tIns="0" rIns="0" bIns="0" rtlCol="0" anchor="t">
              <a:spAutoFit/>
            </a:bodyPr>
            <a:lstStyle/>
            <a:p>
              <a:pPr algn="ctr">
                <a:lnSpc>
                  <a:spcPts val="3960"/>
                </a:lnSpc>
              </a:pPr>
              <a:r>
                <a:rPr lang="en-US" sz="3600" spc="180" smtClean="0">
                  <a:solidFill>
                    <a:srgbClr val="986D56"/>
                  </a:solidFill>
                  <a:latin typeface="อีฟดอวอิ้ง"/>
                </a:rPr>
                <a:t>2</a:t>
              </a:r>
              <a:endParaRPr lang="en-US" sz="3600" spc="180">
                <a:solidFill>
                  <a:srgbClr val="986D56"/>
                </a:solidFill>
                <a:latin typeface="อีฟดอวอิ้ง"/>
              </a:endParaRPr>
            </a:p>
          </p:txBody>
        </p:sp>
      </p:grpSp>
      <p:sp>
        <p:nvSpPr>
          <p:cNvPr id="30" name="TextBox 29"/>
          <p:cNvSpPr txBox="1"/>
          <p:nvPr/>
        </p:nvSpPr>
        <p:spPr>
          <a:xfrm>
            <a:off x="9428557" y="3841786"/>
            <a:ext cx="7911707" cy="1654748"/>
          </a:xfrm>
          <a:prstGeom prst="rect">
            <a:avLst/>
          </a:prstGeom>
          <a:noFill/>
        </p:spPr>
        <p:txBody>
          <a:bodyPr wrap="square" rtlCol="0">
            <a:spAutoFit/>
          </a:bodyPr>
          <a:lstStyle/>
          <a:p>
            <a:pPr>
              <a:lnSpc>
                <a:spcPct val="150000"/>
              </a:lnSpc>
            </a:pPr>
            <a:r>
              <a:rPr lang="en-US" sz="3600" smtClean="0">
                <a:latin typeface="Times New Roman" panose="02020603050405020304" pitchFamily="18" charset="0"/>
                <a:cs typeface="Times New Roman" panose="02020603050405020304" pitchFamily="18" charset="0"/>
              </a:rPr>
              <a:t>Chuẩn bị: dầu ăn, nước, cốc đựng hỗn hợp, muỗng</a:t>
            </a:r>
            <a:endParaRPr lang="en-GB" sz="3600">
              <a:latin typeface="Times New Roman" panose="02020603050405020304" pitchFamily="18" charset="0"/>
              <a:cs typeface="Times New Roman" panose="02020603050405020304" pitchFamily="18" charset="0"/>
            </a:endParaRPr>
          </a:p>
        </p:txBody>
      </p:sp>
      <p:sp>
        <p:nvSpPr>
          <p:cNvPr id="31" name="TextBox 30"/>
          <p:cNvSpPr txBox="1"/>
          <p:nvPr/>
        </p:nvSpPr>
        <p:spPr>
          <a:xfrm>
            <a:off x="9428557" y="5608192"/>
            <a:ext cx="8363381" cy="3316742"/>
          </a:xfrm>
          <a:prstGeom prst="rect">
            <a:avLst/>
          </a:prstGeom>
          <a:noFill/>
        </p:spPr>
        <p:txBody>
          <a:bodyPr wrap="square" rtlCol="0">
            <a:spAutoFit/>
          </a:bodyPr>
          <a:lstStyle/>
          <a:p>
            <a:pPr>
              <a:lnSpc>
                <a:spcPct val="150000"/>
              </a:lnSpc>
            </a:pPr>
            <a:r>
              <a:rPr lang="en-US" sz="3600" smtClean="0">
                <a:latin typeface="Times New Roman" panose="02020603050405020304" pitchFamily="18" charset="0"/>
                <a:cs typeface="Times New Roman" panose="02020603050405020304" pitchFamily="18" charset="0"/>
              </a:rPr>
              <a:t>Cách tiến hành: Đổ hỗn hợp nước và dầu ăn vào chung 1 cái cốc, để một lúc nước lắng xuống, dầu ăn nổi trên nước, rồi dung muỗng vớt lớp dầu ăn ra.</a:t>
            </a:r>
            <a:endParaRPr lang="en-GB" sz="36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3"/>
          <a:srcRect l="33750" t="16667" r="22500" b="39630"/>
          <a:stretch/>
        </p:blipFill>
        <p:spPr>
          <a:xfrm>
            <a:off x="852531" y="4258364"/>
            <a:ext cx="8001000" cy="4495800"/>
          </a:xfrm>
          <a:prstGeom prst="rect">
            <a:avLst/>
          </a:prstGeom>
        </p:spPr>
      </p:pic>
    </p:spTree>
    <p:extLst>
      <p:ext uri="{BB962C8B-B14F-4D97-AF65-F5344CB8AC3E}">
        <p14:creationId xmlns:p14="http://schemas.microsoft.com/office/powerpoint/2010/main" val="27625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12290" y="1809906"/>
            <a:ext cx="18288000" cy="102870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630156" y="-9000009"/>
            <a:ext cx="20622818" cy="15750677"/>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3961">
            <a:off x="-882956" y="8367786"/>
            <a:ext cx="2717856" cy="2330562"/>
          </a:xfrm>
          <a:prstGeom prst="rect">
            <a:avLst/>
          </a:prstGeom>
        </p:spPr>
      </p:pic>
      <p:grpSp>
        <p:nvGrpSpPr>
          <p:cNvPr id="15" name="Group 14"/>
          <p:cNvGrpSpPr/>
          <p:nvPr/>
        </p:nvGrpSpPr>
        <p:grpSpPr>
          <a:xfrm>
            <a:off x="696539" y="380283"/>
            <a:ext cx="10820403" cy="1741247"/>
            <a:chOff x="804735" y="629056"/>
            <a:chExt cx="10820403" cy="1741247"/>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2399"/>
            <a:stretch>
              <a:fillRect/>
            </a:stretch>
          </p:blipFill>
          <p:spPr>
            <a:xfrm rot="5400000">
              <a:off x="5344313" y="-3910522"/>
              <a:ext cx="1741247" cy="10820403"/>
            </a:xfrm>
            <a:prstGeom prst="rect">
              <a:avLst/>
            </a:prstGeom>
          </p:spPr>
        </p:pic>
        <p:sp>
          <p:nvSpPr>
            <p:cNvPr id="10" name="TextBox 10"/>
            <p:cNvSpPr txBox="1"/>
            <p:nvPr/>
          </p:nvSpPr>
          <p:spPr>
            <a:xfrm>
              <a:off x="834043" y="865938"/>
              <a:ext cx="10712206" cy="1077218"/>
            </a:xfrm>
            <a:prstGeom prst="rect">
              <a:avLst/>
            </a:prstGeom>
          </p:spPr>
          <p:txBody>
            <a:bodyPr wrap="square" lIns="0" tIns="0" rIns="0" bIns="0" rtlCol="0" anchor="t">
              <a:spAutoFit/>
            </a:bodyPr>
            <a:lstStyle/>
            <a:p>
              <a:pPr algn="ctr">
                <a:lnSpc>
                  <a:spcPts val="8400"/>
                </a:lnSpc>
              </a:pPr>
              <a:r>
                <a:rPr lang="en-US" sz="6000" spc="240" smtClean="0">
                  <a:solidFill>
                    <a:srgbClr val="258D92"/>
                  </a:solidFill>
                  <a:latin typeface="#9Slide03 Arima Madurai Black" panose="00000A00000000000000" pitchFamily="2" charset="0"/>
                  <a:cs typeface="#9Slide03 Arima Madurai Black" panose="00000A00000000000000" pitchFamily="2" charset="0"/>
                </a:rPr>
                <a:t>THÍ NGHIỆM</a:t>
              </a:r>
              <a:endParaRPr lang="en-US" sz="6000" spc="240">
                <a:solidFill>
                  <a:srgbClr val="258D92"/>
                </a:solidFill>
                <a:latin typeface="#9Slide03 Arima Madurai Black" panose="00000A00000000000000" pitchFamily="2" charset="0"/>
                <a:cs typeface="#9Slide03 Arima Madurai Black" panose="00000A00000000000000" pitchFamily="2" charset="0"/>
              </a:endParaRPr>
            </a:p>
          </p:txBody>
        </p:sp>
      </p:grpSp>
      <p:grpSp>
        <p:nvGrpSpPr>
          <p:cNvPr id="29" name="Group 28"/>
          <p:cNvGrpSpPr/>
          <p:nvPr/>
        </p:nvGrpSpPr>
        <p:grpSpPr>
          <a:xfrm>
            <a:off x="849278" y="2763789"/>
            <a:ext cx="9417528" cy="707886"/>
            <a:chOff x="339471" y="4671133"/>
            <a:chExt cx="9417528" cy="707886"/>
          </a:xfrm>
        </p:grpSpPr>
        <p:grpSp>
          <p:nvGrpSpPr>
            <p:cNvPr id="26" name="Group 25"/>
            <p:cNvGrpSpPr/>
            <p:nvPr/>
          </p:nvGrpSpPr>
          <p:grpSpPr>
            <a:xfrm>
              <a:off x="373318" y="4671133"/>
              <a:ext cx="9383681" cy="707886"/>
              <a:chOff x="373318" y="4671133"/>
              <a:chExt cx="9383681" cy="707886"/>
            </a:xfrm>
          </p:grpSpPr>
          <p:sp>
            <p:nvSpPr>
              <p:cNvPr id="11" name="Rectangle 10"/>
              <p:cNvSpPr/>
              <p:nvPr/>
            </p:nvSpPr>
            <p:spPr>
              <a:xfrm>
                <a:off x="1066800" y="4671133"/>
                <a:ext cx="8690199" cy="707886"/>
              </a:xfrm>
              <a:prstGeom prst="rect">
                <a:avLst/>
              </a:prstGeom>
            </p:spPr>
            <p:txBody>
              <a:bodyPr wrap="none">
                <a:spAutoFit/>
              </a:bodyPr>
              <a:lstStyle/>
              <a:p>
                <a:r>
                  <a:rPr lang="en-GB" sz="4000">
                    <a:latin typeface="Times New Roman" panose="02020603050405020304" pitchFamily="18" charset="0"/>
                    <a:cs typeface="Times New Roman" panose="02020603050405020304" pitchFamily="18" charset="0"/>
                  </a:rPr>
                  <a:t>Tách gạo ra khỏi hỗn hợp gạo lẫn với sạn</a:t>
                </a:r>
              </a:p>
            </p:txBody>
          </p:sp>
          <p:pic>
            <p:nvPicPr>
              <p:cNvPr id="23"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3318" y="4730836"/>
                <a:ext cx="590084" cy="608334"/>
              </a:xfrm>
              <a:prstGeom prst="rect">
                <a:avLst/>
              </a:prstGeom>
            </p:spPr>
          </p:pic>
        </p:grpSp>
        <p:sp>
          <p:nvSpPr>
            <p:cNvPr id="24" name="TextBox 25"/>
            <p:cNvSpPr txBox="1"/>
            <p:nvPr/>
          </p:nvSpPr>
          <p:spPr>
            <a:xfrm>
              <a:off x="339471" y="4779100"/>
              <a:ext cx="655521" cy="523220"/>
            </a:xfrm>
            <a:prstGeom prst="rect">
              <a:avLst/>
            </a:prstGeom>
          </p:spPr>
          <p:txBody>
            <a:bodyPr lIns="0" tIns="0" rIns="0" bIns="0" rtlCol="0" anchor="t">
              <a:spAutoFit/>
            </a:bodyPr>
            <a:lstStyle/>
            <a:p>
              <a:pPr algn="ctr">
                <a:lnSpc>
                  <a:spcPts val="3960"/>
                </a:lnSpc>
              </a:pPr>
              <a:r>
                <a:rPr lang="en-US" sz="3600" spc="180" smtClean="0">
                  <a:solidFill>
                    <a:srgbClr val="986D56"/>
                  </a:solidFill>
                  <a:latin typeface="อีฟดอวอิ้ง"/>
                </a:rPr>
                <a:t>3</a:t>
              </a:r>
              <a:endParaRPr lang="en-US" sz="3600" spc="180">
                <a:solidFill>
                  <a:srgbClr val="986D56"/>
                </a:solidFill>
                <a:latin typeface="อีฟดอวอิ้ง"/>
              </a:endParaRPr>
            </a:p>
          </p:txBody>
        </p:sp>
      </p:grpSp>
      <p:sp>
        <p:nvSpPr>
          <p:cNvPr id="30" name="TextBox 29"/>
          <p:cNvSpPr txBox="1"/>
          <p:nvPr/>
        </p:nvSpPr>
        <p:spPr>
          <a:xfrm>
            <a:off x="1244996" y="4065902"/>
            <a:ext cx="14528404" cy="1107996"/>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Chuẩn bị: hỗn hợp gạo và sạn, nước, rá vo gạo, chậu</a:t>
            </a:r>
            <a:endParaRPr lang="en-GB" sz="4400">
              <a:latin typeface="Times New Roman" panose="02020603050405020304" pitchFamily="18" charset="0"/>
              <a:cs typeface="Times New Roman" panose="02020603050405020304" pitchFamily="18" charset="0"/>
            </a:endParaRPr>
          </a:p>
        </p:txBody>
      </p:sp>
      <p:sp>
        <p:nvSpPr>
          <p:cNvPr id="31" name="TextBox 30"/>
          <p:cNvSpPr txBox="1"/>
          <p:nvPr/>
        </p:nvSpPr>
        <p:spPr>
          <a:xfrm>
            <a:off x="1154915" y="5488330"/>
            <a:ext cx="15357821" cy="2123658"/>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Cách tiến hành: Đổ hỗn hợp gạo và sạn vào rá. Dùng tay đãi gạo trong chậu nước, sạn lắng xuống đáy rá. Ta được gạo ở phần trên.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7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pic>
        <p:nvPicPr>
          <p:cNvPr id="12" name="Picture 12"/>
          <p:cNvPicPr>
            <a:picLocks noChangeAspect="1"/>
          </p:cNvPicPr>
          <p:nvPr/>
        </p:nvPicPr>
        <p:blipFill>
          <a:blip r:embed="rId7">
            <a:alphaModFix amt="9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0377" flipH="1" flipV="1">
            <a:off x="-1776808" y="9569118"/>
            <a:ext cx="20241216" cy="3516911"/>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5">
            <a:alphaModFix amt="4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7"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7"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272555" flipH="1" flipV="1">
              <a:off x="-124030" y="698823"/>
              <a:ext cx="2154554" cy="923765"/>
            </a:xfrm>
            <a:prstGeom prst="rect">
              <a:avLst/>
            </a:prstGeom>
          </p:spPr>
        </p:pic>
      </p:grpSp>
      <p:grpSp>
        <p:nvGrpSpPr>
          <p:cNvPr id="6" name="Group 5"/>
          <p:cNvGrpSpPr/>
          <p:nvPr/>
        </p:nvGrpSpPr>
        <p:grpSpPr>
          <a:xfrm>
            <a:off x="1666289" y="841398"/>
            <a:ext cx="14859000" cy="2338979"/>
            <a:chOff x="1666289" y="1359551"/>
            <a:chExt cx="14859000" cy="2338979"/>
          </a:xfrm>
        </p:grpSpPr>
        <p:sp>
          <p:nvSpPr>
            <p:cNvPr id="5" name="Rounded Rectangle 4"/>
            <p:cNvSpPr/>
            <p:nvPr/>
          </p:nvSpPr>
          <p:spPr>
            <a:xfrm>
              <a:off x="1666289" y="1359551"/>
              <a:ext cx="14859000" cy="2338979"/>
            </a:xfrm>
            <a:prstGeom prst="roundRect">
              <a:avLst/>
            </a:prstGeom>
            <a:solidFill>
              <a:schemeClr val="bg1"/>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41614" y="2145595"/>
              <a:ext cx="14108349" cy="707886"/>
            </a:xfrm>
            <a:prstGeom prst="rect">
              <a:avLst/>
            </a:prstGeom>
          </p:spPr>
          <p:txBody>
            <a:bodyPr wrap="none">
              <a:spAutoFit/>
            </a:bodyPr>
            <a:lstStyle/>
            <a:p>
              <a:r>
                <a:rPr lang="en-GB" sz="4000" smtClean="0">
                  <a:latin typeface="Times New Roman" panose="02020603050405020304" pitchFamily="18" charset="0"/>
                  <a:cs typeface="Times New Roman" panose="02020603050405020304" pitchFamily="18" charset="0"/>
                </a:rPr>
                <a:t>Có bao nhiêu cách có thể sử dụng để tách các chất ra khỏi hỗn hợp?</a:t>
              </a:r>
              <a:endParaRPr lang="en-GB" sz="4000">
                <a:latin typeface="Times New Roman" panose="02020603050405020304" pitchFamily="18" charset="0"/>
                <a:cs typeface="Times New Roman" panose="02020603050405020304" pitchFamily="18" charset="0"/>
              </a:endParaRPr>
            </a:p>
          </p:txBody>
        </p:sp>
      </p:grpSp>
      <p:sp>
        <p:nvSpPr>
          <p:cNvPr id="22" name="Rectangle 21"/>
          <p:cNvSpPr/>
          <p:nvPr/>
        </p:nvSpPr>
        <p:spPr>
          <a:xfrm>
            <a:off x="2260065" y="3747268"/>
            <a:ext cx="12256882" cy="1323439"/>
          </a:xfrm>
          <a:prstGeom prst="rect">
            <a:avLst/>
          </a:prstGeom>
        </p:spPr>
        <p:txBody>
          <a:bodyPr wrap="none">
            <a:spAutoFit/>
          </a:bodyPr>
          <a:lstStyle/>
          <a:p>
            <a:r>
              <a:rPr lang="en-GB" sz="4000" smtClean="0">
                <a:latin typeface="Times New Roman" panose="02020603050405020304" pitchFamily="18" charset="0"/>
                <a:cs typeface="Times New Roman" panose="02020603050405020304" pitchFamily="18" charset="0"/>
              </a:rPr>
              <a:t>Có 3 cách có thể sử dụng để tách các chất ra khỏi hỗn hợp </a:t>
            </a:r>
          </a:p>
          <a:p>
            <a:r>
              <a:rPr lang="en-GB" sz="4000" smtClean="0">
                <a:latin typeface="Times New Roman" panose="02020603050405020304" pitchFamily="18" charset="0"/>
                <a:cs typeface="Times New Roman" panose="02020603050405020304" pitchFamily="18" charset="0"/>
              </a:rPr>
              <a:t>Đó là: Sàng sảy, lọc, làm lắng</a:t>
            </a:r>
            <a:endParaRPr lang="en-GB" sz="4000">
              <a:latin typeface="Times New Roman" panose="02020603050405020304" pitchFamily="18" charset="0"/>
              <a:cs typeface="Times New Roman" panose="02020603050405020304" pitchFamily="18" charset="0"/>
            </a:endParaRPr>
          </a:p>
        </p:txBody>
      </p:sp>
      <p:grpSp>
        <p:nvGrpSpPr>
          <p:cNvPr id="7" name="Group 6"/>
          <p:cNvGrpSpPr/>
          <p:nvPr/>
        </p:nvGrpSpPr>
        <p:grpSpPr>
          <a:xfrm>
            <a:off x="1860160" y="5389466"/>
            <a:ext cx="14859000" cy="2338979"/>
            <a:chOff x="1860160" y="5389466"/>
            <a:chExt cx="14859000" cy="2338979"/>
          </a:xfrm>
        </p:grpSpPr>
        <p:sp>
          <p:nvSpPr>
            <p:cNvPr id="23" name="Rounded Rectangle 22"/>
            <p:cNvSpPr/>
            <p:nvPr/>
          </p:nvSpPr>
          <p:spPr>
            <a:xfrm>
              <a:off x="1860160" y="5389466"/>
              <a:ext cx="14859000" cy="2338979"/>
            </a:xfrm>
            <a:prstGeom prst="roundRect">
              <a:avLst/>
            </a:prstGeom>
            <a:solidFill>
              <a:schemeClr val="bg1"/>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235485" y="6175510"/>
              <a:ext cx="12684883" cy="707886"/>
            </a:xfrm>
            <a:prstGeom prst="rect">
              <a:avLst/>
            </a:prstGeom>
          </p:spPr>
          <p:txBody>
            <a:bodyPr wrap="none">
              <a:spAutoFit/>
            </a:bodyPr>
            <a:lstStyle/>
            <a:p>
              <a:r>
                <a:rPr lang="en-GB" sz="4000" smtClean="0">
                  <a:latin typeface="Times New Roman" panose="02020603050405020304" pitchFamily="18" charset="0"/>
                  <a:cs typeface="Times New Roman" panose="02020603050405020304" pitchFamily="18" charset="0"/>
                </a:rPr>
                <a:t>Từng chất tách ra khỏi hỗn hợp của nó có bị thay đổi không?</a:t>
              </a:r>
              <a:endParaRPr lang="en-GB" sz="4000">
                <a:latin typeface="Times New Roman" panose="02020603050405020304" pitchFamily="18" charset="0"/>
                <a:cs typeface="Times New Roman" panose="02020603050405020304" pitchFamily="18" charset="0"/>
              </a:endParaRPr>
            </a:p>
          </p:txBody>
        </p:sp>
      </p:grpSp>
      <p:sp>
        <p:nvSpPr>
          <p:cNvPr id="27" name="Rectangle 26"/>
          <p:cNvSpPr/>
          <p:nvPr/>
        </p:nvSpPr>
        <p:spPr>
          <a:xfrm>
            <a:off x="2260065" y="8205519"/>
            <a:ext cx="13589535" cy="1323439"/>
          </a:xfrm>
          <a:prstGeom prst="rect">
            <a:avLst/>
          </a:prstGeom>
        </p:spPr>
        <p:txBody>
          <a:bodyPr wrap="square">
            <a:spAutoFit/>
          </a:bodyPr>
          <a:lstStyle/>
          <a:p>
            <a:r>
              <a:rPr lang="en-GB" sz="4000" smtClean="0">
                <a:latin typeface="Times New Roman" panose="02020603050405020304" pitchFamily="18" charset="0"/>
                <a:cs typeface="Times New Roman" panose="02020603050405020304" pitchFamily="18" charset="0"/>
              </a:rPr>
              <a:t>Từng chất tách ra khỏi hỗn hợp của nó không bị thay đổi tính chất ban đầu</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330141" y="9435551"/>
            <a:ext cx="4223987" cy="95250"/>
            <a:chOff x="0" y="0"/>
            <a:chExt cx="5631983" cy="127000"/>
          </a:xfrm>
        </p:grpSpPr>
        <p:pic>
          <p:nvPicPr>
            <p:cNvPr id="26" name="Picture 2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0174">
            <a:off x="-1529414" y="-595716"/>
            <a:ext cx="3058827" cy="2964282"/>
          </a:xfrm>
          <a:prstGeom prst="rect">
            <a:avLst/>
          </a:prstGeom>
        </p:spPr>
      </p:pic>
      <p:pic>
        <p:nvPicPr>
          <p:cNvPr id="31" name="Picture 31"/>
          <p:cNvPicPr>
            <a:picLocks noChangeAspect="1"/>
          </p:cNvPicPr>
          <p:nvPr/>
        </p:nvPicPr>
        <p:blipFill>
          <a:blip r:embed="rId19">
            <a:alphaModFix amt="49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21" cstate="print">
              <a:alphaModFix amt="71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21"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3" cstate="print">
              <a:alphaModFix amt="75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3" cstate="print">
              <a:alphaModFix amt="75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7272555" flipH="1" flipV="1">
              <a:off x="-148846" y="838643"/>
              <a:ext cx="2585637" cy="1108592"/>
            </a:xfrm>
            <a:prstGeom prst="rect">
              <a:avLst/>
            </a:prstGeom>
          </p:spPr>
        </p:pic>
      </p:grpSp>
      <p:sp>
        <p:nvSpPr>
          <p:cNvPr id="38" name="TextBox 38"/>
          <p:cNvSpPr txBox="1"/>
          <p:nvPr/>
        </p:nvSpPr>
        <p:spPr>
          <a:xfrm>
            <a:off x="10456073" y="4317027"/>
            <a:ext cx="5063385" cy="4985980"/>
          </a:xfrm>
          <a:prstGeom prst="rect">
            <a:avLst/>
          </a:prstGeom>
        </p:spPr>
        <p:txBody>
          <a:bodyPr lIns="0" tIns="0" rIns="0" bIns="0" rtlCol="0" anchor="t">
            <a:spAutoFit/>
          </a:bodyPr>
          <a:lstStyle/>
          <a:p>
            <a:pPr algn="ctr">
              <a:lnSpc>
                <a:spcPct val="150000"/>
              </a:lnSpc>
            </a:pPr>
            <a:r>
              <a:rPr lang="en-US" sz="3600" spc="84" smtClean="0">
                <a:solidFill>
                  <a:srgbClr val="FF3300"/>
                </a:solidFill>
                <a:latin typeface="Times New Roman" panose="02020603050405020304" pitchFamily="18" charset="0"/>
                <a:cs typeface="Times New Roman" panose="02020603050405020304" pitchFamily="18" charset="0"/>
              </a:rPr>
              <a:t>Có nhiều cách để tách các chất ra khỏi hỗn hợp của nó: sang, sảy; lọc, làm lắng. Sau khi tách các chất vẫn giữ nguyên tính chất ban đầu</a:t>
            </a:r>
            <a:endParaRPr lang="en-US" sz="3600" spc="84">
              <a:solidFill>
                <a:srgbClr val="FF3300"/>
              </a:solidFill>
              <a:latin typeface="Times New Roman" panose="02020603050405020304" pitchFamily="18" charset="0"/>
              <a:cs typeface="Times New Roman" panose="02020603050405020304" pitchFamily="18" charset="0"/>
            </a:endParaRPr>
          </a:p>
        </p:txBody>
      </p:sp>
      <p:sp>
        <p:nvSpPr>
          <p:cNvPr id="39" name="TextBox 39"/>
          <p:cNvSpPr txBox="1"/>
          <p:nvPr/>
        </p:nvSpPr>
        <p:spPr>
          <a:xfrm>
            <a:off x="2657960" y="4517351"/>
            <a:ext cx="5249308" cy="4154984"/>
          </a:xfrm>
          <a:prstGeom prst="rect">
            <a:avLst/>
          </a:prstGeom>
        </p:spPr>
        <p:txBody>
          <a:bodyPr wrap="square" lIns="0" tIns="0" rIns="0" bIns="0" rtlCol="0" anchor="t">
            <a:spAutoFit/>
          </a:bodyPr>
          <a:lstStyle/>
          <a:p>
            <a:pPr algn="ctr">
              <a:lnSpc>
                <a:spcPct val="150000"/>
              </a:lnSpc>
            </a:pPr>
            <a:r>
              <a:rPr lang="en-US" sz="3600" spc="84" smtClean="0">
                <a:solidFill>
                  <a:srgbClr val="FF3300"/>
                </a:solidFill>
                <a:latin typeface="Times New Roman" panose="02020603050405020304" pitchFamily="18" charset="0"/>
                <a:cs typeface="Times New Roman" panose="02020603050405020304" pitchFamily="18" charset="0"/>
              </a:rPr>
              <a:t>Hai hay nhiều chất trộn lẫn nhau có thể tạo thành hỗn hợp. Trong hỗn hợp, mỗi chất vẫn giữ nguyên tính chất của nó</a:t>
            </a:r>
            <a:endParaRPr lang="en-US" sz="3600" spc="36">
              <a:solidFill>
                <a:srgbClr val="FF3300"/>
              </a:solidFill>
              <a:latin typeface="Times New Roman" panose="02020603050405020304" pitchFamily="18" charset="0"/>
              <a:cs typeface="Times New Roman" panose="02020603050405020304" pitchFamily="18" charset="0"/>
            </a:endParaRPr>
          </a:p>
        </p:txBody>
      </p:sp>
      <p:sp>
        <p:nvSpPr>
          <p:cNvPr id="40" name="TextBox 40"/>
          <p:cNvSpPr txBox="1"/>
          <p:nvPr/>
        </p:nvSpPr>
        <p:spPr>
          <a:xfrm>
            <a:off x="10915268" y="3461303"/>
            <a:ext cx="3558695" cy="502061"/>
          </a:xfrm>
          <a:prstGeom prst="rect">
            <a:avLst/>
          </a:prstGeom>
        </p:spPr>
        <p:txBody>
          <a:bodyPr lIns="0" tIns="0" rIns="0" bIns="0" rtlCol="0" anchor="t">
            <a:spAutoFit/>
          </a:bodyPr>
          <a:lstStyle/>
          <a:p>
            <a:pPr algn="ctr">
              <a:lnSpc>
                <a:spcPts val="3894"/>
              </a:lnSpc>
            </a:pPr>
            <a:r>
              <a:rPr lang="en-US" sz="3300" spc="264" smtClean="0">
                <a:solidFill>
                  <a:srgbClr val="986D56"/>
                </a:solidFill>
                <a:latin typeface="iCiel Cadena" panose="02000503000000020004" pitchFamily="2" charset="0"/>
              </a:rPr>
              <a:t>2</a:t>
            </a:r>
            <a:endParaRPr lang="en-US" sz="3300" spc="264">
              <a:solidFill>
                <a:srgbClr val="986D56"/>
              </a:solidFill>
              <a:latin typeface="iCiel Cadena" panose="02000503000000020004" pitchFamily="2" charset="0"/>
            </a:endParaRP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300" spc="264" smtClean="0">
                <a:solidFill>
                  <a:srgbClr val="587033"/>
                </a:solidFill>
                <a:latin typeface="iCiel Cadena" panose="02000503000000020004" pitchFamily="2" charset="0"/>
              </a:rPr>
              <a:t>1</a:t>
            </a:r>
            <a:endParaRPr lang="en-US" sz="3300" spc="264">
              <a:solidFill>
                <a:srgbClr val="587033"/>
              </a:solidFill>
              <a:latin typeface="iCiel Cadena" panose="02000503000000020004" pitchFamily="2" charset="0"/>
            </a:endParaRPr>
          </a:p>
        </p:txBody>
      </p:sp>
      <p:pic>
        <p:nvPicPr>
          <p:cNvPr id="43" name="Picture 4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2517009" y="2347205"/>
            <a:ext cx="455250" cy="405172"/>
          </a:xfrm>
          <a:prstGeom prst="rect">
            <a:avLst/>
          </a:prstGeom>
        </p:spPr>
      </p:pic>
      <p:pic>
        <p:nvPicPr>
          <p:cNvPr id="44" name="Picture 4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2342566" y="2137209"/>
            <a:ext cx="871174" cy="801480"/>
          </a:xfrm>
          <a:prstGeom prst="rect">
            <a:avLst/>
          </a:prstGeom>
        </p:spPr>
      </p:pic>
      <p:pic>
        <p:nvPicPr>
          <p:cNvPr id="47" name="Picture 4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2566289" y="2289702"/>
            <a:ext cx="448506" cy="377866"/>
          </a:xfrm>
          <a:prstGeom prst="rect">
            <a:avLst/>
          </a:prstGeom>
        </p:spPr>
      </p:pic>
      <p:sp>
        <p:nvSpPr>
          <p:cNvPr id="48" name="TextBox 47"/>
          <p:cNvSpPr txBox="1"/>
          <p:nvPr/>
        </p:nvSpPr>
        <p:spPr>
          <a:xfrm>
            <a:off x="6923981" y="1062913"/>
            <a:ext cx="4195379" cy="1107996"/>
          </a:xfrm>
          <a:prstGeom prst="rect">
            <a:avLst/>
          </a:prstGeom>
          <a:noFill/>
        </p:spPr>
        <p:txBody>
          <a:bodyPr wrap="none" rtlCol="0">
            <a:spAutoFit/>
          </a:bodyPr>
          <a:lstStyle/>
          <a:p>
            <a:r>
              <a:rPr lang="en-US" sz="6600" smtClean="0">
                <a:latin typeface="Coiny" panose="02000903060500060000" pitchFamily="2" charset="0"/>
              </a:rPr>
              <a:t>GHI NHỚ</a:t>
            </a:r>
            <a:endParaRPr lang="en-GB" sz="6600">
              <a:latin typeface="Coiny" panose="02000903060500060000" pitchFamily="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634780" y="-1575399"/>
            <a:ext cx="6649058"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440" flipH="1" flipV="1">
            <a:off x="-3199084" y="547136"/>
            <a:ext cx="4856458" cy="5428968"/>
          </a:xfrm>
          <a:prstGeom prst="rect">
            <a:avLst/>
          </a:prstGeom>
        </p:spPr>
      </p:pic>
      <p:sp>
        <p:nvSpPr>
          <p:cNvPr id="14" name="TextBox 14"/>
          <p:cNvSpPr txBox="1"/>
          <p:nvPr/>
        </p:nvSpPr>
        <p:spPr>
          <a:xfrm>
            <a:off x="2985174" y="2785357"/>
            <a:ext cx="12635620" cy="1798160"/>
          </a:xfrm>
          <a:prstGeom prst="rect">
            <a:avLst/>
          </a:prstGeom>
        </p:spPr>
        <p:txBody>
          <a:bodyPr lIns="0" tIns="0" rIns="0" bIns="0" rtlCol="0" anchor="t">
            <a:spAutoFit/>
          </a:bodyPr>
          <a:lstStyle/>
          <a:p>
            <a:pPr algn="ctr">
              <a:lnSpc>
                <a:spcPts val="13639"/>
              </a:lnSpc>
            </a:pPr>
            <a:r>
              <a:rPr lang="en-US" sz="12399" spc="371" smtClean="0">
                <a:solidFill>
                  <a:srgbClr val="8B4645"/>
                </a:solidFill>
                <a:latin typeface="Coiny" panose="02000903060500060000" pitchFamily="2" charset="0"/>
              </a:rPr>
              <a:t>MỞ RỘNG</a:t>
            </a:r>
            <a:endParaRPr lang="en-US" sz="12399" spc="371">
              <a:solidFill>
                <a:srgbClr val="8B4645"/>
              </a:solidFill>
              <a:latin typeface="Coiny" panose="02000903060500060000" pitchFamily="2" charset="0"/>
            </a:endParaRP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1964747" y="1417510"/>
            <a:ext cx="2283306" cy="66215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640822">
            <a:off x="14530377" y="6212489"/>
            <a:ext cx="1498629" cy="2270651"/>
          </a:xfrm>
          <a:prstGeom prst="rect">
            <a:avLst/>
          </a:prstGeom>
        </p:spPr>
      </p:pic>
      <p:sp>
        <p:nvSpPr>
          <p:cNvPr id="18" name="TextBox 15"/>
          <p:cNvSpPr txBox="1"/>
          <p:nvPr/>
        </p:nvSpPr>
        <p:spPr>
          <a:xfrm>
            <a:off x="3780673" y="4450100"/>
            <a:ext cx="10983423" cy="3462486"/>
          </a:xfrm>
          <a:prstGeom prst="rect">
            <a:avLst/>
          </a:prstGeom>
        </p:spPr>
        <p:txBody>
          <a:bodyPr wrap="square" lIns="0" tIns="0" rIns="0" bIns="0" rtlCol="0" anchor="t">
            <a:spAutoFit/>
          </a:bodyPr>
          <a:lstStyle/>
          <a:p>
            <a:pPr algn="ctr">
              <a:lnSpc>
                <a:spcPts val="9003"/>
              </a:lnSpc>
            </a:pPr>
            <a:r>
              <a:rPr lang="en-US" sz="3600" spc="600" smtClean="0">
                <a:solidFill>
                  <a:srgbClr val="E25B00"/>
                </a:solidFill>
                <a:latin typeface="Coiny" panose="02000903060500060000" pitchFamily="2" charset="0"/>
              </a:rPr>
              <a:t>Cùng khám phá thêm nhiều phương pháp tách hỗn hợp và ứng dụng của nó trong cuộc sống</a:t>
            </a:r>
            <a:endParaRPr lang="en-US" sz="3600" spc="600">
              <a:solidFill>
                <a:srgbClr val="E25B00"/>
              </a:solidFill>
              <a:latin typeface="Coiny" panose="0200090306050006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634780" y="-1575399"/>
            <a:ext cx="6649058"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440" flipH="1" flipV="1">
            <a:off x="-3199084" y="547136"/>
            <a:ext cx="4856458" cy="5428968"/>
          </a:xfrm>
          <a:prstGeom prst="rect">
            <a:avLst/>
          </a:prstGeom>
        </p:spPr>
      </p:pic>
      <p:sp>
        <p:nvSpPr>
          <p:cNvPr id="14" name="TextBox 14"/>
          <p:cNvSpPr txBox="1"/>
          <p:nvPr/>
        </p:nvSpPr>
        <p:spPr>
          <a:xfrm>
            <a:off x="2985174" y="2785357"/>
            <a:ext cx="12635620" cy="1798160"/>
          </a:xfrm>
          <a:prstGeom prst="rect">
            <a:avLst/>
          </a:prstGeom>
        </p:spPr>
        <p:txBody>
          <a:bodyPr lIns="0" tIns="0" rIns="0" bIns="0" rtlCol="0" anchor="t">
            <a:spAutoFit/>
          </a:bodyPr>
          <a:lstStyle/>
          <a:p>
            <a:pPr algn="ctr">
              <a:lnSpc>
                <a:spcPts val="13639"/>
              </a:lnSpc>
            </a:pPr>
            <a:r>
              <a:rPr lang="en-US" sz="12399" spc="371" smtClean="0">
                <a:solidFill>
                  <a:srgbClr val="8B4645"/>
                </a:solidFill>
                <a:latin typeface="Coiny" panose="02000903060500060000" pitchFamily="2" charset="0"/>
              </a:rPr>
              <a:t>Dặn dò</a:t>
            </a:r>
            <a:endParaRPr lang="en-US" sz="12399" spc="371">
              <a:solidFill>
                <a:srgbClr val="8B4645"/>
              </a:solidFill>
              <a:latin typeface="Coiny" panose="02000903060500060000" pitchFamily="2" charset="0"/>
            </a:endParaRP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1964747" y="1417510"/>
            <a:ext cx="2283306" cy="66215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640822">
            <a:off x="14530377" y="6212489"/>
            <a:ext cx="1498629" cy="2270651"/>
          </a:xfrm>
          <a:prstGeom prst="rect">
            <a:avLst/>
          </a:prstGeom>
        </p:spPr>
      </p:pic>
      <p:sp>
        <p:nvSpPr>
          <p:cNvPr id="18" name="TextBox 15"/>
          <p:cNvSpPr txBox="1"/>
          <p:nvPr/>
        </p:nvSpPr>
        <p:spPr>
          <a:xfrm>
            <a:off x="3780673" y="4450100"/>
            <a:ext cx="10983423" cy="1034899"/>
          </a:xfrm>
          <a:prstGeom prst="rect">
            <a:avLst/>
          </a:prstGeom>
        </p:spPr>
        <p:txBody>
          <a:bodyPr wrap="square" lIns="0" tIns="0" rIns="0" bIns="0" rtlCol="0" anchor="t">
            <a:spAutoFit/>
          </a:bodyPr>
          <a:lstStyle/>
          <a:p>
            <a:pPr algn="ctr">
              <a:lnSpc>
                <a:spcPts val="9003"/>
              </a:lnSpc>
            </a:pPr>
            <a:r>
              <a:rPr lang="en-US" sz="4000" spc="600" smtClean="0">
                <a:solidFill>
                  <a:srgbClr val="E25B00"/>
                </a:solidFill>
                <a:latin typeface="Coiny" panose="02000903060500060000" pitchFamily="2" charset="0"/>
              </a:rPr>
              <a:t>Xem lại bài học</a:t>
            </a:r>
            <a:endParaRPr lang="en-US" sz="4000" spc="600">
              <a:solidFill>
                <a:srgbClr val="E25B00"/>
              </a:solidFill>
              <a:latin typeface="Coiny" panose="02000903060500060000" pitchFamily="2" charset="0"/>
            </a:endParaRPr>
          </a:p>
        </p:txBody>
      </p:sp>
      <p:sp>
        <p:nvSpPr>
          <p:cNvPr id="19" name="TextBox 15"/>
          <p:cNvSpPr txBox="1"/>
          <p:nvPr/>
        </p:nvSpPr>
        <p:spPr>
          <a:xfrm>
            <a:off x="3539702" y="5827548"/>
            <a:ext cx="10983423" cy="1019510"/>
          </a:xfrm>
          <a:prstGeom prst="rect">
            <a:avLst/>
          </a:prstGeom>
        </p:spPr>
        <p:txBody>
          <a:bodyPr wrap="square" lIns="0" tIns="0" rIns="0" bIns="0" rtlCol="0" anchor="t">
            <a:spAutoFit/>
          </a:bodyPr>
          <a:lstStyle/>
          <a:p>
            <a:pPr algn="ctr">
              <a:lnSpc>
                <a:spcPts val="9003"/>
              </a:lnSpc>
            </a:pPr>
            <a:r>
              <a:rPr lang="en-US" sz="4000" spc="600" smtClean="0">
                <a:solidFill>
                  <a:srgbClr val="E25B00"/>
                </a:solidFill>
                <a:latin typeface="Coiny" panose="02000903060500060000" pitchFamily="2" charset="0"/>
              </a:rPr>
              <a:t>Chuẩn bị bài mới: ‘‘Dung dịch’’</a:t>
            </a:r>
            <a:endParaRPr lang="en-US" sz="4000" spc="600">
              <a:solidFill>
                <a:srgbClr val="E25B00"/>
              </a:solidFill>
              <a:latin typeface="Coiny" panose="02000903060500060000" pitchFamily="2" charset="0"/>
            </a:endParaRPr>
          </a:p>
        </p:txBody>
      </p:sp>
    </p:spTree>
    <p:extLst>
      <p:ext uri="{BB962C8B-B14F-4D97-AF65-F5344CB8AC3E}">
        <p14:creationId xmlns:p14="http://schemas.microsoft.com/office/powerpoint/2010/main" val="756331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2578891" y="-1945541"/>
            <a:ext cx="18795553"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64726">
            <a:off x="14362684" y="7585443"/>
            <a:ext cx="2078182" cy="1782041"/>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37844"/>
          <a:stretch>
            <a:fillRect/>
          </a:stretch>
        </p:blipFill>
        <p:spPr>
          <a:xfrm rot="4636369" flipV="1">
            <a:off x="15400195" y="6199529"/>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13872947" y="1604350"/>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71556">
            <a:off x="13956368" y="5548829"/>
            <a:ext cx="2150812" cy="3013397"/>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880367" flipH="1">
            <a:off x="14021540" y="5964696"/>
            <a:ext cx="758372" cy="597218"/>
          </a:xfrm>
          <a:prstGeom prst="rect">
            <a:avLst/>
          </a:prstGeom>
        </p:spPr>
      </p:pic>
      <p:sp>
        <p:nvSpPr>
          <p:cNvPr id="15" name="TextBox 15"/>
          <p:cNvSpPr txBox="1"/>
          <p:nvPr/>
        </p:nvSpPr>
        <p:spPr>
          <a:xfrm>
            <a:off x="1258597" y="1213070"/>
            <a:ext cx="10913323" cy="1338263"/>
          </a:xfrm>
          <a:prstGeom prst="rect">
            <a:avLst/>
          </a:prstGeom>
        </p:spPr>
        <p:txBody>
          <a:bodyPr lIns="0" tIns="0" rIns="0" bIns="0" rtlCol="0" anchor="t">
            <a:spAutoFit/>
          </a:bodyPr>
          <a:lstStyle/>
          <a:p>
            <a:pPr>
              <a:lnSpc>
                <a:spcPts val="10319"/>
              </a:lnSpc>
            </a:pPr>
            <a:r>
              <a:rPr lang="en-US" sz="8599" spc="515" smtClean="0">
                <a:solidFill>
                  <a:srgbClr val="FFD350"/>
                </a:solidFill>
                <a:latin typeface="iCiel Cadena" panose="02000503000000020004" pitchFamily="2" charset="0"/>
              </a:rPr>
              <a:t>YÊU CẦU CẦN ĐẠT</a:t>
            </a:r>
            <a:endParaRPr lang="en-US" sz="8599" spc="515">
              <a:solidFill>
                <a:srgbClr val="FFD350"/>
              </a:solidFill>
              <a:latin typeface="iCiel Cadena" panose="02000503000000020004" pitchFamily="2" charset="0"/>
            </a:endParaRPr>
          </a:p>
        </p:txBody>
      </p:sp>
      <p:grpSp>
        <p:nvGrpSpPr>
          <p:cNvPr id="22" name="Group 21"/>
          <p:cNvGrpSpPr/>
          <p:nvPr/>
        </p:nvGrpSpPr>
        <p:grpSpPr>
          <a:xfrm>
            <a:off x="1180345" y="3775633"/>
            <a:ext cx="9854258" cy="1129476"/>
            <a:chOff x="1180345" y="3775633"/>
            <a:chExt cx="9854258" cy="1129476"/>
          </a:xfrm>
        </p:grpSpPr>
        <p:pic>
          <p:nvPicPr>
            <p:cNvPr id="11"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1180345" y="3775633"/>
              <a:ext cx="897872" cy="969363"/>
            </a:xfrm>
            <a:prstGeom prst="rect">
              <a:avLst/>
            </a:prstGeom>
          </p:spPr>
        </p:pic>
        <p:sp>
          <p:nvSpPr>
            <p:cNvPr id="16" name="TextBox 16"/>
            <p:cNvSpPr txBox="1"/>
            <p:nvPr/>
          </p:nvSpPr>
          <p:spPr>
            <a:xfrm>
              <a:off x="2572570" y="4166445"/>
              <a:ext cx="8462033" cy="738664"/>
            </a:xfrm>
            <a:prstGeom prst="rect">
              <a:avLst/>
            </a:prstGeom>
          </p:spPr>
          <p:txBody>
            <a:bodyPr lIns="0" tIns="0" rIns="0" bIns="0" rtlCol="0" anchor="t">
              <a:spAutoFit/>
            </a:bodyPr>
            <a:lstStyle/>
            <a:p>
              <a:pPr defTabSz="914377"/>
              <a:r>
                <a:rPr lang="en-GB" altLang="zh-CN" sz="4800" b="1">
                  <a:solidFill>
                    <a:schemeClr val="bg1"/>
                  </a:solidFill>
                  <a:latin typeface="#9Slide03 Arima Madurai Bold" panose="00000800000000000000" pitchFamily="2" charset="0"/>
                  <a:cs typeface="#9Slide03 Arima Madurai Bold" panose="00000800000000000000" pitchFamily="2" charset="0"/>
                </a:rPr>
                <a:t>Biết cách tạo ra một hỗn hợp</a:t>
              </a:r>
              <a:endParaRPr lang="zh-CN" altLang="en-US" sz="4800" b="1" dirty="0">
                <a:solidFill>
                  <a:schemeClr val="bg1"/>
                </a:solidFill>
                <a:latin typeface="#9Slide03 Arima Madurai Bold" panose="00000800000000000000" pitchFamily="2" charset="0"/>
                <a:cs typeface="#9Slide03 Arima Madurai Bold" panose="00000800000000000000" pitchFamily="2" charset="0"/>
              </a:endParaRPr>
            </a:p>
          </p:txBody>
        </p:sp>
        <p:sp>
          <p:nvSpPr>
            <p:cNvPr id="17" name="TextBox 17"/>
            <p:cNvSpPr txBox="1"/>
            <p:nvPr/>
          </p:nvSpPr>
          <p:spPr>
            <a:xfrm>
              <a:off x="1287172" y="3967440"/>
              <a:ext cx="588968" cy="788071"/>
            </a:xfrm>
            <a:prstGeom prst="rect">
              <a:avLst/>
            </a:prstGeom>
          </p:spPr>
          <p:txBody>
            <a:bodyPr lIns="0" tIns="0" rIns="0" bIns="0" rtlCol="0" anchor="t">
              <a:spAutoFit/>
            </a:bodyPr>
            <a:lstStyle/>
            <a:p>
              <a:pPr algn="ctr">
                <a:lnSpc>
                  <a:spcPts val="6437"/>
                </a:lnSpc>
              </a:pPr>
              <a:r>
                <a:rPr lang="en-US" sz="4598">
                  <a:solidFill>
                    <a:srgbClr val="EDD9C0"/>
                  </a:solidFill>
                  <a:latin typeface="Bobby Jones Soft"/>
                </a:rPr>
                <a:t>1</a:t>
              </a:r>
            </a:p>
          </p:txBody>
        </p:sp>
      </p:grpSp>
      <p:sp>
        <p:nvSpPr>
          <p:cNvPr id="18" name="TextBox 18"/>
          <p:cNvSpPr txBox="1"/>
          <p:nvPr/>
        </p:nvSpPr>
        <p:spPr>
          <a:xfrm>
            <a:off x="2550917" y="6054974"/>
            <a:ext cx="9462392" cy="738664"/>
          </a:xfrm>
          <a:prstGeom prst="rect">
            <a:avLst/>
          </a:prstGeom>
        </p:spPr>
        <p:txBody>
          <a:bodyPr lIns="0" tIns="0" rIns="0" bIns="0" rtlCol="0" anchor="t">
            <a:spAutoFit/>
          </a:bodyPr>
          <a:lstStyle/>
          <a:p>
            <a:pPr defTabSz="914377"/>
            <a:r>
              <a:rPr lang="en-GB" altLang="zh-CN" sz="4800" b="1">
                <a:solidFill>
                  <a:schemeClr val="bg1"/>
                </a:solidFill>
                <a:latin typeface="#9Slide03 Arima Madurai Bold" panose="00000800000000000000" pitchFamily="2" charset="0"/>
                <a:cs typeface="#9Slide03 Arima Madurai Bold" panose="00000800000000000000" pitchFamily="2" charset="0"/>
              </a:rPr>
              <a:t>Kể tên một số hỗn hợp</a:t>
            </a:r>
            <a:endParaRPr lang="zh-CN" altLang="en-US" sz="4800" b="1" dirty="0">
              <a:solidFill>
                <a:schemeClr val="bg1"/>
              </a:solidFill>
              <a:latin typeface="#9Slide03 Arima Madurai Bold" panose="00000800000000000000" pitchFamily="2" charset="0"/>
              <a:cs typeface="#9Slide03 Arima Madurai Bold" panose="00000800000000000000" pitchFamily="2" charset="0"/>
            </a:endParaRPr>
          </a:p>
        </p:txBody>
      </p:sp>
      <p:grpSp>
        <p:nvGrpSpPr>
          <p:cNvPr id="27" name="Group 26"/>
          <p:cNvGrpSpPr/>
          <p:nvPr/>
        </p:nvGrpSpPr>
        <p:grpSpPr>
          <a:xfrm>
            <a:off x="1161295" y="5667398"/>
            <a:ext cx="897872" cy="969363"/>
            <a:chOff x="1161295" y="5667398"/>
            <a:chExt cx="897872" cy="969363"/>
          </a:xfrm>
        </p:grpSpPr>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1161295" y="5667398"/>
              <a:ext cx="897872" cy="969363"/>
            </a:xfrm>
            <a:prstGeom prst="rect">
              <a:avLst/>
            </a:prstGeom>
          </p:spPr>
        </p:pic>
        <p:sp>
          <p:nvSpPr>
            <p:cNvPr id="19" name="TextBox 19"/>
            <p:cNvSpPr txBox="1"/>
            <p:nvPr/>
          </p:nvSpPr>
          <p:spPr>
            <a:xfrm>
              <a:off x="1287172" y="5821645"/>
              <a:ext cx="588968" cy="788071"/>
            </a:xfrm>
            <a:prstGeom prst="rect">
              <a:avLst/>
            </a:prstGeom>
          </p:spPr>
          <p:txBody>
            <a:bodyPr lIns="0" tIns="0" rIns="0" bIns="0" rtlCol="0" anchor="t">
              <a:spAutoFit/>
            </a:bodyPr>
            <a:lstStyle/>
            <a:p>
              <a:pPr algn="ctr">
                <a:lnSpc>
                  <a:spcPts val="6437"/>
                </a:lnSpc>
              </a:pPr>
              <a:r>
                <a:rPr lang="en-US" sz="4598">
                  <a:solidFill>
                    <a:srgbClr val="EDD9C0"/>
                  </a:solidFill>
                  <a:latin typeface="Bobby Jones Soft"/>
                </a:rPr>
                <a:t>2</a:t>
              </a:r>
            </a:p>
          </p:txBody>
        </p:sp>
      </p:grpSp>
      <p:grpSp>
        <p:nvGrpSpPr>
          <p:cNvPr id="28" name="Group 27"/>
          <p:cNvGrpSpPr/>
          <p:nvPr/>
        </p:nvGrpSpPr>
        <p:grpSpPr>
          <a:xfrm>
            <a:off x="1161295" y="7714796"/>
            <a:ext cx="9580308" cy="1617223"/>
            <a:chOff x="1161295" y="7714796"/>
            <a:chExt cx="9580308" cy="1617223"/>
          </a:xfrm>
        </p:grpSpPr>
        <p:pic>
          <p:nvPicPr>
            <p:cNvPr id="13"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V="1">
              <a:off x="1161295" y="7714796"/>
              <a:ext cx="897872" cy="969363"/>
            </a:xfrm>
            <a:prstGeom prst="rect">
              <a:avLst/>
            </a:prstGeom>
          </p:spPr>
        </p:pic>
        <p:sp>
          <p:nvSpPr>
            <p:cNvPr id="20" name="TextBox 20"/>
            <p:cNvSpPr txBox="1"/>
            <p:nvPr/>
          </p:nvSpPr>
          <p:spPr>
            <a:xfrm>
              <a:off x="1287172" y="7870945"/>
              <a:ext cx="588968" cy="788071"/>
            </a:xfrm>
            <a:prstGeom prst="rect">
              <a:avLst/>
            </a:prstGeom>
          </p:spPr>
          <p:txBody>
            <a:bodyPr lIns="0" tIns="0" rIns="0" bIns="0" rtlCol="0" anchor="t">
              <a:spAutoFit/>
            </a:bodyPr>
            <a:lstStyle/>
            <a:p>
              <a:pPr algn="ctr">
                <a:lnSpc>
                  <a:spcPts val="6437"/>
                </a:lnSpc>
              </a:pPr>
              <a:r>
                <a:rPr lang="en-US" sz="4598">
                  <a:solidFill>
                    <a:srgbClr val="EDD9C0"/>
                  </a:solidFill>
                  <a:latin typeface="Bobby Jones Soft"/>
                </a:rPr>
                <a:t>3</a:t>
              </a:r>
            </a:p>
          </p:txBody>
        </p:sp>
        <p:sp>
          <p:nvSpPr>
            <p:cNvPr id="21" name="TextBox 21"/>
            <p:cNvSpPr txBox="1"/>
            <p:nvPr/>
          </p:nvSpPr>
          <p:spPr>
            <a:xfrm>
              <a:off x="2550917" y="7854691"/>
              <a:ext cx="8190686" cy="1477328"/>
            </a:xfrm>
            <a:prstGeom prst="rect">
              <a:avLst/>
            </a:prstGeom>
          </p:spPr>
          <p:txBody>
            <a:bodyPr wrap="square" lIns="0" tIns="0" rIns="0" bIns="0" rtlCol="0" anchor="t">
              <a:spAutoFit/>
            </a:bodyPr>
            <a:lstStyle/>
            <a:p>
              <a:pPr defTabSz="914377"/>
              <a:r>
                <a:rPr lang="en-GB" altLang="zh-CN" sz="4800" b="1">
                  <a:solidFill>
                    <a:schemeClr val="bg1"/>
                  </a:solidFill>
                  <a:latin typeface="#9Slide03 Arima Madurai Bold" panose="00000800000000000000" pitchFamily="2" charset="0"/>
                  <a:cs typeface="#9Slide03 Arima Madurai Bold" panose="00000800000000000000" pitchFamily="2" charset="0"/>
                </a:rPr>
                <a:t>Nêu một số cách tách các chất trong hỗn hợp</a:t>
              </a:r>
              <a:endParaRPr lang="zh-CN" altLang="en-US" sz="4800" b="1" dirty="0">
                <a:solidFill>
                  <a:schemeClr val="bg1"/>
                </a:solidFill>
                <a:latin typeface="#9Slide03 Arima Madurai Bold" panose="00000800000000000000" pitchFamily="2" charset="0"/>
                <a:cs typeface="#9Slide03 Arima Madurai Bold" panose="00000800000000000000" pitchFamily="2" charset="0"/>
              </a:endParaRPr>
            </a:p>
          </p:txBody>
        </p:sp>
      </p:gr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l="34955"/>
            <a:stretch>
              <a:fillRect/>
            </a:stretch>
          </p:blipFill>
          <p:spPr>
            <a:xfrm>
              <a:off x="9667339" y="0"/>
              <a:ext cx="3300365" cy="164904"/>
            </a:xfrm>
            <a:prstGeom prst="rect">
              <a:avLst/>
            </a:prstGeom>
          </p:spPr>
        </p:pic>
      </p:grpSp>
      <p:pic>
        <p:nvPicPr>
          <p:cNvPr id="1026" name="Picture 2" descr="Chemical Instrument Beaker Illustration, Beaker Clipart, Transparent  Beaker, Cartoon Illustration PNG Transparent Clipart Image and PSD File for  Free Download"/>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4063" b="95000" l="0" r="96875">
                        <a14:foregroundMark x1="43438" y1="17969" x2="50469" y2="37656"/>
                        <a14:foregroundMark x1="60156" y1="41719" x2="78594" y2="57188"/>
                        <a14:foregroundMark x1="27500" y1="31406" x2="28281" y2="50625"/>
                        <a14:foregroundMark x1="51250" y1="12500" x2="51250" y2="12500"/>
                        <a14:foregroundMark x1="40000" y1="49844" x2="40000" y2="49844"/>
                        <a14:foregroundMark x1="30625" y1="79844" x2="37813" y2="79219"/>
                      </a14:backgroundRemoval>
                    </a14:imgEffect>
                  </a14:imgLayer>
                </a14:imgProps>
              </a:ext>
              <a:ext uri="{28A0092B-C50C-407E-A947-70E740481C1C}">
                <a14:useLocalDpi xmlns:a14="http://schemas.microsoft.com/office/drawing/2010/main" val="0"/>
              </a:ext>
            </a:extLst>
          </a:blip>
          <a:srcRect/>
          <a:stretch>
            <a:fillRect/>
          </a:stretch>
        </p:blipFill>
        <p:spPr bwMode="auto">
          <a:xfrm>
            <a:off x="13800228" y="1612271"/>
            <a:ext cx="3567036" cy="3567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1000" fill="hold"/>
                                        <p:tgtEl>
                                          <p:spTgt spid="27"/>
                                        </p:tgtEl>
                                        <p:attrNameLst>
                                          <p:attrName>ppt_x</p:attrName>
                                        </p:attrNameLst>
                                      </p:cBhvr>
                                      <p:tavLst>
                                        <p:tav tm="0">
                                          <p:val>
                                            <p:strVal val="0-#ppt_w/2"/>
                                          </p:val>
                                        </p:tav>
                                        <p:tav tm="100000">
                                          <p:val>
                                            <p:strVal val="#ppt_x"/>
                                          </p:val>
                                        </p:tav>
                                      </p:tavLst>
                                    </p:anim>
                                    <p:anim calcmode="lin" valueType="num">
                                      <p:cBhvr additive="base">
                                        <p:cTn id="17" dur="100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63037" y="34287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09829" y="3819091"/>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693826" y="-2094178"/>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110146">
            <a:off x="17713368" y="1969641"/>
            <a:ext cx="1837864" cy="1894706"/>
          </a:xfrm>
          <a:prstGeom prst="rect">
            <a:avLst/>
          </a:prstGeom>
        </p:spPr>
      </p:pic>
      <p:sp>
        <p:nvSpPr>
          <p:cNvPr id="13" name="TextBox 13"/>
          <p:cNvSpPr txBox="1"/>
          <p:nvPr/>
        </p:nvSpPr>
        <p:spPr>
          <a:xfrm>
            <a:off x="1882001" y="6168776"/>
            <a:ext cx="3739701" cy="1846659"/>
          </a:xfrm>
          <a:prstGeom prst="rect">
            <a:avLst/>
          </a:prstGeom>
        </p:spPr>
        <p:txBody>
          <a:bodyPr lIns="0" tIns="0" rIns="0" bIns="0" rtlCol="0" anchor="t">
            <a:spAutoFit/>
          </a:bodyPr>
          <a:lstStyle/>
          <a:p>
            <a:pPr algn="ctr">
              <a:lnSpc>
                <a:spcPct val="150000"/>
              </a:lnSpc>
            </a:pPr>
            <a:r>
              <a:rPr lang="en-US" sz="4000" spc="69" smtClean="0">
                <a:solidFill>
                  <a:srgbClr val="E25B00"/>
                </a:solidFill>
                <a:latin typeface="Times New Roman" panose="02020603050405020304" pitchFamily="18" charset="0"/>
                <a:cs typeface="Times New Roman" panose="02020603050405020304" pitchFamily="18" charset="0"/>
              </a:rPr>
              <a:t>Tạo hỗn hợp gia vị</a:t>
            </a:r>
            <a:endParaRPr lang="en-US" sz="4000" spc="69">
              <a:solidFill>
                <a:srgbClr val="E25B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7056393" y="6168776"/>
            <a:ext cx="4137114" cy="1846659"/>
          </a:xfrm>
          <a:prstGeom prst="rect">
            <a:avLst/>
          </a:prstGeom>
        </p:spPr>
        <p:txBody>
          <a:bodyPr lIns="0" tIns="0" rIns="0" bIns="0" rtlCol="0" anchor="t">
            <a:spAutoFit/>
          </a:bodyPr>
          <a:lstStyle/>
          <a:p>
            <a:pPr algn="ctr">
              <a:lnSpc>
                <a:spcPct val="150000"/>
              </a:lnSpc>
            </a:pPr>
            <a:r>
              <a:rPr lang="en-US" sz="4000" spc="122" smtClean="0">
                <a:solidFill>
                  <a:srgbClr val="E25B00"/>
                </a:solidFill>
                <a:latin typeface="Times New Roman" panose="02020603050405020304" pitchFamily="18" charset="0"/>
                <a:cs typeface="Times New Roman" panose="02020603050405020304" pitchFamily="18" charset="0"/>
              </a:rPr>
              <a:t>Tách các chất trong hỗn hợp  </a:t>
            </a:r>
            <a:endParaRPr lang="en-US" sz="4000" spc="122">
              <a:solidFill>
                <a:srgbClr val="E25B00"/>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V="1">
            <a:off x="-1535860" y="6902434"/>
            <a:ext cx="3703625" cy="4140232"/>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1567" y="7985779"/>
            <a:ext cx="850435" cy="877868"/>
          </a:xfrm>
          <a:prstGeom prst="rect">
            <a:avLst/>
          </a:prstGeom>
        </p:spPr>
      </p:pic>
      <p:sp>
        <p:nvSpPr>
          <p:cNvPr id="18" name="TextBox 18"/>
          <p:cNvSpPr txBox="1"/>
          <p:nvPr/>
        </p:nvSpPr>
        <p:spPr>
          <a:xfrm>
            <a:off x="2330966" y="1065428"/>
            <a:ext cx="13435568" cy="1273105"/>
          </a:xfrm>
          <a:prstGeom prst="rect">
            <a:avLst/>
          </a:prstGeom>
        </p:spPr>
        <p:txBody>
          <a:bodyPr lIns="0" tIns="0" rIns="0" bIns="0" rtlCol="0" anchor="t">
            <a:spAutoFit/>
          </a:bodyPr>
          <a:lstStyle/>
          <a:p>
            <a:pPr algn="ctr">
              <a:lnSpc>
                <a:spcPts val="10799"/>
              </a:lnSpc>
            </a:pPr>
            <a:r>
              <a:rPr lang="en-US" sz="8999" spc="539" smtClean="0">
                <a:solidFill>
                  <a:srgbClr val="946446"/>
                </a:solidFill>
                <a:latin typeface="iCiel Cadena" panose="02000503000000020004" pitchFamily="2" charset="0"/>
              </a:rPr>
              <a:t>NỘI DUNG CHÍNH</a:t>
            </a:r>
            <a:endParaRPr lang="en-US" sz="8999" spc="539">
              <a:solidFill>
                <a:srgbClr val="946446"/>
              </a:solidFill>
              <a:latin typeface="iCiel Cadena" panose="02000503000000020004" pitchFamily="2" charset="0"/>
            </a:endParaRPr>
          </a:p>
        </p:txBody>
      </p:sp>
      <p:sp>
        <p:nvSpPr>
          <p:cNvPr id="19" name="TextBox 19"/>
          <p:cNvSpPr txBox="1"/>
          <p:nvPr/>
        </p:nvSpPr>
        <p:spPr>
          <a:xfrm>
            <a:off x="7320417" y="4897873"/>
            <a:ext cx="3609065" cy="732829"/>
          </a:xfrm>
          <a:prstGeom prst="rect">
            <a:avLst/>
          </a:prstGeom>
        </p:spPr>
        <p:txBody>
          <a:bodyPr lIns="0" tIns="0" rIns="0" bIns="0" rtlCol="0" anchor="t">
            <a:spAutoFit/>
          </a:bodyPr>
          <a:lstStyle/>
          <a:p>
            <a:pPr algn="ctr">
              <a:lnSpc>
                <a:spcPts val="5663"/>
              </a:lnSpc>
            </a:pPr>
            <a:r>
              <a:rPr lang="en-US" sz="4799" spc="239" smtClean="0">
                <a:solidFill>
                  <a:srgbClr val="986D56"/>
                </a:solidFill>
                <a:latin typeface="Coiny" panose="02000903060500060000" pitchFamily="2" charset="0"/>
              </a:rPr>
              <a:t>02</a:t>
            </a:r>
            <a:endParaRPr lang="en-US" sz="4799" spc="239">
              <a:solidFill>
                <a:srgbClr val="986D56"/>
              </a:solidFill>
              <a:latin typeface="Coiny" panose="02000903060500060000" pitchFamily="2" charset="0"/>
            </a:endParaRPr>
          </a:p>
        </p:txBody>
      </p:sp>
      <p:sp>
        <p:nvSpPr>
          <p:cNvPr id="20" name="TextBox 20"/>
          <p:cNvSpPr txBox="1"/>
          <p:nvPr/>
        </p:nvSpPr>
        <p:spPr>
          <a:xfrm>
            <a:off x="2044313" y="4897873"/>
            <a:ext cx="3478873" cy="732829"/>
          </a:xfrm>
          <a:prstGeom prst="rect">
            <a:avLst/>
          </a:prstGeom>
        </p:spPr>
        <p:txBody>
          <a:bodyPr lIns="0" tIns="0" rIns="0" bIns="0" rtlCol="0" anchor="t">
            <a:spAutoFit/>
          </a:bodyPr>
          <a:lstStyle/>
          <a:p>
            <a:pPr algn="ctr">
              <a:lnSpc>
                <a:spcPts val="5663"/>
              </a:lnSpc>
            </a:pPr>
            <a:r>
              <a:rPr lang="en-US" sz="4799" spc="239" smtClean="0">
                <a:solidFill>
                  <a:srgbClr val="986D56"/>
                </a:solidFill>
                <a:latin typeface="Coiny" panose="02000903060500060000" pitchFamily="2" charset="0"/>
              </a:rPr>
              <a:t>01</a:t>
            </a:r>
            <a:endParaRPr lang="en-US" sz="4799" spc="239">
              <a:solidFill>
                <a:srgbClr val="986D56"/>
              </a:solidFill>
              <a:latin typeface="Coiny" panose="02000903060500060000" pitchFamily="2" charset="0"/>
            </a:endParaRPr>
          </a:p>
        </p:txBody>
      </p:sp>
      <p:sp>
        <p:nvSpPr>
          <p:cNvPr id="22" name="TextBox 22"/>
          <p:cNvSpPr txBox="1"/>
          <p:nvPr/>
        </p:nvSpPr>
        <p:spPr>
          <a:xfrm>
            <a:off x="12496803" y="6168776"/>
            <a:ext cx="4290097" cy="1846659"/>
          </a:xfrm>
          <a:prstGeom prst="rect">
            <a:avLst/>
          </a:prstGeom>
        </p:spPr>
        <p:txBody>
          <a:bodyPr wrap="square" lIns="0" tIns="0" rIns="0" bIns="0" rtlCol="0" anchor="t">
            <a:spAutoFit/>
          </a:bodyPr>
          <a:lstStyle/>
          <a:p>
            <a:pPr algn="ctr">
              <a:lnSpc>
                <a:spcPct val="150000"/>
              </a:lnSpc>
            </a:pPr>
            <a:r>
              <a:rPr lang="en-US" sz="4000" spc="144" smtClean="0">
                <a:solidFill>
                  <a:srgbClr val="E25B00"/>
                </a:solidFill>
                <a:latin typeface="Times New Roman" panose="02020603050405020304" pitchFamily="18" charset="0"/>
                <a:cs typeface="Times New Roman" panose="02020603050405020304" pitchFamily="18" charset="0"/>
              </a:rPr>
              <a:t>Ứng dụng hỗn hợp trong cuộc sống</a:t>
            </a:r>
            <a:endParaRPr lang="en-US" sz="4000" spc="144">
              <a:solidFill>
                <a:srgbClr val="E25B00"/>
              </a:solidFill>
              <a:latin typeface="Times New Roman" panose="02020603050405020304" pitchFamily="18" charset="0"/>
              <a:cs typeface="Times New Roman" panose="02020603050405020304" pitchFamily="18" charset="0"/>
            </a:endParaRPr>
          </a:p>
        </p:txBody>
      </p:sp>
      <p:sp>
        <p:nvSpPr>
          <p:cNvPr id="24" name="TextBox 24"/>
          <p:cNvSpPr txBox="1"/>
          <p:nvPr/>
        </p:nvSpPr>
        <p:spPr>
          <a:xfrm>
            <a:off x="12363581" y="4897873"/>
            <a:ext cx="4395154" cy="732829"/>
          </a:xfrm>
          <a:prstGeom prst="rect">
            <a:avLst/>
          </a:prstGeom>
        </p:spPr>
        <p:txBody>
          <a:bodyPr lIns="0" tIns="0" rIns="0" bIns="0" rtlCol="0" anchor="t">
            <a:spAutoFit/>
          </a:bodyPr>
          <a:lstStyle/>
          <a:p>
            <a:pPr algn="ctr">
              <a:lnSpc>
                <a:spcPts val="5663"/>
              </a:lnSpc>
            </a:pPr>
            <a:r>
              <a:rPr lang="en-US" sz="4799" spc="239" smtClean="0">
                <a:solidFill>
                  <a:srgbClr val="986D56"/>
                </a:solidFill>
                <a:latin typeface="Coiny" panose="02000903060500060000" pitchFamily="2" charset="0"/>
              </a:rPr>
              <a:t>03</a:t>
            </a:r>
            <a:endParaRPr lang="en-US" sz="4799" spc="239">
              <a:solidFill>
                <a:srgbClr val="986D56"/>
              </a:solidFill>
              <a:latin typeface="Coiny" panose="02000903060500060000" pitchFamily="2" charset="0"/>
            </a:endParaRPr>
          </a:p>
        </p:txBody>
      </p:sp>
      <p:grpSp>
        <p:nvGrpSpPr>
          <p:cNvPr id="25" name="Group 25"/>
          <p:cNvGrpSpPr/>
          <p:nvPr/>
        </p:nvGrpSpPr>
        <p:grpSpPr>
          <a:xfrm>
            <a:off x="3783750" y="2453697"/>
            <a:ext cx="10604168" cy="148110"/>
            <a:chOff x="0" y="0"/>
            <a:chExt cx="14138891" cy="197480"/>
          </a:xfrm>
        </p:grpSpPr>
        <p:pic>
          <p:nvPicPr>
            <p:cNvPr id="26" name="Picture 2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0" y="17682"/>
              <a:ext cx="5532236" cy="179798"/>
            </a:xfrm>
            <a:prstGeom prst="rect">
              <a:avLst/>
            </a:prstGeom>
          </p:spPr>
        </p:pic>
        <p:pic>
          <p:nvPicPr>
            <p:cNvPr id="27" name="Picture 2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16200"/>
            <a:stretch>
              <a:fillRect/>
            </a:stretch>
          </p:blipFill>
          <p:spPr>
            <a:xfrm>
              <a:off x="5701512" y="0"/>
              <a:ext cx="4636000" cy="179798"/>
            </a:xfrm>
            <a:prstGeom prst="rect">
              <a:avLst/>
            </a:prstGeom>
          </p:spPr>
        </p:pic>
        <p:pic>
          <p:nvPicPr>
            <p:cNvPr id="28" name="Picture 2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l="34955"/>
            <a:stretch>
              <a:fillRect/>
            </a:stretch>
          </p:blipFill>
          <p:spPr>
            <a:xfrm>
              <a:off x="10540452" y="0"/>
              <a:ext cx="3598439" cy="179798"/>
            </a:xfrm>
            <a:prstGeom prst="rect">
              <a:avLst/>
            </a:prstGeom>
          </p:spPr>
        </p:pic>
      </p:grpSp>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6424513" y="4612921"/>
            <a:ext cx="778044" cy="828808"/>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35363">
            <a:off x="1073680" y="3511052"/>
            <a:ext cx="2157718" cy="628435"/>
          </a:xfrm>
          <a:prstGeom prst="rect">
            <a:avLst/>
          </a:prstGeom>
        </p:spPr>
      </p:pic>
      <p:pic>
        <p:nvPicPr>
          <p:cNvPr id="31" name="Picture 3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0535" y="3656711"/>
            <a:ext cx="2157718" cy="628435"/>
          </a:xfrm>
          <a:prstGeom prst="rect">
            <a:avLst/>
          </a:prstGeom>
        </p:spPr>
      </p:pic>
      <p:pic>
        <p:nvPicPr>
          <p:cNvPr id="32" name="Picture 3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44829">
            <a:off x="16337313" y="7601103"/>
            <a:ext cx="823794" cy="1248173"/>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924727">
            <a:off x="-533963" y="-244223"/>
            <a:ext cx="2193745" cy="2202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par>
                                <p:cTn id="45" presetID="14" presetClass="entr" presetSubtype="1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par>
                                <p:cTn id="48" presetID="14" presetClass="entr" presetSubtype="1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0"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3906752" y="5653787"/>
            <a:ext cx="10983423" cy="1154162"/>
          </a:xfrm>
          <a:prstGeom prst="rect">
            <a:avLst/>
          </a:prstGeom>
        </p:spPr>
        <p:txBody>
          <a:bodyPr wrap="square" lIns="0" tIns="0" rIns="0" bIns="0" rtlCol="0" anchor="t">
            <a:spAutoFit/>
          </a:bodyPr>
          <a:lstStyle/>
          <a:p>
            <a:pPr algn="ctr">
              <a:lnSpc>
                <a:spcPts val="9003"/>
              </a:lnSpc>
            </a:pPr>
            <a:r>
              <a:rPr lang="en-US" sz="7503" spc="600" smtClean="0">
                <a:solidFill>
                  <a:srgbClr val="E25B00"/>
                </a:solidFill>
                <a:latin typeface="Coiny" panose="02000903060500060000" pitchFamily="2" charset="0"/>
              </a:rPr>
              <a:t>Tạo hỗn hợp gia vị</a:t>
            </a:r>
            <a:endParaRPr lang="en-US" sz="7503" spc="600">
              <a:solidFill>
                <a:srgbClr val="E25B00"/>
              </a:solidFill>
              <a:latin typeface="Coiny" panose="02000903060500060000" pitchFamily="2" charset="0"/>
            </a:endParaRPr>
          </a:p>
        </p:txBody>
      </p:sp>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4851845" y="7002865"/>
            <a:ext cx="1359564" cy="1448271"/>
          </a:xfrm>
          <a:prstGeom prst="rect">
            <a:avLst/>
          </a:prstGeom>
        </p:spPr>
      </p:pic>
      <p:pic>
        <p:nvPicPr>
          <p:cNvPr id="19" name="Picture 18"/>
          <p:cNvPicPr>
            <a:picLocks noChangeAspect="1"/>
          </p:cNvPicPr>
          <p:nvPr/>
        </p:nvPicPr>
        <p:blipFill>
          <a:blip r:embed="rId27"/>
          <a:stretch>
            <a:fillRect/>
          </a:stretch>
        </p:blipFill>
        <p:spPr>
          <a:xfrm>
            <a:off x="3976339" y="2936826"/>
            <a:ext cx="10967655" cy="3676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12290" y="1809906"/>
            <a:ext cx="18288000" cy="102870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630156" y="-9000009"/>
            <a:ext cx="20622818" cy="15750677"/>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3961">
            <a:off x="-882956" y="8367786"/>
            <a:ext cx="2717856" cy="2330562"/>
          </a:xfrm>
          <a:prstGeom prst="rect">
            <a:avLst/>
          </a:prstGeom>
        </p:spPr>
      </p:pic>
      <p:grpSp>
        <p:nvGrpSpPr>
          <p:cNvPr id="15" name="Group 14"/>
          <p:cNvGrpSpPr/>
          <p:nvPr/>
        </p:nvGrpSpPr>
        <p:grpSpPr>
          <a:xfrm>
            <a:off x="761997" y="42896"/>
            <a:ext cx="10820403" cy="1741247"/>
            <a:chOff x="870193" y="291669"/>
            <a:chExt cx="10820403" cy="1741247"/>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32399"/>
            <a:stretch>
              <a:fillRect/>
            </a:stretch>
          </p:blipFill>
          <p:spPr>
            <a:xfrm rot="5400000">
              <a:off x="5409771" y="-4247909"/>
              <a:ext cx="1741247" cy="10820403"/>
            </a:xfrm>
            <a:prstGeom prst="rect">
              <a:avLst/>
            </a:prstGeom>
          </p:spPr>
        </p:pic>
        <p:sp>
          <p:nvSpPr>
            <p:cNvPr id="10" name="TextBox 10"/>
            <p:cNvSpPr txBox="1"/>
            <p:nvPr/>
          </p:nvSpPr>
          <p:spPr>
            <a:xfrm>
              <a:off x="978390" y="595415"/>
              <a:ext cx="10712206" cy="1077218"/>
            </a:xfrm>
            <a:prstGeom prst="rect">
              <a:avLst/>
            </a:prstGeom>
          </p:spPr>
          <p:txBody>
            <a:bodyPr wrap="square" lIns="0" tIns="0" rIns="0" bIns="0" rtlCol="0" anchor="t">
              <a:spAutoFit/>
            </a:bodyPr>
            <a:lstStyle/>
            <a:p>
              <a:pPr algn="ctr">
                <a:lnSpc>
                  <a:spcPts val="8400"/>
                </a:lnSpc>
              </a:pPr>
              <a:r>
                <a:rPr lang="en-US" sz="6000" spc="240" smtClean="0">
                  <a:solidFill>
                    <a:srgbClr val="258D92"/>
                  </a:solidFill>
                  <a:latin typeface="#9Slide03 Arima Madurai Black" panose="00000A00000000000000" pitchFamily="2" charset="0"/>
                  <a:cs typeface="#9Slide03 Arima Madurai Black" panose="00000A00000000000000" pitchFamily="2" charset="0"/>
                </a:rPr>
                <a:t>Chuẩn bị và cách tiến hành</a:t>
              </a:r>
              <a:endParaRPr lang="en-US" sz="6000" spc="240">
                <a:solidFill>
                  <a:srgbClr val="258D92"/>
                </a:solidFill>
                <a:latin typeface="#9Slide03 Arima Madurai Black" panose="00000A00000000000000" pitchFamily="2" charset="0"/>
                <a:cs typeface="#9Slide03 Arima Madurai Black" panose="00000A00000000000000" pitchFamily="2" charset="0"/>
              </a:endParaRPr>
            </a:p>
          </p:txBody>
        </p:sp>
      </p:grpSp>
      <p:sp>
        <p:nvSpPr>
          <p:cNvPr id="14" name="Rectangle 13"/>
          <p:cNvSpPr/>
          <p:nvPr/>
        </p:nvSpPr>
        <p:spPr>
          <a:xfrm>
            <a:off x="1071736" y="2144266"/>
            <a:ext cx="16169108" cy="3970318"/>
          </a:xfrm>
          <a:prstGeom prst="rect">
            <a:avLst/>
          </a:prstGeom>
        </p:spPr>
        <p:txBody>
          <a:bodyPr wrap="square">
            <a:spAutoFit/>
          </a:bodyPr>
          <a:lstStyle/>
          <a:p>
            <a:pPr algn="just"/>
            <a:r>
              <a:rPr lang="en-GB" sz="3600">
                <a:latin typeface="Times New Roman" panose="02020603050405020304" pitchFamily="18" charset="0"/>
                <a:cs typeface="Times New Roman" panose="02020603050405020304" pitchFamily="18" charset="0"/>
              </a:rPr>
              <a:t>+ Vật liệu: muối tinh, mì chính (bột ngọt), hạt tiêu (đã xay nhỏ) để riêng</a:t>
            </a:r>
            <a:r>
              <a:rPr lang="en-GB" sz="3600" smtClean="0">
                <a:latin typeface="Times New Roman" panose="02020603050405020304" pitchFamily="18" charset="0"/>
                <a:cs typeface="Times New Roman" panose="02020603050405020304" pitchFamily="18" charset="0"/>
              </a:rPr>
              <a:t>.</a:t>
            </a:r>
            <a:endParaRPr lang="en-US" sz="3600"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Dụng cụ: thìa nhỏ, chén </a:t>
            </a:r>
            <a:r>
              <a:rPr lang="vi-VN" sz="3600" smtClean="0">
                <a:latin typeface="Times New Roman" panose="02020603050405020304" pitchFamily="18" charset="0"/>
                <a:cs typeface="Times New Roman" panose="02020603050405020304" pitchFamily="18" charset="0"/>
              </a:rPr>
              <a:t>nhỏ</a:t>
            </a:r>
            <a:r>
              <a:rPr lang="en-US" sz="3600" smtClean="0">
                <a:latin typeface="Times New Roman" panose="02020603050405020304" pitchFamily="18" charset="0"/>
                <a:cs typeface="Times New Roman" panose="02020603050405020304" pitchFamily="18" charset="0"/>
              </a:rPr>
              <a:t> hoặc vật dụng khác</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Cách tiến hành:</a:t>
            </a:r>
          </a:p>
          <a:p>
            <a:pPr algn="just"/>
            <a:r>
              <a:rPr lang="vi-VN" sz="3600">
                <a:latin typeface="Times New Roman" panose="02020603050405020304" pitchFamily="18" charset="0"/>
                <a:cs typeface="Times New Roman" panose="02020603050405020304" pitchFamily="18" charset="0"/>
              </a:rPr>
              <a:t>+ Quan sát và nếm riêng từng chất. Nêu nhận xét, ghi vào báo cáo.</a:t>
            </a:r>
          </a:p>
          <a:p>
            <a:pPr algn="just"/>
            <a:r>
              <a:rPr lang="vi-VN" sz="3600">
                <a:latin typeface="Times New Roman" panose="02020603050405020304" pitchFamily="18" charset="0"/>
                <a:cs typeface="Times New Roman" panose="02020603050405020304" pitchFamily="18" charset="0"/>
              </a:rPr>
              <a:t>+ Dùng thìa nhỏ lấy từng chất cho vào chén nhỏ (liều lượng tùy theo mỗi nhóm) rồi trộng đều. Trong quá trình làm có thể nếm thử và gia giảm các chất cho hợp khẩu vị.</a:t>
            </a:r>
          </a:p>
          <a:p>
            <a:pPr algn="just"/>
            <a:r>
              <a:rPr lang="vi-VN" sz="3600">
                <a:latin typeface="Times New Roman" panose="02020603050405020304" pitchFamily="18" charset="0"/>
                <a:cs typeface="Times New Roman" panose="02020603050405020304" pitchFamily="18" charset="0"/>
              </a:rPr>
              <a:t>+ Quan sát và nếm hỗn hợp gia vị đã được tạo thành. Nêu nhận xét và ghi vào báo cáo)</a:t>
            </a:r>
          </a:p>
        </p:txBody>
      </p:sp>
      <p:pic>
        <p:nvPicPr>
          <p:cNvPr id="16" name="Picture 15"/>
          <p:cNvPicPr>
            <a:picLocks noChangeAspect="1"/>
          </p:cNvPicPr>
          <p:nvPr/>
        </p:nvPicPr>
        <p:blipFill>
          <a:blip r:embed="rId12"/>
          <a:stretch>
            <a:fillRect/>
          </a:stretch>
        </p:blipFill>
        <p:spPr>
          <a:xfrm>
            <a:off x="1290709" y="6729270"/>
            <a:ext cx="4985355" cy="3216358"/>
          </a:xfrm>
          <a:prstGeom prst="rect">
            <a:avLst/>
          </a:prstGeom>
        </p:spPr>
      </p:pic>
      <p:pic>
        <p:nvPicPr>
          <p:cNvPr id="17" name="Picture 16"/>
          <p:cNvPicPr>
            <a:picLocks noChangeAspect="1"/>
          </p:cNvPicPr>
          <p:nvPr/>
        </p:nvPicPr>
        <p:blipFill>
          <a:blip r:embed="rId13"/>
          <a:stretch>
            <a:fillRect/>
          </a:stretch>
        </p:blipFill>
        <p:spPr>
          <a:xfrm>
            <a:off x="6592934" y="6725583"/>
            <a:ext cx="5720424" cy="3220045"/>
          </a:xfrm>
          <a:prstGeom prst="rect">
            <a:avLst/>
          </a:prstGeom>
        </p:spPr>
      </p:pic>
      <p:pic>
        <p:nvPicPr>
          <p:cNvPr id="18" name="Picture 17"/>
          <p:cNvPicPr>
            <a:picLocks noChangeAspect="1"/>
          </p:cNvPicPr>
          <p:nvPr/>
        </p:nvPicPr>
        <p:blipFill>
          <a:blip r:embed="rId14"/>
          <a:stretch>
            <a:fillRect/>
          </a:stretch>
        </p:blipFill>
        <p:spPr>
          <a:xfrm>
            <a:off x="12877800" y="6730938"/>
            <a:ext cx="4286253" cy="3214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46563"/>
              <a:ext cx="28090587" cy="4880739"/>
            </a:xfrm>
            <a:prstGeom prst="rect">
              <a:avLst/>
            </a:prstGeom>
          </p:spPr>
        </p:pic>
      </p:grpSp>
      <p:grpSp>
        <p:nvGrpSpPr>
          <p:cNvPr id="23" name="Group 23"/>
          <p:cNvGrpSpPr/>
          <p:nvPr/>
        </p:nvGrpSpPr>
        <p:grpSpPr>
          <a:xfrm>
            <a:off x="1729912" y="763493"/>
            <a:ext cx="6347288" cy="1860152"/>
            <a:chOff x="0" y="0"/>
            <a:chExt cx="5482151" cy="946707"/>
          </a:xfrm>
        </p:grpSpPr>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31657" y="0"/>
              <a:ext cx="3250495" cy="946707"/>
            </a:xfrm>
            <a:prstGeom prst="rect">
              <a:avLst/>
            </a:prstGeom>
          </p:spPr>
        </p:pic>
      </p:grpSp>
      <p:sp>
        <p:nvSpPr>
          <p:cNvPr id="30" name="TextBox 30"/>
          <p:cNvSpPr txBox="1"/>
          <p:nvPr/>
        </p:nvSpPr>
        <p:spPr>
          <a:xfrm>
            <a:off x="-2937054" y="1420957"/>
            <a:ext cx="15547877" cy="734817"/>
          </a:xfrm>
          <a:prstGeom prst="rect">
            <a:avLst/>
          </a:prstGeom>
        </p:spPr>
        <p:txBody>
          <a:bodyPr lIns="0" tIns="0" rIns="0" bIns="0" rtlCol="0" anchor="t">
            <a:spAutoFit/>
          </a:bodyPr>
          <a:lstStyle/>
          <a:p>
            <a:pPr algn="ctr">
              <a:lnSpc>
                <a:spcPts val="5610"/>
              </a:lnSpc>
            </a:pPr>
            <a:r>
              <a:rPr lang="en-US" sz="6000" spc="153" smtClean="0">
                <a:ln>
                  <a:solidFill>
                    <a:schemeClr val="tx1">
                      <a:lumMod val="85000"/>
                      <a:lumOff val="15000"/>
                    </a:schemeClr>
                  </a:solidFill>
                </a:ln>
                <a:solidFill>
                  <a:srgbClr val="FFC000"/>
                </a:solidFill>
                <a:latin typeface="iCiel Cadena" panose="02000503000000020004" pitchFamily="2" charset="0"/>
              </a:rPr>
              <a:t>PHIẾU BÀI TẬP</a:t>
            </a:r>
            <a:endParaRPr lang="en-US" sz="6000" spc="153">
              <a:ln>
                <a:solidFill>
                  <a:schemeClr val="tx1">
                    <a:lumMod val="85000"/>
                    <a:lumOff val="15000"/>
                  </a:schemeClr>
                </a:solidFill>
              </a:ln>
              <a:solidFill>
                <a:srgbClr val="FFC000"/>
              </a:solidFill>
              <a:latin typeface="iCiel Cadena" panose="02000503000000020004" pitchFamily="2"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3502675997"/>
              </p:ext>
            </p:extLst>
          </p:nvPr>
        </p:nvGraphicFramePr>
        <p:xfrm>
          <a:off x="1981200" y="3920477"/>
          <a:ext cx="14097000" cy="5814503"/>
        </p:xfrm>
        <a:graphic>
          <a:graphicData uri="http://schemas.openxmlformats.org/drawingml/2006/table">
            <a:tbl>
              <a:tblPr firstRow="1" bandRow="1">
                <a:tableStyleId>{5C22544A-7EE6-4342-B048-85BDC9FD1C3A}</a:tableStyleId>
              </a:tblPr>
              <a:tblGrid>
                <a:gridCol w="7048500">
                  <a:extLst>
                    <a:ext uri="{9D8B030D-6E8A-4147-A177-3AD203B41FA5}">
                      <a16:colId xmlns="" xmlns:a16="http://schemas.microsoft.com/office/drawing/2014/main" val="2318782604"/>
                    </a:ext>
                  </a:extLst>
                </a:gridCol>
                <a:gridCol w="7048500">
                  <a:extLst>
                    <a:ext uri="{9D8B030D-6E8A-4147-A177-3AD203B41FA5}">
                      <a16:colId xmlns="" xmlns:a16="http://schemas.microsoft.com/office/drawing/2014/main" val="1656432812"/>
                    </a:ext>
                  </a:extLst>
                </a:gridCol>
              </a:tblGrid>
              <a:tr h="1614269">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91247588"/>
                  </a:ext>
                </a:extLst>
              </a:tr>
              <a:tr h="1400078">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3">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26891073"/>
                  </a:ext>
                </a:extLst>
              </a:tr>
              <a:tr h="1400078">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87798217"/>
                  </a:ext>
                </a:extLst>
              </a:tr>
              <a:tr h="1400078">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70150413"/>
                  </a:ext>
                </a:extLst>
              </a:tr>
            </a:tbl>
          </a:graphicData>
        </a:graphic>
      </p:graphicFrame>
      <p:sp>
        <p:nvSpPr>
          <p:cNvPr id="42" name="Rectangle 41"/>
          <p:cNvSpPr/>
          <p:nvPr/>
        </p:nvSpPr>
        <p:spPr>
          <a:xfrm>
            <a:off x="2376906" y="4099833"/>
            <a:ext cx="6232922" cy="1323439"/>
          </a:xfrm>
          <a:prstGeom prst="rect">
            <a:avLst/>
          </a:prstGeom>
        </p:spPr>
        <p:txBody>
          <a:bodyPr wrap="square">
            <a:spAutoFit/>
          </a:bodyPr>
          <a:lstStyle/>
          <a:p>
            <a:pPr algn="ctr"/>
            <a:r>
              <a:rPr lang="en-GB" sz="4000" b="1">
                <a:latin typeface="Times New Roman" panose="02020603050405020304" pitchFamily="18" charset="0"/>
                <a:cs typeface="Times New Roman" panose="02020603050405020304" pitchFamily="18" charset="0"/>
              </a:rPr>
              <a:t>Tên và đặc điểm của từng chất tạo ra hỗn hợp</a:t>
            </a:r>
            <a:endParaRPr lang="en-GB" sz="4000">
              <a:latin typeface="Times New Roman" panose="02020603050405020304" pitchFamily="18" charset="0"/>
              <a:cs typeface="Times New Roman" panose="02020603050405020304" pitchFamily="18" charset="0"/>
            </a:endParaRPr>
          </a:p>
        </p:txBody>
      </p:sp>
      <p:sp>
        <p:nvSpPr>
          <p:cNvPr id="43" name="Rectangle 42"/>
          <p:cNvSpPr/>
          <p:nvPr/>
        </p:nvSpPr>
        <p:spPr>
          <a:xfrm>
            <a:off x="4280073" y="5617385"/>
            <a:ext cx="2146742" cy="646331"/>
          </a:xfrm>
          <a:prstGeom prst="rect">
            <a:avLst/>
          </a:prstGeom>
        </p:spPr>
        <p:txBody>
          <a:bodyPr wrap="none">
            <a:spAutoFit/>
          </a:bodyPr>
          <a:lstStyle/>
          <a:p>
            <a:r>
              <a:rPr lang="en-GB" sz="3600">
                <a:latin typeface="Times New Roman" panose="02020603050405020304" pitchFamily="18" charset="0"/>
                <a:cs typeface="Times New Roman" panose="02020603050405020304" pitchFamily="18" charset="0"/>
              </a:rPr>
              <a:t>Muối tinh:</a:t>
            </a:r>
          </a:p>
        </p:txBody>
      </p:sp>
      <p:sp>
        <p:nvSpPr>
          <p:cNvPr id="44" name="Rectangle 43"/>
          <p:cNvSpPr/>
          <p:nvPr/>
        </p:nvSpPr>
        <p:spPr>
          <a:xfrm>
            <a:off x="3505200" y="7048500"/>
            <a:ext cx="3813865" cy="646331"/>
          </a:xfrm>
          <a:prstGeom prst="rect">
            <a:avLst/>
          </a:prstGeom>
        </p:spPr>
        <p:txBody>
          <a:bodyPr wrap="none">
            <a:spAutoFit/>
          </a:bodyPr>
          <a:lstStyle/>
          <a:p>
            <a:r>
              <a:rPr lang="en-GB" sz="3600">
                <a:latin typeface="Times New Roman" panose="02020603050405020304" pitchFamily="18" charset="0"/>
                <a:cs typeface="Times New Roman" panose="02020603050405020304" pitchFamily="18" charset="0"/>
              </a:rPr>
              <a:t>Mì chính (bột ngọt)</a:t>
            </a:r>
          </a:p>
        </p:txBody>
      </p:sp>
      <p:sp>
        <p:nvSpPr>
          <p:cNvPr id="47" name="Rectangle 46"/>
          <p:cNvSpPr/>
          <p:nvPr/>
        </p:nvSpPr>
        <p:spPr>
          <a:xfrm>
            <a:off x="3357723" y="8441449"/>
            <a:ext cx="4108817" cy="646331"/>
          </a:xfrm>
          <a:prstGeom prst="rect">
            <a:avLst/>
          </a:prstGeom>
        </p:spPr>
        <p:txBody>
          <a:bodyPr wrap="none">
            <a:spAutoFit/>
          </a:bodyPr>
          <a:lstStyle/>
          <a:p>
            <a:r>
              <a:rPr lang="en-GB" sz="3600" smtClean="0">
                <a:latin typeface="Times New Roman" panose="02020603050405020304" pitchFamily="18" charset="0"/>
                <a:cs typeface="Times New Roman" panose="02020603050405020304" pitchFamily="18" charset="0"/>
              </a:rPr>
              <a:t>Hạt tiêu (đã xay nhỏ)</a:t>
            </a:r>
            <a:endParaRPr lang="en-GB" sz="3600">
              <a:latin typeface="Times New Roman" panose="02020603050405020304" pitchFamily="18" charset="0"/>
              <a:cs typeface="Times New Roman" panose="02020603050405020304" pitchFamily="18" charset="0"/>
            </a:endParaRPr>
          </a:p>
        </p:txBody>
      </p:sp>
      <p:sp>
        <p:nvSpPr>
          <p:cNvPr id="50" name="Rectangle 49"/>
          <p:cNvSpPr/>
          <p:nvPr/>
        </p:nvSpPr>
        <p:spPr>
          <a:xfrm>
            <a:off x="9228719" y="4099832"/>
            <a:ext cx="6254035" cy="1323439"/>
          </a:xfrm>
          <a:prstGeom prst="rect">
            <a:avLst/>
          </a:prstGeom>
        </p:spPr>
        <p:txBody>
          <a:bodyPr wrap="square">
            <a:spAutoFit/>
          </a:bodyPr>
          <a:lstStyle/>
          <a:p>
            <a:pPr algn="ctr"/>
            <a:r>
              <a:rPr lang="en-GB" sz="4000" b="1" smtClean="0">
                <a:latin typeface="Times New Roman" panose="02020603050405020304" pitchFamily="18" charset="0"/>
                <a:cs typeface="Times New Roman" panose="02020603050405020304" pitchFamily="18" charset="0"/>
              </a:rPr>
              <a:t>Tên </a:t>
            </a:r>
            <a:r>
              <a:rPr lang="en-GB" sz="4000" b="1">
                <a:latin typeface="Times New Roman" panose="02020603050405020304" pitchFamily="18" charset="0"/>
                <a:cs typeface="Times New Roman" panose="02020603050405020304" pitchFamily="18" charset="0"/>
              </a:rPr>
              <a:t>hỗn hợp và đặc điểm của hỗn hợp</a:t>
            </a:r>
            <a:endParaRPr lang="en-GB" sz="4000">
              <a:latin typeface="Times New Roman" panose="02020603050405020304" pitchFamily="18" charset="0"/>
              <a:cs typeface="Times New Roman" panose="02020603050405020304" pitchFamily="18" charset="0"/>
            </a:endParaRPr>
          </a:p>
        </p:txBody>
      </p:sp>
      <p:sp>
        <p:nvSpPr>
          <p:cNvPr id="51" name="Rectangle 50"/>
          <p:cNvSpPr/>
          <p:nvPr/>
        </p:nvSpPr>
        <p:spPr>
          <a:xfrm>
            <a:off x="3438958" y="6181397"/>
            <a:ext cx="3595856" cy="646331"/>
          </a:xfrm>
          <a:prstGeom prst="rect">
            <a:avLst/>
          </a:prstGeom>
        </p:spPr>
        <p:txBody>
          <a:bodyPr wrap="none">
            <a:spAutoFit/>
          </a:bodyPr>
          <a:lstStyle/>
          <a:p>
            <a:r>
              <a:rPr lang="en-GB" sz="3600" smtClean="0">
                <a:solidFill>
                  <a:srgbClr val="FF0000"/>
                </a:solidFill>
                <a:latin typeface="Times New Roman" panose="02020603050405020304" pitchFamily="18" charset="0"/>
                <a:cs typeface="Times New Roman" panose="02020603050405020304" pitchFamily="18" charset="0"/>
              </a:rPr>
              <a:t>Màu trắng, vị mặn</a:t>
            </a:r>
            <a:endParaRPr lang="en-GB" sz="3600">
              <a:solidFill>
                <a:srgbClr val="FF0000"/>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3438958" y="7647676"/>
            <a:ext cx="4108817" cy="646331"/>
          </a:xfrm>
          <a:prstGeom prst="rect">
            <a:avLst/>
          </a:prstGeom>
        </p:spPr>
        <p:txBody>
          <a:bodyPr wrap="none">
            <a:spAutoFit/>
          </a:bodyPr>
          <a:lstStyle/>
          <a:p>
            <a:r>
              <a:rPr lang="en-GB" sz="3600" smtClean="0">
                <a:solidFill>
                  <a:srgbClr val="FF0000"/>
                </a:solidFill>
                <a:latin typeface="Times New Roman" panose="02020603050405020304" pitchFamily="18" charset="0"/>
                <a:cs typeface="Times New Roman" panose="02020603050405020304" pitchFamily="18" charset="0"/>
              </a:rPr>
              <a:t>Màu trắng, vị ngọt lợ</a:t>
            </a:r>
            <a:endParaRPr lang="en-GB" sz="3600">
              <a:solidFill>
                <a:srgbClr val="FF0000"/>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3438958" y="9069821"/>
            <a:ext cx="3159839" cy="646331"/>
          </a:xfrm>
          <a:prstGeom prst="rect">
            <a:avLst/>
          </a:prstGeom>
        </p:spPr>
        <p:txBody>
          <a:bodyPr wrap="none">
            <a:spAutoFit/>
          </a:bodyPr>
          <a:lstStyle/>
          <a:p>
            <a:r>
              <a:rPr lang="en-GB" sz="3600" smtClean="0">
                <a:solidFill>
                  <a:srgbClr val="FF0000"/>
                </a:solidFill>
                <a:latin typeface="Times New Roman" panose="02020603050405020304" pitchFamily="18" charset="0"/>
                <a:cs typeface="Times New Roman" panose="02020603050405020304" pitchFamily="18" charset="0"/>
              </a:rPr>
              <a:t>Màu đen, vị cay</a:t>
            </a:r>
            <a:endParaRPr lang="en-GB" sz="3600">
              <a:solidFill>
                <a:srgbClr val="FF0000"/>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9528975" y="6502457"/>
            <a:ext cx="6355243" cy="1938992"/>
          </a:xfrm>
          <a:prstGeom prst="rect">
            <a:avLst/>
          </a:prstGeom>
        </p:spPr>
        <p:txBody>
          <a:bodyPr wrap="square">
            <a:spAutoFit/>
          </a:bodyPr>
          <a:lstStyle/>
          <a:p>
            <a:r>
              <a:rPr lang="en-GB" sz="4000" smtClean="0">
                <a:solidFill>
                  <a:srgbClr val="FF0000"/>
                </a:solidFill>
                <a:latin typeface="Times New Roman" panose="02020603050405020304" pitchFamily="18" charset="0"/>
                <a:cs typeface="Times New Roman" panose="02020603050405020304" pitchFamily="18" charset="0"/>
              </a:rPr>
              <a:t>Hỗn hợp gia vị có màu trắng lẫn màu đen, có vị mặn, ngọt,cay.</a:t>
            </a:r>
            <a:endParaRPr lang="en-GB" sz="4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1587965"/>
            <a:ext cx="18288000" cy="31775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39" y="-566891"/>
            <a:ext cx="3194676" cy="3095932"/>
          </a:xfrm>
          <a:prstGeom prst="rect">
            <a:avLst/>
          </a:prstGeom>
        </p:spPr>
      </p:pic>
      <p:pic>
        <p:nvPicPr>
          <p:cNvPr id="12" name="Picture 12"/>
          <p:cNvPicPr>
            <a:picLocks noChangeAspect="1"/>
          </p:cNvPicPr>
          <p:nvPr/>
        </p:nvPicPr>
        <p:blipFill>
          <a:blip r:embed="rId7">
            <a:alphaModFix amt="9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0377" flipH="1" flipV="1">
            <a:off x="-1776808" y="9569118"/>
            <a:ext cx="20241216" cy="3516911"/>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5">
            <a:alphaModFix amt="4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7"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7" cstate="print">
              <a:alphaModFix amt="5249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272555" flipH="1" flipV="1">
              <a:off x="-124030" y="698823"/>
              <a:ext cx="2154554" cy="923765"/>
            </a:xfrm>
            <a:prstGeom prst="rect">
              <a:avLst/>
            </a:prstGeom>
          </p:spPr>
        </p:pic>
      </p:grpSp>
      <p:sp>
        <p:nvSpPr>
          <p:cNvPr id="20" name="TextBox 20"/>
          <p:cNvSpPr txBox="1"/>
          <p:nvPr/>
        </p:nvSpPr>
        <p:spPr>
          <a:xfrm>
            <a:off x="1649213" y="3204046"/>
            <a:ext cx="15708055" cy="825419"/>
          </a:xfrm>
          <a:prstGeom prst="rect">
            <a:avLst/>
          </a:prstGeom>
        </p:spPr>
        <p:txBody>
          <a:bodyPr lIns="0" tIns="0" rIns="0" bIns="0" rtlCol="0" anchor="t">
            <a:spAutoFit/>
          </a:bodyPr>
          <a:lstStyle/>
          <a:p>
            <a:pPr algn="ctr">
              <a:lnSpc>
                <a:spcPts val="6239"/>
              </a:lnSpc>
            </a:pPr>
            <a:r>
              <a:rPr lang="en-US" sz="8800" spc="155" smtClean="0">
                <a:solidFill>
                  <a:srgbClr val="9B6D55"/>
                </a:solidFill>
                <a:effectLst>
                  <a:glow rad="63500">
                    <a:schemeClr val="accent2">
                      <a:satMod val="175000"/>
                      <a:alpha val="40000"/>
                    </a:schemeClr>
                  </a:glow>
                </a:effectLst>
                <a:latin typeface="iCiel Cadena" panose="02000503000000020004" pitchFamily="2" charset="0"/>
              </a:rPr>
              <a:t>KẾT LUẬN</a:t>
            </a:r>
            <a:endParaRPr lang="en-US" sz="8800" spc="155">
              <a:solidFill>
                <a:srgbClr val="9B6D55"/>
              </a:solidFill>
              <a:effectLst>
                <a:glow rad="63500">
                  <a:schemeClr val="accent2">
                    <a:satMod val="175000"/>
                    <a:alpha val="40000"/>
                  </a:schemeClr>
                </a:glow>
              </a:effectLst>
              <a:latin typeface="iCiel Cadena" panose="02000503000000020004" pitchFamily="2" charset="0"/>
            </a:endParaRPr>
          </a:p>
        </p:txBody>
      </p:sp>
      <p:sp>
        <p:nvSpPr>
          <p:cNvPr id="24" name="TextBox 23"/>
          <p:cNvSpPr txBox="1"/>
          <p:nvPr/>
        </p:nvSpPr>
        <p:spPr>
          <a:xfrm>
            <a:off x="1214567" y="5508917"/>
            <a:ext cx="10672808" cy="3139321"/>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Hai hay nhiều chất trộn lẫn với nhau có thể tạo thành hỗn hợp. Trong hỗn hợp mỗi chất vẫn giữ nguyên tính chất của nó.</a:t>
            </a:r>
            <a:endParaRPr lang="en-GB" sz="440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9"/>
          <a:stretch>
            <a:fillRect/>
          </a:stretch>
        </p:blipFill>
        <p:spPr>
          <a:xfrm>
            <a:off x="12167080" y="5231035"/>
            <a:ext cx="5436460" cy="4077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30156" y="-8857134"/>
            <a:ext cx="20622818" cy="15750677"/>
          </a:xfrm>
          <a:prstGeom prst="rect">
            <a:avLst/>
          </a:prstGeom>
        </p:spPr>
      </p:pic>
      <p:pic>
        <p:nvPicPr>
          <p:cNvPr id="6" name="Picture 6"/>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24837">
            <a:off x="16819117" y="8248869"/>
            <a:ext cx="1453636" cy="2202479"/>
          </a:xfrm>
          <a:prstGeom prst="rect">
            <a:avLst/>
          </a:prstGeom>
        </p:spPr>
      </p:pic>
      <p:pic>
        <p:nvPicPr>
          <p:cNvPr id="7" name="Picture 7"/>
          <p:cNvPicPr>
            <a:picLocks noChangeAspect="1"/>
          </p:cNvPicPr>
          <p:nvPr/>
        </p:nvPicPr>
        <p:blipFill>
          <a:blip r:embed="rId10">
            <a:alphaModFix amt="8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2440" flipH="1">
            <a:off x="-3025354" y="4882060"/>
            <a:ext cx="4822950" cy="5391509"/>
          </a:xfrm>
          <a:prstGeom prst="rect">
            <a:avLst/>
          </a:prstGeom>
        </p:spPr>
      </p:pic>
      <p:sp>
        <p:nvSpPr>
          <p:cNvPr id="12" name="TextBox 12"/>
          <p:cNvSpPr txBox="1"/>
          <p:nvPr/>
        </p:nvSpPr>
        <p:spPr>
          <a:xfrm>
            <a:off x="10034374" y="7855751"/>
            <a:ext cx="3108804" cy="1105218"/>
          </a:xfrm>
          <a:prstGeom prst="rect">
            <a:avLst/>
          </a:prstGeom>
        </p:spPr>
        <p:txBody>
          <a:bodyPr lIns="0" tIns="0" rIns="0" bIns="0" rtlCol="0" anchor="t">
            <a:spAutoFit/>
          </a:bodyPr>
          <a:lstStyle/>
          <a:p>
            <a:pPr algn="ctr">
              <a:lnSpc>
                <a:spcPts val="8119"/>
              </a:lnSpc>
            </a:pPr>
            <a:r>
              <a:rPr lang="en-US" sz="5799" spc="231">
                <a:solidFill>
                  <a:srgbClr val="77BCC1"/>
                </a:solidFill>
                <a:latin typeface="อีฟดอวอิ้ง"/>
              </a:rPr>
              <a:t>No</a:t>
            </a:r>
          </a:p>
        </p:txBody>
      </p:sp>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2377" b="89857" l="7993" r="89876">
                        <a14:foregroundMark x1="23446" y1="34865" x2="23446" y2="34865"/>
                        <a14:foregroundMark x1="29130" y1="13629" x2="29130" y2="13629"/>
                        <a14:foregroundMark x1="19361" y1="45483" x2="19361" y2="45483"/>
                        <a14:foregroundMark x1="34281" y1="44532" x2="34281" y2="44532"/>
                        <a14:foregroundMark x1="37833" y1="45483" x2="37833" y2="45483"/>
                        <a14:foregroundMark x1="37300" y1="45483" x2="37300" y2="45483"/>
                        <a14:foregroundMark x1="36945" y1="46434" x2="36945" y2="46434"/>
                        <a14:foregroundMark x1="36412" y1="46910" x2="35524" y2="49762"/>
                        <a14:foregroundMark x1="78153" y1="16799" x2="78153" y2="16799"/>
                        <a14:foregroundMark x1="76021" y1="23296" x2="76021" y2="23296"/>
                        <a14:foregroundMark x1="27176" y1="21078" x2="27176" y2="21078"/>
                        <a14:foregroundMark x1="81528" y1="38669" x2="81528" y2="38669"/>
                        <a14:foregroundMark x1="81172" y1="41997" x2="81172" y2="41997"/>
                      </a14:backgroundRemoval>
                    </a14:imgEffect>
                  </a14:imgLayer>
                </a14:imgProps>
              </a:ext>
              <a:ext uri="{28A0092B-C50C-407E-A947-70E740481C1C}">
                <a14:useLocalDpi xmlns:a14="http://schemas.microsoft.com/office/drawing/2010/main" val="0"/>
              </a:ext>
            </a:extLst>
          </a:blip>
          <a:stretch>
            <a:fillRect/>
          </a:stretch>
        </p:blipFill>
        <p:spPr>
          <a:xfrm>
            <a:off x="-575351" y="190500"/>
            <a:ext cx="5265436" cy="5901404"/>
          </a:xfrm>
          <a:prstGeom prst="rect">
            <a:avLst/>
          </a:prstGeom>
        </p:spPr>
      </p:pic>
      <p:grpSp>
        <p:nvGrpSpPr>
          <p:cNvPr id="20" name="Group 19"/>
          <p:cNvGrpSpPr/>
          <p:nvPr/>
        </p:nvGrpSpPr>
        <p:grpSpPr>
          <a:xfrm>
            <a:off x="4210086" y="1064400"/>
            <a:ext cx="15076150" cy="1296121"/>
            <a:chOff x="4210086" y="1064400"/>
            <a:chExt cx="15076150" cy="1296121"/>
          </a:xfrm>
        </p:grpSpPr>
        <p:sp>
          <p:nvSpPr>
            <p:cNvPr id="15" name="TextBox 14"/>
            <p:cNvSpPr txBox="1"/>
            <p:nvPr/>
          </p:nvSpPr>
          <p:spPr>
            <a:xfrm>
              <a:off x="5265436" y="1120466"/>
              <a:ext cx="14020800" cy="1107996"/>
            </a:xfrm>
            <a:prstGeom prst="rect">
              <a:avLst/>
            </a:prstGeom>
            <a:noFill/>
          </p:spPr>
          <p:txBody>
            <a:bodyPr wrap="square" rtlCol="0">
              <a:spAutoFit/>
            </a:bodyPr>
            <a:lstStyle/>
            <a:p>
              <a:pPr>
                <a:lnSpc>
                  <a:spcPct val="150000"/>
                </a:lnSpc>
              </a:pPr>
              <a:r>
                <a:rPr lang="en-US" sz="4400" smtClean="0">
                  <a:latin typeface="Times New Roman" panose="02020603050405020304" pitchFamily="18" charset="0"/>
                  <a:cs typeface="Times New Roman" panose="02020603050405020304" pitchFamily="18" charset="0"/>
                </a:rPr>
                <a:t>Muối, mì chính, tiêu trộn vào nhau được gọi là hỗn hợp. </a:t>
              </a: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10086" y="1064400"/>
              <a:ext cx="1234106" cy="1296121"/>
            </a:xfrm>
            <a:prstGeom prst="rect">
              <a:avLst/>
            </a:prstGeom>
          </p:spPr>
        </p:pic>
      </p:grpSp>
      <p:grpSp>
        <p:nvGrpSpPr>
          <p:cNvPr id="21" name="Group 20"/>
          <p:cNvGrpSpPr/>
          <p:nvPr/>
        </p:nvGrpSpPr>
        <p:grpSpPr>
          <a:xfrm>
            <a:off x="4210086" y="2927275"/>
            <a:ext cx="13228488" cy="1364143"/>
            <a:chOff x="4210086" y="2484609"/>
            <a:chExt cx="13228488" cy="1364143"/>
          </a:xfrm>
        </p:grpSpPr>
        <p:sp>
          <p:nvSpPr>
            <p:cNvPr id="17" name="Rectangle 16"/>
            <p:cNvSpPr/>
            <p:nvPr/>
          </p:nvSpPr>
          <p:spPr>
            <a:xfrm>
              <a:off x="5265436" y="2484609"/>
              <a:ext cx="12173138" cy="1107996"/>
            </a:xfrm>
            <a:prstGeom prst="rect">
              <a:avLst/>
            </a:prstGeom>
          </p:spPr>
          <p:txBody>
            <a:bodyPr wrap="square">
              <a:spAutoFit/>
            </a:bodyPr>
            <a:lstStyle/>
            <a:p>
              <a:pPr lvl="0">
                <a:lnSpc>
                  <a:spcPct val="150000"/>
                </a:lnSpc>
              </a:pPr>
              <a:r>
                <a:rPr lang="en-US" sz="4400">
                  <a:solidFill>
                    <a:prstClr val="black"/>
                  </a:solidFill>
                  <a:latin typeface="Times New Roman" panose="02020603050405020304" pitchFamily="18" charset="0"/>
                  <a:cs typeface="Times New Roman" panose="02020603050405020304" pitchFamily="18" charset="0"/>
                </a:rPr>
                <a:t>Vậy không khí có phải là hỗn hợp không?</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10086" y="2552631"/>
              <a:ext cx="1234106" cy="1296121"/>
            </a:xfrm>
            <a:prstGeom prst="rect">
              <a:avLst/>
            </a:prstGeom>
          </p:spPr>
        </p:pic>
      </p:grpSp>
      <p:sp>
        <p:nvSpPr>
          <p:cNvPr id="22" name="Rectangle 21"/>
          <p:cNvSpPr/>
          <p:nvPr/>
        </p:nvSpPr>
        <p:spPr>
          <a:xfrm>
            <a:off x="1764205" y="7482664"/>
            <a:ext cx="15270513" cy="2308324"/>
          </a:xfrm>
          <a:prstGeom prst="rect">
            <a:avLst/>
          </a:prstGeom>
        </p:spPr>
        <p:txBody>
          <a:bodyPr wrap="square">
            <a:spAutoFit/>
          </a:bodyPr>
          <a:lstStyle/>
          <a:p>
            <a:pPr lvl="0" algn="ctr">
              <a:lnSpc>
                <a:spcPct val="150000"/>
              </a:lnSpc>
            </a:pPr>
            <a:r>
              <a:rPr lang="en-US" sz="4800" smtClean="0">
                <a:solidFill>
                  <a:prstClr val="black"/>
                </a:solidFill>
                <a:latin typeface="Times New Roman" panose="02020603050405020304" pitchFamily="18" charset="0"/>
                <a:cs typeface="Times New Roman" panose="02020603050405020304" pitchFamily="18" charset="0"/>
              </a:rPr>
              <a:t>Không khí là một hỗn hợp vì trong không khí có khí ô – xi; khí các-bô-nic, bụi, khói và một số chất khác.</a:t>
            </a:r>
            <a:endParaRPr lang="en-GB" sz="480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304800" y="-660445"/>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0" y="353781"/>
              <a:ext cx="28675646" cy="4982393"/>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75510">
              <a:off x="364363" y="1947387"/>
              <a:ext cx="1497102" cy="1029258"/>
            </a:xfrm>
            <a:prstGeom prst="rect">
              <a:avLst/>
            </a:prstGeom>
          </p:spPr>
        </p:pic>
      </p:grpSp>
      <p:grpSp>
        <p:nvGrpSpPr>
          <p:cNvPr id="27" name="Group 27"/>
          <p:cNvGrpSpPr/>
          <p:nvPr/>
        </p:nvGrpSpPr>
        <p:grpSpPr>
          <a:xfrm>
            <a:off x="-737650" y="8097732"/>
            <a:ext cx="20409296" cy="278827"/>
            <a:chOff x="0" y="0"/>
            <a:chExt cx="27212394" cy="371769"/>
          </a:xfrm>
        </p:grpSpPr>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flipH="1">
              <a:off x="0" y="91111"/>
              <a:ext cx="4561667" cy="262296"/>
            </a:xfrm>
            <a:prstGeom prst="rect">
              <a:avLst/>
            </a:prstGeom>
          </p:spPr>
        </p:pic>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flipH="1">
              <a:off x="4547680" y="110069"/>
              <a:ext cx="4551304" cy="261700"/>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9050659" y="109595"/>
              <a:ext cx="4551304" cy="261700"/>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739328">
              <a:off x="13588762" y="51623"/>
              <a:ext cx="4551304" cy="261700"/>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flipH="1">
              <a:off x="18111771" y="0"/>
              <a:ext cx="4551304" cy="261700"/>
            </a:xfrm>
            <a:prstGeom prst="rect">
              <a:avLst/>
            </a:prstGeom>
          </p:spPr>
        </p:pic>
        <p:pic>
          <p:nvPicPr>
            <p:cNvPr id="33" name="Picture 3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flipH="1">
              <a:off x="22631605" y="36743"/>
              <a:ext cx="4580789" cy="263395"/>
            </a:xfrm>
            <a:prstGeom prst="rect">
              <a:avLst/>
            </a:prstGeom>
          </p:spPr>
        </p:pic>
      </p:grpSp>
      <p:pic>
        <p:nvPicPr>
          <p:cNvPr id="52" name="Picture 51"/>
          <p:cNvPicPr>
            <a:picLocks noChangeAspect="1"/>
          </p:cNvPicPr>
          <p:nvPr/>
        </p:nvPicPr>
        <p:blipFill>
          <a:blip r:embed="rId20"/>
          <a:stretch>
            <a:fillRect/>
          </a:stretch>
        </p:blipFill>
        <p:spPr>
          <a:xfrm>
            <a:off x="4365452" y="77454"/>
            <a:ext cx="11339543" cy="3426249"/>
          </a:xfrm>
          <a:prstGeom prst="rect">
            <a:avLst/>
          </a:prstGeom>
        </p:spPr>
      </p:pic>
      <p:pic>
        <p:nvPicPr>
          <p:cNvPr id="53" name="Picture 52"/>
          <p:cNvPicPr>
            <a:picLocks noChangeAspect="1"/>
          </p:cNvPicPr>
          <p:nvPr/>
        </p:nvPicPr>
        <p:blipFill>
          <a:blip r:embed="rId21"/>
          <a:stretch>
            <a:fillRect/>
          </a:stretch>
        </p:blipFill>
        <p:spPr>
          <a:xfrm>
            <a:off x="533400" y="3648755"/>
            <a:ext cx="6439698" cy="3934070"/>
          </a:xfrm>
          <a:prstGeom prst="rect">
            <a:avLst/>
          </a:prstGeom>
        </p:spPr>
      </p:pic>
      <p:pic>
        <p:nvPicPr>
          <p:cNvPr id="54" name="Picture 53"/>
          <p:cNvPicPr>
            <a:picLocks noChangeAspect="1"/>
          </p:cNvPicPr>
          <p:nvPr/>
        </p:nvPicPr>
        <p:blipFill>
          <a:blip r:embed="rId22"/>
          <a:stretch>
            <a:fillRect/>
          </a:stretch>
        </p:blipFill>
        <p:spPr>
          <a:xfrm>
            <a:off x="7561748" y="3648755"/>
            <a:ext cx="3934070" cy="3934070"/>
          </a:xfrm>
          <a:prstGeom prst="rect">
            <a:avLst/>
          </a:prstGeom>
        </p:spPr>
      </p:pic>
      <p:pic>
        <p:nvPicPr>
          <p:cNvPr id="55" name="Picture 54"/>
          <p:cNvPicPr>
            <a:picLocks noChangeAspect="1"/>
          </p:cNvPicPr>
          <p:nvPr/>
        </p:nvPicPr>
        <p:blipFill>
          <a:blip r:embed="rId23"/>
          <a:stretch>
            <a:fillRect/>
          </a:stretch>
        </p:blipFill>
        <p:spPr>
          <a:xfrm>
            <a:off x="12114516" y="3648755"/>
            <a:ext cx="5335283" cy="4001462"/>
          </a:xfrm>
          <a:prstGeom prst="rect">
            <a:avLst/>
          </a:prstGeom>
        </p:spPr>
      </p:pic>
      <p:sp>
        <p:nvSpPr>
          <p:cNvPr id="56" name="TextBox 55"/>
          <p:cNvSpPr txBox="1"/>
          <p:nvPr/>
        </p:nvSpPr>
        <p:spPr>
          <a:xfrm>
            <a:off x="2399852" y="8493193"/>
            <a:ext cx="2747868" cy="707886"/>
          </a:xfrm>
          <a:prstGeom prst="rect">
            <a:avLst/>
          </a:prstGeom>
          <a:noFill/>
        </p:spPr>
        <p:txBody>
          <a:bodyPr wrap="none" rtlCol="0">
            <a:spAutoFit/>
          </a:bodyPr>
          <a:lstStyle/>
          <a:p>
            <a:r>
              <a:rPr lang="en-US" sz="4000">
                <a:latin typeface="Times New Roman" panose="02020603050405020304" pitchFamily="18" charset="0"/>
                <a:cs typeface="Times New Roman" panose="02020603050405020304" pitchFamily="18" charset="0"/>
              </a:rPr>
              <a:t>Gạo và Cám</a:t>
            </a:r>
            <a:endParaRPr lang="en-GB" sz="4000">
              <a:latin typeface="Times New Roman" panose="02020603050405020304" pitchFamily="18" charset="0"/>
              <a:cs typeface="Times New Roman" panose="02020603050405020304" pitchFamily="18" charset="0"/>
            </a:endParaRPr>
          </a:p>
        </p:txBody>
      </p:sp>
      <p:sp>
        <p:nvSpPr>
          <p:cNvPr id="57" name="TextBox 56"/>
          <p:cNvSpPr txBox="1"/>
          <p:nvPr/>
        </p:nvSpPr>
        <p:spPr>
          <a:xfrm>
            <a:off x="7604743" y="8539359"/>
            <a:ext cx="3555918" cy="1323439"/>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Hạt dinh dưỡng granola</a:t>
            </a:r>
            <a:endParaRPr lang="en-GB" sz="4000">
              <a:latin typeface="Times New Roman" panose="02020603050405020304" pitchFamily="18" charset="0"/>
              <a:cs typeface="Times New Roman" panose="02020603050405020304" pitchFamily="18" charset="0"/>
            </a:endParaRPr>
          </a:p>
        </p:txBody>
      </p:sp>
      <p:sp>
        <p:nvSpPr>
          <p:cNvPr id="58" name="TextBox 57"/>
          <p:cNvSpPr txBox="1"/>
          <p:nvPr/>
        </p:nvSpPr>
        <p:spPr>
          <a:xfrm>
            <a:off x="13297770" y="8633267"/>
            <a:ext cx="2577950"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Rau củ trộn</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randombar(horizontal)">
                                      <p:cBhvr>
                                        <p:cTn id="12" dur="500"/>
                                        <p:tgtEl>
                                          <p:spTgt spid="56"/>
                                        </p:tgtEl>
                                      </p:cBhvr>
                                    </p:animEffect>
                                  </p:childTnLst>
                                </p:cTn>
                              </p:par>
                              <p:par>
                                <p:cTn id="13" presetID="14" presetClass="entr" presetSubtype="1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randombar(horizontal)">
                                      <p:cBhvr>
                                        <p:cTn id="20" dur="500"/>
                                        <p:tgtEl>
                                          <p:spTgt spid="5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799</Words>
  <Application>Microsoft Office PowerPoint</Application>
  <PresentationFormat>Custom</PresentationFormat>
  <Paragraphs>84</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Calibri</vt:lpstr>
      <vt:lpstr>อีฟดอวอิ้ง</vt:lpstr>
      <vt:lpstr>Times New Roman</vt:lpstr>
      <vt:lpstr>#9Slide03 Arima Madurai Bold</vt:lpstr>
      <vt:lpstr>Bobby Jones Soft</vt:lpstr>
      <vt:lpstr>Arial</vt:lpstr>
      <vt:lpstr>Coiny</vt:lpstr>
      <vt:lpstr>宋体</vt:lpstr>
      <vt:lpstr>iCiel Cadena</vt:lpstr>
      <vt:lpstr>#9Slide03 Arima Madurai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Red Playful Ice Breaker Class Activity Show and Tell Education Presentation</dc:title>
  <dc:creator>Uyen Uyen</dc:creator>
  <cp:lastModifiedBy>admin</cp:lastModifiedBy>
  <cp:revision>37</cp:revision>
  <dcterms:created xsi:type="dcterms:W3CDTF">2006-08-16T00:00:00Z</dcterms:created>
  <dcterms:modified xsi:type="dcterms:W3CDTF">2023-02-06T07:45:00Z</dcterms:modified>
  <dc:identifier>DAEyh0P930Q</dc:identifier>
</cp:coreProperties>
</file>