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7"/>
  </p:notesMasterIdLst>
  <p:sldIdLst>
    <p:sldId id="329" r:id="rId4"/>
    <p:sldId id="258" r:id="rId5"/>
    <p:sldId id="260" r:id="rId6"/>
    <p:sldId id="259" r:id="rId7"/>
    <p:sldId id="263" r:id="rId8"/>
    <p:sldId id="308" r:id="rId9"/>
    <p:sldId id="265" r:id="rId10"/>
    <p:sldId id="315" r:id="rId11"/>
    <p:sldId id="267" r:id="rId12"/>
    <p:sldId id="317" r:id="rId13"/>
    <p:sldId id="327" r:id="rId14"/>
    <p:sldId id="268" r:id="rId15"/>
    <p:sldId id="270" r:id="rId16"/>
    <p:sldId id="271" r:id="rId17"/>
    <p:sldId id="273" r:id="rId18"/>
    <p:sldId id="321" r:id="rId19"/>
    <p:sldId id="275" r:id="rId20"/>
    <p:sldId id="313" r:id="rId21"/>
    <p:sldId id="323" r:id="rId22"/>
    <p:sldId id="325" r:id="rId23"/>
    <p:sldId id="324" r:id="rId24"/>
    <p:sldId id="326" r:id="rId25"/>
    <p:sldId id="33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94660"/>
  </p:normalViewPr>
  <p:slideViewPr>
    <p:cSldViewPr>
      <p:cViewPr varScale="1">
        <p:scale>
          <a:sx n="70" d="100"/>
          <a:sy n="70" d="100"/>
        </p:scale>
        <p:origin x="720"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3/8/2023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57529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3822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124870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302221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58773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459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98199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39724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32543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320509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35137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31853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425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0" name="WordArt 12"/>
          <p:cNvSpPr>
            <a:spLocks noChangeArrowheads="1" noChangeShapeType="1" noTextEdit="1"/>
          </p:cNvSpPr>
          <p:nvPr/>
        </p:nvSpPr>
        <p:spPr bwMode="auto">
          <a:xfrm>
            <a:off x="3276600" y="1828800"/>
            <a:ext cx="3657600" cy="4238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C00000"/>
                </a:solidFill>
                <a:latin typeface="+mj-lt"/>
                <a:cs typeface="Times New Roman"/>
              </a:rPr>
              <a:t>KHOA HỌC </a:t>
            </a:r>
          </a:p>
        </p:txBody>
      </p:sp>
      <p:sp>
        <p:nvSpPr>
          <p:cNvPr id="22536" name="WordArt 7"/>
          <p:cNvSpPr>
            <a:spLocks noChangeArrowheads="1" noChangeShapeType="1" noTextEdit="1"/>
          </p:cNvSpPr>
          <p:nvPr/>
        </p:nvSpPr>
        <p:spPr bwMode="auto">
          <a:xfrm>
            <a:off x="1219200" y="2362200"/>
            <a:ext cx="7315200" cy="14351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mj-lt"/>
                <a:cs typeface="Times New Roman"/>
              </a:rPr>
              <a:t>CƠ QUAN SINH SẢN </a:t>
            </a:r>
          </a:p>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mj-lt"/>
                <a:cs typeface="Times New Roman"/>
              </a:rPr>
              <a:t>CỦA THỰC VẬT CÓ HOA</a:t>
            </a:r>
          </a:p>
        </p:txBody>
      </p:sp>
      <p:sp>
        <p:nvSpPr>
          <p:cNvPr id="4" name="WordArt 12"/>
          <p:cNvSpPr>
            <a:spLocks noChangeArrowheads="1" noChangeShapeType="1" noTextEdit="1"/>
          </p:cNvSpPr>
          <p:nvPr/>
        </p:nvSpPr>
        <p:spPr bwMode="auto">
          <a:xfrm>
            <a:off x="2152650" y="300037"/>
            <a:ext cx="5448300" cy="11858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6000" b="1" kern="10" dirty="0" err="1" smtClean="0">
                <a:ln w="9525">
                  <a:solidFill>
                    <a:srgbClr val="000000"/>
                  </a:solidFill>
                  <a:round/>
                  <a:headEnd/>
                  <a:tailEnd/>
                </a:ln>
                <a:solidFill>
                  <a:srgbClr val="7030A0"/>
                </a:solidFill>
                <a:latin typeface="+mj-lt"/>
                <a:cs typeface="Times New Roman"/>
              </a:rPr>
              <a:t>Trường</a:t>
            </a:r>
            <a:r>
              <a:rPr lang="en-US" sz="6000" b="1" kern="10" dirty="0" smtClean="0">
                <a:ln w="9525">
                  <a:solidFill>
                    <a:srgbClr val="000000"/>
                  </a:solidFill>
                  <a:round/>
                  <a:headEnd/>
                  <a:tailEnd/>
                </a:ln>
                <a:solidFill>
                  <a:srgbClr val="7030A0"/>
                </a:solidFill>
                <a:latin typeface="+mj-lt"/>
                <a:cs typeface="Times New Roman"/>
              </a:rPr>
              <a:t> </a:t>
            </a:r>
            <a:r>
              <a:rPr lang="en-US" sz="6000" b="1" kern="10" dirty="0" err="1" smtClean="0">
                <a:ln w="9525">
                  <a:solidFill>
                    <a:srgbClr val="000000"/>
                  </a:solidFill>
                  <a:round/>
                  <a:headEnd/>
                  <a:tailEnd/>
                </a:ln>
                <a:solidFill>
                  <a:srgbClr val="7030A0"/>
                </a:solidFill>
                <a:latin typeface="+mj-lt"/>
                <a:cs typeface="Times New Roman"/>
              </a:rPr>
              <a:t>Tiểu</a:t>
            </a:r>
            <a:r>
              <a:rPr lang="en-US" sz="6000" b="1" kern="10" dirty="0" smtClean="0">
                <a:ln w="9525">
                  <a:solidFill>
                    <a:srgbClr val="000000"/>
                  </a:solidFill>
                  <a:round/>
                  <a:headEnd/>
                  <a:tailEnd/>
                </a:ln>
                <a:solidFill>
                  <a:srgbClr val="7030A0"/>
                </a:solidFill>
                <a:latin typeface="+mj-lt"/>
                <a:cs typeface="Times New Roman"/>
              </a:rPr>
              <a:t> </a:t>
            </a:r>
            <a:r>
              <a:rPr lang="en-US" sz="6000" b="1" kern="10" dirty="0" err="1" smtClean="0">
                <a:ln w="9525">
                  <a:solidFill>
                    <a:srgbClr val="000000"/>
                  </a:solidFill>
                  <a:round/>
                  <a:headEnd/>
                  <a:tailEnd/>
                </a:ln>
                <a:solidFill>
                  <a:srgbClr val="7030A0"/>
                </a:solidFill>
                <a:latin typeface="+mj-lt"/>
                <a:cs typeface="Times New Roman"/>
              </a:rPr>
              <a:t>học</a:t>
            </a:r>
            <a:r>
              <a:rPr lang="en-US" sz="6000" b="1" kern="10" dirty="0" smtClean="0">
                <a:ln w="9525">
                  <a:solidFill>
                    <a:srgbClr val="000000"/>
                  </a:solidFill>
                  <a:round/>
                  <a:headEnd/>
                  <a:tailEnd/>
                </a:ln>
                <a:solidFill>
                  <a:srgbClr val="7030A0"/>
                </a:solidFill>
                <a:latin typeface="+mj-lt"/>
                <a:cs typeface="Times New Roman"/>
              </a:rPr>
              <a:t> </a:t>
            </a:r>
            <a:r>
              <a:rPr lang="en-US" sz="6000" b="1" kern="10" dirty="0" err="1" smtClean="0">
                <a:ln w="9525">
                  <a:solidFill>
                    <a:srgbClr val="000000"/>
                  </a:solidFill>
                  <a:round/>
                  <a:headEnd/>
                  <a:tailEnd/>
                </a:ln>
                <a:solidFill>
                  <a:srgbClr val="7030A0"/>
                </a:solidFill>
                <a:latin typeface="+mj-lt"/>
                <a:cs typeface="Times New Roman"/>
              </a:rPr>
              <a:t>Ngọc</a:t>
            </a:r>
            <a:r>
              <a:rPr lang="en-US" sz="6000" b="1" kern="10" dirty="0" smtClean="0">
                <a:ln w="9525">
                  <a:solidFill>
                    <a:srgbClr val="000000"/>
                  </a:solidFill>
                  <a:round/>
                  <a:headEnd/>
                  <a:tailEnd/>
                </a:ln>
                <a:solidFill>
                  <a:srgbClr val="7030A0"/>
                </a:solidFill>
                <a:latin typeface="+mj-lt"/>
                <a:cs typeface="Times New Roman"/>
              </a:rPr>
              <a:t> </a:t>
            </a:r>
            <a:r>
              <a:rPr lang="en-US" sz="6000" b="1" kern="10" dirty="0" err="1" smtClean="0">
                <a:ln w="9525">
                  <a:solidFill>
                    <a:srgbClr val="000000"/>
                  </a:solidFill>
                  <a:round/>
                  <a:headEnd/>
                  <a:tailEnd/>
                </a:ln>
                <a:solidFill>
                  <a:srgbClr val="7030A0"/>
                </a:solidFill>
                <a:latin typeface="+mj-lt"/>
                <a:cs typeface="Times New Roman"/>
              </a:rPr>
              <a:t>Lâm</a:t>
            </a:r>
            <a:endParaRPr lang="en-US" sz="6000" b="1" kern="10" dirty="0">
              <a:ln w="9525">
                <a:solidFill>
                  <a:srgbClr val="000000"/>
                </a:solidFill>
                <a:round/>
                <a:headEnd/>
                <a:tailEnd/>
              </a:ln>
              <a:solidFill>
                <a:srgbClr val="7030A0"/>
              </a:solidFill>
              <a:latin typeface="+mj-lt"/>
              <a:cs typeface="Times New Roman"/>
            </a:endParaRPr>
          </a:p>
        </p:txBody>
      </p:sp>
      <p:sp>
        <p:nvSpPr>
          <p:cNvPr id="5" name="WordArt 12"/>
          <p:cNvSpPr>
            <a:spLocks noChangeArrowheads="1" noChangeShapeType="1" noTextEdit="1"/>
          </p:cNvSpPr>
          <p:nvPr/>
        </p:nvSpPr>
        <p:spPr bwMode="auto">
          <a:xfrm>
            <a:off x="3810000" y="4114800"/>
            <a:ext cx="3657600" cy="4238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9525">
                  <a:solidFill>
                    <a:srgbClr val="000000"/>
                  </a:solidFill>
                  <a:round/>
                  <a:headEnd/>
                  <a:tailEnd/>
                </a:ln>
                <a:solidFill>
                  <a:srgbClr val="C00000"/>
                </a:solidFill>
                <a:latin typeface="+mj-lt"/>
                <a:cs typeface="Times New Roman"/>
              </a:rPr>
              <a:t>GV: </a:t>
            </a:r>
            <a:r>
              <a:rPr lang="en-US" sz="3600" b="1" kern="10" dirty="0" err="1" smtClean="0">
                <a:ln w="9525">
                  <a:solidFill>
                    <a:srgbClr val="000000"/>
                  </a:solidFill>
                  <a:round/>
                  <a:headEnd/>
                  <a:tailEnd/>
                </a:ln>
                <a:solidFill>
                  <a:srgbClr val="C00000"/>
                </a:solidFill>
                <a:latin typeface="+mj-lt"/>
                <a:cs typeface="Times New Roman"/>
              </a:rPr>
              <a:t>Đỗ</a:t>
            </a:r>
            <a:r>
              <a:rPr lang="en-US" sz="3600" b="1" kern="10" dirty="0" smtClean="0">
                <a:ln w="9525">
                  <a:solidFill>
                    <a:srgbClr val="000000"/>
                  </a:solidFill>
                  <a:round/>
                  <a:headEnd/>
                  <a:tailEnd/>
                </a:ln>
                <a:solidFill>
                  <a:srgbClr val="C00000"/>
                </a:solidFill>
                <a:latin typeface="+mj-lt"/>
                <a:cs typeface="Times New Roman"/>
              </a:rPr>
              <a:t> </a:t>
            </a:r>
            <a:r>
              <a:rPr lang="en-US" sz="3600" b="1" kern="10" dirty="0" err="1" smtClean="0">
                <a:ln w="9525">
                  <a:solidFill>
                    <a:srgbClr val="000000"/>
                  </a:solidFill>
                  <a:round/>
                  <a:headEnd/>
                  <a:tailEnd/>
                </a:ln>
                <a:solidFill>
                  <a:srgbClr val="C00000"/>
                </a:solidFill>
                <a:latin typeface="+mj-lt"/>
                <a:cs typeface="Times New Roman"/>
              </a:rPr>
              <a:t>Thị</a:t>
            </a:r>
            <a:r>
              <a:rPr lang="en-US" sz="3600" b="1" kern="10" dirty="0" smtClean="0">
                <a:ln w="9525">
                  <a:solidFill>
                    <a:srgbClr val="000000"/>
                  </a:solidFill>
                  <a:round/>
                  <a:headEnd/>
                  <a:tailEnd/>
                </a:ln>
                <a:solidFill>
                  <a:srgbClr val="C00000"/>
                </a:solidFill>
                <a:latin typeface="+mj-lt"/>
                <a:cs typeface="Times New Roman"/>
              </a:rPr>
              <a:t> </a:t>
            </a:r>
            <a:r>
              <a:rPr lang="en-US" sz="3600" b="1" kern="10" dirty="0" err="1" smtClean="0">
                <a:ln w="9525">
                  <a:solidFill>
                    <a:srgbClr val="000000"/>
                  </a:solidFill>
                  <a:round/>
                  <a:headEnd/>
                  <a:tailEnd/>
                </a:ln>
                <a:solidFill>
                  <a:srgbClr val="C00000"/>
                </a:solidFill>
                <a:latin typeface="+mj-lt"/>
                <a:cs typeface="Times New Roman"/>
              </a:rPr>
              <a:t>Kiều</a:t>
            </a:r>
            <a:r>
              <a:rPr lang="en-US" sz="3600" b="1" kern="10" dirty="0" smtClean="0">
                <a:ln w="9525">
                  <a:solidFill>
                    <a:srgbClr val="000000"/>
                  </a:solidFill>
                  <a:round/>
                  <a:headEnd/>
                  <a:tailEnd/>
                </a:ln>
                <a:solidFill>
                  <a:srgbClr val="C00000"/>
                </a:solidFill>
                <a:latin typeface="+mj-lt"/>
                <a:cs typeface="Times New Roman"/>
              </a:rPr>
              <a:t> </a:t>
            </a:r>
            <a:r>
              <a:rPr lang="en-US" sz="3600" b="1" kern="10" dirty="0" err="1" smtClean="0">
                <a:ln w="9525">
                  <a:solidFill>
                    <a:srgbClr val="000000"/>
                  </a:solidFill>
                  <a:round/>
                  <a:headEnd/>
                  <a:tailEnd/>
                </a:ln>
                <a:solidFill>
                  <a:srgbClr val="C00000"/>
                </a:solidFill>
                <a:latin typeface="+mj-lt"/>
                <a:cs typeface="Times New Roman"/>
              </a:rPr>
              <a:t>Hoa</a:t>
            </a:r>
            <a:endParaRPr lang="en-US" sz="3600" b="1" kern="10" dirty="0">
              <a:ln w="9525">
                <a:solidFill>
                  <a:srgbClr val="000000"/>
                </a:solidFill>
                <a:round/>
                <a:headEnd/>
                <a:tailEnd/>
              </a:ln>
              <a:solidFill>
                <a:srgbClr val="C00000"/>
              </a:solidFill>
              <a:latin typeface="+mj-lt"/>
              <a:cs typeface="Times New Roman"/>
            </a:endParaRPr>
          </a:p>
        </p:txBody>
      </p:sp>
    </p:spTree>
    <p:extLst>
      <p:ext uri="{BB962C8B-B14F-4D97-AF65-F5344CB8AC3E}">
        <p14:creationId xmlns:p14="http://schemas.microsoft.com/office/powerpoint/2010/main" val="3113460803"/>
      </p:ext>
    </p:extLst>
  </p:cSld>
  <p:clrMapOvr>
    <a:masterClrMapping/>
  </p:clrMapOvr>
  <p:transition spd="med" advTm="21000">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10"/>
                                        </p:tgtEl>
                                        <p:attrNameLst>
                                          <p:attrName>stroke.color</p:attrName>
                                        </p:attrNameLst>
                                      </p:cBhvr>
                                      <p:to>
                                        <a:schemeClr val="accent2"/>
                                      </p:to>
                                    </p:animClr>
                                    <p:set>
                                      <p:cBhvr>
                                        <p:cTn id="7" dur="2000" fill="hold"/>
                                        <p:tgtEl>
                                          <p:spTgt spid="10"/>
                                        </p:tgtEl>
                                        <p:attrNameLst>
                                          <p:attrName>stroke.on</p:attrName>
                                        </p:attrNameLst>
                                      </p:cBhvr>
                                      <p:to>
                                        <p:strVal val="true"/>
                                      </p:to>
                                    </p:set>
                                  </p:childTnLst>
                                </p:cTn>
                              </p:par>
                              <p:par>
                                <p:cTn id="8"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 dur="500" fill="hold"/>
                                        <p:tgtEl>
                                          <p:spTgt spid="10"/>
                                        </p:tgtEl>
                                        <p:attrNameLst>
                                          <p:attrName>style.color</p:attrName>
                                        </p:attrNameLst>
                                      </p:cBhvr>
                                      <p:by>
                                        <p:hsl h="7200000" s="0" l="0"/>
                                      </p:by>
                                    </p:animClr>
                                    <p:animClr clrSpc="hsl" dir="cw">
                                      <p:cBhvr>
                                        <p:cTn id="10" dur="500" fill="hold"/>
                                        <p:tgtEl>
                                          <p:spTgt spid="10"/>
                                        </p:tgtEl>
                                        <p:attrNameLst>
                                          <p:attrName>fillcolor</p:attrName>
                                        </p:attrNameLst>
                                      </p:cBhvr>
                                      <p:by>
                                        <p:hsl h="7200000" s="0" l="0"/>
                                      </p:by>
                                    </p:animClr>
                                    <p:animClr clrSpc="hsl" dir="cw">
                                      <p:cBhvr>
                                        <p:cTn id="11" dur="500" fill="hold"/>
                                        <p:tgtEl>
                                          <p:spTgt spid="10"/>
                                        </p:tgtEl>
                                        <p:attrNameLst>
                                          <p:attrName>stroke.color</p:attrName>
                                        </p:attrNameLst>
                                      </p:cBhvr>
                                      <p:by>
                                        <p:hsl h="7200000" s="0" l="0"/>
                                      </p:by>
                                    </p:animClr>
                                    <p:set>
                                      <p:cBhvr>
                                        <p:cTn id="12" dur="500" fill="hold"/>
                                        <p:tgtEl>
                                          <p:spTgt spid="10"/>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4"/>
                                        </p:tgtEl>
                                        <p:attrNameLst>
                                          <p:attrName>stroke.color</p:attrName>
                                        </p:attrNameLst>
                                      </p:cBhvr>
                                      <p:to>
                                        <a:schemeClr val="accent2"/>
                                      </p:to>
                                    </p:animClr>
                                    <p:set>
                                      <p:cBhvr>
                                        <p:cTn id="15" dur="2000" fill="hold"/>
                                        <p:tgtEl>
                                          <p:spTgt spid="4"/>
                                        </p:tgtEl>
                                        <p:attrNameLst>
                                          <p:attrName>stroke.on</p:attrName>
                                        </p:attrNameLst>
                                      </p:cBhvr>
                                      <p:to>
                                        <p:strVal val="true"/>
                                      </p:to>
                                    </p:set>
                                  </p:childTnLst>
                                </p:cTn>
                              </p:par>
                              <p:par>
                                <p:cTn id="1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7" dur="500" fill="hold"/>
                                        <p:tgtEl>
                                          <p:spTgt spid="4"/>
                                        </p:tgtEl>
                                        <p:attrNameLst>
                                          <p:attrName>style.color</p:attrName>
                                        </p:attrNameLst>
                                      </p:cBhvr>
                                      <p:by>
                                        <p:hsl h="7200000" s="0" l="0"/>
                                      </p:by>
                                    </p:animClr>
                                    <p:animClr clrSpc="hsl" dir="cw">
                                      <p:cBhvr>
                                        <p:cTn id="18" dur="500" fill="hold"/>
                                        <p:tgtEl>
                                          <p:spTgt spid="4"/>
                                        </p:tgtEl>
                                        <p:attrNameLst>
                                          <p:attrName>fillcolor</p:attrName>
                                        </p:attrNameLst>
                                      </p:cBhvr>
                                      <p:by>
                                        <p:hsl h="7200000" s="0" l="0"/>
                                      </p:by>
                                    </p:animClr>
                                    <p:animClr clrSpc="hsl" dir="cw">
                                      <p:cBhvr>
                                        <p:cTn id="19" dur="500" fill="hold"/>
                                        <p:tgtEl>
                                          <p:spTgt spid="4"/>
                                        </p:tgtEl>
                                        <p:attrNameLst>
                                          <p:attrName>stroke.color</p:attrName>
                                        </p:attrNameLst>
                                      </p:cBhvr>
                                      <p:by>
                                        <p:hsl h="7200000" s="0" l="0"/>
                                      </p:by>
                                    </p:animClr>
                                    <p:set>
                                      <p:cBhvr>
                                        <p:cTn id="20" dur="500" fill="hold"/>
                                        <p:tgtEl>
                                          <p:spTgt spid="4"/>
                                        </p:tgtEl>
                                        <p:attrNameLst>
                                          <p:attrName>fill.type</p:attrName>
                                        </p:attrNameLst>
                                      </p:cBhvr>
                                      <p:to>
                                        <p:strVal val="solid"/>
                                      </p:to>
                                    </p:set>
                                  </p:childTnLst>
                                </p:cTn>
                              </p:par>
                              <p:par>
                                <p:cTn id="21" presetID="7" presetClass="emph" presetSubtype="2" repeatCount="indefinite" fill="hold" nodeType="withEffect">
                                  <p:stCondLst>
                                    <p:cond delay="0"/>
                                  </p:stCondLst>
                                  <p:childTnLst>
                                    <p:animClr clrSpc="rgb" dir="cw">
                                      <p:cBhvr>
                                        <p:cTn id="22" dur="2000" fill="hold"/>
                                        <p:tgtEl>
                                          <p:spTgt spid="5"/>
                                        </p:tgtEl>
                                        <p:attrNameLst>
                                          <p:attrName>stroke.color</p:attrName>
                                        </p:attrNameLst>
                                      </p:cBhvr>
                                      <p:to>
                                        <a:schemeClr val="accent2"/>
                                      </p:to>
                                    </p:animClr>
                                    <p:set>
                                      <p:cBhvr>
                                        <p:cTn id="23" dur="2000" fill="hold"/>
                                        <p:tgtEl>
                                          <p:spTgt spid="5"/>
                                        </p:tgtEl>
                                        <p:attrNameLst>
                                          <p:attrName>stroke.on</p:attrName>
                                        </p:attrNameLst>
                                      </p:cBhvr>
                                      <p:to>
                                        <p:strVal val="true"/>
                                      </p:to>
                                    </p:set>
                                  </p:childTnLst>
                                </p:cTn>
                              </p:par>
                              <p:par>
                                <p:cTn id="24"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25" dur="500" fill="hold"/>
                                        <p:tgtEl>
                                          <p:spTgt spid="5"/>
                                        </p:tgtEl>
                                        <p:attrNameLst>
                                          <p:attrName>style.color</p:attrName>
                                        </p:attrNameLst>
                                      </p:cBhvr>
                                      <p:by>
                                        <p:hsl h="7200000" s="0" l="0"/>
                                      </p:by>
                                    </p:animClr>
                                    <p:animClr clrSpc="hsl" dir="cw">
                                      <p:cBhvr>
                                        <p:cTn id="26" dur="500" fill="hold"/>
                                        <p:tgtEl>
                                          <p:spTgt spid="5"/>
                                        </p:tgtEl>
                                        <p:attrNameLst>
                                          <p:attrName>fillcolor</p:attrName>
                                        </p:attrNameLst>
                                      </p:cBhvr>
                                      <p:by>
                                        <p:hsl h="7200000" s="0" l="0"/>
                                      </p:by>
                                    </p:animClr>
                                    <p:animClr clrSpc="hsl" dir="cw">
                                      <p:cBhvr>
                                        <p:cTn id="27" dur="500" fill="hold"/>
                                        <p:tgtEl>
                                          <p:spTgt spid="5"/>
                                        </p:tgtEl>
                                        <p:attrNameLst>
                                          <p:attrName>stroke.color</p:attrName>
                                        </p:attrNameLst>
                                      </p:cBhvr>
                                      <p:by>
                                        <p:hsl h="7200000" s="0" l="0"/>
                                      </p:by>
                                    </p:animClr>
                                    <p:set>
                                      <p:cBhvr>
                                        <p:cTn id="2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724400" cy="3435529"/>
          </a:xfrm>
          <a:noFill/>
        </p:spPr>
      </p:pic>
      <p:sp>
        <p:nvSpPr>
          <p:cNvPr id="94211" name="Text Box 3"/>
          <p:cNvSpPr txBox="1">
            <a:spLocks noChangeArrowheads="1"/>
          </p:cNvSpPr>
          <p:nvPr/>
        </p:nvSpPr>
        <p:spPr bwMode="auto">
          <a:xfrm>
            <a:off x="4657725" y="4540909"/>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H="1" flipV="1">
            <a:off x="5610225" y="2682328"/>
            <a:ext cx="57150" cy="1717678"/>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1" y="4454433"/>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848600" y="2703237"/>
            <a:ext cx="495300" cy="1716363"/>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28600" y="1447800"/>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Sưu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tầm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kê</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sau</a:t>
            </a:r>
            <a:r>
              <a:rPr lang="en-US" sz="2400" b="1" dirty="0">
                <a:solidFill>
                  <a:srgbClr val="C00000"/>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1434987235"/>
              </p:ext>
            </p:extLst>
          </p:nvPr>
        </p:nvGraphicFramePr>
        <p:xfrm>
          <a:off x="304800" y="2571571"/>
          <a:ext cx="8229600" cy="3261310"/>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10840" y="1227315"/>
            <a:ext cx="4328160" cy="48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0312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dirty="0" err="1">
                <a:latin typeface="Arial" panose="020B0604020202020204" pitchFamily="34" charset="0"/>
              </a:rPr>
              <a:t>Noãn</a:t>
            </a:r>
            <a:endParaRPr lang="en-US" sz="2800" b="1" dirty="0">
              <a:latin typeface="Arial" panose="020B0604020202020204" pitchFamily="34" charset="0"/>
            </a:endParaRP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511" y="1598500"/>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2877683" y="1258162"/>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4319743" y="117726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1447800" y="1468438"/>
            <a:ext cx="2061323" cy="631031"/>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2914990" y="2084229"/>
            <a:ext cx="2496525" cy="1115311"/>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4518886" y="2279027"/>
            <a:ext cx="1066800" cy="1115355"/>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flipV="1">
            <a:off x="1828800" y="4075113"/>
            <a:ext cx="1532436" cy="1841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1246639" y="2672953"/>
            <a:ext cx="2343038" cy="153194"/>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1375273" y="4121149"/>
            <a:ext cx="2374968" cy="1136779"/>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3509123" y="341722"/>
            <a:ext cx="2743200" cy="1168400"/>
          </a:xfrm>
          <a:prstGeom prst="ellipse">
            <a:avLst/>
          </a:prstGeom>
          <a:solidFill>
            <a:srgbClr val="FFCCFF"/>
          </a:solidFill>
          <a:ln w="28575">
            <a:solidFill>
              <a:srgbClr val="0000CC"/>
            </a:solidFill>
            <a:round/>
          </a:ln>
        </p:spPr>
        <p:txBody>
          <a:bodyPr wrap="none" anchor="ctr"/>
          <a:lstStyle/>
          <a:p>
            <a:pPr algn="ctr"/>
            <a:r>
              <a:rPr lang="en-US" sz="2400" b="1" dirty="0" err="1">
                <a:solidFill>
                  <a:schemeClr val="accent2"/>
                </a:solidFill>
                <a:latin typeface="Arial" panose="020B0604020202020204" pitchFamily="34" charset="0"/>
              </a:rPr>
              <a:t>Bao</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chứa</a:t>
            </a:r>
            <a:r>
              <a:rPr lang="en-US" sz="2400" b="1" dirty="0">
                <a:solidFill>
                  <a:schemeClr val="accent2"/>
                </a:solidFill>
                <a:latin typeface="Arial" panose="020B0604020202020204" pitchFamily="34" charset="0"/>
              </a:rPr>
              <a:t> </a:t>
            </a:r>
          </a:p>
          <a:p>
            <a:pPr algn="ctr"/>
            <a:r>
              <a:rPr lang="en-US" sz="2400" b="1" dirty="0" err="1">
                <a:solidFill>
                  <a:schemeClr val="accent2"/>
                </a:solidFill>
                <a:latin typeface="Arial" panose="020B0604020202020204" pitchFamily="34" charset="0"/>
              </a:rPr>
              <a:t>các</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hạt</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a:t>
            </a:r>
          </a:p>
        </p:txBody>
      </p:sp>
      <p:sp>
        <p:nvSpPr>
          <p:cNvPr id="15387" name="AutoShape 27"/>
          <p:cNvSpPr>
            <a:spLocks noChangeArrowheads="1"/>
          </p:cNvSpPr>
          <p:nvPr/>
        </p:nvSpPr>
        <p:spPr bwMode="auto">
          <a:xfrm>
            <a:off x="87880" y="724762"/>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5376023" y="1566069"/>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chemeClr val="accent2"/>
                </a:solidFill>
                <a:latin typeface="Arial" panose="020B0604020202020204" pitchFamily="34" charset="0"/>
              </a:rPr>
              <a:t>Chỉ</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nhị</a:t>
            </a:r>
            <a:endParaRPr lang="en-US" sz="2400" b="1" dirty="0">
              <a:solidFill>
                <a:schemeClr val="accent2"/>
              </a:solidFill>
              <a:latin typeface="Arial" panose="020B0604020202020204" pitchFamily="34" charset="0"/>
            </a:endParaRPr>
          </a:p>
        </p:txBody>
      </p:sp>
      <p:sp>
        <p:nvSpPr>
          <p:cNvPr id="15389" name="Oval 29"/>
          <p:cNvSpPr>
            <a:spLocks noChangeArrowheads="1"/>
          </p:cNvSpPr>
          <p:nvPr/>
        </p:nvSpPr>
        <p:spPr bwMode="auto">
          <a:xfrm>
            <a:off x="-50800" y="2368550"/>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0" y="3878263"/>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8" name="Text Box 5"/>
          <p:cNvSpPr txBox="1">
            <a:spLocks noChangeArrowheads="1"/>
          </p:cNvSpPr>
          <p:nvPr/>
        </p:nvSpPr>
        <p:spPr bwMode="auto">
          <a:xfrm>
            <a:off x="5341188" y="2692366"/>
            <a:ext cx="36504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b="1" dirty="0" err="1">
                <a:solidFill>
                  <a:srgbClr val="002060"/>
                </a:solidFill>
                <a:cs typeface="Times New Roman" pitchFamily="18" charset="0"/>
              </a:rPr>
              <a:t>Nhị</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gồm</a:t>
            </a:r>
            <a:r>
              <a:rPr lang="en-US" altLang="en-US" sz="2400" b="1" dirty="0">
                <a:solidFill>
                  <a:srgbClr val="002060"/>
                </a:solidFill>
                <a:cs typeface="Times New Roman" pitchFamily="18" charset="0"/>
              </a:rPr>
              <a:t>:</a:t>
            </a:r>
          </a:p>
          <a:p>
            <a:r>
              <a:rPr lang="en-US" altLang="en-US" sz="2400" b="1" dirty="0">
                <a:solidFill>
                  <a:srgbClr val="FF0000"/>
                </a:solidFill>
                <a:cs typeface="Times New Roman" pitchFamily="18" charset="0"/>
              </a:rPr>
              <a:t>  </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Bao</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phấn</a:t>
            </a:r>
            <a:r>
              <a:rPr lang="en-US" altLang="en-US" sz="2400" b="1" dirty="0">
                <a:solidFill>
                  <a:srgbClr val="002060"/>
                </a:solidFill>
                <a:cs typeface="Times New Roman" pitchFamily="18" charset="0"/>
              </a:rPr>
              <a:t> </a:t>
            </a:r>
            <a:r>
              <a:rPr lang="en-US" altLang="en-US" sz="2400" b="1" i="1" dirty="0">
                <a:solidFill>
                  <a:srgbClr val="002060"/>
                </a:solidFill>
                <a:cs typeface="Times New Roman" pitchFamily="18" charset="0"/>
              </a:rPr>
              <a:t>(</a:t>
            </a:r>
            <a:r>
              <a:rPr lang="en-US" altLang="en-US" sz="2400" b="1" i="1" dirty="0" err="1">
                <a:solidFill>
                  <a:srgbClr val="002060"/>
                </a:solidFill>
                <a:cs typeface="Times New Roman" pitchFamily="18" charset="0"/>
              </a:rPr>
              <a:t>chứa</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các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hạt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phấn</a:t>
            </a:r>
            <a:r>
              <a:rPr lang="en-US" altLang="en-US" sz="2400" b="1" i="1" dirty="0">
                <a:solidFill>
                  <a:srgbClr val="002060"/>
                </a:solidFill>
                <a:cs typeface="Times New Roman" pitchFamily="18" charset="0"/>
              </a:rPr>
              <a:t>)</a:t>
            </a:r>
          </a:p>
          <a:p>
            <a:r>
              <a:rPr lang="en-US" altLang="en-US" sz="2400" b="1" dirty="0">
                <a:solidFill>
                  <a:srgbClr val="002060"/>
                </a:solidFill>
                <a:cs typeface="Times New Roman" pitchFamily="18" charset="0"/>
              </a:rPr>
              <a:t>  -  </a:t>
            </a:r>
            <a:r>
              <a:rPr lang="en-US" altLang="en-US" sz="2400" b="1" dirty="0" err="1">
                <a:solidFill>
                  <a:srgbClr val="002060"/>
                </a:solidFill>
                <a:cs typeface="Times New Roman" pitchFamily="18" charset="0"/>
              </a:rPr>
              <a:t>Chỉ</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nhị</a:t>
            </a:r>
            <a:endParaRPr lang="en-US" altLang="en-US" sz="2400" b="1" dirty="0">
              <a:solidFill>
                <a:srgbClr val="002060"/>
              </a:solidFill>
              <a:cs typeface="Times New Roman" pitchFamily="18" charset="0"/>
            </a:endParaRPr>
          </a:p>
          <a:p>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gồm</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Đầu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Vòi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Bầu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Noãn</a:t>
            </a:r>
            <a:endParaRPr lang="en-US" altLang="en-US" sz="24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loài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dirty="0">
                <a:solidFill>
                  <a:srgbClr val="002060"/>
                </a:solidFill>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4" name="AutoShape 28"/>
          <p:cNvSpPr>
            <a:spLocks noChangeArrowheads="1"/>
          </p:cNvSpPr>
          <p:nvPr/>
        </p:nvSpPr>
        <p:spPr bwMode="auto">
          <a:xfrm>
            <a:off x="2667000" y="1929674"/>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sp>
        <p:nvSpPr>
          <p:cNvPr id="5" name="TextBox 4"/>
          <p:cNvSpPr txBox="1"/>
          <p:nvPr/>
        </p:nvSpPr>
        <p:spPr>
          <a:xfrm>
            <a:off x="25400" y="1447225"/>
            <a:ext cx="88392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r>
              <a:rPr lang="en-US" sz="3600"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sản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Rễ</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Lá</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Thân</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Hoa</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4168503"/>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4131491"/>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6881" y="3488509"/>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131491"/>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550207"/>
            <a:ext cx="8807450" cy="1200329"/>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4"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anim calcmode="lin" valueType="num">
                                      <p:cBhvr>
                                        <p:cTn id="8"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Effect transition="in" filter="fade">
                                      <p:cBhvr>
                                        <p:cTn id="13" dur="500"/>
                                        <p:tgtEl>
                                          <p:spTgt spid="69635">
                                            <p:txEl>
                                              <p:pRg st="1" end="1"/>
                                            </p:txEl>
                                          </p:spTgt>
                                        </p:tgtEl>
                                      </p:cBhvr>
                                    </p:animEffect>
                                    <p:anim calcmode="lin" valueType="num">
                                      <p:cBhvr>
                                        <p:cTn id="14"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1" end="1"/>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2" end="2"/>
                                            </p:txEl>
                                          </p:spTgt>
                                        </p:tgtEl>
                                        <p:attrNameLst>
                                          <p:attrName>style.visibility</p:attrName>
                                        </p:attrNameLst>
                                      </p:cBhvr>
                                      <p:to>
                                        <p:strVal val="visible"/>
                                      </p:to>
                                    </p:set>
                                    <p:animEffect transition="in" filter="fade">
                                      <p:cBhvr>
                                        <p:cTn id="23" dur="500"/>
                                        <p:tgtEl>
                                          <p:spTgt spid="69635">
                                            <p:txEl>
                                              <p:pRg st="2" end="2"/>
                                            </p:txEl>
                                          </p:spTgt>
                                        </p:tgtEl>
                                      </p:cBhvr>
                                    </p:animEffect>
                                    <p:anim calcmode="lin" valueType="num">
                                      <p:cBhvr>
                                        <p:cTn id="2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3" end="3"/>
                                            </p:txEl>
                                          </p:spTgt>
                                        </p:tgtEl>
                                        <p:attrNameLst>
                                          <p:attrName>style.visibility</p:attrName>
                                        </p:attrNameLst>
                                      </p:cBhvr>
                                      <p:to>
                                        <p:strVal val="visible"/>
                                      </p:to>
                                    </p:set>
                                    <p:animEffect transition="in" filter="fade">
                                      <p:cBhvr>
                                        <p:cTn id="40" dur="500"/>
                                        <p:tgtEl>
                                          <p:spTgt spid="69635">
                                            <p:txEl>
                                              <p:pRg st="3" end="3"/>
                                            </p:txEl>
                                          </p:spTgt>
                                        </p:tgtEl>
                                      </p:cBhvr>
                                    </p:animEffect>
                                    <p:anim calcmode="lin" valueType="num">
                                      <p:cBhvr>
                                        <p:cTn id="4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2</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81075"/>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390965"/>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981075"/>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429000"/>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a:defRPr/>
            </a:pP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chemeClr val="hlink"/>
                </a:solidFill>
                <a:effectLst/>
                <a:latin typeface="Times New Roman" pitchFamily="18" charset="0"/>
                <a:cs typeface="Times New Roman" pitchFamily="18" charset="0"/>
              </a:rPr>
              <a:t>2.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dục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đực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gọi</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Nhị</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Nhuỵ</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40528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64470" y="4047582"/>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71600" y="40528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204787" y="871008"/>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sz="3600" b="1" dirty="0">
                <a:solidFill>
                  <a:schemeClr val="hlink"/>
                </a:solidFill>
                <a:effectLst/>
                <a:latin typeface="Times New Roman" pitchFamily="18" charset="0"/>
                <a:cs typeface="Times New Roman" pitchFamily="18" charset="0"/>
              </a:rPr>
              <a:t>3. </a:t>
            </a:r>
            <a:r>
              <a:rPr lang="en-US" altLang="en-US" sz="3600" b="1" dirty="0" err="1">
                <a:solidFill>
                  <a:schemeClr val="hlink"/>
                </a:solidFill>
                <a:effectLst/>
                <a:latin typeface="Times New Roman" pitchFamily="18" charset="0"/>
                <a:cs typeface="Times New Roman" pitchFamily="18" charset="0"/>
              </a:rPr>
              <a:t>Cơ</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quan</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sinh</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dục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cái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của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thực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vật</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có</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hoa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được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gọi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là</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gì</a:t>
            </a:r>
            <a:r>
              <a:rPr lang="en-US" alt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sz="3600" b="1" dirty="0">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Nhị</a:t>
            </a:r>
            <a:r>
              <a:rPr lang="en-US" altLang="en-US" sz="3600" b="1" dirty="0">
                <a:solidFill>
                  <a:srgbClr val="3399FF"/>
                </a:solidFill>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Nhuỵ</a:t>
            </a:r>
            <a:endParaRPr lang="en-US" alt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81434"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59300" y="3942806"/>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47675" y="762000"/>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xmlns=""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xmlns=""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447799"/>
            <a:ext cx="55626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2898775"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33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3"/>
          <p:cNvSpPr>
            <a:spLocks noChangeArrowheads="1" noChangeShapeType="1" noTextEdit="1"/>
          </p:cNvSpPr>
          <p:nvPr/>
        </p:nvSpPr>
        <p:spPr bwMode="auto">
          <a:xfrm>
            <a:off x="0" y="1265238"/>
            <a:ext cx="8763000" cy="33528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TIẾT HỌC KẾT THÚC RỒI</a:t>
            </a:r>
          </a:p>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CHÚC CÁC EM CHĂM NGOAN HỌC GIỎI!</a:t>
            </a:r>
          </a:p>
        </p:txBody>
      </p:sp>
      <p:pic>
        <p:nvPicPr>
          <p:cNvPr id="46084"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1690688" y="396875"/>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3597275" y="284163"/>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2968625"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4338"/>
            <a:ext cx="9937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775" y="2506663"/>
            <a:ext cx="9937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7738" y="5486400"/>
            <a:ext cx="224948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6075363"/>
            <a:ext cx="4611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60960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Tree>
    <p:extLst>
      <p:ext uri="{BB962C8B-B14F-4D97-AF65-F5344CB8AC3E}">
        <p14:creationId xmlns:p14="http://schemas.microsoft.com/office/powerpoint/2010/main" val="1789939353"/>
      </p:ext>
    </p:extLst>
  </p:cSld>
  <p:clrMapOvr>
    <a:masterClrMapping/>
  </p:clrMapOvr>
  <p:transition spd="med" advTm="21000">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3</a:t>
            </a:fld>
            <a:endParaRPr lang="en-US" sz="1400">
              <a:latin typeface="Arial" panose="020B0604020202020204" pitchFamily="34" charset="0"/>
              <a:ea typeface="SimSun" panose="02010600030101010101" pitchFamily="2" charset="-122"/>
            </a:endParaRPr>
          </a:p>
        </p:txBody>
      </p:sp>
      <p:sp>
        <p:nvSpPr>
          <p:cNvPr id="4101" name="WordArt 32"/>
          <p:cNvSpPr>
            <a:spLocks noChangeArrowheads="1" noChangeShapeType="1" noTextEdit="1"/>
          </p:cNvSpPr>
          <p:nvPr/>
        </p:nvSpPr>
        <p:spPr bwMode="auto">
          <a:xfrm>
            <a:off x="107949" y="699432"/>
            <a:ext cx="9001125" cy="1130627"/>
          </a:xfrm>
          <a:prstGeom prst="rect">
            <a:avLst/>
          </a:prstGeom>
        </p:spPr>
        <p:txBody>
          <a:bodyPr wrap="none" fromWordArt="1">
            <a:prstTxWarp prst="textPlain">
              <a:avLst>
                <a:gd name="adj" fmla="val 50000"/>
              </a:avLst>
            </a:prstTxWarp>
          </a:bodyPr>
          <a:lstStyle/>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Cơ quan sinh sản </a:t>
            </a:r>
          </a:p>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của thực vật có hoa</a:t>
            </a:r>
            <a:endPar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73025" y="26987"/>
            <a:ext cx="907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err="1">
                <a:solidFill>
                  <a:srgbClr val="FF0000"/>
                </a:solidFill>
                <a:latin typeface="Times New Roman" pitchFamily="18" charset="0"/>
                <a:cs typeface="Times New Roman" pitchFamily="18" charset="0"/>
              </a:rPr>
              <a:t>Khoa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4)">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76"/>
                                        </p:tgtEl>
                                        <p:attrNameLst>
                                          <p:attrName>style.visibility</p:attrName>
                                        </p:attrNameLst>
                                      </p:cBhvr>
                                      <p:to>
                                        <p:strVal val="visible"/>
                                      </p:to>
                                    </p:set>
                                    <p:anim calcmode="lin" valueType="num">
                                      <p:cBhvr>
                                        <p:cTn id="12" dur="1000" fill="hold"/>
                                        <p:tgtEl>
                                          <p:spTgt spid="10276"/>
                                        </p:tgtEl>
                                        <p:attrNameLst>
                                          <p:attrName>ppt_w</p:attrName>
                                        </p:attrNameLst>
                                      </p:cBhvr>
                                      <p:tavLst>
                                        <p:tav tm="0">
                                          <p:val>
                                            <p:fltVal val="0"/>
                                          </p:val>
                                        </p:tav>
                                        <p:tav tm="100000">
                                          <p:val>
                                            <p:strVal val="#ppt_w"/>
                                          </p:val>
                                        </p:tav>
                                      </p:tavLst>
                                    </p:anim>
                                    <p:anim calcmode="lin" valueType="num">
                                      <p:cBhvr>
                                        <p:cTn id="13" dur="1000" fill="hold"/>
                                        <p:tgtEl>
                                          <p:spTgt spid="10276"/>
                                        </p:tgtEl>
                                        <p:attrNameLst>
                                          <p:attrName>ppt_h</p:attrName>
                                        </p:attrNameLst>
                                      </p:cBhvr>
                                      <p:tavLst>
                                        <p:tav tm="0">
                                          <p:val>
                                            <p:fltVal val="0"/>
                                          </p:val>
                                        </p:tav>
                                        <p:tav tm="100000">
                                          <p:val>
                                            <p:strVal val="#ppt_h"/>
                                          </p:val>
                                        </p:tav>
                                      </p:tavLst>
                                    </p:anim>
                                    <p:anim calcmode="lin" valueType="num">
                                      <p:cBhvr>
                                        <p:cTn id="14" dur="1000" fill="hold"/>
                                        <p:tgtEl>
                                          <p:spTgt spid="10276"/>
                                        </p:tgtEl>
                                        <p:attrNameLst>
                                          <p:attrName>style.rotation</p:attrName>
                                        </p:attrNameLst>
                                      </p:cBhvr>
                                      <p:tavLst>
                                        <p:tav tm="0">
                                          <p:val>
                                            <p:fltVal val="90"/>
                                          </p:val>
                                        </p:tav>
                                        <p:tav tm="100000">
                                          <p:val>
                                            <p:fltVal val="0"/>
                                          </p:val>
                                        </p:tav>
                                      </p:tavLst>
                                    </p:anim>
                                    <p:animEffect transition="in" filter="fade">
                                      <p:cBhvr>
                                        <p:cTn id="15" dur="1000"/>
                                        <p:tgtEl>
                                          <p:spTgt spid="1027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275"/>
                                        </p:tgtEl>
                                        <p:attrNameLst>
                                          <p:attrName>style.visibility</p:attrName>
                                        </p:attrNameLst>
                                      </p:cBhvr>
                                      <p:to>
                                        <p:strVal val="visible"/>
                                      </p:to>
                                    </p:set>
                                    <p:anim calcmode="lin" valueType="num">
                                      <p:cBhvr>
                                        <p:cTn id="31" dur="1000" fill="hold"/>
                                        <p:tgtEl>
                                          <p:spTgt spid="10275"/>
                                        </p:tgtEl>
                                        <p:attrNameLst>
                                          <p:attrName>ppt_w</p:attrName>
                                        </p:attrNameLst>
                                      </p:cBhvr>
                                      <p:tavLst>
                                        <p:tav tm="0">
                                          <p:val>
                                            <p:fltVal val="0"/>
                                          </p:val>
                                        </p:tav>
                                        <p:tav tm="100000">
                                          <p:val>
                                            <p:strVal val="#ppt_w"/>
                                          </p:val>
                                        </p:tav>
                                      </p:tavLst>
                                    </p:anim>
                                    <p:anim calcmode="lin" valueType="num">
                                      <p:cBhvr>
                                        <p:cTn id="32" dur="1000" fill="hold"/>
                                        <p:tgtEl>
                                          <p:spTgt spid="10275"/>
                                        </p:tgtEl>
                                        <p:attrNameLst>
                                          <p:attrName>ppt_h</p:attrName>
                                        </p:attrNameLst>
                                      </p:cBhvr>
                                      <p:tavLst>
                                        <p:tav tm="0">
                                          <p:val>
                                            <p:fltVal val="0"/>
                                          </p:val>
                                        </p:tav>
                                        <p:tav tm="100000">
                                          <p:val>
                                            <p:strVal val="#ppt_h"/>
                                          </p:val>
                                        </p:tav>
                                      </p:tavLst>
                                    </p:anim>
                                    <p:anim calcmode="lin" valueType="num">
                                      <p:cBhvr>
                                        <p:cTn id="33" dur="1000" fill="hold"/>
                                        <p:tgtEl>
                                          <p:spTgt spid="10275"/>
                                        </p:tgtEl>
                                        <p:attrNameLst>
                                          <p:attrName>style.rotation</p:attrName>
                                        </p:attrNameLst>
                                      </p:cBhvr>
                                      <p:tavLst>
                                        <p:tav tm="0">
                                          <p:val>
                                            <p:fltVal val="90"/>
                                          </p:val>
                                        </p:tav>
                                        <p:tav tm="100000">
                                          <p:val>
                                            <p:fltVal val="0"/>
                                          </p:val>
                                        </p:tav>
                                      </p:tavLst>
                                    </p:anim>
                                    <p:animEffect transition="in" filter="fade">
                                      <p:cBhvr>
                                        <p:cTn id="34" dur="1000"/>
                                        <p:tgtEl>
                                          <p:spTgt spid="10275"/>
                                        </p:tgtEl>
                                      </p:cBhvr>
                                    </p:animEffect>
                                  </p:childTnLst>
                                </p:cTn>
                              </p:par>
                            </p:childTnLst>
                          </p:cTn>
                        </p:par>
                        <p:par>
                          <p:cTn id="35" fill="hold">
                            <p:stCondLst>
                              <p:cond delay="1000"/>
                            </p:stCondLst>
                            <p:childTnLst>
                              <p:par>
                                <p:cTn id="36" presetID="6"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8"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2" grpId="0" animBg="1"/>
      <p:bldP spid="11" grpId="0" animBg="1"/>
      <p:bldP spid="14" grpId="0"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298948" y="1143000"/>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solidFill>
                  <a:srgbClr val="C00000"/>
                </a:solidFill>
                <a:latin typeface="Times New Roman" panose="02020603050405020304" pitchFamily="18" charset="0"/>
                <a:cs typeface="Arial" panose="020B0604020202020204" pitchFamily="34" charset="0"/>
              </a:rPr>
              <a:t>Kể</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tên</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những</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loài</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hoa</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mà</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em</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biết</a:t>
            </a:r>
            <a:r>
              <a:rPr lang="en-US" sz="2800" b="1" dirty="0">
                <a:solidFill>
                  <a:srgbClr val="C00000"/>
                </a:solidFill>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495800"/>
            <a:ext cx="435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114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FF0000"/>
                </a:solidFill>
                <a:latin typeface="Times New Roman" pitchFamily="18" charset="0"/>
                <a:cs typeface="Times New Roman" pitchFamily="18" charset="0"/>
              </a:rPr>
              <a:t>Khoa </a:t>
            </a:r>
            <a:r>
              <a:rPr lang="en-US" sz="3600" b="1" dirty="0" err="1">
                <a:solidFill>
                  <a:srgbClr val="FF0000"/>
                </a:solidFill>
                <a:latin typeface="Times New Roman" pitchFamily="18" charset="0"/>
                <a:cs typeface="Times New Roman" pitchFamily="18" charset="0"/>
              </a:rPr>
              <a:t>học</a:t>
            </a:r>
            <a:endParaRPr lang="en-US" sz="3600" b="1" dirty="0">
              <a:solidFill>
                <a:srgbClr val="FF0000"/>
              </a:solidFill>
              <a:latin typeface="Times New Roman" pitchFamily="18" charset="0"/>
              <a:cs typeface="Times New Roman" pitchFamily="18" charset="0"/>
            </a:endParaRPr>
          </a:p>
          <a:p>
            <a:pPr algn="ctr" eaLnBrk="1" hangingPunct="1">
              <a:defRPr/>
            </a:pPr>
            <a:r>
              <a:rPr lang="en-US" sz="3600" b="1" dirty="0" err="1">
                <a:solidFill>
                  <a:srgbClr val="FF0000"/>
                </a:solidFill>
                <a:latin typeface="Times New Roman" pitchFamily="18" charset="0"/>
                <a:cs typeface="Times New Roman" pitchFamily="18" charset="0"/>
              </a:rPr>
              <a:t>Cơ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6" y="1662112"/>
            <a:ext cx="4371975" cy="24082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1600200"/>
            <a:ext cx="4156076" cy="2470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3"/>
          <p:cNvSpPr txBox="1">
            <a:spLocks noChangeArrowheads="1"/>
          </p:cNvSpPr>
          <p:nvPr/>
        </p:nvSpPr>
        <p:spPr bwMode="auto">
          <a:xfrm>
            <a:off x="1703862" y="4042002"/>
            <a:ext cx="147542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cúc</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1" name="Text Box 23"/>
          <p:cNvSpPr txBox="1">
            <a:spLocks noChangeArrowheads="1"/>
          </p:cNvSpPr>
          <p:nvPr/>
        </p:nvSpPr>
        <p:spPr bwMode="auto">
          <a:xfrm>
            <a:off x="5638800" y="4042002"/>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thạch thảo</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2" name="Text Box 23"/>
          <p:cNvSpPr txBox="1">
            <a:spLocks noChangeArrowheads="1"/>
          </p:cNvSpPr>
          <p:nvPr/>
        </p:nvSpPr>
        <p:spPr bwMode="auto">
          <a:xfrm>
            <a:off x="1671205" y="6302352"/>
            <a:ext cx="2443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hồng</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3" name="Text Box 23"/>
          <p:cNvSpPr txBox="1">
            <a:spLocks noChangeArrowheads="1"/>
          </p:cNvSpPr>
          <p:nvPr/>
        </p:nvSpPr>
        <p:spPr bwMode="auto">
          <a:xfrm>
            <a:off x="5885836" y="6341065"/>
            <a:ext cx="2419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mai</a:t>
            </a:r>
            <a:endParaRPr lang="en-US" sz="2800" b="1" dirty="0">
              <a:solidFill>
                <a:srgbClr val="00206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chỉ</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đực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nhuỵ</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sen.</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C00000"/>
                </a:solidFill>
                <a:latin typeface="Times New Roman" pitchFamily="18" charset="0"/>
                <a:cs typeface="Times New Roman" pitchFamily="18" charset="0"/>
              </a:rPr>
              <a:t>Khoa </a:t>
            </a:r>
            <a:r>
              <a:rPr lang="en-US" sz="3600" b="1" dirty="0" err="1">
                <a:solidFill>
                  <a:srgbClr val="C00000"/>
                </a:solidFill>
                <a:latin typeface="Times New Roman" pitchFamily="18" charset="0"/>
                <a:cs typeface="Times New Roman" pitchFamily="18" charset="0"/>
              </a:rPr>
              <a:t>học</a:t>
            </a:r>
            <a:endParaRPr lang="en-US" sz="3600" b="1" dirty="0">
              <a:solidFill>
                <a:srgbClr val="C00000"/>
              </a:solidFill>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24000" y="16764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8" name="TextBox 15"/>
          <p:cNvSpPr txBox="1">
            <a:spLocks noChangeArrowheads="1"/>
          </p:cNvSpPr>
          <p:nvPr/>
        </p:nvSpPr>
        <p:spPr bwMode="auto">
          <a:xfrm>
            <a:off x="73025" y="26987"/>
            <a:ext cx="9070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endParaRPr lang="en-US" sz="3200" b="1" dirty="0">
              <a:solidFill>
                <a:srgbClr val="002060"/>
              </a:solidFill>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 ?</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đực</a:t>
            </a:r>
            <a:r>
              <a:rPr lang="en-US" sz="2800" b="1" dirty="0">
                <a:solidFill>
                  <a:srgbClr val="C0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nhuỵ</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cái</a:t>
            </a:r>
            <a:r>
              <a:rPr lang="en-US" sz="2800" b="1" dirty="0">
                <a:solidFill>
                  <a:srgbClr val="C00000"/>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9&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3&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31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317&quot;/&gt;&lt;/object&gt;&lt;object type=&quot;3&quot; unique_id=&quot;10013&quot;&gt;&lt;property id=&quot;20148&quot; value=&quot;5&quot;/&gt;&lt;property id=&quot;20300&quot; value=&quot;Slide 11&quot;/&gt;&lt;property id=&quot;20307&quot; value=&quot;32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 - &amp;quot;Hoa có cả nhị và nhụy&amp;quot;&quot;/&gt;&lt;property id=&quot;20307&quot; value=&quot;270&quot;/&gt;&lt;/object&gt;&lt;object type=&quot;3&quot; unique_id=&quot;10016&quot;&gt;&lt;property id=&quot;20148&quot; value=&quot;5&quot;/&gt;&lt;property id=&quot;20300&quot; value=&quot;Slide 14 - &amp;quot;Hoa chỉ có nhị (hoa đực) hoặc nhụy (hoa cái)&amp;quot;&quot;/&gt;&lt;property id=&quot;20307&quot; value=&quot;271&quot;/&gt;&lt;/object&gt;&lt;object type=&quot;3&quot; unique_id=&quot;10017&quot;&gt;&lt;property id=&quot;20148&quot; value=&quot;5&quot;/&gt;&lt;property id=&quot;20300&quot; value=&quot;Slide 15 - &amp;quot;Hoa chỉ có nhị (hoa đực) hoặc nhụy (hoa cái)&amp;quot;&quot;/&gt;&lt;property id=&quot;20307&quot; value=&quot;273&quot;/&gt;&lt;/object&gt;&lt;object type=&quot;3&quot; unique_id=&quot;10018&quot;&gt;&lt;property id=&quot;20148&quot; value=&quot;5&quot;/&gt;&lt;property id=&quot;20300&quot; value=&quot;Slide 16&quot;/&gt;&lt;property id=&quot;20307&quot; value=&quot;321&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 - &amp;quot;      Hoa là cơ quan sinh sản của những loài thực  vật có hoa. Cơ quan sinh dục đực gọi là nhị. Cơ quan sinh dục c&quot;/&gt;&lt;property id=&quot;20307&quot; value=&quot;313&quot;/&gt;&lt;/object&gt;&lt;object type=&quot;3&quot; unique_id=&quot;10021&quot;&gt;&lt;property id=&quot;20148&quot; value=&quot;5&quot;/&gt;&lt;property id=&quot;20300&quot; value=&quot;Slide 19&quot;/&gt;&lt;property id=&quot;20307&quot; value=&quot;323&quot;/&gt;&lt;/object&gt;&lt;object type=&quot;3&quot; unique_id=&quot;10022&quot;&gt;&lt;property id=&quot;20148&quot; value=&quot;5&quot;/&gt;&lt;property id=&quot;20300&quot; value=&quot;Slide 20&quot;/&gt;&lt;property id=&quot;20307&quot; value=&quot;325&quot;/&gt;&lt;/object&gt;&lt;object type=&quot;3&quot; unique_id=&quot;10023&quot;&gt;&lt;property id=&quot;20148&quot; value=&quot;5&quot;/&gt;&lt;property id=&quot;20300&quot; value=&quot;Slide 21&quot;/&gt;&lt;property id=&quot;20307&quot; value=&quot;324&quot;/&gt;&lt;/object&gt;&lt;object type=&quot;3&quot; unique_id=&quot;10024&quot;&gt;&lt;property id=&quot;20148&quot; value=&quot;5&quot;/&gt;&lt;property id=&quot;20300&quot; value=&quot;Slide 22 - &amp;quot;      Bài học: Hoa là cơ quan sinh sản của những loài thực vật có hoa. Cơ quan sinh dục đực gọi là nhị. Cơ quan si&quot;/&gt;&lt;property id=&quot;20307&quot; value=&quot;326&quot;/&gt;&lt;/object&gt;&lt;object type=&quot;3&quot; unique_id=&quot;10025&quot;&gt;&lt;property id=&quot;20148&quot; value=&quot;5&quot;/&gt;&lt;property id=&quot;20300&quot; value=&quot;Slide 23&quot;/&gt;&lt;property id=&quot;20307&quot; value=&quot;330&quot;/&gt;&lt;/object&gt;&lt;/object&gt;&lt;object type=&quot;8&quot; unique_id=&quot;10050&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773</Words>
  <Application>Microsoft Office PowerPoint</Application>
  <PresentationFormat>On-screen Show (4:3)</PresentationFormat>
  <Paragraphs>164</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SimSun</vt:lpstr>
      <vt:lpstr>SimSun-ExtB</vt:lpstr>
      <vt:lpstr>Arial</vt:lpstr>
      <vt:lpstr>Calibri</vt:lpstr>
      <vt:lpstr>Garamond</vt:lpstr>
      <vt:lpstr>Times New Roman</vt:lpstr>
      <vt:lpstr>Wingdings</vt:lpstr>
      <vt:lpstr>Office Theme</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128</cp:revision>
  <dcterms:created xsi:type="dcterms:W3CDTF">2019-03-06T16:17:00Z</dcterms:created>
  <dcterms:modified xsi:type="dcterms:W3CDTF">2023-03-08T09:23:05Z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