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57" r:id="rId3"/>
    <p:sldId id="258" r:id="rId4"/>
    <p:sldId id="256" r:id="rId5"/>
    <p:sldId id="262" r:id="rId6"/>
    <p:sldId id="263" r:id="rId7"/>
    <p:sldId id="264" r:id="rId8"/>
    <p:sldId id="265" r:id="rId9"/>
    <p:sldId id="266" r:id="rId10"/>
    <p:sldId id="268" r:id="rId11"/>
    <p:sldId id="269" r:id="rId12"/>
    <p:sldId id="270" r:id="rId13"/>
    <p:sldId id="271" r:id="rId14"/>
    <p:sldId id="272" r:id="rId15"/>
    <p:sldId id="273" r:id="rId16"/>
    <p:sldId id="274" r:id="rId17"/>
    <p:sldId id="275" r:id="rId18"/>
    <p:sldId id="277" r:id="rId19"/>
    <p:sldId id="276" r:id="rId20"/>
    <p:sldId id="278" r:id="rId21"/>
    <p:sldId id="279" r:id="rId22"/>
    <p:sldId id="280" r:id="rId23"/>
    <p:sldId id="281" r:id="rId24"/>
    <p:sldId id="282" r:id="rId25"/>
    <p:sldId id="283" r:id="rId26"/>
    <p:sldId id="284" r:id="rId27"/>
    <p:sldId id="286" r:id="rId28"/>
    <p:sldId id="285" r:id="rId29"/>
    <p:sldId id="287" r:id="rId30"/>
    <p:sldId id="289" r:id="rId31"/>
    <p:sldId id="290" r:id="rId32"/>
    <p:sldId id="291" r:id="rId33"/>
    <p:sldId id="259" r:id="rId34"/>
    <p:sldId id="29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FF0066"/>
    <a:srgbClr val="FF33CC"/>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5" d="100"/>
          <a:sy n="65" d="100"/>
        </p:scale>
        <p:origin x="4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327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pic>
        <p:nvPicPr>
          <p:cNvPr id="10" name="Picture 9"/>
          <p:cNvPicPr>
            <a:picLocks noChangeAspect="1"/>
          </p:cNvPicPr>
          <p:nvPr userDrawn="1"/>
        </p:nvPicPr>
        <p:blipFill>
          <a:blip r:embed="rId7"/>
          <a:stretch>
            <a:fillRect/>
          </a:stretch>
        </p:blipFill>
        <p:spPr>
          <a:xfrm>
            <a:off x="-5112616" y="-1247833"/>
            <a:ext cx="17680425" cy="14586162"/>
          </a:xfrm>
          <a:prstGeom prst="rect">
            <a:avLst/>
          </a:prstGeom>
        </p:spPr>
      </p:pic>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155179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8BD63AC5-AD47-43CA-B937-F368C22F2F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8" name="图片 10">
            <a:extLst>
              <a:ext uri="{FF2B5EF4-FFF2-40B4-BE49-F238E27FC236}">
                <a16:creationId xmlns:a16="http://schemas.microsoft.com/office/drawing/2014/main" id="{D94F400B-86DA-4D74-8B47-FBA3C2726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106680"/>
            <a:ext cx="8427721" cy="6858000"/>
          </a:xfrm>
          <a:prstGeom prst="rect">
            <a:avLst/>
          </a:prstGeom>
        </p:spPr>
      </p:pic>
      <p:pic>
        <p:nvPicPr>
          <p:cNvPr id="9" name="图片 11">
            <a:extLst>
              <a:ext uri="{FF2B5EF4-FFF2-40B4-BE49-F238E27FC236}">
                <a16:creationId xmlns:a16="http://schemas.microsoft.com/office/drawing/2014/main" id="{4308002D-F6E3-4483-896B-44A922AB34A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0" name="图片 14">
            <a:extLst>
              <a:ext uri="{FF2B5EF4-FFF2-40B4-BE49-F238E27FC236}">
                <a16:creationId xmlns:a16="http://schemas.microsoft.com/office/drawing/2014/main" id="{8A2F7FA4-B46E-4E1A-9F04-BB804383348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1" name="图片 18">
            <a:extLst>
              <a:ext uri="{FF2B5EF4-FFF2-40B4-BE49-F238E27FC236}">
                <a16:creationId xmlns:a16="http://schemas.microsoft.com/office/drawing/2014/main" id="{181575A8-98A1-43E1-BB40-885DBC75C50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2" name="图片 20">
            <a:extLst>
              <a:ext uri="{FF2B5EF4-FFF2-40B4-BE49-F238E27FC236}">
                <a16:creationId xmlns:a16="http://schemas.microsoft.com/office/drawing/2014/main" id="{B2CDF210-D306-4AB4-A32D-FFDDD97BC82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3" name="图片 90">
            <a:extLst>
              <a:ext uri="{FF2B5EF4-FFF2-40B4-BE49-F238E27FC236}">
                <a16:creationId xmlns:a16="http://schemas.microsoft.com/office/drawing/2014/main" id="{5583FDEE-79DD-440E-BFC1-02A729B3162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28977" y="363658"/>
            <a:ext cx="2143500" cy="1339393"/>
          </a:xfrm>
          <a:prstGeom prst="rect">
            <a:avLst/>
          </a:prstGeom>
        </p:spPr>
      </p:pic>
      <p:pic>
        <p:nvPicPr>
          <p:cNvPr id="14" name="Picture 13"/>
          <p:cNvPicPr>
            <a:picLocks noChangeAspect="1"/>
          </p:cNvPicPr>
          <p:nvPr userDrawn="1"/>
        </p:nvPicPr>
        <p:blipFill>
          <a:blip r:embed="rId8"/>
          <a:stretch>
            <a:fillRect/>
          </a:stretch>
        </p:blipFill>
        <p:spPr>
          <a:xfrm>
            <a:off x="-5112616" y="-1247833"/>
            <a:ext cx="17680425" cy="14586162"/>
          </a:xfrm>
          <a:prstGeom prst="rect">
            <a:avLst/>
          </a:prstGeom>
        </p:spPr>
      </p:pic>
      <p:sp>
        <p:nvSpPr>
          <p:cNvPr id="16"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72195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35A577F-17CC-4279-A774-65D8BE8CDAD6}" type="datetimeFigureOut">
              <a:rPr lang="en-US" smtClean="0"/>
              <a:t>12/11/2023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B805CE8-A33D-45FD-B729-B443CD229C07}" type="slidenum">
              <a:rPr lang="en-US" smtClean="0"/>
              <a:t>‹#›</a:t>
            </a:fld>
            <a:endParaRPr lang="en-US"/>
          </a:p>
        </p:txBody>
      </p:sp>
    </p:spTree>
    <p:extLst>
      <p:ext uri="{BB962C8B-B14F-4D97-AF65-F5344CB8AC3E}">
        <p14:creationId xmlns:p14="http://schemas.microsoft.com/office/powerpoint/2010/main" val="24632495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spTree>
    <p:extLst>
      <p:ext uri="{BB962C8B-B14F-4D97-AF65-F5344CB8AC3E}">
        <p14:creationId xmlns:p14="http://schemas.microsoft.com/office/powerpoint/2010/main" val="3234611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4.pn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46.jpg"/></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49.png"/><Relationship Id="rId4" Type="http://schemas.openxmlformats.org/officeDocument/2006/relationships/image" Target="../media/image3.png"/><Relationship Id="rId9"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22.png"/><Relationship Id="rId4" Type="http://schemas.openxmlformats.org/officeDocument/2006/relationships/image" Target="../media/image3.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26.png"/><Relationship Id="rId5" Type="http://schemas.openxmlformats.org/officeDocument/2006/relationships/image" Target="../media/image4.png"/><Relationship Id="rId10" Type="http://schemas.openxmlformats.org/officeDocument/2006/relationships/image" Target="../media/image25.png"/><Relationship Id="rId4" Type="http://schemas.openxmlformats.org/officeDocument/2006/relationships/image" Target="../media/image3.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5">
            <a:extLst>
              <a:ext uri="{FF2B5EF4-FFF2-40B4-BE49-F238E27FC236}">
                <a16:creationId xmlns:a16="http://schemas.microsoft.com/office/drawing/2014/main" id="{78BFE735-BC79-4B84-9FB4-E780E9BD1A1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0525"/>
          <a:stretch/>
        </p:blipFill>
        <p:spPr>
          <a:xfrm rot="20013702" flipH="1">
            <a:off x="1565661" y="-80008"/>
            <a:ext cx="2986103" cy="2373210"/>
          </a:xfrm>
          <a:prstGeom prst="rect">
            <a:avLst/>
          </a:prstGeom>
        </p:spPr>
      </p:pic>
      <p:pic>
        <p:nvPicPr>
          <p:cNvPr id="8" name="图片 37">
            <a:extLst>
              <a:ext uri="{FF2B5EF4-FFF2-40B4-BE49-F238E27FC236}">
                <a16:creationId xmlns:a16="http://schemas.microsoft.com/office/drawing/2014/main" id="{90D9A019-E184-4077-9712-7546613E3BE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538"/>
          <a:stretch/>
        </p:blipFill>
        <p:spPr>
          <a:xfrm>
            <a:off x="3510967" y="-1484757"/>
            <a:ext cx="5259617" cy="4505543"/>
          </a:xfrm>
          <a:prstGeom prst="rect">
            <a:avLst/>
          </a:prstGeom>
        </p:spPr>
      </p:pic>
      <p:pic>
        <p:nvPicPr>
          <p:cNvPr id="9" name="图片 43">
            <a:extLst>
              <a:ext uri="{FF2B5EF4-FFF2-40B4-BE49-F238E27FC236}">
                <a16:creationId xmlns:a16="http://schemas.microsoft.com/office/drawing/2014/main" id="{D44D078F-F743-4CB4-A712-D698A2E0A7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6246" y="1494464"/>
            <a:ext cx="2143500" cy="1339393"/>
          </a:xfrm>
          <a:prstGeom prst="rect">
            <a:avLst/>
          </a:prstGeom>
        </p:spPr>
      </p:pic>
      <p:pic>
        <p:nvPicPr>
          <p:cNvPr id="10"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43563"/>
          <a:stretch/>
        </p:blipFill>
        <p:spPr>
          <a:xfrm>
            <a:off x="-29367" y="3581400"/>
            <a:ext cx="12192000" cy="3276600"/>
          </a:xfrm>
          <a:prstGeom prst="rect">
            <a:avLst/>
          </a:prstGeom>
        </p:spPr>
      </p:pic>
      <p:pic>
        <p:nvPicPr>
          <p:cNvPr id="11" name="Picture 10"/>
          <p:cNvPicPr>
            <a:picLocks noChangeAspect="1"/>
          </p:cNvPicPr>
          <p:nvPr/>
        </p:nvPicPr>
        <p:blipFill>
          <a:blip r:embed="rId10"/>
          <a:stretch>
            <a:fillRect/>
          </a:stretch>
        </p:blipFill>
        <p:spPr>
          <a:xfrm>
            <a:off x="3995837" y="713637"/>
            <a:ext cx="4362297" cy="1316811"/>
          </a:xfrm>
          <a:prstGeom prst="rect">
            <a:avLst/>
          </a:prstGeom>
        </p:spPr>
      </p:pic>
      <p:pic>
        <p:nvPicPr>
          <p:cNvPr id="15" name="Picture 14"/>
          <p:cNvPicPr>
            <a:picLocks noChangeAspect="1"/>
          </p:cNvPicPr>
          <p:nvPr/>
        </p:nvPicPr>
        <p:blipFill>
          <a:blip r:embed="rId11"/>
          <a:stretch>
            <a:fillRect/>
          </a:stretch>
        </p:blipFill>
        <p:spPr>
          <a:xfrm>
            <a:off x="4114736" y="1971086"/>
            <a:ext cx="4157541" cy="2355753"/>
          </a:xfrm>
          <a:prstGeom prst="rect">
            <a:avLst/>
          </a:prstGeom>
        </p:spPr>
      </p:pic>
      <p:pic>
        <p:nvPicPr>
          <p:cNvPr id="16" name="Picture 15"/>
          <p:cNvPicPr>
            <a:picLocks noChangeAspect="1"/>
          </p:cNvPicPr>
          <p:nvPr/>
        </p:nvPicPr>
        <p:blipFill>
          <a:blip r:embed="rId12"/>
          <a:stretch>
            <a:fillRect/>
          </a:stretch>
        </p:blipFill>
        <p:spPr>
          <a:xfrm>
            <a:off x="697526" y="3515205"/>
            <a:ext cx="11465107" cy="2064811"/>
          </a:xfrm>
          <a:prstGeom prst="rect">
            <a:avLst/>
          </a:prstGeom>
        </p:spPr>
      </p:pic>
    </p:spTree>
    <p:extLst>
      <p:ext uri="{BB962C8B-B14F-4D97-AF65-F5344CB8AC3E}">
        <p14:creationId xmlns:p14="http://schemas.microsoft.com/office/powerpoint/2010/main" val="203574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4" presetClass="entr" presetSubtype="1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par>
                          <p:cTn id="21" fill="hold">
                            <p:stCondLst>
                              <p:cond delay="1000"/>
                            </p:stCondLst>
                            <p:childTnLst>
                              <p:par>
                                <p:cTn id="22" presetID="14" presetClass="entr" presetSubtype="1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03084" y="507520"/>
            <a:ext cx="5073220" cy="3665776"/>
          </a:xfrm>
          <a:prstGeom prst="rect">
            <a:avLst/>
          </a:prstGeom>
          <a:ln>
            <a:noFill/>
          </a:ln>
          <a:effectLst>
            <a:softEdge rad="112500"/>
          </a:effectLst>
        </p:spPr>
      </p:pic>
      <p:grpSp>
        <p:nvGrpSpPr>
          <p:cNvPr id="4" name="Group">
            <a:extLst>
              <a:ext uri="{FF2B5EF4-FFF2-40B4-BE49-F238E27FC236}">
                <a16:creationId xmlns:a16="http://schemas.microsoft.com/office/drawing/2014/main" id="{BC5BEAEB-E389-7C3C-041A-F2DB4F5AE20A}"/>
              </a:ext>
            </a:extLst>
          </p:cNvPr>
          <p:cNvGrpSpPr/>
          <p:nvPr/>
        </p:nvGrpSpPr>
        <p:grpSpPr>
          <a:xfrm>
            <a:off x="5506287" y="507520"/>
            <a:ext cx="6275982" cy="2354553"/>
            <a:chOff x="169315" y="525230"/>
            <a:chExt cx="14793873" cy="195455"/>
          </a:xfrm>
        </p:grpSpPr>
        <p:sp>
          <p:nvSpPr>
            <p:cNvPr id="5" name="Flowchart: Alternate Process 4">
              <a:extLst>
                <a:ext uri="{FF2B5EF4-FFF2-40B4-BE49-F238E27FC236}">
                  <a16:creationId xmlns:a16="http://schemas.microsoft.com/office/drawing/2014/main" id="{5B6713E3-A5F2-5E0D-4DA0-706415FDF64C}"/>
                </a:ext>
              </a:extLst>
            </p:cNvPr>
            <p:cNvSpPr/>
            <p:nvPr/>
          </p:nvSpPr>
          <p:spPr>
            <a:xfrm>
              <a:off x="169315" y="525230"/>
              <a:ext cx="14793873" cy="19545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FF6F49AC-3F83-46CA-AC9E-5A46576F40A2}"/>
                </a:ext>
              </a:extLst>
            </p:cNvPr>
            <p:cNvSpPr txBox="1"/>
            <p:nvPr/>
          </p:nvSpPr>
          <p:spPr>
            <a:xfrm>
              <a:off x="310652" y="529068"/>
              <a:ext cx="14440523" cy="191617"/>
            </a:xfrm>
            <a:prstGeom prst="rect">
              <a:avLst/>
            </a:prstGeom>
            <a:noFill/>
          </p:spPr>
          <p:txBody>
            <a:bodyPr wrap="square">
              <a:spAutoFit/>
            </a:bodyPr>
            <a:lstStyle/>
            <a:p>
              <a:pPr algn="just"/>
              <a:r>
                <a:rPr lang="en-US" sz="3600" b="1" i="0" dirty="0" err="1">
                  <a:solidFill>
                    <a:srgbClr val="009999"/>
                  </a:solidFill>
                  <a:effectLst/>
                  <a:latin typeface="Cambria" panose="02040503050406030204" pitchFamily="18" charset="0"/>
                </a:rPr>
                <a:t>Cây</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trồng</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trong</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đất</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tưới</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nước</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thường</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xuyên</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che</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kín</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bằng</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túi</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giấy</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đen</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ngăn</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cản</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ánh</a:t>
              </a:r>
              <a:r>
                <a:rPr lang="en-US" sz="3600" b="1" i="0" dirty="0">
                  <a:solidFill>
                    <a:srgbClr val="009999"/>
                  </a:solidFill>
                  <a:effectLst/>
                  <a:latin typeface="Cambria" panose="02040503050406030204" pitchFamily="18" charset="0"/>
                </a:rPr>
                <a:t> </a:t>
              </a:r>
              <a:r>
                <a:rPr lang="en-US" sz="3600" b="1" i="0" dirty="0" err="1">
                  <a:solidFill>
                    <a:srgbClr val="009999"/>
                  </a:solidFill>
                  <a:effectLst/>
                  <a:latin typeface="Cambria" panose="02040503050406030204" pitchFamily="18" charset="0"/>
                </a:rPr>
                <a:t>sáng</a:t>
              </a:r>
              <a:r>
                <a:rPr lang="en-US" sz="3600" b="1" i="0" dirty="0">
                  <a:solidFill>
                    <a:srgbClr val="009999"/>
                  </a:solidFill>
                  <a:effectLst/>
                  <a:latin typeface="Cambria" panose="02040503050406030204" pitchFamily="18" charset="0"/>
                </a:rPr>
                <a:t>.  </a:t>
              </a:r>
              <a:endParaRPr lang="en-US" sz="3600" b="1" dirty="0">
                <a:solidFill>
                  <a:srgbClr val="009999"/>
                </a:solidFill>
                <a:latin typeface="Cambria" panose="02040503050406030204" pitchFamily="18" charset="0"/>
              </a:endParaRPr>
            </a:p>
          </p:txBody>
        </p:sp>
      </p:grpSp>
      <p:sp>
        <p:nvSpPr>
          <p:cNvPr id="7" name="TextBox 6"/>
          <p:cNvSpPr txBox="1"/>
          <p:nvPr/>
        </p:nvSpPr>
        <p:spPr>
          <a:xfrm>
            <a:off x="2017799" y="4173296"/>
            <a:ext cx="1843790" cy="769441"/>
          </a:xfrm>
          <a:prstGeom prst="rect">
            <a:avLst/>
          </a:prstGeom>
          <a:noFill/>
        </p:spPr>
        <p:txBody>
          <a:bodyPr wrap="square" rtlCol="0">
            <a:spAutoFit/>
          </a:bodyPr>
          <a:lstStyle/>
          <a:p>
            <a:r>
              <a:rPr lang="en-US" sz="4400" b="1">
                <a:solidFill>
                  <a:srgbClr val="009999"/>
                </a:solidFill>
                <a:latin typeface="Cambria" panose="02040503050406030204" pitchFamily="18" charset="0"/>
                <a:ea typeface="Cambria" panose="02040503050406030204" pitchFamily="18" charset="0"/>
              </a:rPr>
              <a:t>Cây 1</a:t>
            </a:r>
          </a:p>
        </p:txBody>
      </p:sp>
      <p:sp>
        <p:nvSpPr>
          <p:cNvPr id="9" name="TextBox 8"/>
          <p:cNvSpPr txBox="1"/>
          <p:nvPr/>
        </p:nvSpPr>
        <p:spPr>
          <a:xfrm>
            <a:off x="6275008" y="2894916"/>
            <a:ext cx="4785236" cy="769441"/>
          </a:xfrm>
          <a:prstGeom prst="rect">
            <a:avLst/>
          </a:prstGeom>
          <a:noFill/>
        </p:spPr>
        <p:txBody>
          <a:bodyPr wrap="square" rtlCol="0">
            <a:spAutoFit/>
          </a:bodyPr>
          <a:lstStyle/>
          <a:p>
            <a:r>
              <a:rPr lang="en-US" sz="4400" b="1">
                <a:solidFill>
                  <a:srgbClr val="002060"/>
                </a:solidFill>
                <a:latin typeface="Cambria" panose="02040503050406030204" pitchFamily="18" charset="0"/>
                <a:ea typeface="Cambria" panose="02040503050406030204" pitchFamily="18" charset="0"/>
              </a:rPr>
              <a:t>Cây đã có yếu tố:</a:t>
            </a:r>
          </a:p>
        </p:txBody>
      </p:sp>
      <p:sp>
        <p:nvSpPr>
          <p:cNvPr id="10" name="TextBox 9"/>
          <p:cNvSpPr txBox="1"/>
          <p:nvPr/>
        </p:nvSpPr>
        <p:spPr>
          <a:xfrm>
            <a:off x="5566246" y="3592574"/>
            <a:ext cx="6292702" cy="1323439"/>
          </a:xfrm>
          <a:prstGeom prst="rect">
            <a:avLst/>
          </a:prstGeom>
          <a:noFill/>
        </p:spPr>
        <p:txBody>
          <a:bodyPr wrap="square" rtlCol="0">
            <a:spAutoFit/>
          </a:bodyPr>
          <a:lstStyle/>
          <a:p>
            <a:pPr algn="ctr"/>
            <a:r>
              <a:rPr lang="en-US" sz="4000" b="1">
                <a:solidFill>
                  <a:srgbClr val="0070C0"/>
                </a:solidFill>
                <a:latin typeface="Cambria" panose="02040503050406030204" pitchFamily="18" charset="0"/>
                <a:ea typeface="Cambria" panose="02040503050406030204" pitchFamily="18" charset="0"/>
              </a:rPr>
              <a:t>Chất khoáng, nước, nhiệt độ, không khí.</a:t>
            </a:r>
          </a:p>
        </p:txBody>
      </p:sp>
      <p:sp>
        <p:nvSpPr>
          <p:cNvPr id="11" name="TextBox 10"/>
          <p:cNvSpPr txBox="1"/>
          <p:nvPr/>
        </p:nvSpPr>
        <p:spPr>
          <a:xfrm>
            <a:off x="6275008" y="4942737"/>
            <a:ext cx="4785236" cy="769441"/>
          </a:xfrm>
          <a:prstGeom prst="rect">
            <a:avLst/>
          </a:prstGeom>
          <a:noFill/>
        </p:spPr>
        <p:txBody>
          <a:bodyPr wrap="square" rtlCol="0">
            <a:spAutoFit/>
          </a:bodyPr>
          <a:lstStyle/>
          <a:p>
            <a:r>
              <a:rPr lang="en-US" sz="4400" b="1">
                <a:solidFill>
                  <a:srgbClr val="002060"/>
                </a:solidFill>
                <a:latin typeface="Cambria" panose="02040503050406030204" pitchFamily="18" charset="0"/>
                <a:ea typeface="Cambria" panose="02040503050406030204" pitchFamily="18" charset="0"/>
              </a:rPr>
              <a:t>Cây thiếu yếu tố:</a:t>
            </a:r>
          </a:p>
        </p:txBody>
      </p:sp>
      <p:sp>
        <p:nvSpPr>
          <p:cNvPr id="12" name="TextBox 11"/>
          <p:cNvSpPr txBox="1"/>
          <p:nvPr/>
        </p:nvSpPr>
        <p:spPr>
          <a:xfrm>
            <a:off x="7316821" y="5613671"/>
            <a:ext cx="3341185" cy="707886"/>
          </a:xfrm>
          <a:prstGeom prst="rect">
            <a:avLst/>
          </a:prstGeom>
          <a:noFill/>
        </p:spPr>
        <p:txBody>
          <a:bodyPr wrap="square" rtlCol="0">
            <a:spAutoFit/>
          </a:bodyPr>
          <a:lstStyle/>
          <a:p>
            <a:r>
              <a:rPr lang="en-US" sz="4000" b="1">
                <a:solidFill>
                  <a:srgbClr val="FF0000"/>
                </a:solidFill>
                <a:latin typeface="Cambria" panose="02040503050406030204" pitchFamily="18" charset="0"/>
                <a:ea typeface="Cambria" panose="02040503050406030204" pitchFamily="18" charset="0"/>
              </a:rPr>
              <a:t>Ánh sáng</a:t>
            </a:r>
          </a:p>
        </p:txBody>
      </p:sp>
    </p:spTree>
    <p:extLst>
      <p:ext uri="{BB962C8B-B14F-4D97-AF65-F5344CB8AC3E}">
        <p14:creationId xmlns:p14="http://schemas.microsoft.com/office/powerpoint/2010/main" val="274654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a:extLst>
              <a:ext uri="{FF2B5EF4-FFF2-40B4-BE49-F238E27FC236}">
                <a16:creationId xmlns:a16="http://schemas.microsoft.com/office/drawing/2014/main" id="{BC5BEAEB-E389-7C3C-041A-F2DB4F5AE20A}"/>
              </a:ext>
            </a:extLst>
          </p:cNvPr>
          <p:cNvGrpSpPr/>
          <p:nvPr/>
        </p:nvGrpSpPr>
        <p:grpSpPr>
          <a:xfrm>
            <a:off x="5506287" y="507521"/>
            <a:ext cx="6275982" cy="3628714"/>
            <a:chOff x="169315" y="525230"/>
            <a:chExt cx="14793873" cy="301225"/>
          </a:xfrm>
        </p:grpSpPr>
        <p:sp>
          <p:nvSpPr>
            <p:cNvPr id="5" name="Flowchart: Alternate Process 4">
              <a:extLst>
                <a:ext uri="{FF2B5EF4-FFF2-40B4-BE49-F238E27FC236}">
                  <a16:creationId xmlns:a16="http://schemas.microsoft.com/office/drawing/2014/main" id="{5B6713E3-A5F2-5E0D-4DA0-706415FDF64C}"/>
                </a:ext>
              </a:extLst>
            </p:cNvPr>
            <p:cNvSpPr/>
            <p:nvPr/>
          </p:nvSpPr>
          <p:spPr>
            <a:xfrm>
              <a:off x="169315" y="525230"/>
              <a:ext cx="14793873" cy="30122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FF6F49AC-3F83-46CA-AC9E-5A46576F40A2}"/>
                </a:ext>
              </a:extLst>
            </p:cNvPr>
            <p:cNvSpPr txBox="1"/>
            <p:nvPr/>
          </p:nvSpPr>
          <p:spPr>
            <a:xfrm>
              <a:off x="345989" y="533662"/>
              <a:ext cx="14440523" cy="283594"/>
            </a:xfrm>
            <a:prstGeom prst="rect">
              <a:avLst/>
            </a:prstGeom>
            <a:noFill/>
          </p:spPr>
          <p:txBody>
            <a:bodyPr wrap="square">
              <a:spAutoFit/>
            </a:bodyPr>
            <a:lstStyle/>
            <a:p>
              <a:pPr algn="just"/>
              <a:r>
                <a:rPr lang="en-US" sz="3600" b="1" i="0">
                  <a:solidFill>
                    <a:srgbClr val="009999"/>
                  </a:solidFill>
                  <a:effectLst/>
                  <a:latin typeface="Cambria" panose="02040503050406030204" pitchFamily="18" charset="0"/>
                </a:rPr>
                <a:t>Cây trồng trong đất, tưới nước thường xuyên, bôi một lớp keo mỏng, trong suốt lên hai mặt lá nhằm ngăn cản trao đổi không khí với môi trường.</a:t>
              </a:r>
              <a:endParaRPr lang="en-US" sz="3600" b="1" dirty="0">
                <a:solidFill>
                  <a:srgbClr val="009999"/>
                </a:solidFill>
                <a:latin typeface="Cambria" panose="02040503050406030204" pitchFamily="18" charset="0"/>
              </a:endParaRPr>
            </a:p>
          </p:txBody>
        </p:sp>
      </p:grpSp>
      <p:sp>
        <p:nvSpPr>
          <p:cNvPr id="7" name="TextBox 6"/>
          <p:cNvSpPr txBox="1"/>
          <p:nvPr/>
        </p:nvSpPr>
        <p:spPr>
          <a:xfrm>
            <a:off x="2010369" y="3910118"/>
            <a:ext cx="1843790" cy="707886"/>
          </a:xfrm>
          <a:prstGeom prst="rect">
            <a:avLst/>
          </a:prstGeom>
          <a:noFill/>
        </p:spPr>
        <p:txBody>
          <a:bodyPr wrap="square" rtlCol="0">
            <a:spAutoFit/>
          </a:bodyPr>
          <a:lstStyle/>
          <a:p>
            <a:r>
              <a:rPr lang="en-US" sz="4000" b="1">
                <a:solidFill>
                  <a:srgbClr val="009999"/>
                </a:solidFill>
                <a:latin typeface="Cambria" panose="02040503050406030204" pitchFamily="18" charset="0"/>
                <a:ea typeface="Cambria" panose="02040503050406030204" pitchFamily="18" charset="0"/>
              </a:rPr>
              <a:t>Cây 2</a:t>
            </a:r>
          </a:p>
        </p:txBody>
      </p:sp>
      <p:pic>
        <p:nvPicPr>
          <p:cNvPr id="11" name="Picture 10"/>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50785" r="2879" b="24651"/>
          <a:stretch/>
        </p:blipFill>
        <p:spPr>
          <a:xfrm>
            <a:off x="451328" y="508784"/>
            <a:ext cx="4961872" cy="3516639"/>
          </a:xfrm>
          <a:prstGeom prst="rect">
            <a:avLst/>
          </a:prstGeom>
        </p:spPr>
      </p:pic>
      <p:sp>
        <p:nvSpPr>
          <p:cNvPr id="13" name="TextBox 12"/>
          <p:cNvSpPr txBox="1"/>
          <p:nvPr/>
        </p:nvSpPr>
        <p:spPr>
          <a:xfrm>
            <a:off x="796001" y="4438096"/>
            <a:ext cx="4785236"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rPr>
              <a:t>Cây đã có yếu tố:</a:t>
            </a:r>
          </a:p>
        </p:txBody>
      </p:sp>
      <p:sp>
        <p:nvSpPr>
          <p:cNvPr id="14" name="TextBox 13"/>
          <p:cNvSpPr txBox="1"/>
          <p:nvPr/>
        </p:nvSpPr>
        <p:spPr>
          <a:xfrm>
            <a:off x="4482059" y="4423106"/>
            <a:ext cx="7480092" cy="1323439"/>
          </a:xfrm>
          <a:prstGeom prst="rect">
            <a:avLst/>
          </a:prstGeom>
          <a:noFill/>
        </p:spPr>
        <p:txBody>
          <a:bodyPr wrap="square" rtlCol="0">
            <a:spAutoFit/>
          </a:bodyPr>
          <a:lstStyle/>
          <a:p>
            <a:pPr algn="ctr"/>
            <a:r>
              <a:rPr lang="en-US" sz="4000" b="1">
                <a:solidFill>
                  <a:srgbClr val="0070C0"/>
                </a:solidFill>
                <a:latin typeface="Cambria" panose="02040503050406030204" pitchFamily="18" charset="0"/>
                <a:ea typeface="Cambria" panose="02040503050406030204" pitchFamily="18" charset="0"/>
              </a:rPr>
              <a:t>Chất khoáng, nước, nhiệt độ, ánh sáng.</a:t>
            </a:r>
          </a:p>
        </p:txBody>
      </p:sp>
      <p:sp>
        <p:nvSpPr>
          <p:cNvPr id="15" name="TextBox 14"/>
          <p:cNvSpPr txBox="1"/>
          <p:nvPr/>
        </p:nvSpPr>
        <p:spPr>
          <a:xfrm>
            <a:off x="796001" y="5444552"/>
            <a:ext cx="4785236"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rPr>
              <a:t>Cây thiếu yếu tố:</a:t>
            </a:r>
          </a:p>
        </p:txBody>
      </p:sp>
      <p:sp>
        <p:nvSpPr>
          <p:cNvPr id="16" name="TextBox 15"/>
          <p:cNvSpPr txBox="1"/>
          <p:nvPr/>
        </p:nvSpPr>
        <p:spPr>
          <a:xfrm>
            <a:off x="4880920" y="5527512"/>
            <a:ext cx="3341185" cy="707886"/>
          </a:xfrm>
          <a:prstGeom prst="rect">
            <a:avLst/>
          </a:prstGeom>
          <a:noFill/>
        </p:spPr>
        <p:txBody>
          <a:bodyPr wrap="square" rtlCol="0">
            <a:spAutoFit/>
          </a:bodyPr>
          <a:lstStyle/>
          <a:p>
            <a:r>
              <a:rPr lang="en-US" sz="4000" b="1">
                <a:solidFill>
                  <a:srgbClr val="FF0000"/>
                </a:solidFill>
                <a:latin typeface="Cambria" panose="02040503050406030204" pitchFamily="18" charset="0"/>
                <a:ea typeface="Cambria" panose="02040503050406030204" pitchFamily="18" charset="0"/>
              </a:rPr>
              <a:t>Không khí</a:t>
            </a:r>
          </a:p>
        </p:txBody>
      </p:sp>
    </p:spTree>
    <p:extLst>
      <p:ext uri="{BB962C8B-B14F-4D97-AF65-F5344CB8AC3E}">
        <p14:creationId xmlns:p14="http://schemas.microsoft.com/office/powerpoint/2010/main" val="229038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a:extLst>
              <a:ext uri="{FF2B5EF4-FFF2-40B4-BE49-F238E27FC236}">
                <a16:creationId xmlns:a16="http://schemas.microsoft.com/office/drawing/2014/main" id="{BC5BEAEB-E389-7C3C-041A-F2DB4F5AE20A}"/>
              </a:ext>
            </a:extLst>
          </p:cNvPr>
          <p:cNvGrpSpPr/>
          <p:nvPr/>
        </p:nvGrpSpPr>
        <p:grpSpPr>
          <a:xfrm>
            <a:off x="5506287" y="507521"/>
            <a:ext cx="6275982" cy="1411214"/>
            <a:chOff x="169315" y="525230"/>
            <a:chExt cx="14793873" cy="117147"/>
          </a:xfrm>
        </p:grpSpPr>
        <p:sp>
          <p:nvSpPr>
            <p:cNvPr id="5" name="Flowchart: Alternate Process 4">
              <a:extLst>
                <a:ext uri="{FF2B5EF4-FFF2-40B4-BE49-F238E27FC236}">
                  <a16:creationId xmlns:a16="http://schemas.microsoft.com/office/drawing/2014/main" id="{5B6713E3-A5F2-5E0D-4DA0-706415FDF64C}"/>
                </a:ext>
              </a:extLst>
            </p:cNvPr>
            <p:cNvSpPr/>
            <p:nvPr/>
          </p:nvSpPr>
          <p:spPr>
            <a:xfrm>
              <a:off x="169315" y="525230"/>
              <a:ext cx="14793873" cy="117147"/>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FF6F49AC-3F83-46CA-AC9E-5A46576F40A2}"/>
                </a:ext>
              </a:extLst>
            </p:cNvPr>
            <p:cNvSpPr txBox="1"/>
            <p:nvPr/>
          </p:nvSpPr>
          <p:spPr>
            <a:xfrm>
              <a:off x="345989" y="533662"/>
              <a:ext cx="14440523" cy="99641"/>
            </a:xfrm>
            <a:prstGeom prst="rect">
              <a:avLst/>
            </a:prstGeom>
            <a:noFill/>
          </p:spPr>
          <p:txBody>
            <a:bodyPr wrap="square">
              <a:spAutoFit/>
            </a:bodyPr>
            <a:lstStyle/>
            <a:p>
              <a:pPr algn="just"/>
              <a:r>
                <a:rPr lang="en-US" sz="3600" b="1" i="0">
                  <a:solidFill>
                    <a:srgbClr val="009999"/>
                  </a:solidFill>
                  <a:effectLst/>
                  <a:latin typeface="Cambria" panose="02040503050406030204" pitchFamily="18" charset="0"/>
                </a:rPr>
                <a:t>Cây trồng trong đất, không tưới nước.</a:t>
              </a:r>
              <a:endParaRPr lang="en-US" sz="3600" b="1" dirty="0">
                <a:solidFill>
                  <a:srgbClr val="009999"/>
                </a:solidFill>
                <a:latin typeface="Cambria" panose="02040503050406030204" pitchFamily="18" charset="0"/>
              </a:endParaRPr>
            </a:p>
          </p:txBody>
        </p:sp>
      </p:grpSp>
      <p:sp>
        <p:nvSpPr>
          <p:cNvPr id="7" name="TextBox 6"/>
          <p:cNvSpPr txBox="1"/>
          <p:nvPr/>
        </p:nvSpPr>
        <p:spPr>
          <a:xfrm>
            <a:off x="2017799" y="4173296"/>
            <a:ext cx="1843790" cy="769441"/>
          </a:xfrm>
          <a:prstGeom prst="rect">
            <a:avLst/>
          </a:prstGeom>
          <a:noFill/>
        </p:spPr>
        <p:txBody>
          <a:bodyPr wrap="square" rtlCol="0">
            <a:spAutoFit/>
          </a:bodyPr>
          <a:lstStyle/>
          <a:p>
            <a:r>
              <a:rPr lang="en-US" sz="4400" b="1">
                <a:solidFill>
                  <a:srgbClr val="009999"/>
                </a:solidFill>
                <a:latin typeface="Cambria" panose="02040503050406030204" pitchFamily="18" charset="0"/>
                <a:ea typeface="Cambria" panose="02040503050406030204" pitchFamily="18" charset="0"/>
              </a:rPr>
              <a:t>Cây 3</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05745" y="609097"/>
            <a:ext cx="4847276" cy="3527138"/>
          </a:xfrm>
          <a:prstGeom prst="rect">
            <a:avLst/>
          </a:prstGeom>
        </p:spPr>
      </p:pic>
      <p:sp>
        <p:nvSpPr>
          <p:cNvPr id="13" name="TextBox 12"/>
          <p:cNvSpPr txBox="1"/>
          <p:nvPr/>
        </p:nvSpPr>
        <p:spPr>
          <a:xfrm>
            <a:off x="6289999" y="2205369"/>
            <a:ext cx="4785236" cy="769441"/>
          </a:xfrm>
          <a:prstGeom prst="rect">
            <a:avLst/>
          </a:prstGeom>
          <a:noFill/>
        </p:spPr>
        <p:txBody>
          <a:bodyPr wrap="square" rtlCol="0">
            <a:spAutoFit/>
          </a:bodyPr>
          <a:lstStyle/>
          <a:p>
            <a:r>
              <a:rPr lang="en-US" sz="4400" b="1">
                <a:solidFill>
                  <a:srgbClr val="002060"/>
                </a:solidFill>
                <a:latin typeface="Cambria" panose="02040503050406030204" pitchFamily="18" charset="0"/>
                <a:ea typeface="Cambria" panose="02040503050406030204" pitchFamily="18" charset="0"/>
              </a:rPr>
              <a:t>Cây đã có yếu tố:</a:t>
            </a:r>
          </a:p>
        </p:txBody>
      </p:sp>
      <p:sp>
        <p:nvSpPr>
          <p:cNvPr id="14" name="TextBox 13"/>
          <p:cNvSpPr txBox="1"/>
          <p:nvPr/>
        </p:nvSpPr>
        <p:spPr>
          <a:xfrm>
            <a:off x="5581237" y="2903027"/>
            <a:ext cx="6292702" cy="1323439"/>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Chất</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khoáng</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nhiệt</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độ</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không</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khí</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ánh</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sáng</a:t>
            </a:r>
            <a:r>
              <a:rPr lang="en-US" sz="4000" b="1" dirty="0">
                <a:solidFill>
                  <a:srgbClr val="0070C0"/>
                </a:solidFill>
                <a:latin typeface="Cambria" panose="02040503050406030204" pitchFamily="18" charset="0"/>
                <a:ea typeface="Cambria" panose="02040503050406030204" pitchFamily="18" charset="0"/>
              </a:rPr>
              <a:t>.</a:t>
            </a:r>
          </a:p>
        </p:txBody>
      </p:sp>
      <p:sp>
        <p:nvSpPr>
          <p:cNvPr id="15" name="TextBox 14"/>
          <p:cNvSpPr txBox="1"/>
          <p:nvPr/>
        </p:nvSpPr>
        <p:spPr>
          <a:xfrm>
            <a:off x="6289999" y="4253190"/>
            <a:ext cx="4785236" cy="769441"/>
          </a:xfrm>
          <a:prstGeom prst="rect">
            <a:avLst/>
          </a:prstGeom>
          <a:noFill/>
        </p:spPr>
        <p:txBody>
          <a:bodyPr wrap="square" rtlCol="0">
            <a:spAutoFit/>
          </a:bodyPr>
          <a:lstStyle/>
          <a:p>
            <a:r>
              <a:rPr lang="en-US" sz="4400" b="1">
                <a:solidFill>
                  <a:srgbClr val="002060"/>
                </a:solidFill>
                <a:latin typeface="Cambria" panose="02040503050406030204" pitchFamily="18" charset="0"/>
                <a:ea typeface="Cambria" panose="02040503050406030204" pitchFamily="18" charset="0"/>
              </a:rPr>
              <a:t>Cây thiếu yếu tố:</a:t>
            </a:r>
          </a:p>
        </p:txBody>
      </p:sp>
      <p:sp>
        <p:nvSpPr>
          <p:cNvPr id="16" name="TextBox 15"/>
          <p:cNvSpPr txBox="1"/>
          <p:nvPr/>
        </p:nvSpPr>
        <p:spPr>
          <a:xfrm>
            <a:off x="7734050" y="4924124"/>
            <a:ext cx="3341185" cy="707886"/>
          </a:xfrm>
          <a:prstGeom prst="rect">
            <a:avLst/>
          </a:prstGeom>
          <a:noFill/>
        </p:spPr>
        <p:txBody>
          <a:bodyPr wrap="square" rtlCol="0">
            <a:spAutoFit/>
          </a:bodyPr>
          <a:lstStyle/>
          <a:p>
            <a:r>
              <a:rPr lang="en-US" sz="4000" b="1">
                <a:solidFill>
                  <a:srgbClr val="FF0000"/>
                </a:solidFill>
                <a:latin typeface="Cambria" panose="02040503050406030204" pitchFamily="18" charset="0"/>
                <a:ea typeface="Cambria" panose="02040503050406030204" pitchFamily="18" charset="0"/>
              </a:rPr>
              <a:t>Nước</a:t>
            </a:r>
          </a:p>
        </p:txBody>
      </p:sp>
    </p:spTree>
    <p:extLst>
      <p:ext uri="{BB962C8B-B14F-4D97-AF65-F5344CB8AC3E}">
        <p14:creationId xmlns:p14="http://schemas.microsoft.com/office/powerpoint/2010/main" val="149861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a:extLst>
              <a:ext uri="{FF2B5EF4-FFF2-40B4-BE49-F238E27FC236}">
                <a16:creationId xmlns:a16="http://schemas.microsoft.com/office/drawing/2014/main" id="{BC5BEAEB-E389-7C3C-041A-F2DB4F5AE20A}"/>
              </a:ext>
            </a:extLst>
          </p:cNvPr>
          <p:cNvGrpSpPr/>
          <p:nvPr/>
        </p:nvGrpSpPr>
        <p:grpSpPr>
          <a:xfrm>
            <a:off x="5506287" y="507521"/>
            <a:ext cx="6275982" cy="1411214"/>
            <a:chOff x="169315" y="525230"/>
            <a:chExt cx="14793873" cy="117147"/>
          </a:xfrm>
        </p:grpSpPr>
        <p:sp>
          <p:nvSpPr>
            <p:cNvPr id="5" name="Flowchart: Alternate Process 4">
              <a:extLst>
                <a:ext uri="{FF2B5EF4-FFF2-40B4-BE49-F238E27FC236}">
                  <a16:creationId xmlns:a16="http://schemas.microsoft.com/office/drawing/2014/main" id="{5B6713E3-A5F2-5E0D-4DA0-706415FDF64C}"/>
                </a:ext>
              </a:extLst>
            </p:cNvPr>
            <p:cNvSpPr/>
            <p:nvPr/>
          </p:nvSpPr>
          <p:spPr>
            <a:xfrm>
              <a:off x="169315" y="525230"/>
              <a:ext cx="14793873" cy="117147"/>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FF6F49AC-3F83-46CA-AC9E-5A46576F40A2}"/>
                </a:ext>
              </a:extLst>
            </p:cNvPr>
            <p:cNvSpPr txBox="1"/>
            <p:nvPr/>
          </p:nvSpPr>
          <p:spPr>
            <a:xfrm>
              <a:off x="345989" y="533662"/>
              <a:ext cx="14440523" cy="99641"/>
            </a:xfrm>
            <a:prstGeom prst="rect">
              <a:avLst/>
            </a:prstGeom>
            <a:noFill/>
          </p:spPr>
          <p:txBody>
            <a:bodyPr wrap="square">
              <a:spAutoFit/>
            </a:bodyPr>
            <a:lstStyle/>
            <a:p>
              <a:pPr algn="just"/>
              <a:r>
                <a:rPr lang="en-US" sz="3600" b="1" i="0">
                  <a:solidFill>
                    <a:srgbClr val="009999"/>
                  </a:solidFill>
                  <a:effectLst/>
                  <a:latin typeface="Cambria" panose="02040503050406030204" pitchFamily="18" charset="0"/>
                </a:rPr>
                <a:t>Cây trồng trong đất, tưới nước thường xuyên.</a:t>
              </a:r>
              <a:endParaRPr lang="en-US" sz="3600" b="1" dirty="0">
                <a:solidFill>
                  <a:srgbClr val="009999"/>
                </a:solidFill>
                <a:latin typeface="Cambria" panose="02040503050406030204" pitchFamily="18" charset="0"/>
              </a:endParaRPr>
            </a:p>
          </p:txBody>
        </p:sp>
      </p:grpSp>
      <p:sp>
        <p:nvSpPr>
          <p:cNvPr id="7" name="TextBox 6"/>
          <p:cNvSpPr txBox="1"/>
          <p:nvPr/>
        </p:nvSpPr>
        <p:spPr>
          <a:xfrm>
            <a:off x="2017799" y="4173296"/>
            <a:ext cx="1843790" cy="769441"/>
          </a:xfrm>
          <a:prstGeom prst="rect">
            <a:avLst/>
          </a:prstGeom>
          <a:noFill/>
        </p:spPr>
        <p:txBody>
          <a:bodyPr wrap="square" rtlCol="0">
            <a:spAutoFit/>
          </a:bodyPr>
          <a:lstStyle/>
          <a:p>
            <a:r>
              <a:rPr lang="en-US" sz="4400" b="1">
                <a:solidFill>
                  <a:srgbClr val="009999"/>
                </a:solidFill>
                <a:latin typeface="Cambria" panose="02040503050406030204" pitchFamily="18" charset="0"/>
                <a:ea typeface="Cambria" panose="02040503050406030204" pitchFamily="18" charset="0"/>
              </a:rPr>
              <a:t>Cây 4</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512547" y="609097"/>
            <a:ext cx="4704029" cy="3613551"/>
          </a:xfrm>
          <a:prstGeom prst="rect">
            <a:avLst/>
          </a:prstGeom>
        </p:spPr>
      </p:pic>
      <p:sp>
        <p:nvSpPr>
          <p:cNvPr id="12" name="TextBox 11"/>
          <p:cNvSpPr txBox="1"/>
          <p:nvPr/>
        </p:nvSpPr>
        <p:spPr>
          <a:xfrm>
            <a:off x="6289999" y="2250339"/>
            <a:ext cx="4785236" cy="769441"/>
          </a:xfrm>
          <a:prstGeom prst="rect">
            <a:avLst/>
          </a:prstGeom>
          <a:noFill/>
        </p:spPr>
        <p:txBody>
          <a:bodyPr wrap="square" rtlCol="0">
            <a:spAutoFit/>
          </a:bodyPr>
          <a:lstStyle/>
          <a:p>
            <a:r>
              <a:rPr lang="en-US" sz="4400" b="1">
                <a:solidFill>
                  <a:srgbClr val="002060"/>
                </a:solidFill>
                <a:latin typeface="Cambria" panose="02040503050406030204" pitchFamily="18" charset="0"/>
                <a:ea typeface="Cambria" panose="02040503050406030204" pitchFamily="18" charset="0"/>
              </a:rPr>
              <a:t>Cây đã có yếu tố:</a:t>
            </a:r>
          </a:p>
        </p:txBody>
      </p:sp>
      <p:sp>
        <p:nvSpPr>
          <p:cNvPr id="13" name="TextBox 12"/>
          <p:cNvSpPr txBox="1"/>
          <p:nvPr/>
        </p:nvSpPr>
        <p:spPr>
          <a:xfrm>
            <a:off x="5581237" y="2947997"/>
            <a:ext cx="6292702" cy="1323439"/>
          </a:xfrm>
          <a:prstGeom prst="rect">
            <a:avLst/>
          </a:prstGeom>
          <a:noFill/>
        </p:spPr>
        <p:txBody>
          <a:bodyPr wrap="square" rtlCol="0">
            <a:spAutoFit/>
          </a:bodyPr>
          <a:lstStyle/>
          <a:p>
            <a:pPr algn="ctr"/>
            <a:r>
              <a:rPr lang="en-US" sz="4000" b="1">
                <a:solidFill>
                  <a:srgbClr val="0070C0"/>
                </a:solidFill>
                <a:latin typeface="Cambria" panose="02040503050406030204" pitchFamily="18" charset="0"/>
                <a:ea typeface="Cambria" panose="02040503050406030204" pitchFamily="18" charset="0"/>
              </a:rPr>
              <a:t>Chất khoáng, nước, nhiệt độ, không khí, ánh sáng.</a:t>
            </a:r>
          </a:p>
        </p:txBody>
      </p:sp>
      <p:sp>
        <p:nvSpPr>
          <p:cNvPr id="14" name="TextBox 13"/>
          <p:cNvSpPr txBox="1"/>
          <p:nvPr/>
        </p:nvSpPr>
        <p:spPr>
          <a:xfrm>
            <a:off x="6251659" y="4507830"/>
            <a:ext cx="4785236" cy="769441"/>
          </a:xfrm>
          <a:prstGeom prst="rect">
            <a:avLst/>
          </a:prstGeom>
          <a:noFill/>
        </p:spPr>
        <p:txBody>
          <a:bodyPr wrap="square" rtlCol="0">
            <a:spAutoFit/>
          </a:bodyPr>
          <a:lstStyle/>
          <a:p>
            <a:r>
              <a:rPr lang="en-US" sz="4400" b="1">
                <a:solidFill>
                  <a:srgbClr val="002060"/>
                </a:solidFill>
                <a:latin typeface="Cambria" panose="02040503050406030204" pitchFamily="18" charset="0"/>
                <a:ea typeface="Cambria" panose="02040503050406030204" pitchFamily="18" charset="0"/>
              </a:rPr>
              <a:t>Cây thiếu yếu tố:</a:t>
            </a:r>
          </a:p>
        </p:txBody>
      </p:sp>
      <p:sp>
        <p:nvSpPr>
          <p:cNvPr id="15" name="TextBox 14"/>
          <p:cNvSpPr txBox="1"/>
          <p:nvPr/>
        </p:nvSpPr>
        <p:spPr>
          <a:xfrm>
            <a:off x="4121522" y="5183798"/>
            <a:ext cx="7902318" cy="707886"/>
          </a:xfrm>
          <a:prstGeom prst="rect">
            <a:avLst/>
          </a:prstGeom>
          <a:noFill/>
        </p:spPr>
        <p:txBody>
          <a:bodyPr wrap="square" rtlCol="0">
            <a:spAutoFit/>
          </a:bodyPr>
          <a:lstStyle/>
          <a:p>
            <a:r>
              <a:rPr lang="en-US" sz="4000" b="1">
                <a:solidFill>
                  <a:srgbClr val="FF0000"/>
                </a:solidFill>
                <a:latin typeface="Cambria" panose="02040503050406030204" pitchFamily="18" charset="0"/>
                <a:ea typeface="Cambria" panose="02040503050406030204" pitchFamily="18" charset="0"/>
              </a:rPr>
              <a:t>Cây có đầy đủ các yếu tố cần thiết</a:t>
            </a:r>
          </a:p>
        </p:txBody>
      </p:sp>
    </p:spTree>
    <p:extLst>
      <p:ext uri="{BB962C8B-B14F-4D97-AF65-F5344CB8AC3E}">
        <p14:creationId xmlns:p14="http://schemas.microsoft.com/office/powerpoint/2010/main" val="363478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a:extLst>
              <a:ext uri="{FF2B5EF4-FFF2-40B4-BE49-F238E27FC236}">
                <a16:creationId xmlns:a16="http://schemas.microsoft.com/office/drawing/2014/main" id="{BC5BEAEB-E389-7C3C-041A-F2DB4F5AE20A}"/>
              </a:ext>
            </a:extLst>
          </p:cNvPr>
          <p:cNvGrpSpPr/>
          <p:nvPr/>
        </p:nvGrpSpPr>
        <p:grpSpPr>
          <a:xfrm>
            <a:off x="5506287" y="507520"/>
            <a:ext cx="6275982" cy="1855899"/>
            <a:chOff x="169315" y="525230"/>
            <a:chExt cx="14793873" cy="154061"/>
          </a:xfrm>
        </p:grpSpPr>
        <p:sp>
          <p:nvSpPr>
            <p:cNvPr id="5" name="Flowchart: Alternate Process 4">
              <a:extLst>
                <a:ext uri="{FF2B5EF4-FFF2-40B4-BE49-F238E27FC236}">
                  <a16:creationId xmlns:a16="http://schemas.microsoft.com/office/drawing/2014/main" id="{5B6713E3-A5F2-5E0D-4DA0-706415FDF64C}"/>
                </a:ext>
              </a:extLst>
            </p:cNvPr>
            <p:cNvSpPr/>
            <p:nvPr/>
          </p:nvSpPr>
          <p:spPr>
            <a:xfrm>
              <a:off x="169315" y="525230"/>
              <a:ext cx="14793873" cy="154061"/>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FF6F49AC-3F83-46CA-AC9E-5A46576F40A2}"/>
                </a:ext>
              </a:extLst>
            </p:cNvPr>
            <p:cNvSpPr txBox="1"/>
            <p:nvPr/>
          </p:nvSpPr>
          <p:spPr>
            <a:xfrm>
              <a:off x="345989" y="533662"/>
              <a:ext cx="14440523" cy="145629"/>
            </a:xfrm>
            <a:prstGeom prst="rect">
              <a:avLst/>
            </a:prstGeom>
            <a:noFill/>
          </p:spPr>
          <p:txBody>
            <a:bodyPr wrap="square">
              <a:spAutoFit/>
            </a:bodyPr>
            <a:lstStyle/>
            <a:p>
              <a:pPr algn="just"/>
              <a:r>
                <a:rPr lang="en-US" sz="3600" b="1" i="0">
                  <a:solidFill>
                    <a:srgbClr val="009999"/>
                  </a:solidFill>
                  <a:effectLst/>
                  <a:latin typeface="Cambria" panose="02040503050406030204" pitchFamily="18" charset="0"/>
                </a:rPr>
                <a:t>Cây trồng trong cát sỏi rửa sạch, tưới nước thường xuyên.</a:t>
              </a:r>
              <a:endParaRPr lang="en-US" sz="3600" b="1" dirty="0">
                <a:solidFill>
                  <a:srgbClr val="009999"/>
                </a:solidFill>
                <a:latin typeface="Cambria" panose="02040503050406030204" pitchFamily="18" charset="0"/>
              </a:endParaRPr>
            </a:p>
          </p:txBody>
        </p:sp>
      </p:grpSp>
      <p:sp>
        <p:nvSpPr>
          <p:cNvPr id="7" name="TextBox 6"/>
          <p:cNvSpPr txBox="1"/>
          <p:nvPr/>
        </p:nvSpPr>
        <p:spPr>
          <a:xfrm>
            <a:off x="1845736" y="3957403"/>
            <a:ext cx="1843790" cy="707886"/>
          </a:xfrm>
          <a:prstGeom prst="rect">
            <a:avLst/>
          </a:prstGeom>
          <a:noFill/>
        </p:spPr>
        <p:txBody>
          <a:bodyPr wrap="square" rtlCol="0">
            <a:spAutoFit/>
          </a:bodyPr>
          <a:lstStyle/>
          <a:p>
            <a:r>
              <a:rPr lang="en-US" sz="4000" b="1">
                <a:solidFill>
                  <a:srgbClr val="009999"/>
                </a:solidFill>
                <a:latin typeface="Cambria" panose="02040503050406030204" pitchFamily="18" charset="0"/>
                <a:ea typeface="Cambria" panose="02040503050406030204" pitchFamily="18" charset="0"/>
              </a:rPr>
              <a:t>Cây 5</a:t>
            </a:r>
          </a:p>
        </p:txBody>
      </p:sp>
      <p:sp>
        <p:nvSpPr>
          <p:cNvPr id="12" name="TextBox 11"/>
          <p:cNvSpPr txBox="1"/>
          <p:nvPr/>
        </p:nvSpPr>
        <p:spPr>
          <a:xfrm>
            <a:off x="6251659" y="2396900"/>
            <a:ext cx="4785236" cy="769441"/>
          </a:xfrm>
          <a:prstGeom prst="rect">
            <a:avLst/>
          </a:prstGeom>
          <a:noFill/>
        </p:spPr>
        <p:txBody>
          <a:bodyPr wrap="square" rtlCol="0">
            <a:spAutoFit/>
          </a:bodyPr>
          <a:lstStyle/>
          <a:p>
            <a:r>
              <a:rPr lang="en-US" sz="4400" b="1">
                <a:solidFill>
                  <a:srgbClr val="002060"/>
                </a:solidFill>
                <a:latin typeface="Cambria" panose="02040503050406030204" pitchFamily="18" charset="0"/>
                <a:ea typeface="Cambria" panose="02040503050406030204" pitchFamily="18" charset="0"/>
              </a:rPr>
              <a:t>Cây đã có yếu tố:</a:t>
            </a:r>
          </a:p>
        </p:txBody>
      </p:sp>
      <p:sp>
        <p:nvSpPr>
          <p:cNvPr id="13" name="TextBox 12"/>
          <p:cNvSpPr txBox="1"/>
          <p:nvPr/>
        </p:nvSpPr>
        <p:spPr>
          <a:xfrm>
            <a:off x="5414616" y="3119095"/>
            <a:ext cx="6292702" cy="1323439"/>
          </a:xfrm>
          <a:prstGeom prst="rect">
            <a:avLst/>
          </a:prstGeom>
          <a:noFill/>
        </p:spPr>
        <p:txBody>
          <a:bodyPr wrap="square" rtlCol="0">
            <a:spAutoFit/>
          </a:bodyPr>
          <a:lstStyle/>
          <a:p>
            <a:pPr algn="ctr"/>
            <a:r>
              <a:rPr lang="en-US" sz="4000" b="1">
                <a:solidFill>
                  <a:srgbClr val="0070C0"/>
                </a:solidFill>
                <a:latin typeface="Cambria" panose="02040503050406030204" pitchFamily="18" charset="0"/>
                <a:ea typeface="Cambria" panose="02040503050406030204" pitchFamily="18" charset="0"/>
              </a:rPr>
              <a:t>Nước, nhiệt độ, không khí, ánh sáng.</a:t>
            </a:r>
          </a:p>
        </p:txBody>
      </p:sp>
      <p:sp>
        <p:nvSpPr>
          <p:cNvPr id="14" name="TextBox 13"/>
          <p:cNvSpPr txBox="1"/>
          <p:nvPr/>
        </p:nvSpPr>
        <p:spPr>
          <a:xfrm>
            <a:off x="6251659" y="4507830"/>
            <a:ext cx="4785236" cy="769441"/>
          </a:xfrm>
          <a:prstGeom prst="rect">
            <a:avLst/>
          </a:prstGeom>
          <a:noFill/>
        </p:spPr>
        <p:txBody>
          <a:bodyPr wrap="square" rtlCol="0">
            <a:spAutoFit/>
          </a:bodyPr>
          <a:lstStyle/>
          <a:p>
            <a:r>
              <a:rPr lang="en-US" sz="4400" b="1">
                <a:solidFill>
                  <a:srgbClr val="002060"/>
                </a:solidFill>
                <a:latin typeface="Cambria" panose="02040503050406030204" pitchFamily="18" charset="0"/>
                <a:ea typeface="Cambria" panose="02040503050406030204" pitchFamily="18" charset="0"/>
              </a:rPr>
              <a:t>Cây thiếu yếu tố:</a:t>
            </a:r>
          </a:p>
        </p:txBody>
      </p:sp>
      <p:sp>
        <p:nvSpPr>
          <p:cNvPr id="15" name="TextBox 14"/>
          <p:cNvSpPr txBox="1"/>
          <p:nvPr/>
        </p:nvSpPr>
        <p:spPr>
          <a:xfrm>
            <a:off x="6988778" y="5277271"/>
            <a:ext cx="4048117" cy="707886"/>
          </a:xfrm>
          <a:prstGeom prst="rect">
            <a:avLst/>
          </a:prstGeom>
          <a:noFill/>
        </p:spPr>
        <p:txBody>
          <a:bodyPr wrap="square" rtlCol="0">
            <a:spAutoFit/>
          </a:bodyPr>
          <a:lstStyle/>
          <a:p>
            <a:r>
              <a:rPr lang="en-US" sz="4000" b="1">
                <a:solidFill>
                  <a:srgbClr val="FF0000"/>
                </a:solidFill>
                <a:latin typeface="Cambria" panose="02040503050406030204" pitchFamily="18" charset="0"/>
                <a:ea typeface="Cambria" panose="02040503050406030204" pitchFamily="18" charset="0"/>
              </a:rPr>
              <a:t>Chất khoáng.</a:t>
            </a: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b="9311"/>
          <a:stretch/>
        </p:blipFill>
        <p:spPr>
          <a:xfrm>
            <a:off x="483579" y="660448"/>
            <a:ext cx="4568105" cy="3296955"/>
          </a:xfrm>
          <a:prstGeom prst="rect">
            <a:avLst/>
          </a:prstGeom>
        </p:spPr>
      </p:pic>
    </p:spTree>
    <p:extLst>
      <p:ext uri="{BB962C8B-B14F-4D97-AF65-F5344CB8AC3E}">
        <p14:creationId xmlns:p14="http://schemas.microsoft.com/office/powerpoint/2010/main" val="206615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Group 64"/>
          <p:cNvGraphicFramePr>
            <a:graphicFrameLocks/>
          </p:cNvGraphicFramePr>
          <p:nvPr>
            <p:extLst>
              <p:ext uri="{D42A27DB-BD31-4B8C-83A1-F6EECF244321}">
                <p14:modId xmlns:p14="http://schemas.microsoft.com/office/powerpoint/2010/main" val="4051318354"/>
              </p:ext>
            </p:extLst>
          </p:nvPr>
        </p:nvGraphicFramePr>
        <p:xfrm>
          <a:off x="810480" y="999826"/>
          <a:ext cx="10417152" cy="5401928"/>
        </p:xfrm>
        <a:graphic>
          <a:graphicData uri="http://schemas.openxmlformats.org/drawingml/2006/table">
            <a:tbl>
              <a:tblPr/>
              <a:tblGrid>
                <a:gridCol w="3052469">
                  <a:extLst>
                    <a:ext uri="{9D8B030D-6E8A-4147-A177-3AD203B41FA5}">
                      <a16:colId xmlns:a16="http://schemas.microsoft.com/office/drawing/2014/main" val="20000"/>
                    </a:ext>
                  </a:extLst>
                </a:gridCol>
                <a:gridCol w="1550461">
                  <a:extLst>
                    <a:ext uri="{9D8B030D-6E8A-4147-A177-3AD203B41FA5}">
                      <a16:colId xmlns:a16="http://schemas.microsoft.com/office/drawing/2014/main" val="20001"/>
                    </a:ext>
                  </a:extLst>
                </a:gridCol>
                <a:gridCol w="2083431">
                  <a:extLst>
                    <a:ext uri="{9D8B030D-6E8A-4147-A177-3AD203B41FA5}">
                      <a16:colId xmlns:a16="http://schemas.microsoft.com/office/drawing/2014/main" val="20002"/>
                    </a:ext>
                  </a:extLst>
                </a:gridCol>
                <a:gridCol w="1631212">
                  <a:extLst>
                    <a:ext uri="{9D8B030D-6E8A-4147-A177-3AD203B41FA5}">
                      <a16:colId xmlns:a16="http://schemas.microsoft.com/office/drawing/2014/main" val="20003"/>
                    </a:ext>
                  </a:extLst>
                </a:gridCol>
                <a:gridCol w="2099579">
                  <a:extLst>
                    <a:ext uri="{9D8B030D-6E8A-4147-A177-3AD203B41FA5}">
                      <a16:colId xmlns:a16="http://schemas.microsoft.com/office/drawing/2014/main" val="20004"/>
                    </a:ext>
                  </a:extLst>
                </a:gridCol>
              </a:tblGrid>
              <a:tr h="1459673">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3600" b="1" i="0" u="none" strike="noStrike" cap="none" normalizeH="0" baseline="0" dirty="0" err="1">
                          <a:ln>
                            <a:noFill/>
                          </a:ln>
                          <a:solidFill>
                            <a:schemeClr val="accent4">
                              <a:lumMod val="60000"/>
                              <a:lumOff val="40000"/>
                            </a:schemeClr>
                          </a:solidFill>
                          <a:effectLst/>
                          <a:latin typeface="Cambria" panose="02040503050406030204" pitchFamily="18" charset="0"/>
                          <a:ea typeface="Cambria" panose="02040503050406030204" pitchFamily="18" charset="0"/>
                        </a:rPr>
                        <a:t>Các</a:t>
                      </a:r>
                      <a:r>
                        <a:rPr kumimoji="0" lang="en-US" sz="3600" b="1" i="0" u="none" strike="noStrike" cap="none" normalizeH="0" baseline="0" dirty="0">
                          <a:ln>
                            <a:noFill/>
                          </a:ln>
                          <a:solidFill>
                            <a:schemeClr val="accent4">
                              <a:lumMod val="60000"/>
                              <a:lumOff val="40000"/>
                            </a:schemeClr>
                          </a:solidFill>
                          <a:effectLst/>
                          <a:latin typeface="Cambria" panose="02040503050406030204" pitchFamily="18" charset="0"/>
                          <a:ea typeface="Cambria" panose="02040503050406030204" pitchFamily="18" charset="0"/>
                        </a:rPr>
                        <a:t> </a:t>
                      </a:r>
                      <a:r>
                        <a:rPr kumimoji="0" lang="en-US" sz="3600" b="1" i="0" u="none" strike="noStrike" cap="none" normalizeH="0" baseline="0" dirty="0" err="1">
                          <a:ln>
                            <a:noFill/>
                          </a:ln>
                          <a:solidFill>
                            <a:schemeClr val="accent4">
                              <a:lumMod val="60000"/>
                              <a:lumOff val="40000"/>
                            </a:schemeClr>
                          </a:solidFill>
                          <a:effectLst/>
                          <a:latin typeface="Cambria" panose="02040503050406030204" pitchFamily="18" charset="0"/>
                          <a:ea typeface="Cambria" panose="02040503050406030204" pitchFamily="18" charset="0"/>
                        </a:rPr>
                        <a:t>yếu</a:t>
                      </a:r>
                      <a:r>
                        <a:rPr kumimoji="0" lang="en-US" sz="3600" b="1" i="0" u="none" strike="noStrike" cap="none" normalizeH="0" baseline="0" dirty="0">
                          <a:ln>
                            <a:noFill/>
                          </a:ln>
                          <a:solidFill>
                            <a:schemeClr val="accent4">
                              <a:lumMod val="60000"/>
                              <a:lumOff val="40000"/>
                            </a:schemeClr>
                          </a:solidFill>
                          <a:effectLst/>
                          <a:latin typeface="Cambria" panose="02040503050406030204" pitchFamily="18" charset="0"/>
                          <a:ea typeface="Cambria" panose="02040503050406030204" pitchFamily="18" charset="0"/>
                        </a:rPr>
                        <a:t> </a:t>
                      </a:r>
                      <a:r>
                        <a:rPr kumimoji="0" lang="en-US" sz="3600" b="1" i="0" u="none" strike="noStrike" cap="none" normalizeH="0" baseline="0" dirty="0" err="1">
                          <a:ln>
                            <a:noFill/>
                          </a:ln>
                          <a:solidFill>
                            <a:schemeClr val="accent4">
                              <a:lumMod val="60000"/>
                              <a:lumOff val="40000"/>
                            </a:schemeClr>
                          </a:solidFill>
                          <a:effectLst/>
                          <a:latin typeface="Cambria" panose="02040503050406030204" pitchFamily="18" charset="0"/>
                          <a:ea typeface="Cambria" panose="02040503050406030204" pitchFamily="18" charset="0"/>
                        </a:rPr>
                        <a:t>tố</a:t>
                      </a:r>
                      <a:endParaRPr kumimoji="0" lang="en-US" sz="3600" b="1" i="0" u="none" strike="noStrike" cap="none" normalizeH="0" baseline="0" dirty="0">
                        <a:ln>
                          <a:noFill/>
                        </a:ln>
                        <a:solidFill>
                          <a:schemeClr val="accent4">
                            <a:lumMod val="60000"/>
                            <a:lumOff val="40000"/>
                          </a:schemeClr>
                        </a:solidFill>
                        <a:effectLst/>
                        <a:latin typeface="Cambria" panose="02040503050406030204" pitchFamily="18" charset="0"/>
                        <a:ea typeface="Cambria" panose="02040503050406030204" pitchFamily="18" charset="0"/>
                      </a:endParaRPr>
                    </a:p>
                  </a:txBody>
                  <a:tcPr anchor="ct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4AC0DC"/>
                    </a:solid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500" b="1" i="0" u="none" strike="noStrike" cap="none" normalizeH="0" baseline="0" dirty="0">
                        <a:ln>
                          <a:noFill/>
                        </a:ln>
                        <a:solidFill>
                          <a:schemeClr val="bg1"/>
                        </a:solidFill>
                        <a:effectLst/>
                        <a:latin typeface="Cambria" panose="02040503050406030204" pitchFamily="18" charset="0"/>
                        <a:ea typeface="Cambria" panose="02040503050406030204" pitchFamily="18" charset="0"/>
                      </a:endParaRP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4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Ánh</a:t>
                      </a:r>
                      <a:r>
                        <a:rPr kumimoji="0" lang="en-US" sz="2400" b="1"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4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sáng</a:t>
                      </a:r>
                      <a:endParaRPr kumimoji="0" lang="en-US" sz="2400" b="1" i="0" u="none" strike="noStrike" cap="none" normalizeH="0" baseline="0" dirty="0">
                        <a:ln>
                          <a:noFill/>
                        </a:ln>
                        <a:solidFill>
                          <a:schemeClr val="bg1"/>
                        </a:solidFill>
                        <a:effectLst/>
                        <a:latin typeface="Cambria" panose="02040503050406030204" pitchFamily="18" charset="0"/>
                        <a:ea typeface="Cambria" panose="02040503050406030204" pitchFamily="18" charset="0"/>
                      </a:endParaRPr>
                    </a:p>
                  </a:txBody>
                  <a:tcPr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4AC0DC"/>
                    </a:solid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500" b="1" i="0" u="none" strike="noStrike" cap="none" normalizeH="0" baseline="0" dirty="0">
                        <a:ln>
                          <a:noFill/>
                        </a:ln>
                        <a:solidFill>
                          <a:schemeClr val="bg1"/>
                        </a:solidFill>
                        <a:effectLst/>
                        <a:latin typeface="Cambria" panose="02040503050406030204" pitchFamily="18" charset="0"/>
                        <a:ea typeface="Cambria" panose="02040503050406030204" pitchFamily="18" charset="0"/>
                      </a:endParaRP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4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Không</a:t>
                      </a:r>
                      <a:r>
                        <a:rPr kumimoji="0" lang="en-US" sz="2400" b="1"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4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Khí</a:t>
                      </a:r>
                      <a:endParaRPr kumimoji="0" lang="en-US" sz="2400" b="1" i="0" u="none" strike="noStrike" cap="none" normalizeH="0" baseline="0" dirty="0">
                        <a:ln>
                          <a:noFill/>
                        </a:ln>
                        <a:solidFill>
                          <a:schemeClr val="bg1"/>
                        </a:solidFill>
                        <a:effectLst/>
                        <a:latin typeface="Cambria" panose="02040503050406030204" pitchFamily="18" charset="0"/>
                        <a:ea typeface="Cambria" panose="02040503050406030204" pitchFamily="18" charset="0"/>
                      </a:endParaRPr>
                    </a:p>
                  </a:txBody>
                  <a:tcPr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4AC0DC"/>
                    </a:solid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4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Nước</a:t>
                      </a:r>
                      <a:r>
                        <a:rPr kumimoji="0" lang="en-US" sz="2400" b="1"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p>
                  </a:txBody>
                  <a:tcPr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4AC0DC"/>
                    </a:solid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4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Chất</a:t>
                      </a:r>
                      <a:r>
                        <a:rPr kumimoji="0" lang="en-US" sz="2400" b="1"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sz="24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khoáng</a:t>
                      </a:r>
                      <a:r>
                        <a:rPr kumimoji="0" lang="en-US" sz="2400" b="1"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sz="24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có</a:t>
                      </a:r>
                      <a:r>
                        <a:rPr kumimoji="0" lang="en-US" sz="2400" b="1"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sz="24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trong</a:t>
                      </a:r>
                      <a:r>
                        <a:rPr kumimoji="0" lang="en-US" sz="2400" b="1"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a:t>
                      </a:r>
                      <a:r>
                        <a:rPr kumimoji="0" lang="en-US" sz="24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đất</a:t>
                      </a:r>
                      <a:endParaRPr kumimoji="0" lang="en-US" sz="2400" b="1" i="0" u="none" strike="noStrike" cap="none" normalizeH="0" baseline="0" dirty="0">
                        <a:ln>
                          <a:noFill/>
                        </a:ln>
                        <a:solidFill>
                          <a:schemeClr val="bg1"/>
                        </a:solidFill>
                        <a:effectLst/>
                        <a:latin typeface="Cambria" panose="02040503050406030204" pitchFamily="18" charset="0"/>
                        <a:ea typeface="Cambria" panose="02040503050406030204" pitchFamily="18" charset="0"/>
                      </a:endParaRPr>
                    </a:p>
                  </a:txBody>
                  <a:tcPr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4AC0DC"/>
                    </a:solidFill>
                  </a:tcPr>
                </a:tc>
                <a:extLst>
                  <a:ext uri="{0D108BD9-81ED-4DB2-BD59-A6C34878D82A}">
                    <a16:rowId xmlns:a16="http://schemas.microsoft.com/office/drawing/2014/main" val="10000"/>
                  </a:ext>
                </a:extLst>
              </a:tr>
              <a:tr h="788451">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36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Cây</a:t>
                      </a:r>
                      <a:r>
                        <a:rPr kumimoji="0" lang="en-US" sz="3600" b="1"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1</a:t>
                      </a:r>
                    </a:p>
                  </a:txBody>
                  <a:tcP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4AC0DC"/>
                    </a:solid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88451">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36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Cây</a:t>
                      </a:r>
                      <a:r>
                        <a:rPr kumimoji="0" lang="en-US" sz="3600" b="1"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2</a:t>
                      </a:r>
                    </a:p>
                  </a:txBody>
                  <a:tcP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4AC0DC"/>
                    </a:solid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dirty="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dirty="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88451">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36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Cây</a:t>
                      </a:r>
                      <a:r>
                        <a:rPr kumimoji="0" lang="en-US" sz="3600" b="1"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3</a:t>
                      </a:r>
                    </a:p>
                  </a:txBody>
                  <a:tcP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4AC0DC"/>
                    </a:solid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dirty="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88451">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36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Cây</a:t>
                      </a:r>
                      <a:r>
                        <a:rPr kumimoji="0" lang="en-US" sz="3600" b="1"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4</a:t>
                      </a:r>
                    </a:p>
                  </a:txBody>
                  <a:tcP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4AC0DC"/>
                    </a:solid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dirty="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dirty="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dirty="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88451">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36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Cây</a:t>
                      </a:r>
                      <a:r>
                        <a:rPr kumimoji="0" lang="en-US" sz="3600" b="1"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5</a:t>
                      </a:r>
                    </a:p>
                  </a:txBody>
                  <a:tcP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solidFill>
                      <a:srgbClr val="4AC0DC"/>
                    </a:solid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dirty="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dirty="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dirty="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等线"/>
                          <a:ea typeface="微软雅黑"/>
                        </a:defRPr>
                      </a:lvl1pPr>
                      <a:lvl2pPr marL="457200" algn="l" defTabSz="914400" rtl="0" eaLnBrk="1" latinLnBrk="0" hangingPunct="1">
                        <a:defRPr sz="1800" kern="1200">
                          <a:solidFill>
                            <a:schemeClr val="tx1"/>
                          </a:solidFill>
                          <a:latin typeface="等线"/>
                          <a:ea typeface="微软雅黑"/>
                        </a:defRPr>
                      </a:lvl2pPr>
                      <a:lvl3pPr marL="914400" algn="l" defTabSz="914400" rtl="0" eaLnBrk="1" latinLnBrk="0" hangingPunct="1">
                        <a:defRPr sz="1800" kern="1200">
                          <a:solidFill>
                            <a:schemeClr val="tx1"/>
                          </a:solidFill>
                          <a:latin typeface="等线"/>
                          <a:ea typeface="微软雅黑"/>
                        </a:defRPr>
                      </a:lvl3pPr>
                      <a:lvl4pPr marL="1371600" algn="l" defTabSz="914400" rtl="0" eaLnBrk="1" latinLnBrk="0" hangingPunct="1">
                        <a:defRPr sz="1800" kern="1200">
                          <a:solidFill>
                            <a:schemeClr val="tx1"/>
                          </a:solidFill>
                          <a:latin typeface="等线"/>
                          <a:ea typeface="微软雅黑"/>
                        </a:defRPr>
                      </a:lvl4pPr>
                      <a:lvl5pPr marL="1828800" algn="l" defTabSz="914400" rtl="0" eaLnBrk="1" latinLnBrk="0" hangingPunct="1">
                        <a:defRPr sz="1800" kern="1200">
                          <a:solidFill>
                            <a:schemeClr val="tx1"/>
                          </a:solidFill>
                          <a:latin typeface="等线"/>
                          <a:ea typeface="微软雅黑"/>
                        </a:defRPr>
                      </a:lvl5pPr>
                      <a:lvl6pPr marL="2286000" algn="l" defTabSz="914400" rtl="0" eaLnBrk="1" latinLnBrk="0" hangingPunct="1">
                        <a:defRPr sz="1800" kern="1200">
                          <a:solidFill>
                            <a:schemeClr val="tx1"/>
                          </a:solidFill>
                          <a:latin typeface="等线"/>
                          <a:ea typeface="微软雅黑"/>
                        </a:defRPr>
                      </a:lvl6pPr>
                      <a:lvl7pPr marL="2743200" algn="l" defTabSz="914400" rtl="0" eaLnBrk="1" latinLnBrk="0" hangingPunct="1">
                        <a:defRPr sz="1800" kern="1200">
                          <a:solidFill>
                            <a:schemeClr val="tx1"/>
                          </a:solidFill>
                          <a:latin typeface="等线"/>
                          <a:ea typeface="微软雅黑"/>
                        </a:defRPr>
                      </a:lvl7pPr>
                      <a:lvl8pPr marL="3200400" algn="l" defTabSz="914400" rtl="0" eaLnBrk="1" latinLnBrk="0" hangingPunct="1">
                        <a:defRPr sz="1800" kern="1200">
                          <a:solidFill>
                            <a:schemeClr val="tx1"/>
                          </a:solidFill>
                          <a:latin typeface="等线"/>
                          <a:ea typeface="微软雅黑"/>
                        </a:defRPr>
                      </a:lvl8pPr>
                      <a:lvl9pPr marL="3657600" algn="l" defTabSz="914400" rtl="0" eaLnBrk="1" latinLnBrk="0" hangingPunct="1">
                        <a:defRPr sz="1800" kern="1200">
                          <a:solidFill>
                            <a:schemeClr val="tx1"/>
                          </a:solidFill>
                          <a:latin typeface="等线"/>
                          <a:ea typeface="微软雅黑"/>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1" i="0" u="none" strike="noStrike" cap="none" normalizeH="0" baseline="0" dirty="0">
                        <a:ln>
                          <a:noFill/>
                        </a:ln>
                        <a:solidFill>
                          <a:srgbClr val="FF3300"/>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1" name="TextBox 20"/>
          <p:cNvSpPr txBox="1"/>
          <p:nvPr/>
        </p:nvSpPr>
        <p:spPr>
          <a:xfrm>
            <a:off x="569457" y="315219"/>
            <a:ext cx="11172536" cy="646331"/>
          </a:xfrm>
          <a:prstGeom prst="rect">
            <a:avLst/>
          </a:prstGeom>
          <a:solidFill>
            <a:sysClr val="window" lastClr="FFFFFF">
              <a:alpha val="54000"/>
            </a:sysClr>
          </a:solid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Hãy</a:t>
            </a:r>
            <a:r>
              <a:rPr kumimoji="0" lang="en-US" sz="36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đánh</a:t>
            </a:r>
            <a:r>
              <a:rPr kumimoji="0" lang="en-US" sz="36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dấu</a:t>
            </a:r>
            <a:r>
              <a:rPr kumimoji="0" lang="en-US" sz="36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X </a:t>
            </a:r>
            <a:r>
              <a:rPr kumimoji="0" lang="en-US" sz="36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vào</a:t>
            </a:r>
            <a:r>
              <a:rPr kumimoji="0" lang="en-US" sz="36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các</a:t>
            </a:r>
            <a:r>
              <a:rPr kumimoji="0" lang="en-US" sz="36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yếu</a:t>
            </a:r>
            <a:r>
              <a:rPr kumimoji="0" lang="en-US" sz="36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tố</a:t>
            </a:r>
            <a:r>
              <a:rPr kumimoji="0" lang="en-US" sz="36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mà</a:t>
            </a:r>
            <a:r>
              <a:rPr kumimoji="0" lang="en-US" sz="36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cây</a:t>
            </a:r>
            <a:r>
              <a:rPr kumimoji="0" lang="en-US" sz="36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được</a:t>
            </a:r>
            <a:r>
              <a:rPr kumimoji="0" lang="en-US" sz="36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cung</a:t>
            </a:r>
            <a:r>
              <a:rPr kumimoji="0" lang="en-US" sz="36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cấp</a:t>
            </a:r>
            <a:endParaRPr kumimoji="0" lang="en-US" sz="36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22" name="TextBox 21"/>
          <p:cNvSpPr txBox="1"/>
          <p:nvPr/>
        </p:nvSpPr>
        <p:spPr>
          <a:xfrm>
            <a:off x="6070781" y="2641797"/>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23" name="TextBox 22"/>
          <p:cNvSpPr txBox="1"/>
          <p:nvPr/>
        </p:nvSpPr>
        <p:spPr>
          <a:xfrm>
            <a:off x="7999515" y="2632751"/>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24" name="TextBox 23"/>
          <p:cNvSpPr txBox="1"/>
          <p:nvPr/>
        </p:nvSpPr>
        <p:spPr>
          <a:xfrm>
            <a:off x="9879060" y="2632751"/>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25" name="TextBox 24"/>
          <p:cNvSpPr txBox="1"/>
          <p:nvPr/>
        </p:nvSpPr>
        <p:spPr>
          <a:xfrm>
            <a:off x="4407144" y="3339892"/>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26" name="TextBox 25"/>
          <p:cNvSpPr txBox="1"/>
          <p:nvPr/>
        </p:nvSpPr>
        <p:spPr>
          <a:xfrm>
            <a:off x="7999515" y="3439180"/>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27" name="TextBox 26"/>
          <p:cNvSpPr txBox="1"/>
          <p:nvPr/>
        </p:nvSpPr>
        <p:spPr>
          <a:xfrm>
            <a:off x="9879060" y="3350120"/>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28" name="TextBox 27"/>
          <p:cNvSpPr txBox="1"/>
          <p:nvPr/>
        </p:nvSpPr>
        <p:spPr>
          <a:xfrm>
            <a:off x="6147117" y="4142368"/>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29" name="TextBox 28"/>
          <p:cNvSpPr txBox="1"/>
          <p:nvPr/>
        </p:nvSpPr>
        <p:spPr>
          <a:xfrm>
            <a:off x="4407144" y="4192014"/>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30" name="TextBox 29"/>
          <p:cNvSpPr txBox="1"/>
          <p:nvPr/>
        </p:nvSpPr>
        <p:spPr>
          <a:xfrm>
            <a:off x="9879060" y="4192014"/>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31" name="TextBox 30"/>
          <p:cNvSpPr txBox="1"/>
          <p:nvPr/>
        </p:nvSpPr>
        <p:spPr>
          <a:xfrm>
            <a:off x="9879060" y="4988338"/>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32" name="TextBox 31"/>
          <p:cNvSpPr txBox="1"/>
          <p:nvPr/>
        </p:nvSpPr>
        <p:spPr>
          <a:xfrm>
            <a:off x="7994261" y="4948889"/>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33" name="TextBox 32"/>
          <p:cNvSpPr txBox="1"/>
          <p:nvPr/>
        </p:nvSpPr>
        <p:spPr>
          <a:xfrm>
            <a:off x="6132036" y="4955567"/>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34" name="TextBox 33"/>
          <p:cNvSpPr txBox="1"/>
          <p:nvPr/>
        </p:nvSpPr>
        <p:spPr>
          <a:xfrm>
            <a:off x="4407144" y="4988338"/>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35" name="TextBox 34"/>
          <p:cNvSpPr txBox="1"/>
          <p:nvPr/>
        </p:nvSpPr>
        <p:spPr>
          <a:xfrm>
            <a:off x="4407144" y="5727483"/>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36" name="TextBox 35"/>
          <p:cNvSpPr txBox="1"/>
          <p:nvPr/>
        </p:nvSpPr>
        <p:spPr>
          <a:xfrm>
            <a:off x="6070781" y="5727483"/>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
        <p:nvSpPr>
          <p:cNvPr id="37" name="TextBox 36"/>
          <p:cNvSpPr txBox="1"/>
          <p:nvPr/>
        </p:nvSpPr>
        <p:spPr>
          <a:xfrm>
            <a:off x="7999515" y="5752857"/>
            <a:ext cx="533400" cy="523220"/>
          </a:xfrm>
          <a:prstGeom prst="rect">
            <a:avLst/>
          </a:prstGeom>
          <a:noFill/>
        </p:spPr>
        <p:txBody>
          <a:bodyPr wrap="square" rtlCol="0">
            <a:spAutoFit/>
          </a:bodyPr>
          <a:lstStyle/>
          <a:p>
            <a:pPr defTabSz="685800"/>
            <a:r>
              <a:rPr lang="en-US" sz="2800" b="1" dirty="0">
                <a:solidFill>
                  <a:prstClr val="black"/>
                </a:solidFill>
                <a:latin typeface="Cambria" panose="02040503050406030204" pitchFamily="18" charset="0"/>
                <a:ea typeface="Cambria" panose="02040503050406030204" pitchFamily="18" charset="0"/>
                <a:cs typeface="Times New Roman" pitchFamily="18" charset="0"/>
              </a:rPr>
              <a:t>X</a:t>
            </a:r>
          </a:p>
        </p:txBody>
      </p:sp>
    </p:spTree>
    <p:extLst>
      <p:ext uri="{BB962C8B-B14F-4D97-AF65-F5344CB8AC3E}">
        <p14:creationId xmlns:p14="http://schemas.microsoft.com/office/powerpoint/2010/main" val="3373527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randombar(horizontal)">
                                      <p:cBhvr>
                                        <p:cTn id="21" dur="500"/>
                                        <p:tgtEl>
                                          <p:spTgt spid="2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randombar(horizontal)">
                                      <p:cBhvr>
                                        <p:cTn id="29" dur="500"/>
                                        <p:tgtEl>
                                          <p:spTgt spid="29"/>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randombar(horizontal)">
                                      <p:cBhvr>
                                        <p:cTn id="32" dur="500"/>
                                        <p:tgtEl>
                                          <p:spTgt spid="28"/>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randombar(horizontal)">
                                      <p:cBhvr>
                                        <p:cTn id="35" dur="5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randombar(horizontal)">
                                      <p:cBhvr>
                                        <p:cTn id="40" dur="500"/>
                                        <p:tgtEl>
                                          <p:spTgt spid="34"/>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randombar(horizontal)">
                                      <p:cBhvr>
                                        <p:cTn id="43" dur="500"/>
                                        <p:tgtEl>
                                          <p:spTgt spid="33"/>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randombar(horizontal)">
                                      <p:cBhvr>
                                        <p:cTn id="46" dur="500"/>
                                        <p:tgtEl>
                                          <p:spTgt spid="32"/>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randombar(horizontal)">
                                      <p:cBhvr>
                                        <p:cTn id="49" dur="500"/>
                                        <p:tgtEl>
                                          <p:spTgt spid="31"/>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randombar(horizontal)">
                                      <p:cBhvr>
                                        <p:cTn id="54" dur="500"/>
                                        <p:tgtEl>
                                          <p:spTgt spid="36"/>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randombar(horizontal)">
                                      <p:cBhvr>
                                        <p:cTn id="57" dur="500"/>
                                        <p:tgtEl>
                                          <p:spTgt spid="35"/>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randombar(horizontal)">
                                      <p:cBhvr>
                                        <p:cTn id="6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64"/>
          <p:cNvGraphicFramePr>
            <a:graphicFrameLocks/>
          </p:cNvGraphicFramePr>
          <p:nvPr>
            <p:extLst>
              <p:ext uri="{D42A27DB-BD31-4B8C-83A1-F6EECF244321}">
                <p14:modId xmlns:p14="http://schemas.microsoft.com/office/powerpoint/2010/main" val="1272756758"/>
              </p:ext>
            </p:extLst>
          </p:nvPr>
        </p:nvGraphicFramePr>
        <p:xfrm>
          <a:off x="626979" y="895716"/>
          <a:ext cx="10780537" cy="5253465"/>
        </p:xfrm>
        <a:graphic>
          <a:graphicData uri="http://schemas.openxmlformats.org/drawingml/2006/table">
            <a:tbl>
              <a:tblPr/>
              <a:tblGrid>
                <a:gridCol w="1503573">
                  <a:extLst>
                    <a:ext uri="{9D8B030D-6E8A-4147-A177-3AD203B41FA5}">
                      <a16:colId xmlns:a16="http://schemas.microsoft.com/office/drawing/2014/main" val="20000"/>
                    </a:ext>
                  </a:extLst>
                </a:gridCol>
                <a:gridCol w="1124712">
                  <a:extLst>
                    <a:ext uri="{9D8B030D-6E8A-4147-A177-3AD203B41FA5}">
                      <a16:colId xmlns:a16="http://schemas.microsoft.com/office/drawing/2014/main" val="20001"/>
                    </a:ext>
                  </a:extLst>
                </a:gridCol>
                <a:gridCol w="1289304">
                  <a:extLst>
                    <a:ext uri="{9D8B030D-6E8A-4147-A177-3AD203B41FA5}">
                      <a16:colId xmlns:a16="http://schemas.microsoft.com/office/drawing/2014/main" val="20002"/>
                    </a:ext>
                  </a:extLst>
                </a:gridCol>
                <a:gridCol w="1088136">
                  <a:extLst>
                    <a:ext uri="{9D8B030D-6E8A-4147-A177-3AD203B41FA5}">
                      <a16:colId xmlns:a16="http://schemas.microsoft.com/office/drawing/2014/main" val="20003"/>
                    </a:ext>
                  </a:extLst>
                </a:gridCol>
                <a:gridCol w="1449496">
                  <a:extLst>
                    <a:ext uri="{9D8B030D-6E8A-4147-A177-3AD203B41FA5}">
                      <a16:colId xmlns:a16="http://schemas.microsoft.com/office/drawing/2014/main" val="20004"/>
                    </a:ext>
                  </a:extLst>
                </a:gridCol>
                <a:gridCol w="4325316">
                  <a:extLst>
                    <a:ext uri="{9D8B030D-6E8A-4147-A177-3AD203B41FA5}">
                      <a16:colId xmlns:a16="http://schemas.microsoft.com/office/drawing/2014/main" val="20005"/>
                    </a:ext>
                  </a:extLst>
                </a:gridCol>
              </a:tblGrid>
              <a:tr h="1543224">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Các</a:t>
                      </a:r>
                      <a:r>
                        <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yếu</a:t>
                      </a:r>
                      <a:r>
                        <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tố</a:t>
                      </a:r>
                      <a:endPar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endParaRPr>
                    </a:p>
                  </a:txBody>
                  <a:tcPr marL="68580" marR="68580"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alpha val="47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0" u="none" strike="noStrike" cap="none" normalizeH="0" baseline="0">
                          <a:ln>
                            <a:noFill/>
                          </a:ln>
                          <a:solidFill>
                            <a:srgbClr val="C00000"/>
                          </a:solidFill>
                          <a:effectLst/>
                          <a:latin typeface="Cambria" panose="02040503050406030204" pitchFamily="18" charset="0"/>
                          <a:ea typeface="Cambria" panose="02040503050406030204" pitchFamily="18" charset="0"/>
                        </a:rPr>
                        <a:t>Ánh </a:t>
                      </a:r>
                      <a:endPar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endParaRP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sáng</a:t>
                      </a:r>
                      <a:endPar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endParaRP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alpha val="47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Không</a:t>
                      </a:r>
                      <a:r>
                        <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Khí</a:t>
                      </a:r>
                      <a:endPar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endParaRP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alpha val="47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Nước</a:t>
                      </a:r>
                      <a:r>
                        <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alpha val="47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Chất</a:t>
                      </a:r>
                      <a:r>
                        <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khoáng</a:t>
                      </a:r>
                      <a:endPar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endParaRP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alpha val="47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Kết</a:t>
                      </a:r>
                      <a:r>
                        <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sz="28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quả</a:t>
                      </a:r>
                      <a:endParaRPr kumimoji="0" lang="en-US" sz="2800" b="1" i="0" u="none" strike="noStrike" cap="none" normalizeH="0" baseline="0" dirty="0">
                        <a:ln>
                          <a:noFill/>
                        </a:ln>
                        <a:solidFill>
                          <a:srgbClr val="C00000"/>
                        </a:solidFill>
                        <a:effectLst/>
                        <a:latin typeface="Cambria" panose="02040503050406030204" pitchFamily="18" charset="0"/>
                        <a:ea typeface="Cambria" panose="02040503050406030204" pitchFamily="18" charset="0"/>
                      </a:endParaRPr>
                    </a:p>
                  </a:txBody>
                  <a:tcPr marL="68580" marR="68580"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alpha val="47000"/>
                      </a:srgbClr>
                    </a:solidFill>
                  </a:tcPr>
                </a:tc>
                <a:extLst>
                  <a:ext uri="{0D108BD9-81ED-4DB2-BD59-A6C34878D82A}">
                    <a16:rowId xmlns:a16="http://schemas.microsoft.com/office/drawing/2014/main" val="10000"/>
                  </a:ext>
                </a:extLst>
              </a:tr>
              <a:tr h="707378">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1" i="0" u="none" strike="noStrike" cap="none" normalizeH="0" baseline="0" dirty="0" err="1">
                          <a:ln>
                            <a:noFill/>
                          </a:ln>
                          <a:solidFill>
                            <a:schemeClr val="bg1"/>
                          </a:solidFill>
                          <a:effectLst/>
                          <a:latin typeface="Cambria" panose="02040503050406030204" pitchFamily="18" charset="0"/>
                          <a:ea typeface="Cambria" panose="02040503050406030204" pitchFamily="18" charset="0"/>
                        </a:rPr>
                        <a:t>Cây</a:t>
                      </a:r>
                      <a:r>
                        <a:rPr kumimoji="0" lang="en-US" sz="2800" b="1" i="0" u="none" strike="noStrike" cap="none" normalizeH="0" baseline="0" dirty="0">
                          <a:ln>
                            <a:noFill/>
                          </a:ln>
                          <a:solidFill>
                            <a:schemeClr val="bg1"/>
                          </a:solidFill>
                          <a:effectLst/>
                          <a:latin typeface="Cambria" panose="02040503050406030204" pitchFamily="18" charset="0"/>
                          <a:ea typeface="Cambria" panose="02040503050406030204" pitchFamily="18" charset="0"/>
                        </a:rPr>
                        <a:t> 1</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chemeClr val="tx1"/>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4939">
                <a:tc>
                  <a:txBody>
                    <a:bodyPr/>
                    <a:lstStyle/>
                    <a:p>
                      <a:pPr marL="0" marR="0" lvl="0" indent="0" algn="ctr" defTabSz="914400" rtl="0" eaLnBrk="1" fontAlgn="base" latinLnBrk="0" hangingPunct="1">
                        <a:lnSpc>
                          <a:spcPct val="100000"/>
                        </a:lnSpc>
                        <a:spcBef>
                          <a:spcPct val="20000"/>
                        </a:spcBef>
                        <a:spcAft>
                          <a:spcPct val="0"/>
                        </a:spcAft>
                        <a:buClr>
                          <a:srgbClr val="954F72"/>
                        </a:buClr>
                        <a:buSzPct val="60000"/>
                        <a:buFont typeface="Wingdings" pitchFamily="2" charset="2"/>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Cây</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2</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36650">
                <a:tc>
                  <a:txBody>
                    <a:bodyPr/>
                    <a:lstStyle/>
                    <a:p>
                      <a:pPr marL="0" marR="0" lvl="0" indent="0" algn="ctr" defTabSz="914400" rtl="0" eaLnBrk="1" fontAlgn="base" latinLnBrk="0" hangingPunct="1">
                        <a:lnSpc>
                          <a:spcPct val="100000"/>
                        </a:lnSpc>
                        <a:spcBef>
                          <a:spcPct val="20000"/>
                        </a:spcBef>
                        <a:spcAft>
                          <a:spcPct val="0"/>
                        </a:spcAft>
                        <a:buClr>
                          <a:srgbClr val="954F72"/>
                        </a:buClr>
                        <a:buSzPct val="60000"/>
                        <a:buFont typeface="Wingdings" pitchFamily="2" charset="2"/>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Cây</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3</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49016">
                <a:tc>
                  <a:txBody>
                    <a:bodyPr/>
                    <a:lstStyle/>
                    <a:p>
                      <a:pPr marL="0" marR="0" lvl="0" indent="0" algn="ctr" defTabSz="914400" rtl="0" eaLnBrk="1" fontAlgn="base" latinLnBrk="0" hangingPunct="1">
                        <a:lnSpc>
                          <a:spcPct val="100000"/>
                        </a:lnSpc>
                        <a:spcBef>
                          <a:spcPct val="20000"/>
                        </a:spcBef>
                        <a:spcAft>
                          <a:spcPct val="0"/>
                        </a:spcAft>
                        <a:buClr>
                          <a:srgbClr val="954F72"/>
                        </a:buClr>
                        <a:buSzPct val="60000"/>
                        <a:buFont typeface="Wingdings" pitchFamily="2" charset="2"/>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Cây</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4</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12258">
                <a:tc>
                  <a:txBody>
                    <a:bodyPr/>
                    <a:lstStyle/>
                    <a:p>
                      <a:pPr marL="0" marR="0" lvl="0" indent="0" algn="ctr" defTabSz="914400" rtl="0" eaLnBrk="1" fontAlgn="base" latinLnBrk="0" hangingPunct="1">
                        <a:lnSpc>
                          <a:spcPct val="100000"/>
                        </a:lnSpc>
                        <a:spcBef>
                          <a:spcPct val="20000"/>
                        </a:spcBef>
                        <a:spcAft>
                          <a:spcPct val="0"/>
                        </a:spcAft>
                        <a:buClr>
                          <a:srgbClr val="954F72"/>
                        </a:buClr>
                        <a:buSzPct val="60000"/>
                        <a:buFont typeface="Wingdings" pitchFamily="2" charset="2"/>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Cây</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5</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500" b="1" i="0" u="none" strike="noStrike" cap="none" normalizeH="0" baseline="0" dirty="0">
                        <a:ln>
                          <a:noFill/>
                        </a:ln>
                        <a:solidFill>
                          <a:srgbClr val="FF3300"/>
                        </a:solidFill>
                        <a:effectLst/>
                        <a:latin typeface="Cambria" panose="02040503050406030204" pitchFamily="18" charset="0"/>
                        <a:ea typeface="Cambria" panose="020405030504060302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3" name="TextBox 2"/>
          <p:cNvSpPr txBox="1"/>
          <p:nvPr/>
        </p:nvSpPr>
        <p:spPr>
          <a:xfrm>
            <a:off x="3679243" y="2582339"/>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4" name="TextBox 3"/>
          <p:cNvSpPr txBox="1"/>
          <p:nvPr/>
        </p:nvSpPr>
        <p:spPr>
          <a:xfrm>
            <a:off x="4961216" y="2617479"/>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5" name="TextBox 4"/>
          <p:cNvSpPr txBox="1"/>
          <p:nvPr/>
        </p:nvSpPr>
        <p:spPr>
          <a:xfrm>
            <a:off x="6189569" y="2617479"/>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6" name="TextBox 5"/>
          <p:cNvSpPr txBox="1"/>
          <p:nvPr/>
        </p:nvSpPr>
        <p:spPr>
          <a:xfrm>
            <a:off x="2494593" y="3213586"/>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7" name="TextBox 6"/>
          <p:cNvSpPr txBox="1"/>
          <p:nvPr/>
        </p:nvSpPr>
        <p:spPr>
          <a:xfrm>
            <a:off x="4964580" y="3329775"/>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8" name="TextBox 7"/>
          <p:cNvSpPr txBox="1"/>
          <p:nvPr/>
        </p:nvSpPr>
        <p:spPr>
          <a:xfrm>
            <a:off x="6189569" y="3275667"/>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9" name="TextBox 8"/>
          <p:cNvSpPr txBox="1"/>
          <p:nvPr/>
        </p:nvSpPr>
        <p:spPr>
          <a:xfrm>
            <a:off x="3714848" y="4004049"/>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10" name="TextBox 9"/>
          <p:cNvSpPr txBox="1"/>
          <p:nvPr/>
        </p:nvSpPr>
        <p:spPr>
          <a:xfrm>
            <a:off x="2494593" y="4049088"/>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11" name="TextBox 10"/>
          <p:cNvSpPr txBox="1"/>
          <p:nvPr/>
        </p:nvSpPr>
        <p:spPr>
          <a:xfrm>
            <a:off x="6186121" y="4035723"/>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12" name="TextBox 11"/>
          <p:cNvSpPr txBox="1"/>
          <p:nvPr/>
        </p:nvSpPr>
        <p:spPr>
          <a:xfrm>
            <a:off x="6189569" y="4778318"/>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13" name="TextBox 12"/>
          <p:cNvSpPr txBox="1"/>
          <p:nvPr/>
        </p:nvSpPr>
        <p:spPr>
          <a:xfrm>
            <a:off x="4989419" y="4827837"/>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14" name="TextBox 13"/>
          <p:cNvSpPr txBox="1"/>
          <p:nvPr/>
        </p:nvSpPr>
        <p:spPr>
          <a:xfrm>
            <a:off x="3738053" y="4822677"/>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15" name="TextBox 14"/>
          <p:cNvSpPr txBox="1"/>
          <p:nvPr/>
        </p:nvSpPr>
        <p:spPr>
          <a:xfrm>
            <a:off x="2494593" y="4867716"/>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16" name="TextBox 15"/>
          <p:cNvSpPr txBox="1"/>
          <p:nvPr/>
        </p:nvSpPr>
        <p:spPr>
          <a:xfrm>
            <a:off x="2494593" y="5647335"/>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17" name="TextBox 16"/>
          <p:cNvSpPr txBox="1"/>
          <p:nvPr/>
        </p:nvSpPr>
        <p:spPr>
          <a:xfrm>
            <a:off x="3684398" y="5602296"/>
            <a:ext cx="400050"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18" name="TextBox 17"/>
          <p:cNvSpPr txBox="1"/>
          <p:nvPr/>
        </p:nvSpPr>
        <p:spPr>
          <a:xfrm>
            <a:off x="4950499" y="5621454"/>
            <a:ext cx="327454" cy="415498"/>
          </a:xfrm>
          <a:prstGeom prst="rect">
            <a:avLst/>
          </a:prstGeom>
          <a:noFill/>
        </p:spPr>
        <p:txBody>
          <a:bodyPr wrap="square" rtlCol="0">
            <a:spAutoFit/>
          </a:bodyPr>
          <a:lstStyle/>
          <a:p>
            <a:r>
              <a:rPr lang="en-US" sz="2100" b="1" dirty="0">
                <a:latin typeface="Cambria" panose="02040503050406030204" pitchFamily="18" charset="0"/>
                <a:ea typeface="Cambria" panose="02040503050406030204" pitchFamily="18" charset="0"/>
                <a:cs typeface="Times New Roman" pitchFamily="18" charset="0"/>
              </a:rPr>
              <a:t>X</a:t>
            </a:r>
          </a:p>
        </p:txBody>
      </p:sp>
      <p:sp>
        <p:nvSpPr>
          <p:cNvPr id="19" name="TextBox 18"/>
          <p:cNvSpPr txBox="1"/>
          <p:nvPr/>
        </p:nvSpPr>
        <p:spPr>
          <a:xfrm>
            <a:off x="7163092" y="2527876"/>
            <a:ext cx="4274406"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cs typeface="Times New Roman" pitchFamily="18" charset="0"/>
              </a:rPr>
              <a:t>Còi</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cọc</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yếu</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ớt</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sẽ</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bị</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chết</a:t>
            </a:r>
            <a:endParaRPr lang="en-US" sz="2800" b="1" dirty="0">
              <a:latin typeface="Cambria" panose="02040503050406030204" pitchFamily="18" charset="0"/>
              <a:ea typeface="Cambria" panose="02040503050406030204" pitchFamily="18" charset="0"/>
              <a:cs typeface="Times New Roman" pitchFamily="18" charset="0"/>
            </a:endParaRPr>
          </a:p>
        </p:txBody>
      </p:sp>
      <p:sp>
        <p:nvSpPr>
          <p:cNvPr id="20" name="TextBox 19"/>
          <p:cNvSpPr txBox="1"/>
          <p:nvPr/>
        </p:nvSpPr>
        <p:spPr>
          <a:xfrm>
            <a:off x="7209936" y="3245687"/>
            <a:ext cx="3927759"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cs typeface="Times New Roman" pitchFamily="18" charset="0"/>
              </a:rPr>
              <a:t>Còi</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cọc</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chết</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nhanh</a:t>
            </a:r>
            <a:r>
              <a:rPr lang="en-US" sz="2800" b="1" dirty="0">
                <a:latin typeface="Cambria" panose="02040503050406030204" pitchFamily="18" charset="0"/>
                <a:ea typeface="Cambria" panose="02040503050406030204" pitchFamily="18" charset="0"/>
                <a:cs typeface="Times New Roman" pitchFamily="18" charset="0"/>
              </a:rPr>
              <a:t> </a:t>
            </a:r>
          </a:p>
        </p:txBody>
      </p:sp>
      <p:sp>
        <p:nvSpPr>
          <p:cNvPr id="21" name="TextBox 20"/>
          <p:cNvSpPr txBox="1"/>
          <p:nvPr/>
        </p:nvSpPr>
        <p:spPr>
          <a:xfrm>
            <a:off x="7209936" y="3979623"/>
            <a:ext cx="2914650"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cs typeface="Times New Roman" pitchFamily="18" charset="0"/>
              </a:rPr>
              <a:t>Héo</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chết</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nhanh</a:t>
            </a:r>
            <a:endParaRPr lang="en-US" sz="2800" b="1" dirty="0">
              <a:latin typeface="Cambria" panose="02040503050406030204" pitchFamily="18" charset="0"/>
              <a:ea typeface="Cambria" panose="02040503050406030204" pitchFamily="18" charset="0"/>
              <a:cs typeface="Times New Roman" pitchFamily="18" charset="0"/>
            </a:endParaRPr>
          </a:p>
        </p:txBody>
      </p:sp>
      <p:sp>
        <p:nvSpPr>
          <p:cNvPr id="22" name="TextBox 21"/>
          <p:cNvSpPr txBox="1"/>
          <p:nvPr/>
        </p:nvSpPr>
        <p:spPr>
          <a:xfrm>
            <a:off x="7163092" y="5485021"/>
            <a:ext cx="3859396"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cs typeface="Times New Roman" pitchFamily="18" charset="0"/>
              </a:rPr>
              <a:t>Vàng</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lá</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chết</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nhanh</a:t>
            </a:r>
            <a:endParaRPr lang="en-US" sz="2800" b="1" dirty="0">
              <a:latin typeface="Cambria" panose="02040503050406030204" pitchFamily="18" charset="0"/>
              <a:ea typeface="Cambria" panose="02040503050406030204" pitchFamily="18" charset="0"/>
              <a:cs typeface="Times New Roman" pitchFamily="18" charset="0"/>
            </a:endParaRPr>
          </a:p>
        </p:txBody>
      </p:sp>
      <p:sp>
        <p:nvSpPr>
          <p:cNvPr id="23" name="TextBox 22"/>
          <p:cNvSpPr txBox="1"/>
          <p:nvPr/>
        </p:nvSpPr>
        <p:spPr>
          <a:xfrm>
            <a:off x="7163092" y="4715395"/>
            <a:ext cx="3980539"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cs typeface="Times New Roman" pitchFamily="18" charset="0"/>
              </a:rPr>
              <a:t>Phát</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triển</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bình</a:t>
            </a:r>
            <a:r>
              <a:rPr lang="en-US" sz="2800" b="1" dirty="0">
                <a:latin typeface="Cambria" panose="02040503050406030204" pitchFamily="18" charset="0"/>
                <a:ea typeface="Cambria" panose="02040503050406030204" pitchFamily="18" charset="0"/>
                <a:cs typeface="Times New Roman" pitchFamily="18" charset="0"/>
              </a:rPr>
              <a:t> </a:t>
            </a:r>
            <a:r>
              <a:rPr lang="en-US" sz="2800" b="1" dirty="0" err="1">
                <a:latin typeface="Cambria" panose="02040503050406030204" pitchFamily="18" charset="0"/>
                <a:ea typeface="Cambria" panose="02040503050406030204" pitchFamily="18" charset="0"/>
                <a:cs typeface="Times New Roman" pitchFamily="18" charset="0"/>
              </a:rPr>
              <a:t>thường</a:t>
            </a:r>
            <a:endParaRPr lang="en-US" sz="2800" b="1" dirty="0">
              <a:latin typeface="Cambria" panose="02040503050406030204" pitchFamily="18" charset="0"/>
              <a:ea typeface="Cambria" panose="02040503050406030204" pitchFamily="18" charset="0"/>
              <a:cs typeface="Times New Roman" pitchFamily="18" charset="0"/>
            </a:endParaRPr>
          </a:p>
        </p:txBody>
      </p:sp>
      <p:sp>
        <p:nvSpPr>
          <p:cNvPr id="24" name="TextBox 23"/>
          <p:cNvSpPr txBox="1"/>
          <p:nvPr/>
        </p:nvSpPr>
        <p:spPr>
          <a:xfrm>
            <a:off x="435697" y="183585"/>
            <a:ext cx="11367407" cy="646331"/>
          </a:xfrm>
          <a:prstGeom prst="rect">
            <a:avLst/>
          </a:prstGeom>
          <a:solidFill>
            <a:schemeClr val="bg1">
              <a:alpha val="54000"/>
            </a:schemeClr>
          </a:solidFill>
        </p:spPr>
        <p:txBody>
          <a:bodyPr wrap="square" rtlCol="0">
            <a:spAutoFit/>
          </a:bodyPr>
          <a:lstStyle/>
          <a:p>
            <a:pPr algn="ct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Dự</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đoán</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sự</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thay</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đổi</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của</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các</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chậu</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cây</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sau</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2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tuần</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a:t>
            </a:r>
          </a:p>
        </p:txBody>
      </p:sp>
    </p:spTree>
    <p:extLst>
      <p:ext uri="{BB962C8B-B14F-4D97-AF65-F5344CB8AC3E}">
        <p14:creationId xmlns:p14="http://schemas.microsoft.com/office/powerpoint/2010/main" val="249713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randombar(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715712" y="177743"/>
            <a:ext cx="10820290" cy="829649"/>
            <a:chOff x="1147156" y="572516"/>
            <a:chExt cx="12988181" cy="410815"/>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50522"/>
            </a:xfrm>
            <a:prstGeom prst="rect">
              <a:avLst/>
            </a:prstGeom>
            <a:noFill/>
          </p:spPr>
          <p:txBody>
            <a:bodyPr wrap="square">
              <a:spAutoFit/>
            </a:bodyPr>
            <a:lstStyle/>
            <a:p>
              <a:pPr algn="ctr"/>
              <a:r>
                <a:rPr lang="en-US" sz="4000" b="1" i="0">
                  <a:solidFill>
                    <a:srgbClr val="009999"/>
                  </a:solidFill>
                  <a:effectLst/>
                  <a:latin typeface="Cambria" panose="02040503050406030204" pitchFamily="18" charset="0"/>
                </a:rPr>
                <a:t>2. Thí nghiệm về điều kiện sống của thực vật.</a:t>
              </a:r>
              <a:endParaRPr lang="en-US" sz="4000" b="1" dirty="0">
                <a:solidFill>
                  <a:srgbClr val="009999"/>
                </a:solidFill>
                <a:latin typeface="Cambria" panose="02040503050406030204" pitchFamily="18" charset="0"/>
              </a:endParaRPr>
            </a:p>
          </p:txBody>
        </p:sp>
      </p:grpSp>
      <p:sp>
        <p:nvSpPr>
          <p:cNvPr id="5" name="TextBox 4">
            <a:extLst>
              <a:ext uri="{FF2B5EF4-FFF2-40B4-BE49-F238E27FC236}">
                <a16:creationId xmlns:a16="http://schemas.microsoft.com/office/drawing/2014/main" id="{FF6F49AC-3F83-46CA-AC9E-5A46576F40A2}"/>
              </a:ext>
            </a:extLst>
          </p:cNvPr>
          <p:cNvSpPr txBox="1"/>
          <p:nvPr/>
        </p:nvSpPr>
        <p:spPr>
          <a:xfrm>
            <a:off x="467070" y="1343498"/>
            <a:ext cx="11317574" cy="1200329"/>
          </a:xfrm>
          <a:prstGeom prst="rect">
            <a:avLst/>
          </a:prstGeom>
          <a:noFill/>
        </p:spPr>
        <p:txBody>
          <a:bodyPr wrap="square">
            <a:spAutoFit/>
          </a:bodyPr>
          <a:lstStyle/>
          <a:p>
            <a:pPr algn="just"/>
            <a:r>
              <a:rPr lang="en-US" sz="3600" dirty="0" err="1">
                <a:solidFill>
                  <a:srgbClr val="002060"/>
                </a:solidFill>
                <a:latin typeface="Cambria" panose="02040503050406030204" pitchFamily="18" charset="0"/>
              </a:rPr>
              <a:t>Hình</a:t>
            </a:r>
            <a:r>
              <a:rPr lang="en-US" sz="3600" dirty="0">
                <a:solidFill>
                  <a:srgbClr val="002060"/>
                </a:solidFill>
                <a:latin typeface="Cambria" panose="02040503050406030204" pitchFamily="18" charset="0"/>
              </a:rPr>
              <a:t> 3 </a:t>
            </a:r>
            <a:r>
              <a:rPr lang="en-US" sz="3600" dirty="0" err="1">
                <a:solidFill>
                  <a:srgbClr val="002060"/>
                </a:solidFill>
                <a:latin typeface="Cambria" panose="02040503050406030204" pitchFamily="18" charset="0"/>
              </a:rPr>
              <a:t>là</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kết</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quả</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năm</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chậu</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cây</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sau</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hai</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tuần</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duy</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trì</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trong</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các</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điều</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kiện</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khác</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nhau</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như</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hình</a:t>
            </a:r>
            <a:r>
              <a:rPr lang="en-US" sz="3600" dirty="0">
                <a:solidFill>
                  <a:srgbClr val="002060"/>
                </a:solidFill>
                <a:latin typeface="Cambria" panose="02040503050406030204" pitchFamily="18" charset="0"/>
              </a:rPr>
              <a:t> 2. </a:t>
            </a:r>
          </a:p>
        </p:txBody>
      </p:sp>
      <p:grpSp>
        <p:nvGrpSpPr>
          <p:cNvPr id="10" name="Group 9"/>
          <p:cNvGrpSpPr/>
          <p:nvPr/>
        </p:nvGrpSpPr>
        <p:grpSpPr>
          <a:xfrm>
            <a:off x="329783" y="2914259"/>
            <a:ext cx="11594336" cy="2006107"/>
            <a:chOff x="329783" y="2206129"/>
            <a:chExt cx="11594336" cy="2006107"/>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783" y="2206129"/>
              <a:ext cx="4687464" cy="200610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4698" y="2257038"/>
              <a:ext cx="4413052" cy="188024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5201" y="2242048"/>
              <a:ext cx="2378918" cy="1745336"/>
            </a:xfrm>
            <a:prstGeom prst="rect">
              <a:avLst/>
            </a:prstGeom>
          </p:spPr>
        </p:pic>
      </p:grpSp>
    </p:spTree>
    <p:extLst>
      <p:ext uri="{BB962C8B-B14F-4D97-AF65-F5344CB8AC3E}">
        <p14:creationId xmlns:p14="http://schemas.microsoft.com/office/powerpoint/2010/main" val="117653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4614" y="2948756"/>
            <a:ext cx="5319626" cy="3630131"/>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05849" y="477547"/>
            <a:ext cx="11111527" cy="829649"/>
            <a:chOff x="1147155" y="572516"/>
            <a:chExt cx="13337769" cy="410815"/>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F6F49AC-3F83-46CA-AC9E-5A46576F40A2}"/>
                </a:ext>
              </a:extLst>
            </p:cNvPr>
            <p:cNvSpPr txBox="1"/>
            <p:nvPr/>
          </p:nvSpPr>
          <p:spPr>
            <a:xfrm>
              <a:off x="1147155" y="572637"/>
              <a:ext cx="13337769" cy="38100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9999"/>
                  </a:solidFill>
                  <a:effectLst/>
                  <a:uLnTx/>
                  <a:uFillTx/>
                  <a:latin typeface="Cambria" panose="02040503050406030204" pitchFamily="18" charset="0"/>
                  <a:ea typeface="+mn-ea"/>
                  <a:cs typeface="+mn-cs"/>
                </a:rPr>
                <a:t> Quan sát hình 3, đọc thông tin và cho biết:</a:t>
              </a:r>
              <a:endParaRPr kumimoji="0" lang="en-US" sz="4400" b="1" i="0" u="none" strike="noStrike" kern="1200" cap="none" spc="0" normalizeH="0" baseline="0" noProof="0" dirty="0">
                <a:ln>
                  <a:noFill/>
                </a:ln>
                <a:solidFill>
                  <a:srgbClr val="009999"/>
                </a:solidFill>
                <a:effectLst/>
                <a:uLnTx/>
                <a:uFillTx/>
                <a:latin typeface="Cambria" panose="02040503050406030204" pitchFamily="18" charset="0"/>
                <a:ea typeface="+mn-ea"/>
                <a:cs typeface="+mn-cs"/>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1024328" y="1517057"/>
            <a:ext cx="9678649"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Mô</a:t>
            </a:r>
            <a:r>
              <a:rPr kumimoji="0" lang="en-US" sz="40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mn-cs"/>
              </a:rPr>
              <a:t> tả sự thay đổi của các cây đó.</a:t>
            </a:r>
            <a:endPar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Theo em,</a:t>
            </a:r>
            <a:r>
              <a:rPr kumimoji="0" lang="nl-NL" sz="40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mn-cs"/>
              </a:rPr>
              <a:t> vì sao có sự thay đổi đó?</a:t>
            </a:r>
            <a:endPar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09722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752493" y="1244940"/>
            <a:ext cx="4588901" cy="3562592"/>
          </a:xfrm>
          <a:prstGeom prst="rect">
            <a:avLst/>
          </a:prstGeom>
          <a:ln>
            <a:noFill/>
          </a:ln>
          <a:effectLst>
            <a:softEdge rad="112500"/>
          </a:effectLst>
        </p:spPr>
      </p:pic>
      <p:sp>
        <p:nvSpPr>
          <p:cNvPr id="5" name="TextBox 4"/>
          <p:cNvSpPr txBox="1"/>
          <p:nvPr/>
        </p:nvSpPr>
        <p:spPr>
          <a:xfrm>
            <a:off x="2324255" y="4807532"/>
            <a:ext cx="1843790" cy="707886"/>
          </a:xfrm>
          <a:prstGeom prst="rect">
            <a:avLst/>
          </a:prstGeom>
          <a:noFill/>
        </p:spPr>
        <p:txBody>
          <a:bodyPr wrap="square" rtlCol="0">
            <a:spAutoFit/>
          </a:bodyPr>
          <a:lstStyle/>
          <a:p>
            <a:r>
              <a:rPr lang="en-US" sz="4000" b="1">
                <a:solidFill>
                  <a:srgbClr val="009999"/>
                </a:solidFill>
                <a:latin typeface="Cambria" panose="02040503050406030204" pitchFamily="18" charset="0"/>
                <a:ea typeface="Cambria" panose="02040503050406030204" pitchFamily="18" charset="0"/>
              </a:rPr>
              <a:t>Cây 1</a:t>
            </a:r>
          </a:p>
        </p:txBody>
      </p:sp>
      <p:grpSp>
        <p:nvGrpSpPr>
          <p:cNvPr id="6" name="Group">
            <a:extLst>
              <a:ext uri="{FF2B5EF4-FFF2-40B4-BE49-F238E27FC236}">
                <a16:creationId xmlns:a16="http://schemas.microsoft.com/office/drawing/2014/main" id="{BC5BEAEB-E389-7C3C-041A-F2DB4F5AE20A}"/>
              </a:ext>
            </a:extLst>
          </p:cNvPr>
          <p:cNvGrpSpPr/>
          <p:nvPr/>
        </p:nvGrpSpPr>
        <p:grpSpPr>
          <a:xfrm>
            <a:off x="5341395" y="1394087"/>
            <a:ext cx="6275982" cy="2188574"/>
            <a:chOff x="169315" y="528866"/>
            <a:chExt cx="14793873" cy="74317"/>
          </a:xfrm>
        </p:grpSpPr>
        <p:sp>
          <p:nvSpPr>
            <p:cNvPr id="7" name="Flowchart: Alternate Process 6">
              <a:extLst>
                <a:ext uri="{FF2B5EF4-FFF2-40B4-BE49-F238E27FC236}">
                  <a16:creationId xmlns:a16="http://schemas.microsoft.com/office/drawing/2014/main" id="{5B6713E3-A5F2-5E0D-4DA0-706415FDF64C}"/>
                </a:ext>
              </a:extLst>
            </p:cNvPr>
            <p:cNvSpPr/>
            <p:nvPr/>
          </p:nvSpPr>
          <p:spPr>
            <a:xfrm>
              <a:off x="169315" y="528866"/>
              <a:ext cx="14793873" cy="74317"/>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id="{FF6F49AC-3F83-46CA-AC9E-5A46576F40A2}"/>
                </a:ext>
              </a:extLst>
            </p:cNvPr>
            <p:cNvSpPr txBox="1"/>
            <p:nvPr/>
          </p:nvSpPr>
          <p:spPr>
            <a:xfrm>
              <a:off x="345989" y="533662"/>
              <a:ext cx="14440523" cy="65842"/>
            </a:xfrm>
            <a:prstGeom prst="rect">
              <a:avLst/>
            </a:prstGeom>
            <a:noFill/>
          </p:spPr>
          <p:txBody>
            <a:bodyPr wrap="square">
              <a:spAutoFit/>
            </a:bodyPr>
            <a:lstStyle/>
            <a:p>
              <a:pPr algn="just"/>
              <a:r>
                <a:rPr lang="en-US" sz="4000" b="1" i="0">
                  <a:solidFill>
                    <a:srgbClr val="009999"/>
                  </a:solidFill>
                  <a:effectLst/>
                  <a:latin typeface="Cambria" panose="02040503050406030204" pitchFamily="18" charset="0"/>
                </a:rPr>
                <a:t>Cây dài ra, màu nhạt, thân gầy yếu do không có ánh sáng mặt trời. </a:t>
              </a:r>
              <a:endParaRPr lang="en-US" sz="4000" b="1" dirty="0">
                <a:solidFill>
                  <a:srgbClr val="009999"/>
                </a:solidFill>
                <a:latin typeface="Cambria" panose="02040503050406030204" pitchFamily="18" charset="0"/>
              </a:endParaRPr>
            </a:p>
          </p:txBody>
        </p:sp>
      </p:grpSp>
    </p:spTree>
    <p:extLst>
      <p:ext uri="{BB962C8B-B14F-4D97-AF65-F5344CB8AC3E}">
        <p14:creationId xmlns:p14="http://schemas.microsoft.com/office/powerpoint/2010/main" val="270752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7"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8"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9"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0"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1" name="图片 22">
            <a:extLst>
              <a:ext uri="{FF2B5EF4-FFF2-40B4-BE49-F238E27FC236}">
                <a16:creationId xmlns:a16="http://schemas.microsoft.com/office/drawing/2014/main" id="{6D9A343C-CF41-4DCE-BE2D-7AC1C32EFD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069" t="37963" r="16319"/>
          <a:stretch/>
        </p:blipFill>
        <p:spPr>
          <a:xfrm>
            <a:off x="3014127" y="4151972"/>
            <a:ext cx="6294581" cy="2983991"/>
          </a:xfrm>
          <a:prstGeom prst="rect">
            <a:avLst/>
          </a:prstGeom>
        </p:spPr>
      </p:pic>
      <p:pic>
        <p:nvPicPr>
          <p:cNvPr id="12" name="图片 45">
            <a:extLst>
              <a:ext uri="{FF2B5EF4-FFF2-40B4-BE49-F238E27FC236}">
                <a16:creationId xmlns:a16="http://schemas.microsoft.com/office/drawing/2014/main" id="{78BFE735-BC79-4B84-9FB4-E780E9BD1A1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0525"/>
          <a:stretch/>
        </p:blipFill>
        <p:spPr>
          <a:xfrm rot="981196" flipH="1">
            <a:off x="269209" y="2766553"/>
            <a:ext cx="3314472" cy="2634182"/>
          </a:xfrm>
          <a:prstGeom prst="rect">
            <a:avLst/>
          </a:prstGeom>
        </p:spPr>
      </p:pic>
      <p:pic>
        <p:nvPicPr>
          <p:cNvPr id="13" name="图片 43">
            <a:extLst>
              <a:ext uri="{FF2B5EF4-FFF2-40B4-BE49-F238E27FC236}">
                <a16:creationId xmlns:a16="http://schemas.microsoft.com/office/drawing/2014/main" id="{D44D078F-F743-4CB4-A712-D698A2E0A7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84360" y="697397"/>
            <a:ext cx="2143500" cy="1339393"/>
          </a:xfrm>
          <a:prstGeom prst="rect">
            <a:avLst/>
          </a:prstGeom>
        </p:spPr>
      </p:pic>
      <p:pic>
        <p:nvPicPr>
          <p:cNvPr id="14"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43563"/>
          <a:stretch/>
        </p:blipFill>
        <p:spPr>
          <a:xfrm>
            <a:off x="-34585" y="3596284"/>
            <a:ext cx="12192000" cy="3276600"/>
          </a:xfrm>
          <a:prstGeom prst="rect">
            <a:avLst/>
          </a:prstGeom>
        </p:spPr>
      </p:pic>
      <p:pic>
        <p:nvPicPr>
          <p:cNvPr id="15" name="Picture 14">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10653986" y="-105780"/>
            <a:ext cx="1523956" cy="1508868"/>
          </a:xfrm>
          <a:prstGeom prst="rect">
            <a:avLst/>
          </a:prstGeom>
        </p:spPr>
      </p:pic>
      <p:pic>
        <p:nvPicPr>
          <p:cNvPr id="2" name="Picture 1"/>
          <p:cNvPicPr>
            <a:picLocks noChangeAspect="1"/>
          </p:cNvPicPr>
          <p:nvPr/>
        </p:nvPicPr>
        <p:blipFill>
          <a:blip r:embed="rId11"/>
          <a:stretch>
            <a:fillRect/>
          </a:stretch>
        </p:blipFill>
        <p:spPr>
          <a:xfrm>
            <a:off x="4446941" y="901082"/>
            <a:ext cx="4346112" cy="1448704"/>
          </a:xfrm>
          <a:prstGeom prst="rect">
            <a:avLst/>
          </a:prstGeom>
        </p:spPr>
      </p:pic>
      <p:pic>
        <p:nvPicPr>
          <p:cNvPr id="3" name="Picture 2"/>
          <p:cNvPicPr>
            <a:picLocks noChangeAspect="1"/>
          </p:cNvPicPr>
          <p:nvPr/>
        </p:nvPicPr>
        <p:blipFill>
          <a:blip r:embed="rId12"/>
          <a:stretch>
            <a:fillRect/>
          </a:stretch>
        </p:blipFill>
        <p:spPr>
          <a:xfrm>
            <a:off x="978718" y="2186332"/>
            <a:ext cx="11282558" cy="2583788"/>
          </a:xfrm>
          <a:prstGeom prst="rect">
            <a:avLst/>
          </a:prstGeom>
        </p:spPr>
      </p:pic>
    </p:spTree>
    <p:extLst>
      <p:ext uri="{BB962C8B-B14F-4D97-AF65-F5344CB8AC3E}">
        <p14:creationId xmlns:p14="http://schemas.microsoft.com/office/powerpoint/2010/main" val="29163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89369" y="4914608"/>
            <a:ext cx="1843790" cy="707886"/>
          </a:xfrm>
          <a:prstGeom prst="rect">
            <a:avLst/>
          </a:prstGeom>
          <a:noFill/>
        </p:spPr>
        <p:txBody>
          <a:bodyPr wrap="square" rtlCol="0">
            <a:spAutoFit/>
          </a:bodyPr>
          <a:lstStyle/>
          <a:p>
            <a:r>
              <a:rPr lang="en-US" sz="4000" b="1">
                <a:solidFill>
                  <a:srgbClr val="009999"/>
                </a:solidFill>
                <a:latin typeface="Cambria" panose="02040503050406030204" pitchFamily="18" charset="0"/>
                <a:ea typeface="Cambria" panose="02040503050406030204" pitchFamily="18" charset="0"/>
              </a:rPr>
              <a:t>Cây 2</a:t>
            </a:r>
          </a:p>
        </p:txBody>
      </p:sp>
      <p:grpSp>
        <p:nvGrpSpPr>
          <p:cNvPr id="6" name="Group">
            <a:extLst>
              <a:ext uri="{FF2B5EF4-FFF2-40B4-BE49-F238E27FC236}">
                <a16:creationId xmlns:a16="http://schemas.microsoft.com/office/drawing/2014/main" id="{BC5BEAEB-E389-7C3C-041A-F2DB4F5AE20A}"/>
              </a:ext>
            </a:extLst>
          </p:cNvPr>
          <p:cNvGrpSpPr/>
          <p:nvPr/>
        </p:nvGrpSpPr>
        <p:grpSpPr>
          <a:xfrm>
            <a:off x="5524275" y="1819013"/>
            <a:ext cx="6275982" cy="2188574"/>
            <a:chOff x="169315" y="528866"/>
            <a:chExt cx="14793873" cy="74317"/>
          </a:xfrm>
        </p:grpSpPr>
        <p:sp>
          <p:nvSpPr>
            <p:cNvPr id="7" name="Flowchart: Alternate Process 6">
              <a:extLst>
                <a:ext uri="{FF2B5EF4-FFF2-40B4-BE49-F238E27FC236}">
                  <a16:creationId xmlns:a16="http://schemas.microsoft.com/office/drawing/2014/main" id="{5B6713E3-A5F2-5E0D-4DA0-706415FDF64C}"/>
                </a:ext>
              </a:extLst>
            </p:cNvPr>
            <p:cNvSpPr/>
            <p:nvPr/>
          </p:nvSpPr>
          <p:spPr>
            <a:xfrm>
              <a:off x="169315" y="528866"/>
              <a:ext cx="14793873" cy="74317"/>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id="{FF6F49AC-3F83-46CA-AC9E-5A46576F40A2}"/>
                </a:ext>
              </a:extLst>
            </p:cNvPr>
            <p:cNvSpPr txBox="1"/>
            <p:nvPr/>
          </p:nvSpPr>
          <p:spPr>
            <a:xfrm>
              <a:off x="345989" y="533662"/>
              <a:ext cx="14440523" cy="65842"/>
            </a:xfrm>
            <a:prstGeom prst="rect">
              <a:avLst/>
            </a:prstGeom>
            <a:noFill/>
          </p:spPr>
          <p:txBody>
            <a:bodyPr wrap="square">
              <a:spAutoFit/>
            </a:bodyPr>
            <a:lstStyle/>
            <a:p>
              <a:pPr algn="just"/>
              <a:r>
                <a:rPr lang="en-US" sz="4000" b="1" i="0">
                  <a:solidFill>
                    <a:srgbClr val="009999"/>
                  </a:solidFill>
                  <a:effectLst/>
                  <a:latin typeface="Cambria" panose="02040503050406030204" pitchFamily="18" charset="0"/>
                </a:rPr>
                <a:t>Cây kém phát triển, lá bị héo rũ do cây thiếu không khí.</a:t>
              </a:r>
              <a:endParaRPr lang="en-US" sz="4000" b="1" dirty="0">
                <a:solidFill>
                  <a:srgbClr val="009999"/>
                </a:solidFill>
                <a:latin typeface="Cambria" panose="02040503050406030204" pitchFamily="18" charset="0"/>
              </a:endParaRPr>
            </a:p>
          </p:txBody>
        </p:sp>
      </p:grpSp>
      <p:pic>
        <p:nvPicPr>
          <p:cNvPr id="2" name="Picture 1"/>
          <p:cNvPicPr>
            <a:picLocks noChangeAspect="1"/>
          </p:cNvPicPr>
          <p:nvPr/>
        </p:nvPicPr>
        <p:blipFill>
          <a:blip r:embed="rId2"/>
          <a:stretch>
            <a:fillRect/>
          </a:stretch>
        </p:blipFill>
        <p:spPr>
          <a:xfrm>
            <a:off x="606184" y="1035570"/>
            <a:ext cx="4810161" cy="3755461"/>
          </a:xfrm>
          <a:prstGeom prst="rect">
            <a:avLst/>
          </a:prstGeom>
        </p:spPr>
      </p:pic>
    </p:spTree>
    <p:extLst>
      <p:ext uri="{BB962C8B-B14F-4D97-AF65-F5344CB8AC3E}">
        <p14:creationId xmlns:p14="http://schemas.microsoft.com/office/powerpoint/2010/main" val="369780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00735" y="4745554"/>
            <a:ext cx="1843790" cy="707886"/>
          </a:xfrm>
          <a:prstGeom prst="rect">
            <a:avLst/>
          </a:prstGeom>
          <a:noFill/>
        </p:spPr>
        <p:txBody>
          <a:bodyPr wrap="square" rtlCol="0">
            <a:spAutoFit/>
          </a:bodyPr>
          <a:lstStyle/>
          <a:p>
            <a:r>
              <a:rPr lang="en-US" sz="4000" b="1">
                <a:solidFill>
                  <a:srgbClr val="009999"/>
                </a:solidFill>
                <a:latin typeface="Cambria" panose="02040503050406030204" pitchFamily="18" charset="0"/>
                <a:ea typeface="Cambria" panose="02040503050406030204" pitchFamily="18" charset="0"/>
              </a:rPr>
              <a:t>Cây 3</a:t>
            </a:r>
          </a:p>
        </p:txBody>
      </p:sp>
      <p:grpSp>
        <p:nvGrpSpPr>
          <p:cNvPr id="6" name="Group">
            <a:extLst>
              <a:ext uri="{FF2B5EF4-FFF2-40B4-BE49-F238E27FC236}">
                <a16:creationId xmlns:a16="http://schemas.microsoft.com/office/drawing/2014/main" id="{BC5BEAEB-E389-7C3C-041A-F2DB4F5AE20A}"/>
              </a:ext>
            </a:extLst>
          </p:cNvPr>
          <p:cNvGrpSpPr/>
          <p:nvPr/>
        </p:nvGrpSpPr>
        <p:grpSpPr>
          <a:xfrm>
            <a:off x="5341395" y="1394087"/>
            <a:ext cx="6275982" cy="1768835"/>
            <a:chOff x="169315" y="528866"/>
            <a:chExt cx="14793873" cy="60064"/>
          </a:xfrm>
        </p:grpSpPr>
        <p:sp>
          <p:nvSpPr>
            <p:cNvPr id="7" name="Flowchart: Alternate Process 6">
              <a:extLst>
                <a:ext uri="{FF2B5EF4-FFF2-40B4-BE49-F238E27FC236}">
                  <a16:creationId xmlns:a16="http://schemas.microsoft.com/office/drawing/2014/main" id="{5B6713E3-A5F2-5E0D-4DA0-706415FDF64C}"/>
                </a:ext>
              </a:extLst>
            </p:cNvPr>
            <p:cNvSpPr/>
            <p:nvPr/>
          </p:nvSpPr>
          <p:spPr>
            <a:xfrm>
              <a:off x="169315" y="528866"/>
              <a:ext cx="14793873" cy="60064"/>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id="{FF6F49AC-3F83-46CA-AC9E-5A46576F40A2}"/>
                </a:ext>
              </a:extLst>
            </p:cNvPr>
            <p:cNvSpPr txBox="1"/>
            <p:nvPr/>
          </p:nvSpPr>
          <p:spPr>
            <a:xfrm>
              <a:off x="345989" y="533662"/>
              <a:ext cx="14440523" cy="44940"/>
            </a:xfrm>
            <a:prstGeom prst="rect">
              <a:avLst/>
            </a:prstGeom>
            <a:noFill/>
          </p:spPr>
          <p:txBody>
            <a:bodyPr wrap="square">
              <a:spAutoFit/>
            </a:bodyPr>
            <a:lstStyle/>
            <a:p>
              <a:pPr algn="just"/>
              <a:r>
                <a:rPr lang="en-US" sz="4000" b="1" i="0">
                  <a:solidFill>
                    <a:srgbClr val="009999"/>
                  </a:solidFill>
                  <a:effectLst/>
                  <a:latin typeface="Cambria" panose="02040503050406030204" pitchFamily="18" charset="0"/>
                </a:rPr>
                <a:t>Cây chết khô héo do không được tưới nước.</a:t>
              </a:r>
              <a:endParaRPr lang="en-US" sz="4000" b="1" dirty="0">
                <a:solidFill>
                  <a:srgbClr val="009999"/>
                </a:solidFill>
                <a:latin typeface="Cambria" panose="02040503050406030204" pitchFamily="18" charset="0"/>
              </a:endParaRPr>
            </a:p>
          </p:txBody>
        </p:sp>
      </p:gr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22031" y="971987"/>
            <a:ext cx="4881889" cy="3773567"/>
          </a:xfrm>
          <a:prstGeom prst="rect">
            <a:avLst/>
          </a:prstGeom>
        </p:spPr>
      </p:pic>
    </p:spTree>
    <p:extLst>
      <p:ext uri="{BB962C8B-B14F-4D97-AF65-F5344CB8AC3E}">
        <p14:creationId xmlns:p14="http://schemas.microsoft.com/office/powerpoint/2010/main" val="305512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60095" y="4437088"/>
            <a:ext cx="1843790" cy="707886"/>
          </a:xfrm>
          <a:prstGeom prst="rect">
            <a:avLst/>
          </a:prstGeom>
          <a:noFill/>
        </p:spPr>
        <p:txBody>
          <a:bodyPr wrap="square" rtlCol="0">
            <a:spAutoFit/>
          </a:bodyPr>
          <a:lstStyle/>
          <a:p>
            <a:pPr algn="ctr"/>
            <a:r>
              <a:rPr lang="en-US" sz="4000" b="1">
                <a:solidFill>
                  <a:srgbClr val="009999"/>
                </a:solidFill>
                <a:latin typeface="Cambria" panose="02040503050406030204" pitchFamily="18" charset="0"/>
                <a:ea typeface="Cambria" panose="02040503050406030204" pitchFamily="18" charset="0"/>
              </a:rPr>
              <a:t>Cây 4</a:t>
            </a:r>
          </a:p>
        </p:txBody>
      </p:sp>
      <p:grpSp>
        <p:nvGrpSpPr>
          <p:cNvPr id="6" name="Group">
            <a:extLst>
              <a:ext uri="{FF2B5EF4-FFF2-40B4-BE49-F238E27FC236}">
                <a16:creationId xmlns:a16="http://schemas.microsoft.com/office/drawing/2014/main" id="{BC5BEAEB-E389-7C3C-041A-F2DB4F5AE20A}"/>
              </a:ext>
            </a:extLst>
          </p:cNvPr>
          <p:cNvGrpSpPr/>
          <p:nvPr/>
        </p:nvGrpSpPr>
        <p:grpSpPr>
          <a:xfrm>
            <a:off x="5461317" y="781934"/>
            <a:ext cx="6275982" cy="3537671"/>
            <a:chOff x="169315" y="528866"/>
            <a:chExt cx="14793873" cy="120128"/>
          </a:xfrm>
        </p:grpSpPr>
        <p:sp>
          <p:nvSpPr>
            <p:cNvPr id="7" name="Flowchart: Alternate Process 6">
              <a:extLst>
                <a:ext uri="{FF2B5EF4-FFF2-40B4-BE49-F238E27FC236}">
                  <a16:creationId xmlns:a16="http://schemas.microsoft.com/office/drawing/2014/main" id="{5B6713E3-A5F2-5E0D-4DA0-706415FDF64C}"/>
                </a:ext>
              </a:extLst>
            </p:cNvPr>
            <p:cNvSpPr/>
            <p:nvPr/>
          </p:nvSpPr>
          <p:spPr>
            <a:xfrm>
              <a:off x="169315" y="528866"/>
              <a:ext cx="14793873" cy="120128"/>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id="{FF6F49AC-3F83-46CA-AC9E-5A46576F40A2}"/>
                </a:ext>
              </a:extLst>
            </p:cNvPr>
            <p:cNvSpPr txBox="1"/>
            <p:nvPr/>
          </p:nvSpPr>
          <p:spPr>
            <a:xfrm>
              <a:off x="345989" y="533662"/>
              <a:ext cx="14440523" cy="107646"/>
            </a:xfrm>
            <a:prstGeom prst="rect">
              <a:avLst/>
            </a:prstGeom>
            <a:noFill/>
          </p:spPr>
          <p:txBody>
            <a:bodyPr wrap="square">
              <a:spAutoFit/>
            </a:bodyPr>
            <a:lstStyle/>
            <a:p>
              <a:pPr algn="just"/>
              <a:r>
                <a:rPr lang="en-US" sz="4000" b="1" i="0">
                  <a:solidFill>
                    <a:srgbClr val="009999"/>
                  </a:solidFill>
                  <a:effectLst/>
                  <a:latin typeface="Cambria" panose="02040503050406030204" pitchFamily="18" charset="0"/>
                </a:rPr>
                <a:t>Cây sinh trưởng và phát triển tốt, ra nhiều lá mới, khỏe do cây được cung cấp đầy đủ các yếu tố cần thiết.</a:t>
              </a:r>
              <a:endParaRPr lang="en-US" sz="4000" b="1" dirty="0">
                <a:solidFill>
                  <a:srgbClr val="009999"/>
                </a:solidFill>
                <a:latin typeface="Cambria" panose="02040503050406030204" pitchFamily="18" charset="0"/>
              </a:endParaRPr>
            </a:p>
          </p:txBody>
        </p:sp>
      </p:grpSp>
      <p:pic>
        <p:nvPicPr>
          <p:cNvPr id="9" name="Picture 8"/>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50090" t="-1" b="7367"/>
          <a:stretch/>
        </p:blipFill>
        <p:spPr>
          <a:xfrm>
            <a:off x="495739" y="664453"/>
            <a:ext cx="4770705" cy="3772635"/>
          </a:xfrm>
          <a:prstGeom prst="rect">
            <a:avLst/>
          </a:prstGeom>
        </p:spPr>
      </p:pic>
    </p:spTree>
    <p:extLst>
      <p:ext uri="{BB962C8B-B14F-4D97-AF65-F5344CB8AC3E}">
        <p14:creationId xmlns:p14="http://schemas.microsoft.com/office/powerpoint/2010/main" val="219371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85775" y="4437088"/>
            <a:ext cx="1843790" cy="707886"/>
          </a:xfrm>
          <a:prstGeom prst="rect">
            <a:avLst/>
          </a:prstGeom>
          <a:noFill/>
        </p:spPr>
        <p:txBody>
          <a:bodyPr wrap="square" rtlCol="0">
            <a:spAutoFit/>
          </a:bodyPr>
          <a:lstStyle/>
          <a:p>
            <a:pPr algn="ctr"/>
            <a:r>
              <a:rPr lang="en-US" sz="4000" b="1">
                <a:solidFill>
                  <a:srgbClr val="009999"/>
                </a:solidFill>
                <a:latin typeface="Cambria" panose="02040503050406030204" pitchFamily="18" charset="0"/>
                <a:ea typeface="Cambria" panose="02040503050406030204" pitchFamily="18" charset="0"/>
              </a:rPr>
              <a:t>Cây 5</a:t>
            </a:r>
          </a:p>
        </p:txBody>
      </p:sp>
      <p:grpSp>
        <p:nvGrpSpPr>
          <p:cNvPr id="6" name="Group">
            <a:extLst>
              <a:ext uri="{FF2B5EF4-FFF2-40B4-BE49-F238E27FC236}">
                <a16:creationId xmlns:a16="http://schemas.microsoft.com/office/drawing/2014/main" id="{BC5BEAEB-E389-7C3C-041A-F2DB4F5AE20A}"/>
              </a:ext>
            </a:extLst>
          </p:cNvPr>
          <p:cNvGrpSpPr/>
          <p:nvPr/>
        </p:nvGrpSpPr>
        <p:grpSpPr>
          <a:xfrm>
            <a:off x="5461317" y="781934"/>
            <a:ext cx="6275982" cy="3537671"/>
            <a:chOff x="169315" y="528866"/>
            <a:chExt cx="14793873" cy="120128"/>
          </a:xfrm>
        </p:grpSpPr>
        <p:sp>
          <p:nvSpPr>
            <p:cNvPr id="7" name="Flowchart: Alternate Process 6">
              <a:extLst>
                <a:ext uri="{FF2B5EF4-FFF2-40B4-BE49-F238E27FC236}">
                  <a16:creationId xmlns:a16="http://schemas.microsoft.com/office/drawing/2014/main" id="{5B6713E3-A5F2-5E0D-4DA0-706415FDF64C}"/>
                </a:ext>
              </a:extLst>
            </p:cNvPr>
            <p:cNvSpPr/>
            <p:nvPr/>
          </p:nvSpPr>
          <p:spPr>
            <a:xfrm>
              <a:off x="169315" y="528866"/>
              <a:ext cx="14793873" cy="120128"/>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id="{FF6F49AC-3F83-46CA-AC9E-5A46576F40A2}"/>
                </a:ext>
              </a:extLst>
            </p:cNvPr>
            <p:cNvSpPr txBox="1"/>
            <p:nvPr/>
          </p:nvSpPr>
          <p:spPr>
            <a:xfrm>
              <a:off x="345989" y="533662"/>
              <a:ext cx="14440523" cy="107646"/>
            </a:xfrm>
            <a:prstGeom prst="rect">
              <a:avLst/>
            </a:prstGeom>
            <a:noFill/>
          </p:spPr>
          <p:txBody>
            <a:bodyPr wrap="square">
              <a:spAutoFit/>
            </a:bodyPr>
            <a:lstStyle/>
            <a:p>
              <a:pPr algn="just"/>
              <a:r>
                <a:rPr lang="en-US" sz="4000" b="1" i="0">
                  <a:solidFill>
                    <a:srgbClr val="009999"/>
                  </a:solidFill>
                  <a:effectLst/>
                  <a:latin typeface="Cambria" panose="02040503050406030204" pitchFamily="18" charset="0"/>
                </a:rPr>
                <a:t>Cây sinh trưởng và phát triển kém, lá vàng, còi cọc do trồng trong đá sỏi nên không đủ chất dinh dưỡng.</a:t>
              </a:r>
              <a:endParaRPr lang="en-US" sz="4000" b="1" dirty="0">
                <a:solidFill>
                  <a:srgbClr val="009999"/>
                </a:solidFill>
                <a:latin typeface="Cambria" panose="02040503050406030204" pitchFamily="18" charset="0"/>
              </a:endParaRPr>
            </a:p>
          </p:txBody>
        </p:sp>
      </p:gr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403" y="805433"/>
            <a:ext cx="4789867" cy="3514172"/>
          </a:xfrm>
          <a:prstGeom prst="rect">
            <a:avLst/>
          </a:prstGeom>
        </p:spPr>
      </p:pic>
    </p:spTree>
    <p:extLst>
      <p:ext uri="{BB962C8B-B14F-4D97-AF65-F5344CB8AC3E}">
        <p14:creationId xmlns:p14="http://schemas.microsoft.com/office/powerpoint/2010/main" val="223451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40898" y="353608"/>
            <a:ext cx="3450635" cy="1383912"/>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1054208" y="1921176"/>
            <a:ext cx="10503208" cy="3537669"/>
            <a:chOff x="169315" y="528866"/>
            <a:chExt cx="14793873" cy="12012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20128"/>
            </a:xfrm>
            <a:prstGeom prst="flowChartAlternateProcess">
              <a:avLst/>
            </a:prstGeom>
            <a:solidFill>
              <a:schemeClr val="bg1">
                <a:alpha val="65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345989" y="530608"/>
              <a:ext cx="14440523" cy="118098"/>
            </a:xfrm>
            <a:prstGeom prst="rect">
              <a:avLst/>
            </a:prstGeom>
            <a:noFill/>
          </p:spPr>
          <p:txBody>
            <a:bodyPr wrap="square">
              <a:spAutoFit/>
            </a:bodyPr>
            <a:lstStyle/>
            <a:p>
              <a:pPr algn="just"/>
              <a:r>
                <a:rPr lang="nl-NL" sz="4400" b="1" dirty="0">
                  <a:solidFill>
                    <a:srgbClr val="009999"/>
                  </a:solidFill>
                  <a:latin typeface="Cambria" panose="02040503050406030204" pitchFamily="18" charset="0"/>
                  <a:ea typeface="Cambria" panose="02040503050406030204" pitchFamily="18" charset="0"/>
                </a:rPr>
                <a:t>    Thực vật cần có đủ nước, chất khoáng, không khí, ánh sáng để sống và phát triển. Khi thiếu một trong các yếu tố đó, thực vật kém phát triển thậm chí có thể chết.</a:t>
              </a:r>
              <a:endParaRPr lang="en-US" sz="8000" b="1" dirty="0">
                <a:solidFill>
                  <a:srgbClr val="009999"/>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4863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520840" y="1039510"/>
            <a:ext cx="11015162" cy="1323440"/>
            <a:chOff x="913241" y="556598"/>
            <a:chExt cx="13222096" cy="655324"/>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639406"/>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913241" y="556598"/>
              <a:ext cx="12988181" cy="655324"/>
            </a:xfrm>
            <a:prstGeom prst="rect">
              <a:avLst/>
            </a:prstGeom>
            <a:noFill/>
          </p:spPr>
          <p:txBody>
            <a:bodyPr wrap="square">
              <a:spAutoFit/>
            </a:bodyPr>
            <a:lstStyle/>
            <a:p>
              <a:pPr algn="ctr"/>
              <a:r>
                <a:rPr lang="en-US" sz="4000" b="1" dirty="0">
                  <a:solidFill>
                    <a:srgbClr val="009999"/>
                  </a:solidFill>
                  <a:latin typeface="Cambria" panose="02040503050406030204" pitchFamily="18" charset="0"/>
                </a:rPr>
                <a:t>3</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Vai</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trò</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của</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nhiệt</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độ</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tới</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sự</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sống</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và</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phát</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triển</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của</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thực</a:t>
              </a:r>
              <a:r>
                <a:rPr lang="en-US" sz="4000" b="1" i="0" dirty="0">
                  <a:solidFill>
                    <a:srgbClr val="009999"/>
                  </a:solidFill>
                  <a:effectLst/>
                  <a:latin typeface="Cambria" panose="02040503050406030204" pitchFamily="18" charset="0"/>
                </a:rPr>
                <a:t> </a:t>
              </a:r>
              <a:r>
                <a:rPr lang="en-US" sz="4000" b="1" i="0" dirty="0" err="1">
                  <a:solidFill>
                    <a:srgbClr val="009999"/>
                  </a:solidFill>
                  <a:effectLst/>
                  <a:latin typeface="Cambria" panose="02040503050406030204" pitchFamily="18" charset="0"/>
                </a:rPr>
                <a:t>vật</a:t>
              </a:r>
              <a:r>
                <a:rPr lang="en-US" sz="4000" b="1" i="0" dirty="0">
                  <a:solidFill>
                    <a:srgbClr val="009999"/>
                  </a:solidFill>
                  <a:effectLst/>
                  <a:latin typeface="Cambria" panose="02040503050406030204" pitchFamily="18" charset="0"/>
                </a:rPr>
                <a:t>.</a:t>
              </a:r>
              <a:endParaRPr lang="en-US" sz="4000" b="1" dirty="0">
                <a:solidFill>
                  <a:srgbClr val="009999"/>
                </a:solidFill>
                <a:latin typeface="Cambria" panose="02040503050406030204" pitchFamily="18" charset="0"/>
              </a:endParaRPr>
            </a:p>
          </p:txBody>
        </p:sp>
      </p:grpSp>
      <p:sp>
        <p:nvSpPr>
          <p:cNvPr id="5" name="TextBox 4">
            <a:extLst>
              <a:ext uri="{FF2B5EF4-FFF2-40B4-BE49-F238E27FC236}">
                <a16:creationId xmlns:a16="http://schemas.microsoft.com/office/drawing/2014/main" id="{FF6F49AC-3F83-46CA-AC9E-5A46576F40A2}"/>
              </a:ext>
            </a:extLst>
          </p:cNvPr>
          <p:cNvSpPr txBox="1"/>
          <p:nvPr/>
        </p:nvSpPr>
        <p:spPr>
          <a:xfrm>
            <a:off x="813148" y="2600512"/>
            <a:ext cx="10625418"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mbria" panose="02040503050406030204" pitchFamily="18" charset="0"/>
                <a:ea typeface="Cambria" panose="02040503050406030204" pitchFamily="18" charset="0"/>
              </a:rPr>
              <a:t>Đọc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thông</a:t>
            </a:r>
            <a:r>
              <a:rPr lang="en-US" sz="4000" b="1" dirty="0">
                <a:solidFill>
                  <a:srgbClr val="002060"/>
                </a:solidFill>
                <a:latin typeface="Cambria" panose="02040503050406030204" pitchFamily="18" charset="0"/>
                <a:ea typeface="Cambria" panose="02040503050406030204" pitchFamily="18" charset="0"/>
              </a:rPr>
              <a:t> tin </a:t>
            </a:r>
            <a:r>
              <a:rPr lang="en-US" sz="4000" b="1" dirty="0" err="1">
                <a:solidFill>
                  <a:srgbClr val="002060"/>
                </a:solidFill>
                <a:latin typeface="Cambria" panose="02040503050406030204" pitchFamily="18" charset="0"/>
                <a:ea typeface="Cambria" panose="02040503050406030204" pitchFamily="18" charset="0"/>
              </a:rPr>
              <a:t>mục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Em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có</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biết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và</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quan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sát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hình</a:t>
            </a:r>
            <a:r>
              <a:rPr lang="en-US" sz="4000" b="1" dirty="0">
                <a:solidFill>
                  <a:srgbClr val="002060"/>
                </a:solidFill>
                <a:latin typeface="Cambria" panose="02040503050406030204" pitchFamily="18" charset="0"/>
                <a:ea typeface="Cambria" panose="02040503050406030204" pitchFamily="18" charset="0"/>
              </a:rPr>
              <a:t> 4, 5.</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2377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40496" y="267001"/>
            <a:ext cx="3164634" cy="1426888"/>
          </a:xfrm>
          <a:prstGeom prst="rect">
            <a:avLst/>
          </a:prstGeom>
        </p:spPr>
      </p:pic>
      <p:grpSp>
        <p:nvGrpSpPr>
          <p:cNvPr id="13" name="Group 12"/>
          <p:cNvGrpSpPr/>
          <p:nvPr/>
        </p:nvGrpSpPr>
        <p:grpSpPr>
          <a:xfrm>
            <a:off x="7763656" y="513414"/>
            <a:ext cx="3778772" cy="2883925"/>
            <a:chOff x="7763656" y="513414"/>
            <a:chExt cx="3778772" cy="2883925"/>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3656" y="513414"/>
              <a:ext cx="3147931" cy="2360949"/>
            </a:xfrm>
            <a:prstGeom prst="rect">
              <a:avLst/>
            </a:prstGeom>
          </p:spPr>
        </p:pic>
        <p:sp>
          <p:nvSpPr>
            <p:cNvPr id="11" name="TextBox 10"/>
            <p:cNvSpPr txBox="1"/>
            <p:nvPr/>
          </p:nvSpPr>
          <p:spPr>
            <a:xfrm>
              <a:off x="7763656" y="2874119"/>
              <a:ext cx="3778772" cy="523220"/>
            </a:xfrm>
            <a:prstGeom prst="rect">
              <a:avLst/>
            </a:prstGeom>
            <a:noFill/>
          </p:spPr>
          <p:txBody>
            <a:bodyPr wrap="square" rtlCol="0">
              <a:spAutoFit/>
            </a:bodyPr>
            <a:lstStyle/>
            <a:p>
              <a:r>
                <a:rPr lang="en-US" sz="2800"/>
                <a:t>Hình 4: Cây bắp cải</a:t>
              </a:r>
            </a:p>
          </p:txBody>
        </p:sp>
      </p:grpSp>
      <p:grpSp>
        <p:nvGrpSpPr>
          <p:cNvPr id="14" name="Group 13"/>
          <p:cNvGrpSpPr/>
          <p:nvPr/>
        </p:nvGrpSpPr>
        <p:grpSpPr>
          <a:xfrm>
            <a:off x="7763656" y="3352124"/>
            <a:ext cx="3838732" cy="3096533"/>
            <a:chOff x="7763656" y="3352124"/>
            <a:chExt cx="3838732" cy="3096533"/>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3656" y="3352124"/>
              <a:ext cx="3254115" cy="2603292"/>
            </a:xfrm>
            <a:prstGeom prst="rect">
              <a:avLst/>
            </a:prstGeom>
          </p:spPr>
        </p:pic>
        <p:sp>
          <p:nvSpPr>
            <p:cNvPr id="12" name="TextBox 11"/>
            <p:cNvSpPr txBox="1"/>
            <p:nvPr/>
          </p:nvSpPr>
          <p:spPr>
            <a:xfrm>
              <a:off x="7823616" y="5925437"/>
              <a:ext cx="3778772" cy="523220"/>
            </a:xfrm>
            <a:prstGeom prst="rect">
              <a:avLst/>
            </a:prstGeom>
            <a:noFill/>
          </p:spPr>
          <p:txBody>
            <a:bodyPr wrap="square" rtlCol="0">
              <a:spAutoFit/>
            </a:bodyPr>
            <a:lstStyle/>
            <a:p>
              <a:r>
                <a:rPr lang="en-US" sz="2800"/>
                <a:t>Hình 5: Cây sầu riêng</a:t>
              </a:r>
            </a:p>
          </p:txBody>
        </p:sp>
      </p:grpSp>
      <mc:AlternateContent xmlns:mc="http://schemas.openxmlformats.org/markup-compatibility/2006" xmlns:a14="http://schemas.microsoft.com/office/drawing/2010/main">
        <mc:Choice Requires="a14">
          <p:sp>
            <p:nvSpPr>
              <p:cNvPr id="15" name="TextBox 14"/>
              <p:cNvSpPr txBox="1"/>
              <p:nvPr/>
            </p:nvSpPr>
            <p:spPr>
              <a:xfrm>
                <a:off x="629587" y="1693888"/>
                <a:ext cx="6925456" cy="3539430"/>
              </a:xfrm>
              <a:prstGeom prst="rect">
                <a:avLst/>
              </a:prstGeom>
              <a:noFill/>
            </p:spPr>
            <p:txBody>
              <a:bodyPr wrap="square" rtlCol="0">
                <a:spAutoFit/>
              </a:bodyPr>
              <a:lstStyle/>
              <a:p>
                <a:pPr algn="just"/>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Phần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lớn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thực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khoảng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nhiệt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độ</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từ</a:t>
                </a:r>
                <a:r>
                  <a:rPr lang="en-US" sz="3200" b="1" dirty="0">
                    <a:latin typeface="Cambria" panose="02040503050406030204" pitchFamily="18" charset="0"/>
                    <a:ea typeface="Cambria" panose="02040503050406030204" pitchFamily="18" charset="0"/>
                  </a:rPr>
                  <a:t> 0</a:t>
                </a:r>
                <a14:m>
                  <m:oMath xmlns:m="http://schemas.openxmlformats.org/officeDocument/2006/math">
                    <m:r>
                      <a:rPr lang="en-US" sz="3200" i="1" kern="0">
                        <a:solidFill>
                          <a:srgbClr val="002060"/>
                        </a:solidFill>
                        <a:latin typeface="Cambria Math" panose="02040503050406030204" pitchFamily="18" charset="0"/>
                        <a:ea typeface="Cambria Math" panose="02040503050406030204" pitchFamily="18" charset="0"/>
                        <a:cs typeface="Calibri" panose="020F0502020204030204" pitchFamily="34" charset="0"/>
                      </a:rPr>
                      <m:t>°</m:t>
                    </m:r>
                  </m:oMath>
                </a14:m>
                <a:r>
                  <a:rPr lang="en-US" sz="3200" b="1" dirty="0">
                    <a:latin typeface="Cambria" panose="02040503050406030204" pitchFamily="18" charset="0"/>
                    <a:ea typeface="Cambria" panose="02040503050406030204" pitchFamily="18" charset="0"/>
                  </a:rPr>
                  <a:t>C </a:t>
                </a:r>
                <a:r>
                  <a:rPr lang="en-US" sz="3200" b="1" dirty="0" err="1">
                    <a:latin typeface="Cambria" panose="02040503050406030204" pitchFamily="18" charset="0"/>
                    <a:ea typeface="Cambria" panose="02040503050406030204" pitchFamily="18" charset="0"/>
                  </a:rPr>
                  <a:t>đến</a:t>
                </a:r>
                <a:r>
                  <a:rPr lang="en-US" sz="3200" b="1" dirty="0">
                    <a:latin typeface="Cambria" panose="02040503050406030204" pitchFamily="18" charset="0"/>
                    <a:ea typeface="Cambria" panose="02040503050406030204" pitchFamily="18" charset="0"/>
                  </a:rPr>
                  <a:t> 50</a:t>
                </a:r>
                <a14:m>
                  <m:oMath xmlns:m="http://schemas.openxmlformats.org/officeDocument/2006/math">
                    <m:r>
                      <a:rPr lang="en-US" sz="3200" i="1" kern="0">
                        <a:solidFill>
                          <a:srgbClr val="002060"/>
                        </a:solidFill>
                        <a:latin typeface="Cambria Math" panose="02040503050406030204" pitchFamily="18" charset="0"/>
                        <a:ea typeface="Cambria Math" panose="02040503050406030204" pitchFamily="18" charset="0"/>
                        <a:cs typeface="Calibri" panose="020F0502020204030204" pitchFamily="34" charset="0"/>
                      </a:rPr>
                      <m:t>°</m:t>
                    </m:r>
                  </m:oMath>
                </a14:m>
                <a:r>
                  <a:rPr lang="en-US" sz="3200" b="1" dirty="0">
                    <a:latin typeface="Cambria" panose="02040503050406030204" pitchFamily="18" charset="0"/>
                    <a:ea typeface="Cambria" panose="02040503050406030204" pitchFamily="18" charset="0"/>
                  </a:rPr>
                  <a:t>C. </a:t>
                </a:r>
                <a:r>
                  <a:rPr lang="en-US" sz="3200" b="1" dirty="0" err="1">
                    <a:latin typeface="Cambria" panose="02040503050406030204" pitchFamily="18" charset="0"/>
                    <a:ea typeface="Cambria" panose="02040503050406030204" pitchFamily="18" charset="0"/>
                  </a:rPr>
                  <a:t>Khi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nhiệt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độ</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quá</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thấp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hoặc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quá</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cao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thực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sẽ</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bị</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Một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loài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thực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phát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triển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tốt</a:t>
                </a:r>
                <a:r>
                  <a:rPr lang="en-US" sz="3200" b="1" dirty="0">
                    <a:latin typeface="Cambria" panose="02040503050406030204" pitchFamily="18" charset="0"/>
                    <a:ea typeface="Cambria" panose="02040503050406030204" pitchFamily="18" charset="0"/>
                  </a:rPr>
                  <a:t> ở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nhiệt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độ</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thấp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như</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cây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bắp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hoặc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nhiệt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độ</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cao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như</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cây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sầu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riêng</a:t>
                </a:r>
                <a:r>
                  <a:rPr lang="en-US" sz="3200" b="1" dirty="0">
                    <a:latin typeface="Cambria" panose="02040503050406030204" pitchFamily="18" charset="0"/>
                    <a:ea typeface="Cambria" panose="02040503050406030204" pitchFamily="18" charset="0"/>
                  </a:rPr>
                  <a:t>.</a:t>
                </a:r>
              </a:p>
            </p:txBody>
          </p:sp>
        </mc:Choice>
        <mc:Fallback xmlns="">
          <p:sp>
            <p:nvSpPr>
              <p:cNvPr id="15" name="TextBox 14"/>
              <p:cNvSpPr txBox="1">
                <a:spLocks noRot="1" noChangeAspect="1" noMove="1" noResize="1" noEditPoints="1" noAdjustHandles="1" noChangeArrowheads="1" noChangeShapeType="1" noTextEdit="1"/>
              </p:cNvSpPr>
              <p:nvPr/>
            </p:nvSpPr>
            <p:spPr>
              <a:xfrm>
                <a:off x="629587" y="1693888"/>
                <a:ext cx="6925456" cy="3539430"/>
              </a:xfrm>
              <a:prstGeom prst="rect">
                <a:avLst/>
              </a:prstGeom>
              <a:blipFill>
                <a:blip r:embed="rId5"/>
                <a:stretch>
                  <a:fillRect l="-2201" t="-2241" r="-2289" b="-4828"/>
                </a:stretch>
              </a:blipFill>
            </p:spPr>
            <p:txBody>
              <a:bodyPr/>
              <a:lstStyle/>
              <a:p>
                <a:r>
                  <a:rPr lang="en-US">
                    <a:noFill/>
                  </a:rPr>
                  <a:t> </a:t>
                </a:r>
              </a:p>
            </p:txBody>
          </p:sp>
        </mc:Fallback>
      </mc:AlternateContent>
    </p:spTree>
    <p:extLst>
      <p:ext uri="{BB962C8B-B14F-4D97-AF65-F5344CB8AC3E}">
        <p14:creationId xmlns:p14="http://schemas.microsoft.com/office/powerpoint/2010/main" val="10697008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4543" y="3911950"/>
            <a:ext cx="4317167" cy="2946050"/>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05849" y="477547"/>
            <a:ext cx="11111527" cy="829649"/>
            <a:chOff x="1147155" y="572516"/>
            <a:chExt cx="13337769" cy="410815"/>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F6F49AC-3F83-46CA-AC9E-5A46576F40A2}"/>
                </a:ext>
              </a:extLst>
            </p:cNvPr>
            <p:cNvSpPr txBox="1"/>
            <p:nvPr/>
          </p:nvSpPr>
          <p:spPr>
            <a:xfrm>
              <a:off x="1147155" y="572637"/>
              <a:ext cx="13337769" cy="38100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9999"/>
                  </a:solidFill>
                  <a:effectLst/>
                  <a:uLnTx/>
                  <a:uFillTx/>
                  <a:latin typeface="Cambria" panose="02040503050406030204" pitchFamily="18" charset="0"/>
                  <a:ea typeface="+mn-ea"/>
                  <a:cs typeface="+mn-cs"/>
                </a:rPr>
                <a:t> Thảo</a:t>
              </a:r>
              <a:r>
                <a:rPr kumimoji="0" lang="en-US" sz="4400" b="1" i="0" u="none" strike="noStrike" kern="1200" cap="none" spc="0" normalizeH="0" noProof="0">
                  <a:ln>
                    <a:noFill/>
                  </a:ln>
                  <a:solidFill>
                    <a:srgbClr val="009999"/>
                  </a:solidFill>
                  <a:effectLst/>
                  <a:uLnTx/>
                  <a:uFillTx/>
                  <a:latin typeface="Cambria" panose="02040503050406030204" pitchFamily="18" charset="0"/>
                  <a:ea typeface="+mn-ea"/>
                  <a:cs typeface="+mn-cs"/>
                </a:rPr>
                <a:t> luận và trả lời câu hỏi</a:t>
              </a:r>
              <a:endParaRPr kumimoji="0" lang="en-US" sz="4400" b="1" i="0" u="none" strike="noStrike" kern="1200" cap="none" spc="0" normalizeH="0" baseline="0" noProof="0" dirty="0">
                <a:ln>
                  <a:noFill/>
                </a:ln>
                <a:solidFill>
                  <a:srgbClr val="009999"/>
                </a:solidFill>
                <a:effectLst/>
                <a:uLnTx/>
                <a:uFillTx/>
                <a:latin typeface="Cambria" panose="02040503050406030204" pitchFamily="18" charset="0"/>
                <a:ea typeface="+mn-ea"/>
                <a:cs typeface="+mn-cs"/>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505849" y="1469037"/>
            <a:ext cx="11246440" cy="2554545"/>
          </a:xfrm>
          <a:prstGeom prst="rect">
            <a:avLst/>
          </a:prstGeom>
          <a:noFill/>
        </p:spPr>
        <p:txBody>
          <a:bodyPr wrap="square">
            <a:spAutoFit/>
          </a:bodyPr>
          <a:lstStyle/>
          <a:p>
            <a:pPr algn="just"/>
            <a:r>
              <a:rPr lang="nl-NL" sz="3200" b="1">
                <a:solidFill>
                  <a:srgbClr val="002060"/>
                </a:solidFill>
                <a:latin typeface="Cambria" panose="02040503050406030204" pitchFamily="18" charset="0"/>
                <a:ea typeface="Cambria" panose="02040503050406030204" pitchFamily="18" charset="0"/>
              </a:rPr>
              <a:t>Các cây sẽ sống và phát triển như thế nào nếu: </a:t>
            </a:r>
            <a:endParaRPr lang="en-US" sz="3200" b="1">
              <a:solidFill>
                <a:srgbClr val="002060"/>
              </a:solidFill>
              <a:latin typeface="Cambria" panose="02040503050406030204" pitchFamily="18" charset="0"/>
              <a:ea typeface="Cambria" panose="02040503050406030204" pitchFamily="18" charset="0"/>
            </a:endParaRPr>
          </a:p>
          <a:p>
            <a:pPr algn="just"/>
            <a:r>
              <a:rPr lang="nl-NL" sz="3200">
                <a:solidFill>
                  <a:srgbClr val="002060"/>
                </a:solidFill>
                <a:latin typeface="Cambria" panose="02040503050406030204" pitchFamily="18" charset="0"/>
                <a:ea typeface="Cambria" panose="02040503050406030204" pitchFamily="18" charset="0"/>
              </a:rPr>
              <a:t>+ Đưa các cây thường trồng ở vùng nhiệt độ cao sang trồng ở vùng băng tuyết có nhiệt độ quá thấp</a:t>
            </a:r>
            <a:r>
              <a:rPr lang="en-US" sz="3200">
                <a:solidFill>
                  <a:srgbClr val="002060"/>
                </a:solidFill>
                <a:latin typeface="Cambria" panose="02040503050406030204" pitchFamily="18" charset="0"/>
                <a:ea typeface="Cambria" panose="02040503050406030204" pitchFamily="18" charset="0"/>
              </a:rPr>
              <a:t>.</a:t>
            </a:r>
          </a:p>
          <a:p>
            <a:pPr algn="just"/>
            <a:r>
              <a:rPr lang="nl-NL" sz="3200">
                <a:solidFill>
                  <a:srgbClr val="002060"/>
                </a:solidFill>
                <a:latin typeface="Cambria" panose="02040503050406030204" pitchFamily="18" charset="0"/>
                <a:ea typeface="Cambria" panose="02040503050406030204" pitchFamily="18" charset="0"/>
              </a:rPr>
              <a:t>+ Đưa các cây thường trồng ở vùng nhiệt độ thấp sang trồng ở vùng sa mạc nắng nóng có nhiệt độ quá cao.</a:t>
            </a:r>
            <a:endParaRPr lang="en-US" sz="320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4441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6F49AC-3F83-46CA-AC9E-5A46576F40A2}"/>
              </a:ext>
            </a:extLst>
          </p:cNvPr>
          <p:cNvSpPr txBox="1"/>
          <p:nvPr/>
        </p:nvSpPr>
        <p:spPr>
          <a:xfrm>
            <a:off x="505849" y="1064302"/>
            <a:ext cx="11246440" cy="3785652"/>
          </a:xfrm>
          <a:prstGeom prst="rect">
            <a:avLst/>
          </a:prstGeom>
          <a:noFill/>
        </p:spPr>
        <p:txBody>
          <a:bodyPr wrap="square">
            <a:spAutoFit/>
          </a:bodyPr>
          <a:lstStyle/>
          <a:p>
            <a:pPr algn="just"/>
            <a:r>
              <a:rPr lang="nl-NL" sz="4000" b="1" dirty="0">
                <a:solidFill>
                  <a:srgbClr val="002060"/>
                </a:solidFill>
                <a:latin typeface="Cambria" panose="02040503050406030204" pitchFamily="18" charset="0"/>
                <a:ea typeface="Cambria" panose="02040503050406030204" pitchFamily="18" charset="0"/>
              </a:rPr>
              <a:t>+ Khi nhiệt độ quá thấp, nước bị đóng băng, cây không thể lấy được nước và cũng không tạo được chất dinh dưỡng do đó cây sẽ đóng băng hoặc khô héo.   </a:t>
            </a:r>
            <a:endParaRPr lang="en-US" sz="4000" b="1" dirty="0">
              <a:solidFill>
                <a:srgbClr val="002060"/>
              </a:solidFill>
              <a:latin typeface="Cambria" panose="02040503050406030204" pitchFamily="18" charset="0"/>
              <a:ea typeface="Cambria" panose="02040503050406030204" pitchFamily="18" charset="0"/>
            </a:endParaRPr>
          </a:p>
          <a:p>
            <a:pPr algn="just"/>
            <a:r>
              <a:rPr lang="nl-NL" sz="4000" b="1" dirty="0">
                <a:solidFill>
                  <a:srgbClr val="002060"/>
                </a:solidFill>
                <a:latin typeface="Cambria" panose="02040503050406030204" pitchFamily="18" charset="0"/>
                <a:ea typeface="Cambria" panose="02040503050406030204" pitchFamily="18" charset="0"/>
              </a:rPr>
              <a:t>+ Ở nơi có nhiệt độ quá nóng cây sẽ phát triển kém.</a:t>
            </a:r>
            <a:endParaRPr lang="en-US" sz="4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4714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0496" y="267001"/>
            <a:ext cx="3164634" cy="1426888"/>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49215"/>
          <a:stretch/>
        </p:blipFill>
        <p:spPr>
          <a:xfrm>
            <a:off x="8269458" y="494676"/>
            <a:ext cx="3213007" cy="275819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1693"/>
          <a:stretch/>
        </p:blipFill>
        <p:spPr>
          <a:xfrm>
            <a:off x="8426236" y="3417757"/>
            <a:ext cx="3056229" cy="2758190"/>
          </a:xfrm>
          <a:prstGeom prst="rect">
            <a:avLst/>
          </a:prstGeom>
        </p:spPr>
      </p:pic>
      <p:sp>
        <p:nvSpPr>
          <p:cNvPr id="5" name="TextBox 4"/>
          <p:cNvSpPr txBox="1"/>
          <p:nvPr/>
        </p:nvSpPr>
        <p:spPr>
          <a:xfrm>
            <a:off x="629586" y="1693888"/>
            <a:ext cx="7639871" cy="4031873"/>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 Khi nhiệt độ quá thấp, nước bị đóng bang, cây không thể lấy được nước và cũng không tạo được chất dinh dưỡng. Do đó, ở những vùng ôn đới vào mùa đông, cây thường rụng lá để hạn chế thoát hơi nước. Qua mùa đông băng tuyết, cây bắt đầu đâm chồi, nảy lộc, phát triển trở lại.</a:t>
            </a:r>
          </a:p>
        </p:txBody>
      </p:sp>
    </p:spTree>
    <p:extLst>
      <p:ext uri="{BB962C8B-B14F-4D97-AF65-F5344CB8AC3E}">
        <p14:creationId xmlns:p14="http://schemas.microsoft.com/office/powerpoint/2010/main" val="2256000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2141243" y="294005"/>
            <a:ext cx="7206214" cy="1508443"/>
          </a:xfrm>
          <a:prstGeom prst="rect">
            <a:avLst/>
          </a:prstGeom>
        </p:spPr>
      </p:pic>
      <p:sp>
        <p:nvSpPr>
          <p:cNvPr id="6" name="TextBox 5"/>
          <p:cNvSpPr txBox="1"/>
          <p:nvPr/>
        </p:nvSpPr>
        <p:spPr>
          <a:xfrm>
            <a:off x="649931" y="1502002"/>
            <a:ext cx="11077732" cy="4524315"/>
          </a:xfrm>
          <a:prstGeom prst="rect">
            <a:avLst/>
          </a:prstGeom>
          <a:noFill/>
        </p:spPr>
        <p:txBody>
          <a:bodyPr wrap="square" rtlCol="0">
            <a:spAutoFit/>
          </a:bodyPr>
          <a:lstStyle/>
          <a:p>
            <a:pPr algn="just"/>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Nhận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biết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được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các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yếu</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tố</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cần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cho</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sự</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sống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và</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phát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triển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của</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thực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vật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ánh</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sáng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không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khí</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nước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chất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khoáng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và</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nhiệt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độ</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thông</a:t>
            </a:r>
            <a:r>
              <a:rPr lang="en-US" sz="3200" b="1" dirty="0">
                <a:solidFill>
                  <a:srgbClr val="0070C0"/>
                </a:solidFill>
                <a:latin typeface="Cambria" panose="02040503050406030204" pitchFamily="18" charset="0"/>
                <a:ea typeface="Cambria" panose="02040503050406030204" pitchFamily="18" charset="0"/>
              </a:rPr>
              <a:t> qua </a:t>
            </a:r>
            <a:r>
              <a:rPr lang="en-US" sz="3200" b="1" dirty="0" err="1">
                <a:solidFill>
                  <a:srgbClr val="0070C0"/>
                </a:solidFill>
                <a:latin typeface="Cambria" panose="02040503050406030204" pitchFamily="18" charset="0"/>
                <a:ea typeface="Cambria" panose="02040503050406030204" pitchFamily="18" charset="0"/>
              </a:rPr>
              <a:t>quan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sát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mô</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tả</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thí</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nghiệm</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hoặc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quan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sát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tranh</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ảnh</a:t>
            </a:r>
            <a:r>
              <a:rPr lang="en-US" sz="3200" b="1" dirty="0">
                <a:solidFill>
                  <a:srgbClr val="0070C0"/>
                </a:solidFill>
                <a:latin typeface="Cambria" panose="02040503050406030204" pitchFamily="18" charset="0"/>
                <a:ea typeface="Cambria" panose="02040503050406030204" pitchFamily="18" charset="0"/>
              </a:rPr>
              <a:t>, video clip.</a:t>
            </a:r>
          </a:p>
          <a:p>
            <a:pPr algn="just"/>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Rèn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luyện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kĩ</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năng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làm</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thí</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nghiệm</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hoạt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động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trải</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nghiệm</a:t>
            </a:r>
            <a:r>
              <a:rPr lang="en-US" sz="3200" b="1" dirty="0">
                <a:solidFill>
                  <a:srgbClr val="0070C0"/>
                </a:solidFill>
                <a:latin typeface="Cambria" panose="02040503050406030204" pitchFamily="18" charset="0"/>
                <a:ea typeface="Cambria" panose="02040503050406030204" pitchFamily="18" charset="0"/>
              </a:rPr>
              <a:t>, qua </a:t>
            </a:r>
            <a:r>
              <a:rPr lang="en-US" sz="3200" b="1" dirty="0" err="1">
                <a:solidFill>
                  <a:srgbClr val="0070C0"/>
                </a:solidFill>
                <a:latin typeface="Cambria" panose="02040503050406030204" pitchFamily="18" charset="0"/>
                <a:ea typeface="Cambria" panose="02040503050406030204" pitchFamily="18" charset="0"/>
              </a:rPr>
              <a:t>đó</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góp</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phần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phát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triển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năng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lực</a:t>
            </a:r>
            <a:r>
              <a:rPr lang="en-US" sz="3200" b="1" dirty="0">
                <a:solidFill>
                  <a:srgbClr val="0070C0"/>
                </a:solidFill>
                <a:latin typeface="Cambria" panose="02040503050406030204" pitchFamily="18" charset="0"/>
                <a:ea typeface="Cambria" panose="02040503050406030204" pitchFamily="18" charset="0"/>
              </a:rPr>
              <a:t> khoa </a:t>
            </a:r>
            <a:r>
              <a:rPr lang="en-US" sz="3200" b="1" dirty="0" err="1">
                <a:solidFill>
                  <a:srgbClr val="0070C0"/>
                </a:solidFill>
                <a:latin typeface="Cambria" panose="02040503050406030204" pitchFamily="18" charset="0"/>
                <a:ea typeface="Cambria" panose="02040503050406030204" pitchFamily="18" charset="0"/>
              </a:rPr>
              <a:t>học</a:t>
            </a:r>
            <a:r>
              <a:rPr lang="en-US" sz="3200" b="1" dirty="0">
                <a:solidFill>
                  <a:srgbClr val="0070C0"/>
                </a:solidFill>
                <a:latin typeface="Cambria" panose="02040503050406030204" pitchFamily="18" charset="0"/>
                <a:ea typeface="Cambria" panose="02040503050406030204" pitchFamily="18" charset="0"/>
              </a:rPr>
              <a:t>.</a:t>
            </a:r>
          </a:p>
          <a:p>
            <a:pPr algn="just"/>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Biết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tự</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chủ</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thực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hiện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thí</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nghiệm</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trải</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nghiệm</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để</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kiểm</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chứng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tính</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thực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tiễn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của</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nội</a:t>
            </a:r>
            <a:r>
              <a:rPr lang="en-US" sz="3200" b="1" dirty="0">
                <a:solidFill>
                  <a:srgbClr val="0070C0"/>
                </a:solidFill>
                <a:latin typeface="Cambria" panose="02040503050406030204" pitchFamily="18" charset="0"/>
                <a:ea typeface="Cambria" panose="02040503050406030204" pitchFamily="18" charset="0"/>
              </a:rPr>
              <a:t> dung </a:t>
            </a:r>
            <a:r>
              <a:rPr lang="en-US" sz="3200" b="1" dirty="0" err="1">
                <a:solidFill>
                  <a:srgbClr val="0070C0"/>
                </a:solidFill>
                <a:latin typeface="Cambria" panose="02040503050406030204" pitchFamily="18" charset="0"/>
                <a:ea typeface="Cambria" panose="02040503050406030204" pitchFamily="18" charset="0"/>
              </a:rPr>
              <a:t>bài</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học</a:t>
            </a:r>
            <a:r>
              <a:rPr lang="en-US" sz="3200" b="1" dirty="0">
                <a:solidFill>
                  <a:srgbClr val="0070C0"/>
                </a:solidFill>
                <a:latin typeface="Cambria" panose="02040503050406030204" pitchFamily="18" charset="0"/>
                <a:ea typeface="Cambria" panose="02040503050406030204" pitchFamily="18" charset="0"/>
              </a:rPr>
              <a:t>.</a:t>
            </a:r>
          </a:p>
          <a:p>
            <a:pPr algn="just"/>
            <a:endParaRPr lang="en-US" sz="32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8679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5"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6"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7"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8"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9"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10"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1" name="图片 2">
            <a:extLst>
              <a:ext uri="{FF2B5EF4-FFF2-40B4-BE49-F238E27FC236}">
                <a16:creationId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2" name="图片 15">
            <a:extLst>
              <a:ext uri="{FF2B5EF4-FFF2-40B4-BE49-F238E27FC236}">
                <a16:creationId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3" name="Picture 12"/>
          <p:cNvPicPr>
            <a:picLocks noChangeAspect="1"/>
          </p:cNvPicPr>
          <p:nvPr/>
        </p:nvPicPr>
        <p:blipFill>
          <a:blip r:embed="rId10"/>
          <a:stretch>
            <a:fillRect/>
          </a:stretch>
        </p:blipFill>
        <p:spPr>
          <a:xfrm>
            <a:off x="-174590" y="1928026"/>
            <a:ext cx="9948373" cy="2535648"/>
          </a:xfrm>
          <a:prstGeom prst="rect">
            <a:avLst/>
          </a:prstGeom>
        </p:spPr>
      </p:pic>
    </p:spTree>
    <p:extLst>
      <p:ext uri="{BB962C8B-B14F-4D97-AF65-F5344CB8AC3E}">
        <p14:creationId xmlns:p14="http://schemas.microsoft.com/office/powerpoint/2010/main" val="302987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505849" y="582479"/>
            <a:ext cx="11111527" cy="1385726"/>
            <a:chOff x="1147155" y="572516"/>
            <a:chExt cx="13337769" cy="229963"/>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22996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F6F49AC-3F83-46CA-AC9E-5A46576F40A2}"/>
                </a:ext>
              </a:extLst>
            </p:cNvPr>
            <p:cNvSpPr txBox="1"/>
            <p:nvPr/>
          </p:nvSpPr>
          <p:spPr>
            <a:xfrm>
              <a:off x="1147155" y="572637"/>
              <a:ext cx="13337769" cy="229842"/>
            </a:xfrm>
            <a:prstGeom prst="rect">
              <a:avLst/>
            </a:prstGeom>
            <a:noFill/>
          </p:spPr>
          <p:txBody>
            <a:bodyPr wrap="square">
              <a:spAutoFit/>
            </a:bodyPr>
            <a:lstStyle/>
            <a:p>
              <a:pPr lvl="0" algn="ctr"/>
              <a:r>
                <a:rPr kumimoji="0" lang="en-US" sz="4400" b="1" i="0" u="none" strike="noStrike" kern="1200" cap="none" spc="0" normalizeH="0" baseline="0" noProof="0">
                  <a:ln>
                    <a:noFill/>
                  </a:ln>
                  <a:solidFill>
                    <a:srgbClr val="009999"/>
                  </a:solidFill>
                  <a:effectLst/>
                  <a:uLnTx/>
                  <a:uFillTx/>
                  <a:latin typeface="Cambria" panose="02040503050406030204" pitchFamily="18" charset="0"/>
                  <a:ea typeface="+mn-ea"/>
                  <a:cs typeface="+mn-cs"/>
                </a:rPr>
                <a:t> 1. </a:t>
              </a:r>
              <a:r>
                <a:rPr lang="nl-NL" sz="4000" b="1">
                  <a:solidFill>
                    <a:srgbClr val="009999"/>
                  </a:solidFill>
                  <a:latin typeface="Cambria" panose="02040503050406030204" pitchFamily="18" charset="0"/>
                  <a:ea typeface="Cambria" panose="02040503050406030204" pitchFamily="18" charset="0"/>
                </a:rPr>
                <a:t>Nhiệt độ ảnh hưởng đến sự sống và phát triển của thực vật như thế nào?</a:t>
              </a:r>
              <a:endParaRPr kumimoji="0" lang="en-US" sz="80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endParaRPr>
            </a:p>
          </p:txBody>
        </p:sp>
      </p:grpSp>
      <p:sp>
        <p:nvSpPr>
          <p:cNvPr id="5" name="TextBox 4"/>
          <p:cNvSpPr txBox="1"/>
          <p:nvPr/>
        </p:nvSpPr>
        <p:spPr>
          <a:xfrm>
            <a:off x="764498" y="2293495"/>
            <a:ext cx="10852878" cy="3416320"/>
          </a:xfrm>
          <a:prstGeom prst="rect">
            <a:avLst/>
          </a:prstGeom>
          <a:noFill/>
        </p:spPr>
        <p:txBody>
          <a:bodyPr wrap="square" rtlCol="0">
            <a:spAutoFit/>
          </a:bodyPr>
          <a:lstStyle/>
          <a:p>
            <a:pPr algn="just"/>
            <a:r>
              <a:rPr lang="nl-NL" sz="3600" dirty="0">
                <a:solidFill>
                  <a:srgbClr val="002060"/>
                </a:solidFill>
                <a:latin typeface="Cambria" panose="02040503050406030204" pitchFamily="18" charset="0"/>
                <a:ea typeface="Cambria" panose="02040503050406030204" pitchFamily="18" charset="0"/>
              </a:rPr>
              <a:t>Thực vật thường chỉ sống trong một khoảng nhiệt độ nhất định, nhiệt độ quá cao hoặc quá thấp thực vật thường không sống được do không lấy được nước hay không tạo được chất dinh dưỡng, cơ thể bị đóng hoặc khô cháy. Khi nhiệt độ thấp hoặc cao cây phát triển kém hơn</a:t>
            </a:r>
            <a:r>
              <a:rPr lang="en-US" sz="36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59448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505849" y="582478"/>
            <a:ext cx="11111527" cy="1447280"/>
            <a:chOff x="1147155" y="572516"/>
            <a:chExt cx="13337769" cy="240178"/>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22996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F6F49AC-3F83-46CA-AC9E-5A46576F40A2}"/>
                </a:ext>
              </a:extLst>
            </p:cNvPr>
            <p:cNvSpPr txBox="1"/>
            <p:nvPr/>
          </p:nvSpPr>
          <p:spPr>
            <a:xfrm>
              <a:off x="1147155" y="572637"/>
              <a:ext cx="13337769" cy="240057"/>
            </a:xfrm>
            <a:prstGeom prst="rect">
              <a:avLst/>
            </a:prstGeom>
            <a:noFill/>
          </p:spPr>
          <p:txBody>
            <a:bodyPr wrap="square">
              <a:spAutoFit/>
            </a:bodyPr>
            <a:lstStyle/>
            <a:p>
              <a:pPr lvl="0" algn="ctr"/>
              <a:r>
                <a:rPr kumimoji="0" lang="en-US" sz="4400" b="1" i="0" u="none" strike="noStrike" kern="1200" cap="none" spc="0" normalizeH="0" baseline="0" noProof="0" dirty="0">
                  <a:ln>
                    <a:noFill/>
                  </a:ln>
                  <a:solidFill>
                    <a:srgbClr val="009999"/>
                  </a:solidFill>
                  <a:effectLst/>
                  <a:uLnTx/>
                  <a:uFillTx/>
                  <a:latin typeface="Cambria" panose="02040503050406030204" pitchFamily="18" charset="0"/>
                  <a:ea typeface="+mn-ea"/>
                  <a:cs typeface="+mn-cs"/>
                </a:rPr>
                <a:t> 2. </a:t>
              </a:r>
              <a:r>
                <a:rPr kumimoji="0" lang="en-US" sz="4400" b="1" i="0" u="none" strike="noStrike" kern="1200" cap="none" spc="0" normalizeH="0" baseline="0" noProof="0" dirty="0" err="1">
                  <a:ln>
                    <a:noFill/>
                  </a:ln>
                  <a:solidFill>
                    <a:srgbClr val="009999"/>
                  </a:solidFill>
                  <a:effectLst/>
                  <a:uLnTx/>
                  <a:uFillTx/>
                  <a:latin typeface="Cambria" panose="02040503050406030204" pitchFamily="18" charset="0"/>
                  <a:ea typeface="+mn-ea"/>
                  <a:cs typeface="+mn-cs"/>
                </a:rPr>
                <a:t>Thực</a:t>
              </a:r>
              <a:r>
                <a:rPr kumimoji="0" lang="en-US" sz="4400" b="1" i="0" u="none" strike="noStrike" kern="1200" cap="none" spc="0" normalizeH="0" noProof="0" dirty="0">
                  <a:ln>
                    <a:noFill/>
                  </a:ln>
                  <a:solidFill>
                    <a:srgbClr val="009999"/>
                  </a:solidFill>
                  <a:effectLst/>
                  <a:uLnTx/>
                  <a:uFillTx/>
                  <a:latin typeface="Cambria" panose="02040503050406030204" pitchFamily="18" charset="0"/>
                  <a:ea typeface="+mn-ea"/>
                  <a:cs typeface="+mn-cs"/>
                </a:rPr>
                <a:t> </a:t>
              </a:r>
              <a:r>
                <a:rPr kumimoji="0" lang="en-US" sz="4400" b="1" i="0" u="none" strike="noStrike" kern="1200" cap="none" spc="0" normalizeH="0" noProof="0" dirty="0" err="1">
                  <a:ln>
                    <a:noFill/>
                  </a:ln>
                  <a:solidFill>
                    <a:srgbClr val="009999"/>
                  </a:solidFill>
                  <a:effectLst/>
                  <a:uLnTx/>
                  <a:uFillTx/>
                  <a:latin typeface="Cambria" panose="02040503050406030204" pitchFamily="18" charset="0"/>
                  <a:ea typeface="+mn-ea"/>
                  <a:cs typeface="+mn-cs"/>
                </a:rPr>
                <a:t>vật</a:t>
              </a:r>
              <a:r>
                <a:rPr kumimoji="0" lang="en-US" sz="4400" b="1" i="0" u="none" strike="noStrike" kern="1200" cap="none" spc="0" normalizeH="0" noProof="0" dirty="0">
                  <a:ln>
                    <a:noFill/>
                  </a:ln>
                  <a:solidFill>
                    <a:srgbClr val="009999"/>
                  </a:solidFill>
                  <a:effectLst/>
                  <a:uLnTx/>
                  <a:uFillTx/>
                  <a:latin typeface="Cambria" panose="02040503050406030204" pitchFamily="18" charset="0"/>
                  <a:ea typeface="+mn-ea"/>
                  <a:cs typeface="+mn-cs"/>
                </a:rPr>
                <a:t> </a:t>
              </a:r>
              <a:r>
                <a:rPr kumimoji="0" lang="en-US" sz="4400" b="1" i="0" u="none" strike="noStrike" kern="1200" cap="none" spc="0" normalizeH="0" noProof="0" dirty="0" err="1">
                  <a:ln>
                    <a:noFill/>
                  </a:ln>
                  <a:solidFill>
                    <a:srgbClr val="009999"/>
                  </a:solidFill>
                  <a:effectLst/>
                  <a:uLnTx/>
                  <a:uFillTx/>
                  <a:latin typeface="Cambria" panose="02040503050406030204" pitchFamily="18" charset="0"/>
                  <a:ea typeface="+mn-ea"/>
                  <a:cs typeface="+mn-cs"/>
                </a:rPr>
                <a:t>cần</a:t>
              </a:r>
              <a:r>
                <a:rPr kumimoji="0" lang="en-US" sz="4400" b="1" i="0" u="none" strike="noStrike" kern="1200" cap="none" spc="0" normalizeH="0" noProof="0" dirty="0">
                  <a:ln>
                    <a:noFill/>
                  </a:ln>
                  <a:solidFill>
                    <a:srgbClr val="009999"/>
                  </a:solidFill>
                  <a:effectLst/>
                  <a:uLnTx/>
                  <a:uFillTx/>
                  <a:latin typeface="Cambria" panose="02040503050406030204" pitchFamily="18" charset="0"/>
                  <a:ea typeface="+mn-ea"/>
                  <a:cs typeface="+mn-cs"/>
                </a:rPr>
                <a:t> </a:t>
              </a:r>
              <a:r>
                <a:rPr kumimoji="0" lang="en-US" sz="4400" b="1" i="0" u="none" strike="noStrike" kern="1200" cap="none" spc="0" normalizeH="0" noProof="0" dirty="0" err="1">
                  <a:ln>
                    <a:noFill/>
                  </a:ln>
                  <a:solidFill>
                    <a:srgbClr val="009999"/>
                  </a:solidFill>
                  <a:effectLst/>
                  <a:uLnTx/>
                  <a:uFillTx/>
                  <a:latin typeface="Cambria" panose="02040503050406030204" pitchFamily="18" charset="0"/>
                  <a:ea typeface="+mn-ea"/>
                  <a:cs typeface="+mn-cs"/>
                </a:rPr>
                <a:t>yếu</a:t>
              </a:r>
              <a:r>
                <a:rPr kumimoji="0" lang="en-US" sz="4400" b="1" i="0" u="none" strike="noStrike" kern="1200" cap="none" spc="0" normalizeH="0" noProof="0" dirty="0">
                  <a:ln>
                    <a:noFill/>
                  </a:ln>
                  <a:solidFill>
                    <a:srgbClr val="009999"/>
                  </a:solidFill>
                  <a:effectLst/>
                  <a:uLnTx/>
                  <a:uFillTx/>
                  <a:latin typeface="Cambria" panose="02040503050406030204" pitchFamily="18" charset="0"/>
                  <a:ea typeface="+mn-ea"/>
                  <a:cs typeface="+mn-cs"/>
                </a:rPr>
                <a:t> </a:t>
              </a:r>
              <a:r>
                <a:rPr kumimoji="0" lang="en-US" sz="4400" b="1" i="0" u="none" strike="noStrike" kern="1200" cap="none" spc="0" normalizeH="0" noProof="0" dirty="0" err="1">
                  <a:ln>
                    <a:noFill/>
                  </a:ln>
                  <a:solidFill>
                    <a:srgbClr val="009999"/>
                  </a:solidFill>
                  <a:effectLst/>
                  <a:uLnTx/>
                  <a:uFillTx/>
                  <a:latin typeface="Cambria" panose="02040503050406030204" pitchFamily="18" charset="0"/>
                  <a:ea typeface="+mn-ea"/>
                  <a:cs typeface="+mn-cs"/>
                </a:rPr>
                <a:t>tố</a:t>
              </a:r>
              <a:r>
                <a:rPr kumimoji="0" lang="en-US" sz="4400" b="1" i="0" u="none" strike="noStrike" kern="1200" cap="none" spc="0" normalizeH="0" noProof="0" dirty="0">
                  <a:ln>
                    <a:noFill/>
                  </a:ln>
                  <a:solidFill>
                    <a:srgbClr val="009999"/>
                  </a:solidFill>
                  <a:effectLst/>
                  <a:uLnTx/>
                  <a:uFillTx/>
                  <a:latin typeface="Cambria" panose="02040503050406030204" pitchFamily="18" charset="0"/>
                  <a:ea typeface="+mn-ea"/>
                  <a:cs typeface="+mn-cs"/>
                </a:rPr>
                <a:t> </a:t>
              </a:r>
              <a:r>
                <a:rPr kumimoji="0" lang="en-US" sz="4400" b="1" i="0" u="none" strike="noStrike" kern="1200" cap="none" spc="0" normalizeH="0" noProof="0" dirty="0" err="1">
                  <a:ln>
                    <a:noFill/>
                  </a:ln>
                  <a:solidFill>
                    <a:srgbClr val="009999"/>
                  </a:solidFill>
                  <a:effectLst/>
                  <a:uLnTx/>
                  <a:uFillTx/>
                  <a:latin typeface="Cambria" panose="02040503050406030204" pitchFamily="18" charset="0"/>
                  <a:ea typeface="+mn-ea"/>
                  <a:cs typeface="+mn-cs"/>
                </a:rPr>
                <a:t>nào</a:t>
              </a:r>
              <a:r>
                <a:rPr kumimoji="0" lang="en-US" sz="4400" b="1" i="0" u="none" strike="noStrike" kern="1200" cap="none" spc="0" normalizeH="0" noProof="0" dirty="0">
                  <a:ln>
                    <a:noFill/>
                  </a:ln>
                  <a:solidFill>
                    <a:srgbClr val="009999"/>
                  </a:solidFill>
                  <a:effectLst/>
                  <a:uLnTx/>
                  <a:uFillTx/>
                  <a:latin typeface="Cambria" panose="02040503050406030204" pitchFamily="18" charset="0"/>
                  <a:ea typeface="+mn-ea"/>
                  <a:cs typeface="+mn-cs"/>
                </a:rPr>
                <a:t> </a:t>
              </a:r>
              <a:r>
                <a:rPr kumimoji="0" lang="en-US" sz="4400" b="1" i="0" u="none" strike="noStrike" kern="1200" cap="none" spc="0" normalizeH="0" noProof="0" dirty="0" err="1">
                  <a:ln>
                    <a:noFill/>
                  </a:ln>
                  <a:solidFill>
                    <a:srgbClr val="009999"/>
                  </a:solidFill>
                  <a:effectLst/>
                  <a:uLnTx/>
                  <a:uFillTx/>
                  <a:latin typeface="Cambria" panose="02040503050406030204" pitchFamily="18" charset="0"/>
                  <a:ea typeface="+mn-ea"/>
                  <a:cs typeface="+mn-cs"/>
                </a:rPr>
                <a:t>để</a:t>
              </a:r>
              <a:r>
                <a:rPr kumimoji="0" lang="en-US" sz="4400" b="1" i="0" u="none" strike="noStrike" kern="1200" cap="none" spc="0" normalizeH="0" noProof="0" dirty="0">
                  <a:ln>
                    <a:noFill/>
                  </a:ln>
                  <a:solidFill>
                    <a:srgbClr val="009999"/>
                  </a:solidFill>
                  <a:effectLst/>
                  <a:uLnTx/>
                  <a:uFillTx/>
                  <a:latin typeface="Cambria" panose="02040503050406030204" pitchFamily="18" charset="0"/>
                  <a:ea typeface="+mn-ea"/>
                  <a:cs typeface="+mn-cs"/>
                </a:rPr>
                <a:t> </a:t>
              </a:r>
              <a:r>
                <a:rPr kumimoji="0" lang="en-US" sz="4400" b="1" i="0" u="none" strike="noStrike" kern="1200" cap="none" spc="0" normalizeH="0" noProof="0" dirty="0" err="1">
                  <a:ln>
                    <a:noFill/>
                  </a:ln>
                  <a:solidFill>
                    <a:srgbClr val="009999"/>
                  </a:solidFill>
                  <a:effectLst/>
                  <a:uLnTx/>
                  <a:uFillTx/>
                  <a:latin typeface="Cambria" panose="02040503050406030204" pitchFamily="18" charset="0"/>
                  <a:ea typeface="+mn-ea"/>
                  <a:cs typeface="+mn-cs"/>
                </a:rPr>
                <a:t>sống</a:t>
              </a:r>
              <a:r>
                <a:rPr kumimoji="0" lang="en-US" sz="4400" b="1" i="0" u="none" strike="noStrike" kern="1200" cap="none" spc="0" normalizeH="0" noProof="0" dirty="0">
                  <a:ln>
                    <a:noFill/>
                  </a:ln>
                  <a:solidFill>
                    <a:srgbClr val="009999"/>
                  </a:solidFill>
                  <a:effectLst/>
                  <a:uLnTx/>
                  <a:uFillTx/>
                  <a:latin typeface="Cambria" panose="02040503050406030204" pitchFamily="18" charset="0"/>
                  <a:ea typeface="+mn-ea"/>
                  <a:cs typeface="+mn-cs"/>
                </a:rPr>
                <a:t> </a:t>
              </a:r>
              <a:r>
                <a:rPr kumimoji="0" lang="en-US" sz="4400" b="1" i="0" u="none" strike="noStrike" kern="1200" cap="none" spc="0" normalizeH="0" noProof="0" dirty="0" err="1">
                  <a:ln>
                    <a:noFill/>
                  </a:ln>
                  <a:solidFill>
                    <a:srgbClr val="009999"/>
                  </a:solidFill>
                  <a:effectLst/>
                  <a:uLnTx/>
                  <a:uFillTx/>
                  <a:latin typeface="Cambria" panose="02040503050406030204" pitchFamily="18" charset="0"/>
                  <a:ea typeface="+mn-ea"/>
                  <a:cs typeface="+mn-cs"/>
                </a:rPr>
                <a:t>và</a:t>
              </a:r>
              <a:r>
                <a:rPr kumimoji="0" lang="en-US" sz="4400" b="1" i="0" u="none" strike="noStrike" kern="1200" cap="none" spc="0" normalizeH="0" noProof="0" dirty="0">
                  <a:ln>
                    <a:noFill/>
                  </a:ln>
                  <a:solidFill>
                    <a:srgbClr val="009999"/>
                  </a:solidFill>
                  <a:effectLst/>
                  <a:uLnTx/>
                  <a:uFillTx/>
                  <a:latin typeface="Cambria" panose="02040503050406030204" pitchFamily="18" charset="0"/>
                  <a:ea typeface="+mn-ea"/>
                  <a:cs typeface="+mn-cs"/>
                </a:rPr>
                <a:t> </a:t>
              </a:r>
              <a:r>
                <a:rPr kumimoji="0" lang="en-US" sz="4400" b="1" i="0" u="none" strike="noStrike" kern="1200" cap="none" spc="0" normalizeH="0" noProof="0" dirty="0" err="1">
                  <a:ln>
                    <a:noFill/>
                  </a:ln>
                  <a:solidFill>
                    <a:srgbClr val="009999"/>
                  </a:solidFill>
                  <a:effectLst/>
                  <a:uLnTx/>
                  <a:uFillTx/>
                  <a:latin typeface="Cambria" panose="02040503050406030204" pitchFamily="18" charset="0"/>
                  <a:ea typeface="+mn-ea"/>
                  <a:cs typeface="+mn-cs"/>
                </a:rPr>
                <a:t>phát</a:t>
              </a:r>
              <a:r>
                <a:rPr kumimoji="0" lang="en-US" sz="4400" b="1" i="0" u="none" strike="noStrike" kern="1200" cap="none" spc="0" normalizeH="0" noProof="0" dirty="0">
                  <a:ln>
                    <a:noFill/>
                  </a:ln>
                  <a:solidFill>
                    <a:srgbClr val="009999"/>
                  </a:solidFill>
                  <a:effectLst/>
                  <a:uLnTx/>
                  <a:uFillTx/>
                  <a:latin typeface="Cambria" panose="02040503050406030204" pitchFamily="18" charset="0"/>
                  <a:ea typeface="+mn-ea"/>
                  <a:cs typeface="+mn-cs"/>
                </a:rPr>
                <a:t> </a:t>
              </a:r>
              <a:r>
                <a:rPr kumimoji="0" lang="en-US" sz="4400" b="1" i="0" u="none" strike="noStrike" kern="1200" cap="none" spc="0" normalizeH="0" noProof="0" dirty="0" err="1">
                  <a:ln>
                    <a:noFill/>
                  </a:ln>
                  <a:solidFill>
                    <a:srgbClr val="009999"/>
                  </a:solidFill>
                  <a:effectLst/>
                  <a:uLnTx/>
                  <a:uFillTx/>
                  <a:latin typeface="Cambria" panose="02040503050406030204" pitchFamily="18" charset="0"/>
                  <a:ea typeface="+mn-ea"/>
                  <a:cs typeface="+mn-cs"/>
                </a:rPr>
                <a:t>triển</a:t>
              </a:r>
              <a:r>
                <a:rPr kumimoji="0" lang="en-US" sz="4400" b="1" i="0" u="none" strike="noStrike" kern="1200" cap="none" spc="0" normalizeH="0" noProof="0" dirty="0">
                  <a:ln>
                    <a:noFill/>
                  </a:ln>
                  <a:solidFill>
                    <a:srgbClr val="009999"/>
                  </a:solidFill>
                  <a:effectLst/>
                  <a:uLnTx/>
                  <a:uFillTx/>
                  <a:latin typeface="Cambria" panose="02040503050406030204" pitchFamily="18" charset="0"/>
                  <a:ea typeface="+mn-ea"/>
                  <a:cs typeface="+mn-cs"/>
                </a:rPr>
                <a:t>?</a:t>
              </a:r>
              <a:endParaRPr kumimoji="0" lang="en-US" sz="80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endParaRPr>
            </a:p>
          </p:txBody>
        </p:sp>
      </p:grpSp>
      <p:sp>
        <p:nvSpPr>
          <p:cNvPr id="6" name="Oval 5"/>
          <p:cNvSpPr/>
          <p:nvPr/>
        </p:nvSpPr>
        <p:spPr>
          <a:xfrm>
            <a:off x="4616971" y="2585802"/>
            <a:ext cx="2563318" cy="1379096"/>
          </a:xfrm>
          <a:prstGeom prst="ellipse">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Cambria" panose="02040503050406030204" pitchFamily="18" charset="0"/>
                <a:ea typeface="Cambria" panose="02040503050406030204" pitchFamily="18" charset="0"/>
              </a:rPr>
              <a:t>Thực vật</a:t>
            </a:r>
            <a:endParaRPr lang="en-US" sz="3600" b="1">
              <a:latin typeface="Cambria" panose="02040503050406030204" pitchFamily="18" charset="0"/>
              <a:ea typeface="Cambria" panose="02040503050406030204" pitchFamily="18" charset="0"/>
            </a:endParaRPr>
          </a:p>
        </p:txBody>
      </p:sp>
      <p:sp>
        <p:nvSpPr>
          <p:cNvPr id="7" name="Rounded Rectangle 6"/>
          <p:cNvSpPr/>
          <p:nvPr/>
        </p:nvSpPr>
        <p:spPr>
          <a:xfrm>
            <a:off x="929390" y="2248524"/>
            <a:ext cx="2218545" cy="794479"/>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Không khí</a:t>
            </a:r>
          </a:p>
        </p:txBody>
      </p:sp>
      <p:sp>
        <p:nvSpPr>
          <p:cNvPr id="8" name="Rounded Rectangle 7"/>
          <p:cNvSpPr/>
          <p:nvPr/>
        </p:nvSpPr>
        <p:spPr>
          <a:xfrm>
            <a:off x="929390" y="3522689"/>
            <a:ext cx="2218545" cy="794479"/>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Ánh sáng</a:t>
            </a:r>
          </a:p>
        </p:txBody>
      </p:sp>
      <p:sp>
        <p:nvSpPr>
          <p:cNvPr id="9" name="Rounded Rectangle 8"/>
          <p:cNvSpPr/>
          <p:nvPr/>
        </p:nvSpPr>
        <p:spPr>
          <a:xfrm>
            <a:off x="8649325" y="2356499"/>
            <a:ext cx="2218545" cy="794479"/>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Nước</a:t>
            </a:r>
          </a:p>
        </p:txBody>
      </p:sp>
      <p:sp>
        <p:nvSpPr>
          <p:cNvPr id="10" name="Rounded Rectangle 9"/>
          <p:cNvSpPr/>
          <p:nvPr/>
        </p:nvSpPr>
        <p:spPr>
          <a:xfrm>
            <a:off x="8649325" y="3735048"/>
            <a:ext cx="2218545" cy="1136755"/>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Chất khoáng</a:t>
            </a:r>
          </a:p>
        </p:txBody>
      </p:sp>
      <p:sp>
        <p:nvSpPr>
          <p:cNvPr id="11" name="Rounded Rectangle 10"/>
          <p:cNvSpPr/>
          <p:nvPr/>
        </p:nvSpPr>
        <p:spPr>
          <a:xfrm>
            <a:off x="3375285" y="4886793"/>
            <a:ext cx="4629463" cy="794479"/>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Nhiệt độ thích hợp</a:t>
            </a:r>
          </a:p>
        </p:txBody>
      </p:sp>
      <p:cxnSp>
        <p:nvCxnSpPr>
          <p:cNvPr id="13" name="Straight Arrow Connector 12"/>
          <p:cNvCxnSpPr>
            <a:stCxn id="6" idx="2"/>
            <a:endCxn id="7" idx="3"/>
          </p:cNvCxnSpPr>
          <p:nvPr/>
        </p:nvCxnSpPr>
        <p:spPr>
          <a:xfrm flipH="1" flipV="1">
            <a:off x="3147935" y="2645764"/>
            <a:ext cx="1469036" cy="629586"/>
          </a:xfrm>
          <a:prstGeom prst="straightConnector1">
            <a:avLst/>
          </a:prstGeom>
          <a:ln w="28575">
            <a:solidFill>
              <a:srgbClr val="009999"/>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8" idx="3"/>
          </p:cNvCxnSpPr>
          <p:nvPr/>
        </p:nvCxnSpPr>
        <p:spPr>
          <a:xfrm flipH="1">
            <a:off x="3147935" y="3550169"/>
            <a:ext cx="1545236" cy="369760"/>
          </a:xfrm>
          <a:prstGeom prst="straightConnector1">
            <a:avLst/>
          </a:prstGeom>
          <a:ln w="28575">
            <a:solidFill>
              <a:srgbClr val="009999"/>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7220262" y="2753739"/>
            <a:ext cx="1414073" cy="519656"/>
          </a:xfrm>
          <a:prstGeom prst="straightConnector1">
            <a:avLst/>
          </a:prstGeom>
          <a:ln w="28575">
            <a:solidFill>
              <a:srgbClr val="009999"/>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135319" y="3581602"/>
            <a:ext cx="1469036" cy="721824"/>
          </a:xfrm>
          <a:prstGeom prst="straightConnector1">
            <a:avLst/>
          </a:prstGeom>
          <a:ln w="28575">
            <a:solidFill>
              <a:srgbClr val="009999"/>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11" idx="0"/>
          </p:cNvCxnSpPr>
          <p:nvPr/>
        </p:nvCxnSpPr>
        <p:spPr>
          <a:xfrm flipH="1">
            <a:off x="5690017" y="3992141"/>
            <a:ext cx="208613" cy="894652"/>
          </a:xfrm>
          <a:prstGeom prst="straightConnector1">
            <a:avLst/>
          </a:prstGeom>
          <a:ln w="28575">
            <a:solidFill>
              <a:srgbClr val="00999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608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down)">
                                      <p:cBhvr>
                                        <p:cTn id="50" dur="500"/>
                                        <p:tgtEl>
                                          <p:spTgt spid="23"/>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barn(inVertical)">
                                      <p:cBhvr>
                                        <p:cTn id="5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descr="cf6a03843171e56c4b8f06e4c8cde87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V="1">
            <a:off x="-3101" y="0"/>
            <a:ext cx="1759082" cy="1653054"/>
          </a:xfrm>
          <a:prstGeom prst="rect">
            <a:avLst/>
          </a:prstGeom>
        </p:spPr>
      </p:pic>
      <p:pic>
        <p:nvPicPr>
          <p:cNvPr id="9" name="Picture 8"/>
          <p:cNvPicPr>
            <a:picLocks noChangeAspect="1"/>
          </p:cNvPicPr>
          <p:nvPr/>
        </p:nvPicPr>
        <p:blipFill>
          <a:blip r:embed="rId3"/>
          <a:stretch>
            <a:fillRect/>
          </a:stretch>
        </p:blipFill>
        <p:spPr>
          <a:xfrm>
            <a:off x="3165370" y="592847"/>
            <a:ext cx="5460470" cy="2482808"/>
          </a:xfrm>
          <a:prstGeom prst="rect">
            <a:avLst/>
          </a:prstGeom>
        </p:spPr>
      </p:pic>
      <p:sp>
        <p:nvSpPr>
          <p:cNvPr id="10" name="TextBox 9">
            <a:extLst>
              <a:ext uri="{FF2B5EF4-FFF2-40B4-BE49-F238E27FC236}">
                <a16:creationId xmlns:a16="http://schemas.microsoft.com/office/drawing/2014/main" id="{A0C8EFDC-9F68-E142-3452-C4222B19AA14}"/>
              </a:ext>
            </a:extLst>
          </p:cNvPr>
          <p:cNvSpPr txBox="1"/>
          <p:nvPr/>
        </p:nvSpPr>
        <p:spPr>
          <a:xfrm>
            <a:off x="1674701" y="2869598"/>
            <a:ext cx="9842472" cy="1569660"/>
          </a:xfrm>
          <a:prstGeom prst="rect">
            <a:avLst/>
          </a:prstGeom>
          <a:noFill/>
        </p:spPr>
        <p:txBody>
          <a:bodyPr wrap="square">
            <a:spAutoFit/>
          </a:bodyPr>
          <a:lstStyle/>
          <a:p>
            <a:pPr marL="571500" indent="-571500" algn="just" rtl="0">
              <a:buFontTx/>
              <a:buChar char="-"/>
            </a:pPr>
            <a:r>
              <a:rPr lang="en-US" sz="4800" b="1" i="0" dirty="0">
                <a:solidFill>
                  <a:srgbClr val="0070C0"/>
                </a:solidFill>
                <a:effectLst/>
                <a:latin typeface="Cambria" panose="02040503050406030204" pitchFamily="18" charset="0"/>
              </a:rPr>
              <a:t>Chia </a:t>
            </a:r>
            <a:r>
              <a:rPr lang="en-US" sz="4800" b="1" i="0" dirty="0" err="1">
                <a:solidFill>
                  <a:srgbClr val="0070C0"/>
                </a:solidFill>
                <a:effectLst/>
                <a:latin typeface="Cambria" panose="02040503050406030204" pitchFamily="18" charset="0"/>
              </a:rPr>
              <a:t>sẻ</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bài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học</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với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mọi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người</a:t>
            </a:r>
            <a:r>
              <a:rPr lang="en-US" sz="4800" b="1" i="0" dirty="0">
                <a:solidFill>
                  <a:srgbClr val="0070C0"/>
                </a:solidFill>
                <a:effectLst/>
                <a:latin typeface="Cambria" panose="02040503050406030204" pitchFamily="18" charset="0"/>
              </a:rPr>
              <a:t>.</a:t>
            </a:r>
          </a:p>
          <a:p>
            <a:pPr marL="571500" indent="-571500" algn="just" rtl="0">
              <a:buFontTx/>
              <a:buChar char="-"/>
            </a:pPr>
            <a:r>
              <a:rPr lang="en-US" sz="4800" b="1" dirty="0" err="1">
                <a:solidFill>
                  <a:srgbClr val="0070C0"/>
                </a:solidFill>
                <a:latin typeface="Cambria" panose="02040503050406030204" pitchFamily="18" charset="0"/>
              </a:rPr>
              <a:t>Chuẩn</a:t>
            </a:r>
            <a:r>
              <a:rPr lang="en-US" sz="4800" b="1" dirty="0">
                <a:solidFill>
                  <a:srgbClr val="0070C0"/>
                </a:solidFill>
                <a:latin typeface="Cambria" panose="02040503050406030204" pitchFamily="18" charset="0"/>
              </a:rPr>
              <a:t> </a:t>
            </a:r>
            <a:r>
              <a:rPr lang="en-US" sz="4800" b="1" dirty="0" err="1">
                <a:solidFill>
                  <a:srgbClr val="0070C0"/>
                </a:solidFill>
                <a:latin typeface="Cambria" panose="02040503050406030204" pitchFamily="18" charset="0"/>
              </a:rPr>
              <a:t>bị</a:t>
            </a:r>
            <a:r>
              <a:rPr lang="en-US" sz="4800" b="1" dirty="0">
                <a:solidFill>
                  <a:srgbClr val="0070C0"/>
                </a:solidFill>
                <a:latin typeface="Cambria" panose="02040503050406030204" pitchFamily="18" charset="0"/>
              </a:rPr>
              <a:t> </a:t>
            </a:r>
            <a:r>
              <a:rPr lang="en-US" sz="4800" b="1" dirty="0" err="1">
                <a:solidFill>
                  <a:srgbClr val="0070C0"/>
                </a:solidFill>
                <a:latin typeface="Cambria" panose="02040503050406030204" pitchFamily="18" charset="0"/>
              </a:rPr>
              <a:t>tiết</a:t>
            </a:r>
            <a:r>
              <a:rPr lang="en-US" sz="4800" b="1" dirty="0">
                <a:solidFill>
                  <a:srgbClr val="0070C0"/>
                </a:solidFill>
                <a:latin typeface="Cambria" panose="02040503050406030204" pitchFamily="18" charset="0"/>
              </a:rPr>
              <a:t> 2.</a:t>
            </a:r>
            <a:endParaRPr lang="vi-VN" sz="4800" b="1" i="0" dirty="0">
              <a:solidFill>
                <a:srgbClr val="0070C0"/>
              </a:solidFill>
              <a:effectLst/>
              <a:latin typeface="Cambria" panose="02040503050406030204" pitchFamily="18" charset="0"/>
            </a:endParaRPr>
          </a:p>
        </p:txBody>
      </p:sp>
    </p:spTree>
    <p:extLst>
      <p:ext uri="{BB962C8B-B14F-4D97-AF65-F5344CB8AC3E}">
        <p14:creationId xmlns:p14="http://schemas.microsoft.com/office/powerpoint/2010/main" val="37641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descr="cf6a03843171e56c4b8f06e4c8cde87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V="1">
            <a:off x="-3101" y="0"/>
            <a:ext cx="1759082" cy="1653054"/>
          </a:xfrm>
          <a:prstGeom prst="rect">
            <a:avLst/>
          </a:prstGeom>
        </p:spPr>
      </p:pic>
      <p:pic>
        <p:nvPicPr>
          <p:cNvPr id="5" name="Picture 4"/>
          <p:cNvPicPr>
            <a:picLocks noChangeAspect="1"/>
          </p:cNvPicPr>
          <p:nvPr/>
        </p:nvPicPr>
        <p:blipFill>
          <a:blip r:embed="rId3"/>
          <a:stretch>
            <a:fillRect/>
          </a:stretch>
        </p:blipFill>
        <p:spPr>
          <a:xfrm>
            <a:off x="4197817" y="116660"/>
            <a:ext cx="3392408" cy="1587473"/>
          </a:xfrm>
          <a:prstGeom prst="rect">
            <a:avLst/>
          </a:prstGeom>
        </p:spPr>
      </p:pic>
      <p:pic>
        <p:nvPicPr>
          <p:cNvPr id="6" name="Picture 5">
            <a:extLst>
              <a:ext uri="{FF2B5EF4-FFF2-40B4-BE49-F238E27FC236}">
                <a16:creationId xmlns:a16="http://schemas.microsoft.com/office/drawing/2014/main" id="{6299EE79-B207-B02A-683E-4F7A6969512A}"/>
              </a:ext>
            </a:extLst>
          </p:cNvPr>
          <p:cNvPicPr>
            <a:picLocks noChangeAspect="1"/>
          </p:cNvPicPr>
          <p:nvPr/>
        </p:nvPicPr>
        <p:blipFill>
          <a:blip r:embed="rId4"/>
          <a:stretch>
            <a:fillRect/>
          </a:stretch>
        </p:blipFill>
        <p:spPr>
          <a:xfrm>
            <a:off x="1364831" y="1329379"/>
            <a:ext cx="9428087" cy="4825021"/>
          </a:xfrm>
          <a:prstGeom prst="rect">
            <a:avLst/>
          </a:prstGeom>
        </p:spPr>
      </p:pic>
    </p:spTree>
    <p:extLst>
      <p:ext uri="{BB962C8B-B14F-4D97-AF65-F5344CB8AC3E}">
        <p14:creationId xmlns:p14="http://schemas.microsoft.com/office/powerpoint/2010/main" val="321392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5"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6"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7"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8"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9"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10"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1" name="图片 2">
            <a:extLst>
              <a:ext uri="{FF2B5EF4-FFF2-40B4-BE49-F238E27FC236}">
                <a16:creationId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2" name="图片 15">
            <a:extLst>
              <a:ext uri="{FF2B5EF4-FFF2-40B4-BE49-F238E27FC236}">
                <a16:creationId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4836433" y="3118786"/>
            <a:ext cx="3890750" cy="3890750"/>
          </a:xfrm>
          <a:prstGeom prst="rect">
            <a:avLst/>
          </a:prstGeom>
        </p:spPr>
      </p:pic>
      <p:pic>
        <p:nvPicPr>
          <p:cNvPr id="13" name="Picture 12"/>
          <p:cNvPicPr>
            <a:picLocks noChangeAspect="1"/>
          </p:cNvPicPr>
          <p:nvPr/>
        </p:nvPicPr>
        <p:blipFill>
          <a:blip r:embed="rId10"/>
          <a:stretch>
            <a:fillRect/>
          </a:stretch>
        </p:blipFill>
        <p:spPr>
          <a:xfrm>
            <a:off x="-288546" y="2175034"/>
            <a:ext cx="9004809" cy="1744353"/>
          </a:xfrm>
          <a:prstGeom prst="rect">
            <a:avLst/>
          </a:prstGeom>
        </p:spPr>
      </p:pic>
    </p:spTree>
    <p:extLst>
      <p:ext uri="{BB962C8B-B14F-4D97-AF65-F5344CB8AC3E}">
        <p14:creationId xmlns:p14="http://schemas.microsoft.com/office/powerpoint/2010/main" val="256099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heel(1)">
                                      <p:cBhvr>
                                        <p:cTn id="2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538178" y="1656241"/>
            <a:ext cx="7100498" cy="4849489"/>
          </a:xfrm>
          <a:prstGeom prst="rect">
            <a:avLst/>
          </a:prstGeom>
        </p:spPr>
      </p:pic>
      <p:sp>
        <p:nvSpPr>
          <p:cNvPr id="3" name="TextBox 2"/>
          <p:cNvSpPr txBox="1"/>
          <p:nvPr/>
        </p:nvSpPr>
        <p:spPr>
          <a:xfrm>
            <a:off x="434715" y="419725"/>
            <a:ext cx="11257613" cy="1046440"/>
          </a:xfrm>
          <a:prstGeom prst="rect">
            <a:avLst/>
          </a:prstGeom>
          <a:noFill/>
        </p:spPr>
        <p:txBody>
          <a:bodyPr wrap="square" rtlCol="0">
            <a:spAutoFit/>
          </a:bodyPr>
          <a:lstStyle/>
          <a:p>
            <a:pPr algn="just"/>
            <a:r>
              <a:rPr lang="en-US" sz="3100" b="1">
                <a:solidFill>
                  <a:srgbClr val="0070C0"/>
                </a:solidFill>
                <a:latin typeface="Cambria" panose="02040503050406030204" pitchFamily="18" charset="0"/>
                <a:ea typeface="Cambria" panose="02040503050406030204" pitchFamily="18" charset="0"/>
              </a:rPr>
              <a:t>Hình 1 mô tả quá trình phát triển lớn lên của cây đậu. Theo em, cây đậu sống và phát triển tốt cần những điều kiện nào?</a:t>
            </a:r>
          </a:p>
        </p:txBody>
      </p:sp>
      <p:sp>
        <p:nvSpPr>
          <p:cNvPr id="4" name="Line Callout 1 3"/>
          <p:cNvSpPr/>
          <p:nvPr/>
        </p:nvSpPr>
        <p:spPr>
          <a:xfrm>
            <a:off x="9788577" y="1656241"/>
            <a:ext cx="2053653" cy="727195"/>
          </a:xfrm>
          <a:prstGeom prst="borderCallout1">
            <a:avLst>
              <a:gd name="adj1" fmla="val 18750"/>
              <a:gd name="adj2" fmla="val -8333"/>
              <a:gd name="adj3" fmla="val 73334"/>
              <a:gd name="adj4" fmla="val -96727"/>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mbria" panose="02040503050406030204" pitchFamily="18" charset="0"/>
                <a:ea typeface="Cambria" panose="02040503050406030204" pitchFamily="18" charset="0"/>
              </a:rPr>
              <a:t>Ánh sáng</a:t>
            </a:r>
          </a:p>
        </p:txBody>
      </p:sp>
      <p:sp>
        <p:nvSpPr>
          <p:cNvPr id="5" name="Line Callout 1 4"/>
          <p:cNvSpPr/>
          <p:nvPr/>
        </p:nvSpPr>
        <p:spPr>
          <a:xfrm>
            <a:off x="334624" y="1823631"/>
            <a:ext cx="2053653" cy="727195"/>
          </a:xfrm>
          <a:prstGeom prst="borderCallout1">
            <a:avLst>
              <a:gd name="adj1" fmla="val 88837"/>
              <a:gd name="adj2" fmla="val 104806"/>
              <a:gd name="adj3" fmla="val 176402"/>
              <a:gd name="adj4" fmla="val 153638"/>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mbria" panose="02040503050406030204" pitchFamily="18" charset="0"/>
                <a:ea typeface="Cambria" panose="02040503050406030204" pitchFamily="18" charset="0"/>
              </a:rPr>
              <a:t>Nước</a:t>
            </a:r>
          </a:p>
        </p:txBody>
      </p:sp>
      <p:sp>
        <p:nvSpPr>
          <p:cNvPr id="6" name="Line Callout 1 5"/>
          <p:cNvSpPr/>
          <p:nvPr/>
        </p:nvSpPr>
        <p:spPr>
          <a:xfrm>
            <a:off x="369445" y="3312827"/>
            <a:ext cx="2053653" cy="1009338"/>
          </a:xfrm>
          <a:prstGeom prst="borderCallout1">
            <a:avLst>
              <a:gd name="adj1" fmla="val 88837"/>
              <a:gd name="adj2" fmla="val 104806"/>
              <a:gd name="adj3" fmla="val 176402"/>
              <a:gd name="adj4" fmla="val 153638"/>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3600">
                <a:solidFill>
                  <a:srgbClr val="002060"/>
                </a:solidFill>
                <a:latin typeface="Cambria" panose="02040503050406030204" pitchFamily="18" charset="0"/>
                <a:ea typeface="Cambria" panose="02040503050406030204" pitchFamily="18" charset="0"/>
              </a:rPr>
              <a:t>Chất khoáng</a:t>
            </a:r>
          </a:p>
        </p:txBody>
      </p:sp>
      <p:sp>
        <p:nvSpPr>
          <p:cNvPr id="7" name="Line Callout 1 6"/>
          <p:cNvSpPr/>
          <p:nvPr/>
        </p:nvSpPr>
        <p:spPr>
          <a:xfrm>
            <a:off x="9753756" y="3717387"/>
            <a:ext cx="2053653" cy="974534"/>
          </a:xfrm>
          <a:prstGeom prst="borderCallout1">
            <a:avLst>
              <a:gd name="adj1" fmla="val 18750"/>
              <a:gd name="adj2" fmla="val -8333"/>
              <a:gd name="adj3" fmla="val 73334"/>
              <a:gd name="adj4" fmla="val -96727"/>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3600">
                <a:solidFill>
                  <a:srgbClr val="002060"/>
                </a:solidFill>
                <a:latin typeface="Cambria" panose="02040503050406030204" pitchFamily="18" charset="0"/>
                <a:ea typeface="Cambria" panose="02040503050406030204" pitchFamily="18" charset="0"/>
              </a:rPr>
              <a:t>Không khí</a:t>
            </a:r>
          </a:p>
        </p:txBody>
      </p:sp>
    </p:spTree>
    <p:extLst>
      <p:ext uri="{BB962C8B-B14F-4D97-AF65-F5344CB8AC3E}">
        <p14:creationId xmlns:p14="http://schemas.microsoft.com/office/powerpoint/2010/main" val="142420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5"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6"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7"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8"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9"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10"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1" name="图片 2">
            <a:extLst>
              <a:ext uri="{FF2B5EF4-FFF2-40B4-BE49-F238E27FC236}">
                <a16:creationId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2" name="图片 15">
            <a:extLst>
              <a:ext uri="{FF2B5EF4-FFF2-40B4-BE49-F238E27FC236}">
                <a16:creationId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2" name="Picture 1"/>
          <p:cNvPicPr>
            <a:picLocks noChangeAspect="1"/>
          </p:cNvPicPr>
          <p:nvPr/>
        </p:nvPicPr>
        <p:blipFill>
          <a:blip r:embed="rId10"/>
          <a:stretch>
            <a:fillRect/>
          </a:stretch>
        </p:blipFill>
        <p:spPr>
          <a:xfrm>
            <a:off x="446243" y="1892137"/>
            <a:ext cx="8440802" cy="1988718"/>
          </a:xfrm>
          <a:prstGeom prst="rect">
            <a:avLst/>
          </a:prstGeom>
        </p:spPr>
      </p:pic>
    </p:spTree>
    <p:extLst>
      <p:ext uri="{BB962C8B-B14F-4D97-AF65-F5344CB8AC3E}">
        <p14:creationId xmlns:p14="http://schemas.microsoft.com/office/powerpoint/2010/main" val="4742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5"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6"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7"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8"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9"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175" y="522559"/>
            <a:ext cx="2143500" cy="1339393"/>
          </a:xfrm>
          <a:prstGeom prst="rect">
            <a:avLst/>
          </a:prstGeom>
        </p:spPr>
      </p:pic>
      <p:pic>
        <p:nvPicPr>
          <p:cNvPr id="10"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2" name="图片 15">
            <a:extLst>
              <a:ext uri="{FF2B5EF4-FFF2-40B4-BE49-F238E27FC236}">
                <a16:creationId xmlns:a16="http://schemas.microsoft.com/office/drawing/2014/main" id="{03E035FD-ECF2-4DCE-95B8-6E51F81404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grpSp>
        <p:nvGrpSpPr>
          <p:cNvPr id="16" name="Group 15"/>
          <p:cNvGrpSpPr/>
          <p:nvPr/>
        </p:nvGrpSpPr>
        <p:grpSpPr>
          <a:xfrm>
            <a:off x="7375906" y="1087322"/>
            <a:ext cx="4949260" cy="6186576"/>
            <a:chOff x="7375906" y="1087322"/>
            <a:chExt cx="4949260" cy="6186576"/>
          </a:xfrm>
        </p:grpSpPr>
        <p:pic>
          <p:nvPicPr>
            <p:cNvPr id="11" name="图片 2">
              <a:extLst>
                <a:ext uri="{FF2B5EF4-FFF2-40B4-BE49-F238E27FC236}">
                  <a16:creationId xmlns:a16="http://schemas.microsoft.com/office/drawing/2014/main" id="{C0004B40-E416-4F3E-9BEA-834021CE99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828044">
              <a:off x="7375906" y="1087322"/>
              <a:ext cx="4949260" cy="6186576"/>
            </a:xfrm>
            <a:prstGeom prst="rect">
              <a:avLst/>
            </a:prstGeom>
          </p:spPr>
        </p:pic>
        <p:pic>
          <p:nvPicPr>
            <p:cNvPr id="15" name="Picture 14"/>
            <p:cNvPicPr>
              <a:picLocks noChangeAspect="1"/>
            </p:cNvPicPr>
            <p:nvPr/>
          </p:nvPicPr>
          <p:blipFill>
            <a:blip r:embed="rId10"/>
            <a:stretch>
              <a:fillRect/>
            </a:stretch>
          </p:blipFill>
          <p:spPr>
            <a:xfrm>
              <a:off x="8211857" y="2835503"/>
              <a:ext cx="3018986" cy="841003"/>
            </a:xfrm>
            <a:prstGeom prst="rect">
              <a:avLst/>
            </a:prstGeom>
          </p:spPr>
        </p:pic>
      </p:grpSp>
      <p:pic>
        <p:nvPicPr>
          <p:cNvPr id="20" name="Picture 19"/>
          <p:cNvPicPr>
            <a:picLocks noChangeAspect="1"/>
          </p:cNvPicPr>
          <p:nvPr/>
        </p:nvPicPr>
        <p:blipFill>
          <a:blip r:embed="rId11"/>
          <a:stretch>
            <a:fillRect/>
          </a:stretch>
        </p:blipFill>
        <p:spPr>
          <a:xfrm>
            <a:off x="169563" y="1491695"/>
            <a:ext cx="8088591" cy="4033548"/>
          </a:xfrm>
          <a:prstGeom prst="rect">
            <a:avLst/>
          </a:prstGeom>
        </p:spPr>
      </p:pic>
    </p:spTree>
    <p:extLst>
      <p:ext uri="{BB962C8B-B14F-4D97-AF65-F5344CB8AC3E}">
        <p14:creationId xmlns:p14="http://schemas.microsoft.com/office/powerpoint/2010/main" val="368255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715712" y="177743"/>
            <a:ext cx="10820290" cy="829649"/>
            <a:chOff x="1147156" y="572516"/>
            <a:chExt cx="12988181" cy="410815"/>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81002"/>
            </a:xfrm>
            <a:prstGeom prst="rect">
              <a:avLst/>
            </a:prstGeom>
            <a:noFill/>
          </p:spPr>
          <p:txBody>
            <a:bodyPr wrap="square">
              <a:spAutoFit/>
            </a:bodyPr>
            <a:lstStyle/>
            <a:p>
              <a:pPr algn="ctr"/>
              <a:r>
                <a:rPr lang="en-US" sz="4400" b="1" i="0" dirty="0">
                  <a:solidFill>
                    <a:srgbClr val="009999"/>
                  </a:solidFill>
                  <a:effectLst/>
                  <a:latin typeface="Cambria" panose="02040503050406030204" pitchFamily="18" charset="0"/>
                </a:rPr>
                <a:t>1. </a:t>
              </a:r>
              <a:r>
                <a:rPr lang="en-US" sz="4400" b="1" i="0" dirty="0" err="1">
                  <a:solidFill>
                    <a:srgbClr val="009999"/>
                  </a:solidFill>
                  <a:effectLst/>
                  <a:latin typeface="Cambria" panose="02040503050406030204" pitchFamily="18" charset="0"/>
                </a:rPr>
                <a:t>Quan</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sát</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và</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đưa</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ra</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dự</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đoán</a:t>
              </a:r>
              <a:r>
                <a:rPr lang="en-US" sz="4400" b="1" i="0" dirty="0">
                  <a:solidFill>
                    <a:srgbClr val="009999"/>
                  </a:solidFill>
                  <a:effectLst/>
                  <a:latin typeface="Cambria" panose="02040503050406030204" pitchFamily="18" charset="0"/>
                </a:rPr>
                <a:t>.</a:t>
              </a:r>
              <a:endParaRPr lang="en-US" sz="4400" b="1" dirty="0">
                <a:solidFill>
                  <a:srgbClr val="009999"/>
                </a:solidFill>
                <a:latin typeface="Cambria" panose="02040503050406030204" pitchFamily="18" charset="0"/>
              </a:endParaRPr>
            </a:p>
          </p:txBody>
        </p:sp>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F6F49AC-3F83-46CA-AC9E-5A46576F40A2}"/>
                  </a:ext>
                </a:extLst>
              </p:cNvPr>
              <p:cNvSpPr txBox="1"/>
              <p:nvPr/>
            </p:nvSpPr>
            <p:spPr>
              <a:xfrm>
                <a:off x="449705" y="1007392"/>
                <a:ext cx="11317574" cy="2554545"/>
              </a:xfrm>
              <a:prstGeom prst="rect">
                <a:avLst/>
              </a:prstGeom>
              <a:noFill/>
            </p:spPr>
            <p:txBody>
              <a:bodyPr wrap="square">
                <a:spAutoFit/>
              </a:bodyPr>
              <a:lstStyle/>
              <a:p>
                <a:pPr algn="just"/>
                <a:r>
                  <a:rPr lang="en-US" sz="3200" i="0" dirty="0" err="1">
                    <a:solidFill>
                      <a:srgbClr val="002060"/>
                    </a:solidFill>
                    <a:effectLst/>
                    <a:latin typeface="Cambria" panose="02040503050406030204" pitchFamily="18" charset="0"/>
                  </a:rPr>
                  <a:t>Có</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năm</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chậu</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cây</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đậu</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giống</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nhau</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về</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kích</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thước</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phát</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triển</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tốt</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Cây</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từ</a:t>
                </a:r>
                <a:r>
                  <a:rPr lang="en-US" sz="3200" i="0" dirty="0">
                    <a:solidFill>
                      <a:srgbClr val="002060"/>
                    </a:solidFill>
                    <a:effectLst/>
                    <a:latin typeface="Cambria" panose="02040503050406030204" pitchFamily="18" charset="0"/>
                  </a:rPr>
                  <a:t> 1 </a:t>
                </a:r>
                <a:r>
                  <a:rPr lang="en-US" sz="3200" i="0" dirty="0" err="1">
                    <a:solidFill>
                      <a:srgbClr val="002060"/>
                    </a:solidFill>
                    <a:effectLst/>
                    <a:latin typeface="Cambria" panose="02040503050406030204" pitchFamily="18" charset="0"/>
                  </a:rPr>
                  <a:t>đến</a:t>
                </a:r>
                <a:r>
                  <a:rPr lang="en-US" sz="3200" i="0" dirty="0">
                    <a:solidFill>
                      <a:srgbClr val="002060"/>
                    </a:solidFill>
                    <a:effectLst/>
                    <a:latin typeface="Cambria" panose="02040503050406030204" pitchFamily="18" charset="0"/>
                  </a:rPr>
                  <a:t> 4 </a:t>
                </a:r>
                <a:r>
                  <a:rPr lang="en-US" sz="3200" i="0" dirty="0" err="1">
                    <a:solidFill>
                      <a:srgbClr val="002060"/>
                    </a:solidFill>
                    <a:effectLst/>
                    <a:latin typeface="Cambria" panose="02040503050406030204" pitchFamily="18" charset="0"/>
                  </a:rPr>
                  <a:t>trồng</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trong</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đất</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chứa</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chất</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khoáng</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cây</a:t>
                </a:r>
                <a:r>
                  <a:rPr lang="en-US" sz="3200" i="0" dirty="0">
                    <a:solidFill>
                      <a:srgbClr val="002060"/>
                    </a:solidFill>
                    <a:effectLst/>
                    <a:latin typeface="Cambria" panose="02040503050406030204" pitchFamily="18" charset="0"/>
                  </a:rPr>
                  <a:t> 5 </a:t>
                </a:r>
                <a:r>
                  <a:rPr lang="en-US" sz="3200" i="0" dirty="0" err="1">
                    <a:solidFill>
                      <a:srgbClr val="002060"/>
                    </a:solidFill>
                    <a:effectLst/>
                    <a:latin typeface="Cambria" panose="02040503050406030204" pitchFamily="18" charset="0"/>
                  </a:rPr>
                  <a:t>trồng</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trong</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cát</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sỏi</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rửa</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sạch</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thiếu</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chất</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khoáng</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Đặt</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các</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chậu</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cây</a:t>
                </a:r>
                <a:r>
                  <a:rPr lang="en-US" sz="3200" i="0" dirty="0">
                    <a:solidFill>
                      <a:srgbClr val="002060"/>
                    </a:solidFill>
                    <a:effectLst/>
                    <a:latin typeface="Cambria" panose="02040503050406030204" pitchFamily="18" charset="0"/>
                  </a:rPr>
                  <a:t> ở </a:t>
                </a:r>
                <a:r>
                  <a:rPr lang="en-US" sz="3200" i="0" dirty="0" err="1">
                    <a:solidFill>
                      <a:srgbClr val="002060"/>
                    </a:solidFill>
                    <a:effectLst/>
                    <a:latin typeface="Cambria" panose="02040503050406030204" pitchFamily="18" charset="0"/>
                  </a:rPr>
                  <a:t>nơi</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có</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nhiệt</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độ</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khoảng</a:t>
                </a:r>
                <a:r>
                  <a:rPr lang="en-US" sz="3200" i="0" dirty="0">
                    <a:solidFill>
                      <a:srgbClr val="002060"/>
                    </a:solidFill>
                    <a:effectLst/>
                    <a:latin typeface="Cambria" panose="02040503050406030204" pitchFamily="18" charset="0"/>
                  </a:rPr>
                  <a:t> </a:t>
                </a:r>
                <a:r>
                  <a:rPr lang="en-US" sz="3200" i="0" dirty="0" err="1">
                    <a:solidFill>
                      <a:srgbClr val="002060"/>
                    </a:solidFill>
                    <a:effectLst/>
                    <a:latin typeface="Cambria" panose="02040503050406030204" pitchFamily="18" charset="0"/>
                  </a:rPr>
                  <a:t>từ</a:t>
                </a:r>
                <a:r>
                  <a:rPr lang="en-US" sz="3200" i="0" dirty="0">
                    <a:solidFill>
                      <a:srgbClr val="002060"/>
                    </a:solidFill>
                    <a:effectLst/>
                    <a:latin typeface="Cambria" panose="02040503050406030204" pitchFamily="18" charset="0"/>
                  </a:rPr>
                  <a:t> 25</a:t>
                </a:r>
                <a:r>
                  <a:rPr lang="en-US" sz="3200" kern="0" dirty="0">
                    <a:solidFill>
                      <a:srgbClr val="002060"/>
                    </a:solidFill>
                    <a:ea typeface="Cambria Math" panose="02040503050406030204" pitchFamily="18" charset="0"/>
                    <a:cs typeface="Calibri" panose="020F0502020204030204" pitchFamily="34" charset="0"/>
                  </a:rPr>
                  <a:t> </a:t>
                </a:r>
                <a14:m>
                  <m:oMath xmlns:m="http://schemas.openxmlformats.org/officeDocument/2006/math">
                    <m:r>
                      <a:rPr lang="en-US" sz="3200" b="0" i="1" kern="0">
                        <a:solidFill>
                          <a:srgbClr val="002060"/>
                        </a:solidFill>
                        <a:latin typeface="Cambria Math" panose="02040503050406030204" pitchFamily="18" charset="0"/>
                        <a:ea typeface="Cambria Math" panose="02040503050406030204" pitchFamily="18" charset="0"/>
                        <a:cs typeface="Calibri" panose="020F0502020204030204" pitchFamily="34" charset="0"/>
                      </a:rPr>
                      <m:t>°</m:t>
                    </m:r>
                  </m:oMath>
                </a14:m>
                <a:r>
                  <a:rPr lang="en-US" sz="3200" i="0" dirty="0">
                    <a:solidFill>
                      <a:srgbClr val="002060"/>
                    </a:solidFill>
                    <a:effectLst/>
                    <a:latin typeface="Cambria" panose="02040503050406030204" pitchFamily="18" charset="0"/>
                  </a:rPr>
                  <a:t>C – 30 </a:t>
                </a:r>
                <a14:m>
                  <m:oMath xmlns:m="http://schemas.openxmlformats.org/officeDocument/2006/math">
                    <m:r>
                      <a:rPr lang="en-US" sz="3200" b="0" i="1" kern="0">
                        <a:solidFill>
                          <a:srgbClr val="002060"/>
                        </a:solidFill>
                        <a:latin typeface="Cambria Math" panose="02040503050406030204" pitchFamily="18" charset="0"/>
                        <a:ea typeface="Cambria Math" panose="02040503050406030204" pitchFamily="18" charset="0"/>
                        <a:cs typeface="Calibri" panose="020F0502020204030204" pitchFamily="34" charset="0"/>
                      </a:rPr>
                      <m:t>°</m:t>
                    </m:r>
                  </m:oMath>
                </a14:m>
                <a:r>
                  <a:rPr lang="en-US" sz="3200" dirty="0">
                    <a:solidFill>
                      <a:srgbClr val="002060"/>
                    </a:solidFill>
                    <a:latin typeface="Cambria" panose="02040503050406030204" pitchFamily="18" charset="0"/>
                  </a:rPr>
                  <a:t>C </a:t>
                </a:r>
                <a:r>
                  <a:rPr lang="en-US" sz="3200" dirty="0" err="1">
                    <a:solidFill>
                      <a:srgbClr val="002060"/>
                    </a:solidFill>
                    <a:latin typeface="Cambria" panose="02040503050406030204" pitchFamily="18" charset="0"/>
                  </a:rPr>
                  <a:t>với</a:t>
                </a:r>
                <a:r>
                  <a:rPr lang="en-US" sz="3200" dirty="0">
                    <a:solidFill>
                      <a:srgbClr val="002060"/>
                    </a:solidFill>
                    <a:latin typeface="Cambria" panose="02040503050406030204" pitchFamily="18" charset="0"/>
                  </a:rPr>
                  <a:t> </a:t>
                </a:r>
                <a:r>
                  <a:rPr lang="en-US" sz="3200" dirty="0" err="1">
                    <a:solidFill>
                      <a:srgbClr val="002060"/>
                    </a:solidFill>
                    <a:latin typeface="Cambria" panose="02040503050406030204" pitchFamily="18" charset="0"/>
                  </a:rPr>
                  <a:t>một</a:t>
                </a:r>
                <a:r>
                  <a:rPr lang="en-US" sz="3200" dirty="0">
                    <a:solidFill>
                      <a:srgbClr val="002060"/>
                    </a:solidFill>
                    <a:latin typeface="Cambria" panose="02040503050406030204" pitchFamily="18" charset="0"/>
                  </a:rPr>
                  <a:t> </a:t>
                </a:r>
                <a:r>
                  <a:rPr lang="en-US" sz="3200" dirty="0" err="1">
                    <a:solidFill>
                      <a:srgbClr val="002060"/>
                    </a:solidFill>
                    <a:latin typeface="Cambria" panose="02040503050406030204" pitchFamily="18" charset="0"/>
                  </a:rPr>
                  <a:t>số</a:t>
                </a:r>
                <a:r>
                  <a:rPr lang="en-US" sz="3200" dirty="0">
                    <a:solidFill>
                      <a:srgbClr val="002060"/>
                    </a:solidFill>
                    <a:latin typeface="Cambria" panose="02040503050406030204" pitchFamily="18" charset="0"/>
                  </a:rPr>
                  <a:t> </a:t>
                </a:r>
                <a:r>
                  <a:rPr lang="en-US" sz="3200" dirty="0" err="1">
                    <a:solidFill>
                      <a:srgbClr val="002060"/>
                    </a:solidFill>
                    <a:latin typeface="Cambria" panose="02040503050406030204" pitchFamily="18" charset="0"/>
                  </a:rPr>
                  <a:t>điều</a:t>
                </a:r>
                <a:r>
                  <a:rPr lang="en-US" sz="3200" dirty="0">
                    <a:solidFill>
                      <a:srgbClr val="002060"/>
                    </a:solidFill>
                    <a:latin typeface="Cambria" panose="02040503050406030204" pitchFamily="18" charset="0"/>
                  </a:rPr>
                  <a:t> </a:t>
                </a:r>
                <a:r>
                  <a:rPr lang="en-US" sz="3200" dirty="0" err="1">
                    <a:solidFill>
                      <a:srgbClr val="002060"/>
                    </a:solidFill>
                    <a:latin typeface="Cambria" panose="02040503050406030204" pitchFamily="18" charset="0"/>
                  </a:rPr>
                  <a:t>kiện</a:t>
                </a:r>
                <a:r>
                  <a:rPr lang="en-US" sz="3200" dirty="0">
                    <a:solidFill>
                      <a:srgbClr val="002060"/>
                    </a:solidFill>
                    <a:latin typeface="Cambria" panose="02040503050406030204" pitchFamily="18" charset="0"/>
                  </a:rPr>
                  <a:t> </a:t>
                </a:r>
                <a:r>
                  <a:rPr lang="en-US" sz="3200" dirty="0" err="1">
                    <a:solidFill>
                      <a:srgbClr val="002060"/>
                    </a:solidFill>
                    <a:latin typeface="Cambria" panose="02040503050406030204" pitchFamily="18" charset="0"/>
                  </a:rPr>
                  <a:t>khác</a:t>
                </a:r>
                <a:r>
                  <a:rPr lang="en-US" sz="3200" dirty="0">
                    <a:solidFill>
                      <a:srgbClr val="002060"/>
                    </a:solidFill>
                    <a:latin typeface="Cambria" panose="02040503050406030204" pitchFamily="18" charset="0"/>
                  </a:rPr>
                  <a:t> </a:t>
                </a:r>
                <a:r>
                  <a:rPr lang="en-US" sz="3200" dirty="0" err="1">
                    <a:solidFill>
                      <a:srgbClr val="002060"/>
                    </a:solidFill>
                    <a:latin typeface="Cambria" panose="02040503050406030204" pitchFamily="18" charset="0"/>
                  </a:rPr>
                  <a:t>nhau</a:t>
                </a:r>
                <a:r>
                  <a:rPr lang="en-US" sz="3200" dirty="0">
                    <a:solidFill>
                      <a:srgbClr val="002060"/>
                    </a:solidFill>
                    <a:latin typeface="Cambria" panose="02040503050406030204" pitchFamily="18" charset="0"/>
                  </a:rPr>
                  <a:t>. </a:t>
                </a:r>
              </a:p>
            </p:txBody>
          </p:sp>
        </mc:Choice>
        <mc:Fallback xmlns="">
          <p:sp>
            <p:nvSpPr>
              <p:cNvPr id="5" name="TextBox 4">
                <a:extLst>
                  <a:ext uri="{FF2B5EF4-FFF2-40B4-BE49-F238E27FC236}">
                    <a16:creationId xmlns:a16="http://schemas.microsoft.com/office/drawing/2014/main" id="{FF6F49AC-3F83-46CA-AC9E-5A46576F40A2}"/>
                  </a:ext>
                </a:extLst>
              </p:cNvPr>
              <p:cNvSpPr txBox="1">
                <a:spLocks noRot="1" noChangeAspect="1" noMove="1" noResize="1" noEditPoints="1" noAdjustHandles="1" noChangeArrowheads="1" noChangeShapeType="1" noTextEdit="1"/>
              </p:cNvSpPr>
              <p:nvPr/>
            </p:nvSpPr>
            <p:spPr>
              <a:xfrm>
                <a:off x="449705" y="1007392"/>
                <a:ext cx="11317574" cy="2554545"/>
              </a:xfrm>
              <a:prstGeom prst="rect">
                <a:avLst/>
              </a:prstGeom>
              <a:blipFill>
                <a:blip r:embed="rId2"/>
                <a:stretch>
                  <a:fillRect l="-1401" t="-3103" r="-1347" b="-6921"/>
                </a:stretch>
              </a:blipFill>
            </p:spPr>
            <p:txBody>
              <a:bodyPr/>
              <a:lstStyle/>
              <a:p>
                <a:r>
                  <a:rPr lang="en-US">
                    <a:noFill/>
                  </a:rPr>
                  <a:t> </a:t>
                </a:r>
              </a:p>
            </p:txBody>
          </p:sp>
        </mc:Fallback>
      </mc:AlternateContent>
      <p:grpSp>
        <p:nvGrpSpPr>
          <p:cNvPr id="9" name="Group 8"/>
          <p:cNvGrpSpPr/>
          <p:nvPr/>
        </p:nvGrpSpPr>
        <p:grpSpPr>
          <a:xfrm>
            <a:off x="254835" y="3486028"/>
            <a:ext cx="11700141" cy="2162477"/>
            <a:chOff x="314795" y="3486028"/>
            <a:chExt cx="11700141" cy="2162477"/>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795" y="3486028"/>
              <a:ext cx="4961744" cy="216247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2677" y="3576912"/>
              <a:ext cx="4525980" cy="184810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8617" y="3635471"/>
              <a:ext cx="2286319" cy="1819529"/>
            </a:xfrm>
            <a:prstGeom prst="rect">
              <a:avLst/>
            </a:prstGeom>
          </p:spPr>
        </p:pic>
      </p:grpSp>
    </p:spTree>
    <p:extLst>
      <p:ext uri="{BB962C8B-B14F-4D97-AF65-F5344CB8AC3E}">
        <p14:creationId xmlns:p14="http://schemas.microsoft.com/office/powerpoint/2010/main" val="376546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4241" y="3119718"/>
            <a:ext cx="5175489" cy="3531772"/>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05849" y="477547"/>
            <a:ext cx="11111527" cy="829649"/>
            <a:chOff x="1147155" y="572516"/>
            <a:chExt cx="13337769" cy="410815"/>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5" y="572637"/>
              <a:ext cx="13337769" cy="381002"/>
            </a:xfrm>
            <a:prstGeom prst="rect">
              <a:avLst/>
            </a:prstGeom>
            <a:noFill/>
          </p:spPr>
          <p:txBody>
            <a:bodyPr wrap="square">
              <a:spAutoFit/>
            </a:bodyPr>
            <a:lstStyle/>
            <a:p>
              <a:pPr algn="ct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Quan</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sát</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hình</a:t>
              </a:r>
              <a:r>
                <a:rPr lang="en-US" sz="4400" b="1" i="0" dirty="0">
                  <a:solidFill>
                    <a:srgbClr val="009999"/>
                  </a:solidFill>
                  <a:effectLst/>
                  <a:latin typeface="Cambria" panose="02040503050406030204" pitchFamily="18" charset="0"/>
                </a:rPr>
                <a:t> 2, </a:t>
              </a:r>
              <a:r>
                <a:rPr lang="en-US" sz="4400" b="1" i="0" dirty="0" err="1">
                  <a:solidFill>
                    <a:srgbClr val="009999"/>
                  </a:solidFill>
                  <a:effectLst/>
                  <a:latin typeface="Cambria" panose="02040503050406030204" pitchFamily="18" charset="0"/>
                </a:rPr>
                <a:t>đọc</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thông</a:t>
              </a:r>
              <a:r>
                <a:rPr lang="en-US" sz="4400" b="1" i="0" dirty="0">
                  <a:solidFill>
                    <a:srgbClr val="009999"/>
                  </a:solidFill>
                  <a:effectLst/>
                  <a:latin typeface="Cambria" panose="02040503050406030204" pitchFamily="18" charset="0"/>
                </a:rPr>
                <a:t> tin </a:t>
              </a:r>
              <a:r>
                <a:rPr lang="en-US" sz="4400" b="1" i="0" dirty="0" err="1">
                  <a:solidFill>
                    <a:srgbClr val="009999"/>
                  </a:solidFill>
                  <a:effectLst/>
                  <a:latin typeface="Cambria" panose="02040503050406030204" pitchFamily="18" charset="0"/>
                </a:rPr>
                <a:t>và</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cho</a:t>
              </a:r>
              <a:r>
                <a:rPr lang="en-US" sz="4400" b="1" i="0" dirty="0">
                  <a:solidFill>
                    <a:srgbClr val="009999"/>
                  </a:solidFill>
                  <a:effectLst/>
                  <a:latin typeface="Cambria" panose="02040503050406030204" pitchFamily="18" charset="0"/>
                </a:rPr>
                <a:t> </a:t>
              </a:r>
              <a:r>
                <a:rPr lang="en-US" sz="4400" b="1" i="0" dirty="0" err="1">
                  <a:solidFill>
                    <a:srgbClr val="009999"/>
                  </a:solidFill>
                  <a:effectLst/>
                  <a:latin typeface="Cambria" panose="02040503050406030204" pitchFamily="18" charset="0"/>
                </a:rPr>
                <a:t>biết</a:t>
              </a:r>
              <a:r>
                <a:rPr lang="en-US" sz="4400" b="1" i="0" dirty="0">
                  <a:solidFill>
                    <a:srgbClr val="009999"/>
                  </a:solidFill>
                  <a:effectLst/>
                  <a:latin typeface="Cambria" panose="02040503050406030204" pitchFamily="18" charset="0"/>
                </a:rPr>
                <a:t>:</a:t>
              </a:r>
              <a:endParaRPr lang="en-US" sz="4400" b="1" dirty="0">
                <a:solidFill>
                  <a:srgbClr val="009999"/>
                </a:solidFill>
                <a:latin typeface="Cambria" panose="02040503050406030204" pitchFamily="18" charset="0"/>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402825" y="1457097"/>
            <a:ext cx="11317574" cy="1754326"/>
          </a:xfrm>
          <a:prstGeom prst="rect">
            <a:avLst/>
          </a:prstGeom>
          <a:noFill/>
        </p:spPr>
        <p:txBody>
          <a:bodyPr wrap="square">
            <a:spAutoFit/>
          </a:bodyPr>
          <a:lstStyle/>
          <a:p>
            <a:pPr algn="just"/>
            <a:r>
              <a:rPr lang="nl-NL" sz="3600">
                <a:solidFill>
                  <a:srgbClr val="002060"/>
                </a:solidFill>
                <a:latin typeface="Cambria" panose="02040503050406030204" pitchFamily="18" charset="0"/>
                <a:ea typeface="Cambria" panose="02040503050406030204" pitchFamily="18" charset="0"/>
              </a:rPr>
              <a:t>+ Các cây đậu được đặt trong điều kiện như thế nào?</a:t>
            </a:r>
            <a:endParaRPr lang="en-US" sz="3600">
              <a:solidFill>
                <a:srgbClr val="002060"/>
              </a:solidFill>
              <a:latin typeface="Cambria" panose="02040503050406030204" pitchFamily="18" charset="0"/>
              <a:ea typeface="Cambria" panose="02040503050406030204" pitchFamily="18" charset="0"/>
            </a:endParaRPr>
          </a:p>
          <a:p>
            <a:pPr algn="just"/>
            <a:r>
              <a:rPr lang="nl-NL" sz="3600">
                <a:solidFill>
                  <a:srgbClr val="002060"/>
                </a:solidFill>
                <a:latin typeface="Cambria" panose="02040503050406030204" pitchFamily="18" charset="0"/>
                <a:ea typeface="Cambria" panose="02040503050406030204" pitchFamily="18" charset="0"/>
              </a:rPr>
              <a:t>+ Dự đoán sự thay đổi của các cây đậu được đặt trong các điều kiện đó sau 2 tuần. Giải thích dự đoán đó.</a:t>
            </a:r>
            <a:endParaRPr lang="en-US" sz="360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495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TotalTime>
  <Words>1255</Words>
  <Application>Microsoft Office PowerPoint</Application>
  <PresentationFormat>Widescreen</PresentationFormat>
  <Paragraphs>148</Paragraphs>
  <Slides>34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#9Slide07 HoneyCream</vt:lpstr>
      <vt:lpstr>Arial</vt:lpstr>
      <vt:lpstr>Calibri</vt:lpstr>
      <vt:lpstr>Cambria</vt:lpstr>
      <vt:lpstr>Cambria Math</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Administrator</cp:lastModifiedBy>
  <cp:revision>46</cp:revision>
  <dcterms:created xsi:type="dcterms:W3CDTF">2023-10-28T07:20:31Z</dcterms:created>
  <dcterms:modified xsi:type="dcterms:W3CDTF">2023-12-11T01:21:56Z</dcterms:modified>
</cp:coreProperties>
</file>