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334" r:id="rId2"/>
    <p:sldId id="416" r:id="rId3"/>
    <p:sldId id="460" r:id="rId4"/>
    <p:sldId id="471" r:id="rId5"/>
    <p:sldId id="461" r:id="rId6"/>
    <p:sldId id="424" r:id="rId7"/>
    <p:sldId id="465" r:id="rId8"/>
    <p:sldId id="469" r:id="rId9"/>
    <p:sldId id="422" r:id="rId10"/>
    <p:sldId id="425" r:id="rId11"/>
    <p:sldId id="427" r:id="rId12"/>
    <p:sldId id="429" r:id="rId13"/>
  </p:sldIdLst>
  <p:sldSz cx="9144000" cy="5145088"/>
  <p:notesSz cx="6858000" cy="9144000"/>
  <p:embeddedFontLst>
    <p:embeddedFont>
      <p:font typeface="UVN Binh Duong" pitchFamily="2" charset="0"/>
      <p:regular r:id="rId15"/>
    </p:embeddedFont>
    <p:embeddedFont>
      <p:font typeface="Calibri Light" panose="020F0302020204030204" pitchFamily="34" charset="0"/>
      <p:regular r:id="rId16"/>
      <p:italic r:id="rId17"/>
    </p:embeddedFont>
    <p:embeddedFont>
      <p:font typeface="UVN Thay Giao Nang" panose="02090805050506020203" pitchFamily="18" charset="0"/>
      <p:regular r:id="rId18"/>
      <p:italic r:id="rId19"/>
    </p:embeddedFont>
    <p:embeddedFont>
      <p:font typeface="Tahoma" panose="020B0604030504040204" pitchFamily="34" charset="0"/>
      <p:regular r:id="rId20"/>
      <p:bold r:id="rId21"/>
    </p:embeddedFont>
    <p:embeddedFont>
      <p:font typeface="Calibri" panose="020F0502020204030204" pitchFamily="34" charset="0"/>
      <p:regular r:id="rId22"/>
      <p:bold r:id="rId23"/>
      <p:italic r:id="rId24"/>
      <p:boldItalic r:id="rId25"/>
    </p:embeddedFont>
    <p:embeddedFont>
      <p:font typeface="UVN Van Chuong Nang" panose="00000400000000000000" pitchFamily="2" charset="0"/>
      <p:regular r:id="rId26"/>
    </p:embeddedFont>
    <p:embeddedFont>
      <p:font typeface="宋体" panose="02010600030101010101" pitchFamily="2" charset="-122"/>
      <p:regular r:id="rId27"/>
    </p:embeddedFont>
  </p:embeddedFontLst>
  <p:custDataLst>
    <p:tags r:id="rId28"/>
  </p:custDataLst>
  <p:defaultTex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3E3"/>
    <a:srgbClr val="E71F19"/>
    <a:srgbClr val="E24172"/>
    <a:srgbClr val="62AB71"/>
    <a:srgbClr val="81BC8B"/>
    <a:srgbClr val="EAD88A"/>
    <a:srgbClr val="C59E28"/>
    <a:srgbClr val="E9CC57"/>
    <a:srgbClr val="EA9CBF"/>
    <a:srgbClr val="117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5" d="100"/>
          <a:sy n="85" d="100"/>
        </p:scale>
        <p:origin x="108" y="13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4C1A-99EE-491F-A4EE-D78D4CA66620}" type="datetimeFigureOut">
              <a:rPr lang="zh-CN" altLang="en-US" smtClean="0"/>
              <a:t>2023/7/23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4530-C16A-4B22-8B39-4DA203C271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a:t>
            </a:fld>
            <a:endParaRPr lang="zh-CN" altLang="en-US"/>
          </a:p>
        </p:txBody>
      </p:sp>
    </p:spTree>
    <p:extLst>
      <p:ext uri="{BB962C8B-B14F-4D97-AF65-F5344CB8AC3E}">
        <p14:creationId xmlns:p14="http://schemas.microsoft.com/office/powerpoint/2010/main" val="1215561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11</a:t>
            </a:fld>
            <a:endParaRPr lang="zh-CN" altLang="en-US"/>
          </a:p>
        </p:txBody>
      </p:sp>
    </p:spTree>
    <p:extLst>
      <p:ext uri="{BB962C8B-B14F-4D97-AF65-F5344CB8AC3E}">
        <p14:creationId xmlns:p14="http://schemas.microsoft.com/office/powerpoint/2010/main" val="2551500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12</a:t>
            </a:fld>
            <a:endParaRPr lang="zh-CN" altLang="en-US"/>
          </a:p>
        </p:txBody>
      </p:sp>
    </p:spTree>
    <p:extLst>
      <p:ext uri="{BB962C8B-B14F-4D97-AF65-F5344CB8AC3E}">
        <p14:creationId xmlns:p14="http://schemas.microsoft.com/office/powerpoint/2010/main" val="149735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2</a:t>
            </a:fld>
            <a:endParaRPr lang="zh-CN" altLang="en-US"/>
          </a:p>
        </p:txBody>
      </p:sp>
    </p:spTree>
    <p:extLst>
      <p:ext uri="{BB962C8B-B14F-4D97-AF65-F5344CB8AC3E}">
        <p14:creationId xmlns:p14="http://schemas.microsoft.com/office/powerpoint/2010/main" val="152805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3</a:t>
            </a:fld>
            <a:endParaRPr lang="zh-CN" altLang="en-US"/>
          </a:p>
        </p:txBody>
      </p:sp>
    </p:spTree>
    <p:extLst>
      <p:ext uri="{BB962C8B-B14F-4D97-AF65-F5344CB8AC3E}">
        <p14:creationId xmlns:p14="http://schemas.microsoft.com/office/powerpoint/2010/main" val="167017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4</a:t>
            </a:fld>
            <a:endParaRPr lang="zh-CN" altLang="en-US"/>
          </a:p>
        </p:txBody>
      </p:sp>
    </p:spTree>
    <p:extLst>
      <p:ext uri="{BB962C8B-B14F-4D97-AF65-F5344CB8AC3E}">
        <p14:creationId xmlns:p14="http://schemas.microsoft.com/office/powerpoint/2010/main" val="2231969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CC9FEBFF-3422-4C5F-927D-536F415AB0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a:extLst>
              <a:ext uri="{FF2B5EF4-FFF2-40B4-BE49-F238E27FC236}">
                <a16:creationId xmlns:a16="http://schemas.microsoft.com/office/drawing/2014/main" id="{3977D025-C2F1-4D49-986E-514101D8C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模板来自于 </a:t>
            </a:r>
            <a:r>
              <a:rPr lang="en-US" altLang="zh-CN"/>
              <a:t>http://docer.wps.cn</a:t>
            </a:r>
          </a:p>
        </p:txBody>
      </p:sp>
      <p:sp>
        <p:nvSpPr>
          <p:cNvPr id="4100" name="灯片编号占位符 3">
            <a:extLst>
              <a:ext uri="{FF2B5EF4-FFF2-40B4-BE49-F238E27FC236}">
                <a16:creationId xmlns:a16="http://schemas.microsoft.com/office/drawing/2014/main" id="{AAB8C721-94F1-473E-8AA2-075E0DD26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33B1FEA-CC9F-4741-9E72-6DEBC4A85B16}" type="slidenum">
              <a:rPr lang="zh-CN" altLang="en-US" smtClean="0"/>
              <a:pPr fontAlgn="base">
                <a:spcBef>
                  <a:spcPct val="0"/>
                </a:spcBef>
                <a:spcAft>
                  <a:spcPct val="0"/>
                </a:spcAft>
              </a:pPr>
              <a:t>5</a:t>
            </a:fld>
            <a:endParaRPr lang="zh-CN" altLang="en-US"/>
          </a:p>
        </p:txBody>
      </p:sp>
    </p:spTree>
    <p:extLst>
      <p:ext uri="{BB962C8B-B14F-4D97-AF65-F5344CB8AC3E}">
        <p14:creationId xmlns:p14="http://schemas.microsoft.com/office/powerpoint/2010/main" val="389061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6</a:t>
            </a:fld>
            <a:endParaRPr lang="zh-CN" altLang="en-US"/>
          </a:p>
        </p:txBody>
      </p:sp>
    </p:spTree>
    <p:extLst>
      <p:ext uri="{BB962C8B-B14F-4D97-AF65-F5344CB8AC3E}">
        <p14:creationId xmlns:p14="http://schemas.microsoft.com/office/powerpoint/2010/main" val="298752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7</a:t>
            </a:fld>
            <a:endParaRPr lang="zh-CN" altLang="en-US"/>
          </a:p>
        </p:txBody>
      </p:sp>
    </p:spTree>
    <p:extLst>
      <p:ext uri="{BB962C8B-B14F-4D97-AF65-F5344CB8AC3E}">
        <p14:creationId xmlns:p14="http://schemas.microsoft.com/office/powerpoint/2010/main" val="1620042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9</a:t>
            </a:fld>
            <a:endParaRPr lang="zh-CN" altLang="en-US"/>
          </a:p>
        </p:txBody>
      </p:sp>
    </p:spTree>
    <p:extLst>
      <p:ext uri="{BB962C8B-B14F-4D97-AF65-F5344CB8AC3E}">
        <p14:creationId xmlns:p14="http://schemas.microsoft.com/office/powerpoint/2010/main" val="43030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10</a:t>
            </a:fld>
            <a:endParaRPr lang="zh-CN" altLang="en-US"/>
          </a:p>
        </p:txBody>
      </p:sp>
    </p:spTree>
    <p:extLst>
      <p:ext uri="{BB962C8B-B14F-4D97-AF65-F5344CB8AC3E}">
        <p14:creationId xmlns:p14="http://schemas.microsoft.com/office/powerpoint/2010/main" val="93077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2363"/>
            <a:ext cx="6858000" cy="124220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642"/>
            <a:ext cx="7886700" cy="326451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928"/>
            <a:ext cx="5800725" cy="43602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642"/>
            <a:ext cx="78867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3160"/>
            <a:ext cx="7886700" cy="1125488"/>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5" name="Footer Placeholder 4"/>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642"/>
            <a:ext cx="3886200" cy="32645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1261"/>
            <a:ext cx="3868340"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9386"/>
            <a:ext cx="3868340"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1261"/>
            <a:ext cx="3887391" cy="61812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9386"/>
            <a:ext cx="3887391" cy="276429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8" name="Footer Placeholder 7"/>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929"/>
            <a:ext cx="7886700" cy="994479"/>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4" name="Footer Placeholder 3"/>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3" name="Footer Placeholder 2"/>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798"/>
            <a:ext cx="4629150" cy="365634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526"/>
            <a:ext cx="2949178" cy="2859574"/>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8735"/>
            <a:ext cx="2057400" cy="273928"/>
          </a:xfrm>
          <a:prstGeom prst="rect">
            <a:avLst/>
          </a:prstGeom>
        </p:spPr>
        <p:txBody>
          <a:bodyPr/>
          <a:lstStyle/>
          <a:p>
            <a:fld id="{F7D9ED4D-CFC4-4836-93DE-5A3E0C021F68}" type="datetimeFigureOut">
              <a:rPr lang="zh-CN" altLang="en-US" smtClean="0"/>
              <a:t>2023/7/23</a:t>
            </a:fld>
            <a:endParaRPr lang="zh-CN" altLang="en-US"/>
          </a:p>
        </p:txBody>
      </p:sp>
      <p:sp>
        <p:nvSpPr>
          <p:cNvPr id="6" name="Footer Placeholder 5"/>
          <p:cNvSpPr>
            <a:spLocks noGrp="1"/>
          </p:cNvSpPr>
          <p:nvPr>
            <p:ph type="ftr" sz="quarter" idx="11"/>
          </p:nvPr>
        </p:nvSpPr>
        <p:spPr>
          <a:xfrm>
            <a:off x="3028950" y="4768735"/>
            <a:ext cx="3086100" cy="273928"/>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8735"/>
            <a:ext cx="2057400" cy="273928"/>
          </a:xfrm>
          <a:prstGeom prst="rect">
            <a:avLst/>
          </a:prstGeom>
        </p:spPr>
        <p:txBody>
          <a:bodyPr/>
          <a:lstStyle/>
          <a:p>
            <a:fld id="{3C68EB9A-3794-40D5-BD96-AB4AD446DDC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11" name="矩形 10"/>
          <p:cNvSpPr/>
          <p:nvPr userDrawn="1"/>
        </p:nvSpPr>
        <p:spPr>
          <a:xfrm>
            <a:off x="-9525" y="0"/>
            <a:ext cx="9153525" cy="5143501"/>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809" r="1" b="7017"/>
          <a:stretch>
            <a:fillRect/>
          </a:stretch>
        </p:blipFill>
        <p:spPr>
          <a:xfrm>
            <a:off x="-9525" y="1029089"/>
            <a:ext cx="6085341" cy="4114412"/>
          </a:xfrm>
          <a:prstGeom prst="rect">
            <a:avLst/>
          </a:prstGeom>
        </p:spPr>
      </p:pic>
      <p:pic>
        <p:nvPicPr>
          <p:cNvPr id="9" name="图片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27098" y="4219575"/>
            <a:ext cx="4616902" cy="1060955"/>
          </a:xfrm>
          <a:prstGeom prst="rect">
            <a:avLst/>
          </a:prstGeom>
        </p:spPr>
      </p:pic>
      <p:sp>
        <p:nvSpPr>
          <p:cNvPr id="3" name="Rectangle 2"/>
          <p:cNvSpPr/>
          <p:nvPr userDrawn="1"/>
        </p:nvSpPr>
        <p:spPr>
          <a:xfrm>
            <a:off x="0" y="0"/>
            <a:ext cx="569387" cy="400110"/>
          </a:xfrm>
          <a:prstGeom prst="rect">
            <a:avLst/>
          </a:prstGeom>
          <a:noFill/>
        </p:spPr>
        <p:txBody>
          <a:bodyPr wrap="none" lIns="91440" tIns="45720" rIns="91440" bIns="45720">
            <a:spAutoFit/>
          </a:bodyPr>
          <a:lstStyle/>
          <a:p>
            <a:pPr algn="ctr"/>
            <a:r>
              <a:rPr lang="en-US" sz="2000" b="0" cap="none" spc="0" dirty="0">
                <a:ln w="0"/>
                <a:solidFill>
                  <a:srgbClr val="71C3E3"/>
                </a:solidFill>
                <a:effectLst>
                  <a:outerShdw blurRad="38100" dist="19050" dir="2700000" algn="tl" rotWithShape="0">
                    <a:schemeClr val="dk1">
                      <a:alpha val="40000"/>
                    </a:schemeClr>
                  </a:outerShdw>
                </a:effectLst>
                <a:latin typeface="UTM Gloria" panose="02040603050506020204" pitchFamily="18" charset="0"/>
              </a:rPr>
              <a:t>KTUTS</a:t>
            </a:r>
          </a:p>
        </p:txBody>
      </p:sp>
      <p:sp>
        <p:nvSpPr>
          <p:cNvPr id="8" name="Rectangle 7"/>
          <p:cNvSpPr/>
          <p:nvPr userDrawn="1"/>
        </p:nvSpPr>
        <p:spPr>
          <a:xfrm>
            <a:off x="8527368" y="4811906"/>
            <a:ext cx="569387" cy="400110"/>
          </a:xfrm>
          <a:prstGeom prst="rect">
            <a:avLst/>
          </a:prstGeom>
          <a:noFill/>
        </p:spPr>
        <p:txBody>
          <a:bodyPr wrap="none" lIns="91440" tIns="45720" rIns="91440" bIns="45720">
            <a:spAutoFit/>
          </a:bodyPr>
          <a:lstStyle/>
          <a:p>
            <a:pPr algn="ctr"/>
            <a:r>
              <a:rPr lang="en-US" sz="2000" b="0" cap="none" spc="0" dirty="0">
                <a:ln w="0"/>
                <a:solidFill>
                  <a:schemeClr val="accent6">
                    <a:lumMod val="50000"/>
                  </a:schemeClr>
                </a:solidFill>
                <a:effectLst>
                  <a:outerShdw blurRad="38100" dist="19050" dir="2700000" algn="tl" rotWithShape="0">
                    <a:schemeClr val="dk1">
                      <a:alpha val="40000"/>
                    </a:schemeClr>
                  </a:outerShdw>
                </a:effectLst>
                <a:latin typeface="UTM Gloria" panose="02040603050506020204" pitchFamily="18" charset="0"/>
              </a:rPr>
              <a:t>KTUTS</a:t>
            </a:r>
          </a:p>
        </p:txBody>
      </p:sp>
      <p:pic>
        <p:nvPicPr>
          <p:cNvPr id="12" name="Picture 11" descr="A picture containing diagram&#10;&#10;Description automatically generated">
            <a:extLst>
              <a:ext uri="{FF2B5EF4-FFF2-40B4-BE49-F238E27FC236}">
                <a16:creationId xmlns:a16="http://schemas.microsoft.com/office/drawing/2014/main" id="{4BF59BAD-70D0-4BAF-8556-5839A0F3563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65DE278-8981-486E-9E9B-0AC308F74D3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E2AAA560-1593-45C9-83A0-CFEF00A9D61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B51EE31-09C2-44A9-B706-AD4FDB78231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6" name="TextBox 15">
            <a:extLst>
              <a:ext uri="{FF2B5EF4-FFF2-40B4-BE49-F238E27FC236}">
                <a16:creationId xmlns:a16="http://schemas.microsoft.com/office/drawing/2014/main" id="{0411151C-BF72-4BA3-A14D-9F8FCFE7E520}"/>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36546297-6574-408A-B6A2-0AEA9767AB6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22.png"/><Relationship Id="rId4" Type="http://schemas.openxmlformats.org/officeDocument/2006/relationships/tags" Target="../tags/tag5.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500" y="598090"/>
            <a:ext cx="1261654" cy="672659"/>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3284" y="160793"/>
            <a:ext cx="897518" cy="47851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3980" y="293132"/>
            <a:ext cx="988966" cy="563711"/>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147" y="419120"/>
            <a:ext cx="1535870" cy="87544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0876" y="0"/>
            <a:ext cx="1713124" cy="1792379"/>
          </a:xfrm>
          <a:prstGeom prst="rect">
            <a:avLst/>
          </a:prstGeom>
        </p:spPr>
      </p:pic>
      <p:pic>
        <p:nvPicPr>
          <p:cNvPr id="18" name="图片 7">
            <a:extLst>
              <a:ext uri="{FF2B5EF4-FFF2-40B4-BE49-F238E27FC236}">
                <a16:creationId xmlns:a16="http://schemas.microsoft.com/office/drawing/2014/main" id="{CE37FD0E-B961-4CED-A1B4-95FD39B28A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607882"/>
            <a:ext cx="9144000" cy="2537206"/>
          </a:xfrm>
          <a:prstGeom prst="rect">
            <a:avLst/>
          </a:prstGeom>
        </p:spPr>
      </p:pic>
      <p:sp>
        <p:nvSpPr>
          <p:cNvPr id="39" name="!!文本框 6">
            <a:extLst>
              <a:ext uri="{FF2B5EF4-FFF2-40B4-BE49-F238E27FC236}">
                <a16:creationId xmlns:a16="http://schemas.microsoft.com/office/drawing/2014/main" id="{D30BD5E7-DA0E-4C5B-9A02-DF1DB0F9DBD0}"/>
              </a:ext>
            </a:extLst>
          </p:cNvPr>
          <p:cNvSpPr txBox="1"/>
          <p:nvPr/>
        </p:nvSpPr>
        <p:spPr>
          <a:xfrm>
            <a:off x="1212082" y="767881"/>
            <a:ext cx="6356789" cy="1711431"/>
          </a:xfrm>
          <a:prstGeom prst="rect">
            <a:avLst/>
          </a:prstGeom>
          <a:noFill/>
          <a:ln w="19050">
            <a:noFill/>
            <a:prstDash val="dash"/>
          </a:ln>
        </p:spPr>
        <p:txBody>
          <a:bodyPr wrap="square" rtlCol="0">
            <a:spAutoFit/>
          </a:bodyPr>
          <a:lstStyle/>
          <a:p>
            <a:pPr algn="ctr">
              <a:lnSpc>
                <a:spcPct val="150000"/>
              </a:lnSpc>
            </a:pPr>
            <a:r>
              <a:rPr lang="en-US" altLang="zh-CN" sz="8000" b="1" dirty="0">
                <a:solidFill>
                  <a:schemeClr val="accent4">
                    <a:lumMod val="20000"/>
                    <a:lumOff val="80000"/>
                  </a:schemeClr>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8000" b="1" dirty="0">
              <a:solidFill>
                <a:schemeClr val="accent4">
                  <a:lumMod val="20000"/>
                  <a:lumOff val="80000"/>
                </a:schemeClr>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9486"/>
          <a:stretch/>
        </p:blipFill>
        <p:spPr>
          <a:xfrm>
            <a:off x="2125979" y="2829134"/>
            <a:ext cx="3063859" cy="1888526"/>
          </a:xfrm>
          <a:prstGeom prst="rect">
            <a:avLst/>
          </a:prstGeom>
        </p:spPr>
      </p:pic>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3653" y="656818"/>
            <a:ext cx="877145" cy="793275"/>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76342">
            <a:off x="986624" y="2286406"/>
            <a:ext cx="1063852" cy="828313"/>
          </a:xfrm>
          <a:prstGeom prst="rect">
            <a:avLst/>
          </a:prstGeom>
        </p:spPr>
      </p:pic>
      <p:sp>
        <p:nvSpPr>
          <p:cNvPr id="49" name="!!文本框 6">
            <a:extLst>
              <a:ext uri="{FF2B5EF4-FFF2-40B4-BE49-F238E27FC236}">
                <a16:creationId xmlns:a16="http://schemas.microsoft.com/office/drawing/2014/main" id="{D30BD5E7-DA0E-4C5B-9A02-DF1DB0F9DBD0}"/>
              </a:ext>
            </a:extLst>
          </p:cNvPr>
          <p:cNvSpPr txBox="1"/>
          <p:nvPr/>
        </p:nvSpPr>
        <p:spPr>
          <a:xfrm>
            <a:off x="1117649" y="784852"/>
            <a:ext cx="6356789" cy="1711431"/>
          </a:xfrm>
          <a:prstGeom prst="rect">
            <a:avLst/>
          </a:prstGeom>
          <a:noFill/>
          <a:ln w="19050">
            <a:noFill/>
            <a:prstDash val="dash"/>
          </a:ln>
        </p:spPr>
        <p:txBody>
          <a:bodyPr wrap="square" rtlCol="0">
            <a:spAutoFit/>
          </a:bodyPr>
          <a:lstStyle/>
          <a:p>
            <a:pPr algn="ctr">
              <a:lnSpc>
                <a:spcPct val="150000"/>
              </a:lnSpc>
            </a:pPr>
            <a:r>
              <a:rPr lang="en-US" altLang="zh-CN" sz="8000" b="1" dirty="0">
                <a:solidFill>
                  <a:srgbClr val="E24172"/>
                </a:solidFill>
                <a:effectLst>
                  <a:outerShdw blurRad="38100" dist="38100" dir="2700000" algn="tl">
                    <a:srgbClr val="000000">
                      <a:alpha val="43137"/>
                    </a:srgbClr>
                  </a:outerShdw>
                </a:effectLst>
                <a:latin typeface="UVN Binh Duong" pitchFamily="2" charset="0"/>
                <a:ea typeface="Tahoma" panose="020B0604030504040204" pitchFamily="34" charset="0"/>
                <a:cs typeface="+mn-ea"/>
                <a:sym typeface="+mn-lt"/>
              </a:rPr>
              <a:t>KHOA HỌC</a:t>
            </a:r>
            <a:endParaRPr lang="zh-CN" altLang="en-US" sz="8000" b="1" dirty="0">
              <a:solidFill>
                <a:srgbClr val="E24172"/>
              </a:solidFill>
              <a:effectLst>
                <a:outerShdw blurRad="38100" dist="38100" dir="2700000" algn="tl">
                  <a:srgbClr val="000000">
                    <a:alpha val="43137"/>
                  </a:srgbClr>
                </a:outerShdw>
              </a:effectLst>
              <a:latin typeface="UVN Binh Duong" pitchFamily="2" charset="0"/>
              <a:ea typeface="方正稚艺简体" panose="03000509000000000000" pitchFamily="65" charset="-122"/>
              <a:cs typeface="+mn-ea"/>
              <a:sym typeface="+mn-lt"/>
            </a:endParaRPr>
          </a:p>
        </p:txBody>
      </p:sp>
      <p:pic>
        <p:nvPicPr>
          <p:cNvPr id="15"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94357" y="3920479"/>
            <a:ext cx="3721044" cy="1170888"/>
          </a:xfrm>
          <a:prstGeom prst="rect">
            <a:avLst/>
          </a:prstGeom>
        </p:spPr>
      </p:pic>
      <p:sp>
        <p:nvSpPr>
          <p:cNvPr id="17" name="Rectangle 16">
            <a:extLst>
              <a:ext uri="{FF2B5EF4-FFF2-40B4-BE49-F238E27FC236}">
                <a16:creationId xmlns:a16="http://schemas.microsoft.com/office/drawing/2014/main" id="{2E8A409D-B0E0-4729-8F58-5A0048EABB9E}"/>
              </a:ext>
            </a:extLst>
          </p:cNvPr>
          <p:cNvSpPr/>
          <p:nvPr/>
        </p:nvSpPr>
        <p:spPr>
          <a:xfrm>
            <a:off x="0" y="0"/>
            <a:ext cx="569387" cy="400110"/>
          </a:xfrm>
          <a:prstGeom prst="rect">
            <a:avLst/>
          </a:prstGeom>
          <a:noFill/>
        </p:spPr>
        <p:txBody>
          <a:bodyPr wrap="none" lIns="91440" tIns="45720" rIns="91440" bIns="45720">
            <a:spAutoFit/>
          </a:bodyPr>
          <a:lstStyle/>
          <a:p>
            <a:pPr algn="ctr"/>
            <a:r>
              <a:rPr lang="en-US" sz="2000" b="0" cap="none" spc="0" dirty="0">
                <a:ln w="0"/>
                <a:solidFill>
                  <a:srgbClr val="71C3E3"/>
                </a:solidFill>
                <a:effectLst>
                  <a:outerShdw blurRad="38100" dist="19050" dir="2700000" algn="tl" rotWithShape="0">
                    <a:schemeClr val="dk1">
                      <a:alpha val="40000"/>
                    </a:schemeClr>
                  </a:outerShdw>
                </a:effectLst>
                <a:latin typeface="UTM Gloria" panose="02040603050506020204" pitchFamily="18"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style.rotation</p:attrName>
                                        </p:attrNameLst>
                                      </p:cBhvr>
                                      <p:tavLst>
                                        <p:tav tm="0">
                                          <p:val>
                                            <p:fltVal val="90"/>
                                          </p:val>
                                        </p:tav>
                                        <p:tav tm="100000">
                                          <p:val>
                                            <p:fltVal val="0"/>
                                          </p:val>
                                        </p:tav>
                                      </p:tavLst>
                                    </p:anim>
                                    <p:animEffect transition="in" filter="fade">
                                      <p:cBhvr>
                                        <p:cTn id="14" dur="1000"/>
                                        <p:tgtEl>
                                          <p:spTgt spid="48"/>
                                        </p:tgtEl>
                                      </p:cBhvr>
                                    </p:animEffect>
                                  </p:childTnLst>
                                </p:cTn>
                              </p:par>
                              <p:par>
                                <p:cTn id="15" presetID="3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1000" fill="hold"/>
                                        <p:tgtEl>
                                          <p:spTgt spid="46"/>
                                        </p:tgtEl>
                                        <p:attrNameLst>
                                          <p:attrName>ppt_w</p:attrName>
                                        </p:attrNameLst>
                                      </p:cBhvr>
                                      <p:tavLst>
                                        <p:tav tm="0">
                                          <p:val>
                                            <p:fltVal val="0"/>
                                          </p:val>
                                        </p:tav>
                                        <p:tav tm="100000">
                                          <p:val>
                                            <p:strVal val="#ppt_w"/>
                                          </p:val>
                                        </p:tav>
                                      </p:tavLst>
                                    </p:anim>
                                    <p:anim calcmode="lin" valueType="num">
                                      <p:cBhvr>
                                        <p:cTn id="18" dur="1000" fill="hold"/>
                                        <p:tgtEl>
                                          <p:spTgt spid="46"/>
                                        </p:tgtEl>
                                        <p:attrNameLst>
                                          <p:attrName>ppt_h</p:attrName>
                                        </p:attrNameLst>
                                      </p:cBhvr>
                                      <p:tavLst>
                                        <p:tav tm="0">
                                          <p:val>
                                            <p:fltVal val="0"/>
                                          </p:val>
                                        </p:tav>
                                        <p:tav tm="100000">
                                          <p:val>
                                            <p:strVal val="#ppt_h"/>
                                          </p:val>
                                        </p:tav>
                                      </p:tavLst>
                                    </p:anim>
                                    <p:anim calcmode="lin" valueType="num">
                                      <p:cBhvr>
                                        <p:cTn id="19" dur="1000" fill="hold"/>
                                        <p:tgtEl>
                                          <p:spTgt spid="46"/>
                                        </p:tgtEl>
                                        <p:attrNameLst>
                                          <p:attrName>style.rotation</p:attrName>
                                        </p:attrNameLst>
                                      </p:cBhvr>
                                      <p:tavLst>
                                        <p:tav tm="0">
                                          <p:val>
                                            <p:fltVal val="90"/>
                                          </p:val>
                                        </p:tav>
                                        <p:tav tm="100000">
                                          <p:val>
                                            <p:fltVal val="0"/>
                                          </p:val>
                                        </p:tav>
                                      </p:tavLst>
                                    </p:anim>
                                    <p:animEffect transition="in" filter="fade">
                                      <p:cBhvr>
                                        <p:cTn id="20" dur="1000"/>
                                        <p:tgtEl>
                                          <p:spTgt spid="46"/>
                                        </p:tgtEl>
                                      </p:cBhvr>
                                    </p:animEffect>
                                  </p:childTnLst>
                                </p:cTn>
                              </p:par>
                              <p:par>
                                <p:cTn id="21" presetID="3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 calcmode="lin" valueType="num">
                                      <p:cBhvr>
                                        <p:cTn id="25" dur="1000" fill="hold"/>
                                        <p:tgtEl>
                                          <p:spTgt spid="45"/>
                                        </p:tgtEl>
                                        <p:attrNameLst>
                                          <p:attrName>style.rotation</p:attrName>
                                        </p:attrNameLst>
                                      </p:cBhvr>
                                      <p:tavLst>
                                        <p:tav tm="0">
                                          <p:val>
                                            <p:fltVal val="90"/>
                                          </p:val>
                                        </p:tav>
                                        <p:tav tm="100000">
                                          <p:val>
                                            <p:fltVal val="0"/>
                                          </p:val>
                                        </p:tav>
                                      </p:tavLst>
                                    </p:anim>
                                    <p:animEffect transition="in" filter="fade">
                                      <p:cBhvr>
                                        <p:cTn id="26" dur="1000"/>
                                        <p:tgtEl>
                                          <p:spTgt spid="45"/>
                                        </p:tgtEl>
                                      </p:cBhvr>
                                    </p:animEffect>
                                  </p:childTnLst>
                                </p:cTn>
                              </p:par>
                              <p:par>
                                <p:cTn id="27" presetID="3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 calcmode="lin" valueType="num">
                                      <p:cBhvr>
                                        <p:cTn id="31" dur="1000" fill="hold"/>
                                        <p:tgtEl>
                                          <p:spTgt spid="44"/>
                                        </p:tgtEl>
                                        <p:attrNameLst>
                                          <p:attrName>style.rotation</p:attrName>
                                        </p:attrNameLst>
                                      </p:cBhvr>
                                      <p:tavLst>
                                        <p:tav tm="0">
                                          <p:val>
                                            <p:fltVal val="90"/>
                                          </p:val>
                                        </p:tav>
                                        <p:tav tm="100000">
                                          <p:val>
                                            <p:fltVal val="0"/>
                                          </p:val>
                                        </p:tav>
                                      </p:tavLst>
                                    </p:anim>
                                    <p:animEffect transition="in" filter="fade">
                                      <p:cBhvr>
                                        <p:cTn id="32" dur="1000"/>
                                        <p:tgtEl>
                                          <p:spTgt spid="44"/>
                                        </p:tgtEl>
                                      </p:cBhvr>
                                    </p:animEffect>
                                  </p:childTnLst>
                                </p:cTn>
                              </p:par>
                              <p:par>
                                <p:cTn id="33" presetID="31" presetClass="entr" presetSubtype="0" fill="hold" nodeType="withEffect">
                                  <p:stCondLst>
                                    <p:cond delay="10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par>
                                <p:cTn id="39" presetID="31" presetClass="entr" presetSubtype="0" fill="hold" nodeType="withEffect">
                                  <p:stCondLst>
                                    <p:cond delay="20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1000" fill="hold"/>
                                        <p:tgtEl>
                                          <p:spTgt spid="43"/>
                                        </p:tgtEl>
                                        <p:attrNameLst>
                                          <p:attrName>ppt_w</p:attrName>
                                        </p:attrNameLst>
                                      </p:cBhvr>
                                      <p:tavLst>
                                        <p:tav tm="0">
                                          <p:val>
                                            <p:fltVal val="0"/>
                                          </p:val>
                                        </p:tav>
                                        <p:tav tm="100000">
                                          <p:val>
                                            <p:strVal val="#ppt_w"/>
                                          </p:val>
                                        </p:tav>
                                      </p:tavLst>
                                    </p:anim>
                                    <p:anim calcmode="lin" valueType="num">
                                      <p:cBhvr>
                                        <p:cTn id="42" dur="1000" fill="hold"/>
                                        <p:tgtEl>
                                          <p:spTgt spid="43"/>
                                        </p:tgtEl>
                                        <p:attrNameLst>
                                          <p:attrName>ppt_h</p:attrName>
                                        </p:attrNameLst>
                                      </p:cBhvr>
                                      <p:tavLst>
                                        <p:tav tm="0">
                                          <p:val>
                                            <p:fltVal val="0"/>
                                          </p:val>
                                        </p:tav>
                                        <p:tav tm="100000">
                                          <p:val>
                                            <p:strVal val="#ppt_h"/>
                                          </p:val>
                                        </p:tav>
                                      </p:tavLst>
                                    </p:anim>
                                    <p:anim calcmode="lin" valueType="num">
                                      <p:cBhvr>
                                        <p:cTn id="43" dur="1000" fill="hold"/>
                                        <p:tgtEl>
                                          <p:spTgt spid="43"/>
                                        </p:tgtEl>
                                        <p:attrNameLst>
                                          <p:attrName>style.rotation</p:attrName>
                                        </p:attrNameLst>
                                      </p:cBhvr>
                                      <p:tavLst>
                                        <p:tav tm="0">
                                          <p:val>
                                            <p:fltVal val="90"/>
                                          </p:val>
                                        </p:tav>
                                        <p:tav tm="100000">
                                          <p:val>
                                            <p:fltVal val="0"/>
                                          </p:val>
                                        </p:tav>
                                      </p:tavLst>
                                    </p:anim>
                                    <p:animEffect transition="in" filter="fade">
                                      <p:cBhvr>
                                        <p:cTn id="44" dur="1000"/>
                                        <p:tgtEl>
                                          <p:spTgt spid="43"/>
                                        </p:tgtEl>
                                      </p:cBhvr>
                                    </p:animEffect>
                                  </p:childTnLst>
                                </p:cTn>
                              </p:par>
                              <p:par>
                                <p:cTn id="45" presetID="22" presetClass="entr" presetSubtype="8" fill="hold" nodeType="withEffect">
                                  <p:stCondLst>
                                    <p:cond delay="3000"/>
                                  </p:stCondLst>
                                  <p:childTnLst>
                                    <p:set>
                                      <p:cBhvr>
                                        <p:cTn id="46" dur="1" fill="hold">
                                          <p:stCondLst>
                                            <p:cond delay="0"/>
                                          </p:stCondLst>
                                        </p:cTn>
                                        <p:tgtEl>
                                          <p:spTgt spid="50"/>
                                        </p:tgtEl>
                                        <p:attrNameLst>
                                          <p:attrName>style.visibility</p:attrName>
                                        </p:attrNameLst>
                                      </p:cBhvr>
                                      <p:to>
                                        <p:strVal val="visible"/>
                                      </p:to>
                                    </p:set>
                                    <p:animEffect transition="in" filter="wipe(left)">
                                      <p:cBhvr>
                                        <p:cTn id="47" dur="500"/>
                                        <p:tgtEl>
                                          <p:spTgt spid="50"/>
                                        </p:tgtEl>
                                      </p:cBhvr>
                                    </p:animEffect>
                                  </p:childTnLst>
                                </p:cTn>
                              </p:par>
                              <p:par>
                                <p:cTn id="48" presetID="2" presetClass="entr" presetSubtype="2" fill="hold" nodeType="withEffect">
                                  <p:stCondLst>
                                    <p:cond delay="300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1+#ppt_w/2"/>
                                          </p:val>
                                        </p:tav>
                                        <p:tav tm="100000">
                                          <p:val>
                                            <p:strVal val="#ppt_x"/>
                                          </p:val>
                                        </p:tav>
                                      </p:tavLst>
                                    </p:anim>
                                    <p:anim calcmode="lin" valueType="num">
                                      <p:cBhvr additive="base">
                                        <p:cTn id="51" dur="500" fill="hold"/>
                                        <p:tgtEl>
                                          <p:spTgt spid="2"/>
                                        </p:tgtEl>
                                        <p:attrNameLst>
                                          <p:attrName>ppt_y</p:attrName>
                                        </p:attrNameLst>
                                      </p:cBhvr>
                                      <p:tavLst>
                                        <p:tav tm="0">
                                          <p:val>
                                            <p:strVal val="#ppt_y"/>
                                          </p:val>
                                        </p:tav>
                                        <p:tav tm="100000">
                                          <p:val>
                                            <p:strVal val="#ppt_y"/>
                                          </p:val>
                                        </p:tav>
                                      </p:tavLst>
                                    </p:anim>
                                  </p:childTnLst>
                                </p:cTn>
                              </p:par>
                              <p:par>
                                <p:cTn id="52" presetID="12" presetClass="entr" presetSubtype="2" fill="hold" nodeType="withEffect">
                                  <p:stCondLst>
                                    <p:cond delay="35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3000"/>
                                        <p:tgtEl>
                                          <p:spTgt spid="15"/>
                                        </p:tgtEl>
                                        <p:attrNameLst>
                                          <p:attrName>ppt_x</p:attrName>
                                        </p:attrNameLst>
                                      </p:cBhvr>
                                      <p:tavLst>
                                        <p:tav tm="0">
                                          <p:val>
                                            <p:strVal val="#ppt_x+#ppt_w*1.125000"/>
                                          </p:val>
                                        </p:tav>
                                        <p:tav tm="100000">
                                          <p:val>
                                            <p:strVal val="#ppt_x"/>
                                          </p:val>
                                        </p:tav>
                                      </p:tavLst>
                                    </p:anim>
                                    <p:animEffect transition="in" filter="wipe(left)">
                                      <p:cBhvr>
                                        <p:cTn id="55" dur="3000"/>
                                        <p:tgtEl>
                                          <p:spTgt spid="15"/>
                                        </p:tgtEl>
                                      </p:cBhvr>
                                    </p:animEffect>
                                  </p:childTnLst>
                                </p:cTn>
                              </p:par>
                              <p:par>
                                <p:cTn id="56" presetID="16" presetClass="entr" presetSubtype="21" fill="hold" grpId="0" nodeType="withEffect">
                                  <p:stCondLst>
                                    <p:cond delay="500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1000"/>
                                        <p:tgtEl>
                                          <p:spTgt spid="39"/>
                                        </p:tgtEl>
                                      </p:cBhvr>
                                    </p:animEffect>
                                  </p:childTnLst>
                                </p:cTn>
                              </p:par>
                              <p:par>
                                <p:cTn id="59" presetID="16" presetClass="entr" presetSubtype="21" fill="hold" grpId="0" nodeType="withEffect">
                                  <p:stCondLst>
                                    <p:cond delay="500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00" y="0"/>
            <a:ext cx="732631" cy="732631"/>
          </a:xfrm>
          <a:prstGeom prst="rect">
            <a:avLst/>
          </a:prstGeom>
        </p:spPr>
      </p:pic>
      <p:grpSp>
        <p:nvGrpSpPr>
          <p:cNvPr id="3" name="组合 2"/>
          <p:cNvGrpSpPr/>
          <p:nvPr/>
        </p:nvGrpSpPr>
        <p:grpSpPr>
          <a:xfrm>
            <a:off x="147723" y="972804"/>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a:extLst>
              <a:ext uri="{FF2B5EF4-FFF2-40B4-BE49-F238E27FC236}">
                <a16:creationId xmlns:a16="http://schemas.microsoft.com/office/drawing/2014/main" id="{6DDB4E2A-BA40-40BE-B38C-9F332E29BFE7}"/>
              </a:ext>
            </a:extLst>
          </p:cNvPr>
          <p:cNvGrpSpPr/>
          <p:nvPr/>
        </p:nvGrpSpPr>
        <p:grpSpPr>
          <a:xfrm>
            <a:off x="1142969" y="1207262"/>
            <a:ext cx="7574610" cy="3627785"/>
            <a:chOff x="952107" y="1571920"/>
            <a:chExt cx="4421171" cy="1857080"/>
          </a:xfrm>
        </p:grpSpPr>
        <p:sp>
          <p:nvSpPr>
            <p:cNvPr id="35"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9" name="Rectangle 32"/>
          <p:cNvSpPr>
            <a:spLocks noChangeArrowheads="1"/>
          </p:cNvSpPr>
          <p:nvPr/>
        </p:nvSpPr>
        <p:spPr bwMode="auto">
          <a:xfrm>
            <a:off x="1760467" y="1694077"/>
            <a:ext cx="6339614" cy="255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vi-VN" altLang="en-US" sz="4000" b="1" dirty="0">
                <a:latin typeface="+mn-lt"/>
              </a:rPr>
              <a:t>Âm thanh không chỉ truyền qua được </a:t>
            </a:r>
            <a:r>
              <a:rPr lang="vi-VN" altLang="en-US" sz="4000" b="1" dirty="0">
                <a:solidFill>
                  <a:srgbClr val="FF0000"/>
                </a:solidFill>
                <a:latin typeface="+mn-lt"/>
              </a:rPr>
              <a:t>không khí </a:t>
            </a:r>
            <a:r>
              <a:rPr lang="vi-VN" altLang="en-US" sz="4000" b="1" dirty="0">
                <a:latin typeface="+mn-lt"/>
              </a:rPr>
              <a:t>mà còn </a:t>
            </a:r>
            <a:r>
              <a:rPr lang="en-US" altLang="en-US" sz="4000" b="1" dirty="0" err="1">
                <a:latin typeface="+mn-lt"/>
              </a:rPr>
              <a:t>tr</a:t>
            </a:r>
            <a:r>
              <a:rPr lang="vi-VN" altLang="en-US" sz="4000" b="1" dirty="0">
                <a:latin typeface="+mn-lt"/>
              </a:rPr>
              <a:t>uyền qua </a:t>
            </a:r>
            <a:r>
              <a:rPr lang="vi-VN" altLang="en-US" sz="4000" b="1" dirty="0">
                <a:solidFill>
                  <a:srgbClr val="FF0000"/>
                </a:solidFill>
                <a:latin typeface="+mn-lt"/>
              </a:rPr>
              <a:t>chất rắn</a:t>
            </a:r>
            <a:r>
              <a:rPr lang="vi-VN" altLang="en-US" sz="4000" b="1" dirty="0">
                <a:latin typeface="+mn-lt"/>
              </a:rPr>
              <a:t>,</a:t>
            </a:r>
            <a:r>
              <a:rPr lang="vi-VN" altLang="en-US" sz="4000" b="1" dirty="0">
                <a:solidFill>
                  <a:srgbClr val="FF0000"/>
                </a:solidFill>
                <a:latin typeface="+mn-lt"/>
              </a:rPr>
              <a:t> chất lỏng</a:t>
            </a:r>
            <a:r>
              <a:rPr lang="en-US" altLang="en-US" sz="4000" b="1" dirty="0">
                <a:latin typeface="+mn-lt"/>
              </a:rPr>
              <a:t>.</a:t>
            </a:r>
            <a:endParaRPr lang="vi-VN" altLang="en-US" sz="4000" b="1" dirty="0">
              <a:latin typeface="+mn-lt"/>
            </a:endParaRPr>
          </a:p>
        </p:txBody>
      </p:sp>
      <p:sp>
        <p:nvSpPr>
          <p:cNvPr id="40" name="Google Shape;1142;p45">
            <a:extLst>
              <a:ext uri="{FF2B5EF4-FFF2-40B4-BE49-F238E27FC236}">
                <a16:creationId xmlns:a16="http://schemas.microsoft.com/office/drawing/2014/main" id="{1D03B863-CE86-4A8E-83D8-19A25CC7B6A1}"/>
              </a:ext>
            </a:extLst>
          </p:cNvPr>
          <p:cNvSpPr txBox="1">
            <a:spLocks/>
          </p:cNvSpPr>
          <p:nvPr/>
        </p:nvSpPr>
        <p:spPr>
          <a:xfrm>
            <a:off x="-870330" y="415346"/>
            <a:ext cx="7415817" cy="4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Fredoka One"/>
              <a:buNone/>
              <a:defRPr sz="36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buSzPts val="3000"/>
            </a:pPr>
            <a:r>
              <a:rPr lang="en-US" sz="4800" dirty="0">
                <a:solidFill>
                  <a:srgbClr val="FF0000"/>
                </a:solidFill>
                <a:latin typeface="UVN Thay Giao Nang" panose="02090805050506020203" pitchFamily="18" charset="0"/>
                <a:sym typeface="Arial"/>
              </a:rPr>
              <a:t>KẾT LUẬN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dissolve">
                                      <p:cBhvr>
                                        <p:cTn id="21" dur="500"/>
                                        <p:tgtEl>
                                          <p:spTgt spid="39"/>
                                        </p:tgtEl>
                                      </p:cBhvr>
                                    </p:animEffect>
                                  </p:childTnLst>
                                </p:cTn>
                              </p:par>
                              <p:par>
                                <p:cTn id="22" presetID="26" presetClass="entr" presetSubtype="0" fill="hold" grpId="0" nodeType="withEffect">
                                  <p:stCondLst>
                                    <p:cond delay="0"/>
                                  </p:stCondLst>
                                  <p:iterate type="lt">
                                    <p:tmPct val="10000"/>
                                  </p:iterate>
                                  <p:childTnLst>
                                    <p:set>
                                      <p:cBhvr>
                                        <p:cTn id="23" dur="1" fill="hold">
                                          <p:stCondLst>
                                            <p:cond delay="0"/>
                                          </p:stCondLst>
                                        </p:cTn>
                                        <p:tgtEl>
                                          <p:spTgt spid="40"/>
                                        </p:tgtEl>
                                        <p:attrNameLst>
                                          <p:attrName>style.visibility</p:attrName>
                                        </p:attrNameLst>
                                      </p:cBhvr>
                                      <p:to>
                                        <p:strVal val="visible"/>
                                      </p:to>
                                    </p:set>
                                    <p:animEffect transition="in" filter="wipe(down)">
                                      <p:cBhvr>
                                        <p:cTn id="24" dur="362">
                                          <p:stCondLst>
                                            <p:cond delay="0"/>
                                          </p:stCondLst>
                                        </p:cTn>
                                        <p:tgtEl>
                                          <p:spTgt spid="40"/>
                                        </p:tgtEl>
                                      </p:cBhvr>
                                    </p:animEffect>
                                    <p:anim calcmode="lin" valueType="num">
                                      <p:cBhvr>
                                        <p:cTn id="25" dur="1139"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40"/>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40"/>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40"/>
                                        </p:tgtEl>
                                        <p:attrNameLst>
                                          <p:attrName>ppt_y</p:attrName>
                                        </p:attrNameLst>
                                      </p:cBhvr>
                                      <p:tavLst>
                                        <p:tav tm="0" fmla="#ppt_y-sin(pi*$)/81">
                                          <p:val>
                                            <p:fltVal val="0"/>
                                          </p:val>
                                        </p:tav>
                                        <p:tav tm="100000">
                                          <p:val>
                                            <p:fltVal val="1"/>
                                          </p:val>
                                        </p:tav>
                                      </p:tavLst>
                                    </p:anim>
                                    <p:animScale>
                                      <p:cBhvr>
                                        <p:cTn id="30" dur="16">
                                          <p:stCondLst>
                                            <p:cond delay="406"/>
                                          </p:stCondLst>
                                        </p:cTn>
                                        <p:tgtEl>
                                          <p:spTgt spid="40"/>
                                        </p:tgtEl>
                                      </p:cBhvr>
                                      <p:to x="100000" y="60000"/>
                                    </p:animScale>
                                    <p:animScale>
                                      <p:cBhvr>
                                        <p:cTn id="31" dur="104" decel="50000">
                                          <p:stCondLst>
                                            <p:cond delay="423"/>
                                          </p:stCondLst>
                                        </p:cTn>
                                        <p:tgtEl>
                                          <p:spTgt spid="40"/>
                                        </p:tgtEl>
                                      </p:cBhvr>
                                      <p:to x="100000" y="100000"/>
                                    </p:animScale>
                                    <p:animScale>
                                      <p:cBhvr>
                                        <p:cTn id="32" dur="16">
                                          <p:stCondLst>
                                            <p:cond delay="820"/>
                                          </p:stCondLst>
                                        </p:cTn>
                                        <p:tgtEl>
                                          <p:spTgt spid="40"/>
                                        </p:tgtEl>
                                      </p:cBhvr>
                                      <p:to x="100000" y="80000"/>
                                    </p:animScale>
                                    <p:animScale>
                                      <p:cBhvr>
                                        <p:cTn id="33" dur="104" decel="50000">
                                          <p:stCondLst>
                                            <p:cond delay="836"/>
                                          </p:stCondLst>
                                        </p:cTn>
                                        <p:tgtEl>
                                          <p:spTgt spid="40"/>
                                        </p:tgtEl>
                                      </p:cBhvr>
                                      <p:to x="100000" y="100000"/>
                                    </p:animScale>
                                    <p:animScale>
                                      <p:cBhvr>
                                        <p:cTn id="34" dur="16">
                                          <p:stCondLst>
                                            <p:cond delay="1026"/>
                                          </p:stCondLst>
                                        </p:cTn>
                                        <p:tgtEl>
                                          <p:spTgt spid="40"/>
                                        </p:tgtEl>
                                      </p:cBhvr>
                                      <p:to x="100000" y="90000"/>
                                    </p:animScale>
                                    <p:animScale>
                                      <p:cBhvr>
                                        <p:cTn id="35" dur="104" decel="50000">
                                          <p:stCondLst>
                                            <p:cond delay="1042"/>
                                          </p:stCondLst>
                                        </p:cTn>
                                        <p:tgtEl>
                                          <p:spTgt spid="40"/>
                                        </p:tgtEl>
                                      </p:cBhvr>
                                      <p:to x="100000" y="100000"/>
                                    </p:animScale>
                                    <p:animScale>
                                      <p:cBhvr>
                                        <p:cTn id="36" dur="16">
                                          <p:stCondLst>
                                            <p:cond delay="1130"/>
                                          </p:stCondLst>
                                        </p:cTn>
                                        <p:tgtEl>
                                          <p:spTgt spid="40"/>
                                        </p:tgtEl>
                                      </p:cBhvr>
                                      <p:to x="100000" y="95000"/>
                                    </p:animScale>
                                    <p:animScale>
                                      <p:cBhvr>
                                        <p:cTn id="37" dur="104" decel="50000">
                                          <p:stCondLst>
                                            <p:cond delay="1146"/>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Hình ảnh Vector Png Công Ty Tuyển Dụng Tay Cầm Sừng áp Phích Tuyển Dụng,  Kèn, Công, Ty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0869" y="1415441"/>
            <a:ext cx="4295834" cy="4134915"/>
          </a:xfrm>
          <a:prstGeom prst="rect">
            <a:avLst/>
          </a:prstGeom>
          <a:noFill/>
          <a:extLst>
            <a:ext uri="{909E8E84-426E-40DD-AFC4-6F175D3DCCD1}">
              <a14:hiddenFill xmlns:a14="http://schemas.microsoft.com/office/drawing/2010/main">
                <a:solidFill>
                  <a:srgbClr val="FFFFFF"/>
                </a:solidFill>
              </a14:hiddenFill>
            </a:ext>
          </a:extLst>
        </p:spPr>
      </p:pic>
      <p:sp>
        <p:nvSpPr>
          <p:cNvPr id="63" name="Rounded Rectangular Callout 62"/>
          <p:cNvSpPr/>
          <p:nvPr/>
        </p:nvSpPr>
        <p:spPr>
          <a:xfrm>
            <a:off x="1336004" y="218182"/>
            <a:ext cx="7341497" cy="1730626"/>
          </a:xfrm>
          <a:prstGeom prst="wedgeRoundRectCallout">
            <a:avLst>
              <a:gd name="adj1" fmla="val -58933"/>
              <a:gd name="adj2" fmla="val -182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4" name="Picture 2" descr="Âm thanh - sự lan truyền âm thanh Quiz - Quizizz"/>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66449"/>
          <a:stretch/>
        </p:blipFill>
        <p:spPr bwMode="auto">
          <a:xfrm>
            <a:off x="2718147" y="1648864"/>
            <a:ext cx="1505953" cy="3678795"/>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32"/>
          <p:cNvSpPr>
            <a:spLocks noChangeArrowheads="1"/>
          </p:cNvSpPr>
          <p:nvPr/>
        </p:nvSpPr>
        <p:spPr bwMode="auto">
          <a:xfrm>
            <a:off x="1661728" y="432330"/>
            <a:ext cx="6657023" cy="12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en-US" altLang="en-US" sz="3200" b="1" dirty="0" err="1">
                <a:latin typeface="Arial" panose="020B0604020202020204" pitchFamily="34" charset="0"/>
                <a:cs typeface="Arial" panose="020B0604020202020204" pitchFamily="34" charset="0"/>
              </a:rPr>
              <a:t>Khi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xa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nguồn</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âm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em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có</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nhận</a:t>
            </a:r>
            <a:r>
              <a:rPr lang="en-US" altLang="en-US" sz="3200" b="1" dirty="0">
                <a:latin typeface="Arial" panose="020B0604020202020204" pitchFamily="34" charset="0"/>
                <a:cs typeface="Arial" panose="020B0604020202020204" pitchFamily="34" charset="0"/>
              </a:rPr>
              <a:t> </a:t>
            </a:r>
            <a:r>
              <a:rPr lang="en-US" altLang="en-US" sz="3200" b="1" err="1">
                <a:latin typeface="Arial" panose="020B0604020202020204" pitchFamily="34" charset="0"/>
                <a:cs typeface="Arial" panose="020B0604020202020204" pitchFamily="34" charset="0"/>
              </a:rPr>
              <a:t>xét</a:t>
            </a:r>
            <a:r>
              <a:rPr lang="en-US" altLang="en-US" sz="3200" b="1">
                <a:latin typeface="Arial" panose="020B0604020202020204" pitchFamily="34" charset="0"/>
                <a:cs typeface="Arial" panose="020B0604020202020204" pitchFamily="34" charset="0"/>
              </a:rPr>
              <a:t> gì về </a:t>
            </a:r>
            <a:r>
              <a:rPr lang="en-US" altLang="en-US" sz="3200" b="1" dirty="0" err="1">
                <a:latin typeface="Arial" panose="020B0604020202020204" pitchFamily="34" charset="0"/>
                <a:cs typeface="Arial" panose="020B0604020202020204" pitchFamily="34" charset="0"/>
              </a:rPr>
              <a:t>sự</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thay</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đổi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của</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âm</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thanh</a:t>
            </a:r>
            <a:r>
              <a:rPr lang="en-US" altLang="en-US" sz="3200" b="1" dirty="0">
                <a:latin typeface="Arial" panose="020B0604020202020204" pitchFamily="34" charset="0"/>
                <a:cs typeface="Arial" panose="020B0604020202020204" pitchFamily="34" charset="0"/>
              </a:rPr>
              <a:t>?</a:t>
            </a:r>
            <a:endParaRPr lang="vi-VN" altLang="en-US" sz="32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nodeType="clickEffect">
                                  <p:stCondLst>
                                    <p:cond delay="0"/>
                                  </p:stCondLst>
                                  <p:endCondLst>
                                    <p:cond evt="onNext" delay="0">
                                      <p:tgtEl>
                                        <p:sldTgt/>
                                      </p:tgtEl>
                                    </p:cond>
                                  </p:endCondLst>
                                  <p:childTnLst>
                                    <p:animMotion origin="layout" path="M -3.88889E-6 2.8016E-6 L 0.52223 0.0037 " pathEditMode="relative" rAng="0" ptsTypes="AA">
                                      <p:cBhvr>
                                        <p:cTn id="6" dur="2000" fill="hold"/>
                                        <p:tgtEl>
                                          <p:spTgt spid="64"/>
                                        </p:tgtEl>
                                        <p:attrNameLst>
                                          <p:attrName>ppt_x</p:attrName>
                                          <p:attrName>ppt_y</p:attrName>
                                        </p:attrNameLst>
                                      </p:cBhvr>
                                      <p:rCtr x="26111" y="185"/>
                                    </p:animMotion>
                                  </p:childTnLst>
                                </p:cTn>
                              </p:par>
                            </p:childTnLst>
                          </p:cTn>
                        </p:par>
                        <p:par>
                          <p:cTn id="7" fill="hold">
                            <p:stCondLst>
                              <p:cond delay="2000"/>
                            </p:stCondLst>
                            <p:childTnLst>
                              <p:par>
                                <p:cTn id="8" presetID="47" presetClass="entr" presetSubtype="0" fill="hold" grpId="0" nodeType="after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anim calcmode="lin" valueType="num">
                                      <p:cBhvr>
                                        <p:cTn id="11" dur="1000" fill="hold"/>
                                        <p:tgtEl>
                                          <p:spTgt spid="63"/>
                                        </p:tgtEl>
                                        <p:attrNameLst>
                                          <p:attrName>ppt_x</p:attrName>
                                        </p:attrNameLst>
                                      </p:cBhvr>
                                      <p:tavLst>
                                        <p:tav tm="0">
                                          <p:val>
                                            <p:strVal val="#ppt_x"/>
                                          </p:val>
                                        </p:tav>
                                        <p:tav tm="100000">
                                          <p:val>
                                            <p:strVal val="#ppt_x"/>
                                          </p:val>
                                        </p:tav>
                                      </p:tavLst>
                                    </p:anim>
                                    <p:anim calcmode="lin" valueType="num">
                                      <p:cBhvr>
                                        <p:cTn id="12" dur="1000" fill="hold"/>
                                        <p:tgtEl>
                                          <p:spTgt spid="63"/>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9" presetClass="entr" presetSubtype="0" fill="hold" grpId="0"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5098" y="902419"/>
            <a:ext cx="8718076" cy="116392"/>
            <a:chOff x="87423" y="674435"/>
            <a:chExt cx="8718076" cy="116392"/>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9" descr="A picture containing text, seat&#10;&#10;Description automatically generated">
            <a:extLst>
              <a:ext uri="{FF2B5EF4-FFF2-40B4-BE49-F238E27FC236}">
                <a16:creationId xmlns:a16="http://schemas.microsoft.com/office/drawing/2014/main" id="{7BC915C9-2327-40AC-84BD-78B1EF2A7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50" y="1185226"/>
            <a:ext cx="8604026" cy="3860465"/>
          </a:xfrm>
          <a:prstGeom prst="rect">
            <a:avLst/>
          </a:prstGeom>
        </p:spPr>
      </p:pic>
      <p:sp>
        <p:nvSpPr>
          <p:cNvPr id="31" name="Google Shape;1142;p45">
            <a:extLst>
              <a:ext uri="{FF2B5EF4-FFF2-40B4-BE49-F238E27FC236}">
                <a16:creationId xmlns:a16="http://schemas.microsoft.com/office/drawing/2014/main" id="{1D03B863-CE86-4A8E-83D8-19A25CC7B6A1}"/>
              </a:ext>
            </a:extLst>
          </p:cNvPr>
          <p:cNvSpPr txBox="1">
            <a:spLocks/>
          </p:cNvSpPr>
          <p:nvPr/>
        </p:nvSpPr>
        <p:spPr>
          <a:xfrm>
            <a:off x="1824625" y="287299"/>
            <a:ext cx="4621117" cy="4453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5200"/>
              <a:buFont typeface="Fredoka One"/>
              <a:buNone/>
              <a:defRPr sz="36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a:buSzPts val="3000"/>
            </a:pP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UVN Thay Giao Nang" panose="02090805050506020203" pitchFamily="18" charset="0"/>
                <a:sym typeface="Arial"/>
              </a:rPr>
              <a:t>GHI NHỚ</a:t>
            </a:r>
          </a:p>
        </p:txBody>
      </p:sp>
      <p:sp>
        <p:nvSpPr>
          <p:cNvPr id="32" name="Rectangle 32"/>
          <p:cNvSpPr>
            <a:spLocks noChangeArrowheads="1"/>
          </p:cNvSpPr>
          <p:nvPr/>
        </p:nvSpPr>
        <p:spPr bwMode="auto">
          <a:xfrm>
            <a:off x="1141571" y="1854442"/>
            <a:ext cx="6826771" cy="255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just" eaLnBrk="1" hangingPunct="1"/>
            <a:r>
              <a:rPr lang="vi-VN" altLang="en-US" sz="4400" b="1" dirty="0">
                <a:latin typeface="+mn-lt"/>
              </a:rPr>
              <a:t>Âm thanh không chỉ truyền qua được </a:t>
            </a:r>
            <a:r>
              <a:rPr lang="vi-VN" altLang="en-US" sz="4400" b="1" dirty="0">
                <a:solidFill>
                  <a:srgbClr val="FF0000"/>
                </a:solidFill>
                <a:latin typeface="+mn-lt"/>
              </a:rPr>
              <a:t>không khí </a:t>
            </a:r>
            <a:r>
              <a:rPr lang="vi-VN" altLang="en-US" sz="4400" b="1" dirty="0">
                <a:latin typeface="+mn-lt"/>
              </a:rPr>
              <a:t>mà còn </a:t>
            </a:r>
            <a:r>
              <a:rPr lang="en-US" altLang="en-US" sz="4400" b="1" dirty="0" err="1">
                <a:latin typeface="+mn-lt"/>
              </a:rPr>
              <a:t>tr</a:t>
            </a:r>
            <a:r>
              <a:rPr lang="vi-VN" altLang="en-US" sz="4400" b="1" dirty="0">
                <a:latin typeface="+mn-lt"/>
              </a:rPr>
              <a:t>uyền qua </a:t>
            </a:r>
            <a:r>
              <a:rPr lang="vi-VN" altLang="en-US" sz="4400" b="1" dirty="0">
                <a:solidFill>
                  <a:srgbClr val="FF0000"/>
                </a:solidFill>
                <a:latin typeface="+mn-lt"/>
              </a:rPr>
              <a:t>chất rắn</a:t>
            </a:r>
            <a:r>
              <a:rPr lang="vi-VN" altLang="en-US" sz="4400" b="1" dirty="0">
                <a:latin typeface="+mn-lt"/>
              </a:rPr>
              <a:t>,</a:t>
            </a:r>
            <a:r>
              <a:rPr lang="vi-VN" altLang="en-US" sz="4400" b="1" dirty="0">
                <a:solidFill>
                  <a:srgbClr val="FF0000"/>
                </a:solidFill>
                <a:latin typeface="+mn-lt"/>
              </a:rPr>
              <a:t> chất lỏng</a:t>
            </a:r>
            <a:r>
              <a:rPr lang="en-US" altLang="en-US" sz="4400" b="1" dirty="0">
                <a:latin typeface="+mn-lt"/>
              </a:rPr>
              <a:t>.</a:t>
            </a:r>
            <a:endParaRPr lang="vi-VN" altLang="en-US" sz="44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6" presetClass="entr" presetSubtype="0" fill="hold" grpId="0" nodeType="withEffect">
                                  <p:stCondLst>
                                    <p:cond delay="0"/>
                                  </p:stCondLst>
                                  <p:iterate type="lt">
                                    <p:tmPct val="10000"/>
                                  </p:iterate>
                                  <p:childTnLst>
                                    <p:set>
                                      <p:cBhvr>
                                        <p:cTn id="9" dur="1" fill="hold">
                                          <p:stCondLst>
                                            <p:cond delay="0"/>
                                          </p:stCondLst>
                                        </p:cTn>
                                        <p:tgtEl>
                                          <p:spTgt spid="31"/>
                                        </p:tgtEl>
                                        <p:attrNameLst>
                                          <p:attrName>style.visibility</p:attrName>
                                        </p:attrNameLst>
                                      </p:cBhvr>
                                      <p:to>
                                        <p:strVal val="visible"/>
                                      </p:to>
                                    </p:set>
                                    <p:animEffect transition="in" filter="wipe(down)">
                                      <p:cBhvr>
                                        <p:cTn id="10" dur="362">
                                          <p:stCondLst>
                                            <p:cond delay="0"/>
                                          </p:stCondLst>
                                        </p:cTn>
                                        <p:tgtEl>
                                          <p:spTgt spid="31"/>
                                        </p:tgtEl>
                                      </p:cBhvr>
                                    </p:animEffect>
                                    <p:anim calcmode="lin" valueType="num">
                                      <p:cBhvr>
                                        <p:cTn id="11" dur="1139"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2" dur="415"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3" dur="415" tmFilter="0, 0; 0.125,0.2665; 0.25,0.4; 0.375,0.465; 0.5,0.5;  0.625,0.535; 0.75,0.6; 0.875,0.7335; 1,1">
                                          <p:stCondLst>
                                            <p:cond delay="415"/>
                                          </p:stCondLst>
                                        </p:cTn>
                                        <p:tgtEl>
                                          <p:spTgt spid="31"/>
                                        </p:tgtEl>
                                        <p:attrNameLst>
                                          <p:attrName>ppt_y</p:attrName>
                                        </p:attrNameLst>
                                      </p:cBhvr>
                                      <p:tavLst>
                                        <p:tav tm="0" fmla="#ppt_y-sin(pi*$)/9">
                                          <p:val>
                                            <p:fltVal val="0"/>
                                          </p:val>
                                        </p:tav>
                                        <p:tav tm="100000">
                                          <p:val>
                                            <p:fltVal val="1"/>
                                          </p:val>
                                        </p:tav>
                                      </p:tavLst>
                                    </p:anim>
                                    <p:anim calcmode="lin" valueType="num">
                                      <p:cBhvr>
                                        <p:cTn id="14" dur="207" tmFilter="0, 0; 0.125,0.2665; 0.25,0.4; 0.375,0.465; 0.5,0.5;  0.625,0.535; 0.75,0.6; 0.875,0.7335; 1,1">
                                          <p:stCondLst>
                                            <p:cond delay="828"/>
                                          </p:stCondLst>
                                        </p:cTn>
                                        <p:tgtEl>
                                          <p:spTgt spid="31"/>
                                        </p:tgtEl>
                                        <p:attrNameLst>
                                          <p:attrName>ppt_y</p:attrName>
                                        </p:attrNameLst>
                                      </p:cBhvr>
                                      <p:tavLst>
                                        <p:tav tm="0" fmla="#ppt_y-sin(pi*$)/27">
                                          <p:val>
                                            <p:fltVal val="0"/>
                                          </p:val>
                                        </p:tav>
                                        <p:tav tm="100000">
                                          <p:val>
                                            <p:fltVal val="1"/>
                                          </p:val>
                                        </p:tav>
                                      </p:tavLst>
                                    </p:anim>
                                    <p:anim calcmode="lin" valueType="num">
                                      <p:cBhvr>
                                        <p:cTn id="15" dur="103" tmFilter="0, 0; 0.125,0.2665; 0.25,0.4; 0.375,0.465; 0.5,0.5;  0.625,0.535; 0.75,0.6; 0.875,0.7335; 1,1">
                                          <p:stCondLst>
                                            <p:cond delay="1035"/>
                                          </p:stCondLst>
                                        </p:cTn>
                                        <p:tgtEl>
                                          <p:spTgt spid="31"/>
                                        </p:tgtEl>
                                        <p:attrNameLst>
                                          <p:attrName>ppt_y</p:attrName>
                                        </p:attrNameLst>
                                      </p:cBhvr>
                                      <p:tavLst>
                                        <p:tav tm="0" fmla="#ppt_y-sin(pi*$)/81">
                                          <p:val>
                                            <p:fltVal val="0"/>
                                          </p:val>
                                        </p:tav>
                                        <p:tav tm="100000">
                                          <p:val>
                                            <p:fltVal val="1"/>
                                          </p:val>
                                        </p:tav>
                                      </p:tavLst>
                                    </p:anim>
                                    <p:animScale>
                                      <p:cBhvr>
                                        <p:cTn id="16" dur="16">
                                          <p:stCondLst>
                                            <p:cond delay="406"/>
                                          </p:stCondLst>
                                        </p:cTn>
                                        <p:tgtEl>
                                          <p:spTgt spid="31"/>
                                        </p:tgtEl>
                                      </p:cBhvr>
                                      <p:to x="100000" y="60000"/>
                                    </p:animScale>
                                    <p:animScale>
                                      <p:cBhvr>
                                        <p:cTn id="17" dur="104" decel="50000">
                                          <p:stCondLst>
                                            <p:cond delay="423"/>
                                          </p:stCondLst>
                                        </p:cTn>
                                        <p:tgtEl>
                                          <p:spTgt spid="31"/>
                                        </p:tgtEl>
                                      </p:cBhvr>
                                      <p:to x="100000" y="100000"/>
                                    </p:animScale>
                                    <p:animScale>
                                      <p:cBhvr>
                                        <p:cTn id="18" dur="16">
                                          <p:stCondLst>
                                            <p:cond delay="820"/>
                                          </p:stCondLst>
                                        </p:cTn>
                                        <p:tgtEl>
                                          <p:spTgt spid="31"/>
                                        </p:tgtEl>
                                      </p:cBhvr>
                                      <p:to x="100000" y="80000"/>
                                    </p:animScale>
                                    <p:animScale>
                                      <p:cBhvr>
                                        <p:cTn id="19" dur="104" decel="50000">
                                          <p:stCondLst>
                                            <p:cond delay="836"/>
                                          </p:stCondLst>
                                        </p:cTn>
                                        <p:tgtEl>
                                          <p:spTgt spid="31"/>
                                        </p:tgtEl>
                                      </p:cBhvr>
                                      <p:to x="100000" y="100000"/>
                                    </p:animScale>
                                    <p:animScale>
                                      <p:cBhvr>
                                        <p:cTn id="20" dur="16">
                                          <p:stCondLst>
                                            <p:cond delay="1026"/>
                                          </p:stCondLst>
                                        </p:cTn>
                                        <p:tgtEl>
                                          <p:spTgt spid="31"/>
                                        </p:tgtEl>
                                      </p:cBhvr>
                                      <p:to x="100000" y="90000"/>
                                    </p:animScale>
                                    <p:animScale>
                                      <p:cBhvr>
                                        <p:cTn id="21" dur="104" decel="50000">
                                          <p:stCondLst>
                                            <p:cond delay="1042"/>
                                          </p:stCondLst>
                                        </p:cTn>
                                        <p:tgtEl>
                                          <p:spTgt spid="31"/>
                                        </p:tgtEl>
                                      </p:cBhvr>
                                      <p:to x="100000" y="100000"/>
                                    </p:animScale>
                                    <p:animScale>
                                      <p:cBhvr>
                                        <p:cTn id="22" dur="16">
                                          <p:stCondLst>
                                            <p:cond delay="1130"/>
                                          </p:stCondLst>
                                        </p:cTn>
                                        <p:tgtEl>
                                          <p:spTgt spid="31"/>
                                        </p:tgtEl>
                                      </p:cBhvr>
                                      <p:to x="100000" y="95000"/>
                                    </p:animScale>
                                    <p:animScale>
                                      <p:cBhvr>
                                        <p:cTn id="23" dur="104" decel="50000">
                                          <p:stCondLst>
                                            <p:cond delay="1146"/>
                                          </p:stCondLst>
                                        </p:cTn>
                                        <p:tgtEl>
                                          <p:spTgt spid="31"/>
                                        </p:tgtEl>
                                      </p:cBhvr>
                                      <p:to x="100000" y="100000"/>
                                    </p:animScale>
                                  </p:childTnLst>
                                </p:cTn>
                              </p:par>
                            </p:childTnLst>
                          </p:cTn>
                        </p:par>
                        <p:par>
                          <p:cTn id="24" fill="hold">
                            <p:stCondLst>
                              <p:cond delay="1875"/>
                            </p:stCondLst>
                            <p:childTnLst>
                              <p:par>
                                <p:cTn id="25" presetID="42"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3592473" y="1443384"/>
            <a:ext cx="3778739" cy="376347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5196" y="1629427"/>
            <a:ext cx="5343525" cy="34708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8530" y="731513"/>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60" y="1567801"/>
            <a:ext cx="1447993" cy="1542802"/>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92903" y="3297932"/>
            <a:ext cx="9298858" cy="2034995"/>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1668333" y="122935"/>
            <a:ext cx="6356789" cy="1446550"/>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KHỞI ĐỘNG</a:t>
            </a:r>
            <a:endParaRPr lang="zh-CN" altLang="en-US"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方正稚艺简体" panose="03000509000000000000" pitchFamily="65" charset="-122"/>
              <a:cs typeface="+mn-ea"/>
              <a:sym typeface="+mn-lt"/>
            </a:endParaRPr>
          </a:p>
        </p:txBody>
      </p:sp>
      <p:sp>
        <p:nvSpPr>
          <p:cNvPr id="10" name="Rectangle 9">
            <a:extLst>
              <a:ext uri="{FF2B5EF4-FFF2-40B4-BE49-F238E27FC236}">
                <a16:creationId xmlns:a16="http://schemas.microsoft.com/office/drawing/2014/main" id="{25005328-320F-4B6D-B956-F7BD99FE20D2}"/>
              </a:ext>
            </a:extLst>
          </p:cNvPr>
          <p:cNvSpPr/>
          <p:nvPr/>
        </p:nvSpPr>
        <p:spPr>
          <a:xfrm>
            <a:off x="0" y="0"/>
            <a:ext cx="569387" cy="400110"/>
          </a:xfrm>
          <a:prstGeom prst="rect">
            <a:avLst/>
          </a:prstGeom>
          <a:noFill/>
        </p:spPr>
        <p:txBody>
          <a:bodyPr wrap="none" lIns="91440" tIns="45720" rIns="91440" bIns="45720">
            <a:spAutoFit/>
          </a:bodyPr>
          <a:lstStyle/>
          <a:p>
            <a:pPr algn="ctr"/>
            <a:r>
              <a:rPr lang="en-US" sz="2000" b="0" cap="none" spc="0" dirty="0">
                <a:ln w="0"/>
                <a:solidFill>
                  <a:srgbClr val="71C3E3"/>
                </a:solidFill>
                <a:effectLst>
                  <a:outerShdw blurRad="38100" dist="19050" dir="2700000" algn="tl" rotWithShape="0">
                    <a:schemeClr val="dk1">
                      <a:alpha val="40000"/>
                    </a:schemeClr>
                  </a:outerShdw>
                </a:effectLst>
                <a:latin typeface="UTM Gloria" panose="02040603050506020204" pitchFamily="18" charset="0"/>
              </a:rPr>
              <a:t>KTUTS</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115760"/>
            <a:ext cx="1787738" cy="179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t="56845" r="78333"/>
          <a:stretch/>
        </p:blipFill>
        <p:spPr>
          <a:xfrm>
            <a:off x="3592473" y="1443384"/>
            <a:ext cx="3778739" cy="376347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5196" y="1629427"/>
            <a:ext cx="5343525" cy="34708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19822"/>
            <a:ext cx="6953601" cy="3043372"/>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5484" y="886085"/>
            <a:ext cx="1803374" cy="1921452"/>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60" y="1567801"/>
            <a:ext cx="1447993" cy="1542802"/>
          </a:xfrm>
          <a:prstGeom prst="rect">
            <a:avLst/>
          </a:prstGeom>
        </p:spPr>
      </p:pic>
      <p:pic>
        <p:nvPicPr>
          <p:cNvPr id="18" name="图片 2"/>
          <p:cNvPicPr>
            <a:picLocks noChangeAspect="1"/>
          </p:cNvPicPr>
          <p:nvPr/>
        </p:nvPicPr>
        <p:blipFill rotWithShape="1">
          <a:blip r:embed="rId9" cstate="print">
            <a:extLst>
              <a:ext uri="{28A0092B-C50C-407E-A947-70E740481C1C}">
                <a14:useLocalDpi xmlns:a14="http://schemas.microsoft.com/office/drawing/2010/main" val="0"/>
              </a:ext>
            </a:extLst>
          </a:blip>
          <a:srcRect t="56225"/>
          <a:stretch/>
        </p:blipFill>
        <p:spPr>
          <a:xfrm>
            <a:off x="-92903" y="3297932"/>
            <a:ext cx="9298858" cy="2034995"/>
          </a:xfrm>
          <a:prstGeom prst="rect">
            <a:avLst/>
          </a:prstGeom>
        </p:spPr>
      </p:pic>
      <p:sp>
        <p:nvSpPr>
          <p:cNvPr id="20" name="!!文本框 6">
            <a:extLst>
              <a:ext uri="{FF2B5EF4-FFF2-40B4-BE49-F238E27FC236}">
                <a16:creationId xmlns:a16="http://schemas.microsoft.com/office/drawing/2014/main" id="{D30BD5E7-DA0E-4C5B-9A02-DF1DB0F9DBD0}"/>
              </a:ext>
            </a:extLst>
          </p:cNvPr>
          <p:cNvSpPr txBox="1"/>
          <p:nvPr/>
        </p:nvSpPr>
        <p:spPr>
          <a:xfrm>
            <a:off x="1668333" y="122935"/>
            <a:ext cx="6356789" cy="1446550"/>
          </a:xfrm>
          <a:prstGeom prst="rect">
            <a:avLst/>
          </a:prstGeom>
          <a:noFill/>
          <a:ln w="19050">
            <a:noFill/>
            <a:prstDash val="dash"/>
          </a:ln>
        </p:spPr>
        <p:txBody>
          <a:bodyPr wrap="square" rtlCol="0">
            <a:spAutoFit/>
            <a:scene3d>
              <a:camera prst="perspectiveRight"/>
              <a:lightRig rig="threePt" dir="t"/>
            </a:scene3d>
          </a:bodyPr>
          <a:lstStyle/>
          <a:p>
            <a:pPr algn="ctr"/>
            <a:r>
              <a:rPr lang="en-US" altLang="zh-CN"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Tahoma" panose="020B0604030504040204" pitchFamily="34" charset="0"/>
                <a:cs typeface="+mn-ea"/>
                <a:sym typeface="+mn-lt"/>
              </a:rPr>
              <a:t>KHÁM PHÁ</a:t>
            </a:r>
            <a:endParaRPr lang="zh-CN" altLang="en-US" sz="8800" b="1" dirty="0">
              <a:solidFill>
                <a:srgbClr val="E24172"/>
              </a:solidFill>
              <a:effectLst>
                <a:outerShdw blurRad="38100" dist="38100" dir="2700000" algn="tl">
                  <a:srgbClr val="000000">
                    <a:alpha val="43137"/>
                  </a:srgbClr>
                </a:outerShdw>
                <a:reflection blurRad="6350" stA="55000" endA="300" endPos="45500" dir="5400000" sy="-100000" algn="bl" rotWithShape="0"/>
              </a:effectLst>
              <a:latin typeface="UVN Binh Duong" pitchFamily="2" charset="0"/>
              <a:ea typeface="方正稚艺简体" panose="03000509000000000000" pitchFamily="65" charset="-122"/>
              <a:cs typeface="+mn-ea"/>
              <a:sym typeface="+mn-lt"/>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0513" y="-100140"/>
            <a:ext cx="1787738" cy="1792379"/>
          </a:xfrm>
          <a:prstGeom prst="rect">
            <a:avLst/>
          </a:prstGeom>
        </p:spPr>
      </p:pic>
    </p:spTree>
    <p:extLst>
      <p:ext uri="{BB962C8B-B14F-4D97-AF65-F5344CB8AC3E}">
        <p14:creationId xmlns:p14="http://schemas.microsoft.com/office/powerpoint/2010/main" val="374598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2" presetClass="entr" presetSubtype="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250" fill="hold"/>
                                        <p:tgtEl>
                                          <p:spTgt spid="9"/>
                                        </p:tgtEl>
                                        <p:attrNameLst>
                                          <p:attrName>ppt_x</p:attrName>
                                        </p:attrNameLst>
                                      </p:cBhvr>
                                      <p:tavLst>
                                        <p:tav tm="0">
                                          <p:val>
                                            <p:strVal val="1+#ppt_w/2"/>
                                          </p:val>
                                        </p:tav>
                                        <p:tav tm="100000">
                                          <p:val>
                                            <p:strVal val="#ppt_x"/>
                                          </p:val>
                                        </p:tav>
                                      </p:tavLst>
                                    </p:anim>
                                    <p:anim calcmode="lin" valueType="num">
                                      <p:cBhvr additive="base">
                                        <p:cTn id="15" dur="225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750" fill="hold"/>
                                        <p:tgtEl>
                                          <p:spTgt spid="8"/>
                                        </p:tgtEl>
                                        <p:attrNameLst>
                                          <p:attrName>ppt_x</p:attrName>
                                        </p:attrNameLst>
                                      </p:cBhvr>
                                      <p:tavLst>
                                        <p:tav tm="0">
                                          <p:val>
                                            <p:strVal val="1+#ppt_w/2"/>
                                          </p:val>
                                        </p:tav>
                                        <p:tav tm="100000">
                                          <p:val>
                                            <p:strVal val="#ppt_x"/>
                                          </p:val>
                                        </p:tav>
                                      </p:tavLst>
                                    </p:anim>
                                    <p:anim calcmode="lin" valueType="num">
                                      <p:cBhvr additive="base">
                                        <p:cTn id="19" dur="175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16" presetClass="entr" presetSubtype="2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933"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040" y="199355"/>
            <a:ext cx="8520428" cy="2913378"/>
          </a:xfrm>
          <a:prstGeom prst="rect">
            <a:avLst/>
          </a:prstGeom>
        </p:spPr>
      </p:pic>
      <p:sp>
        <p:nvSpPr>
          <p:cNvPr id="21" name="矩形 20"/>
          <p:cNvSpPr/>
          <p:nvPr/>
        </p:nvSpPr>
        <p:spPr>
          <a:xfrm>
            <a:off x="996652" y="1371863"/>
            <a:ext cx="7285404" cy="1231106"/>
          </a:xfrm>
          <a:prstGeom prst="rect">
            <a:avLst/>
          </a:prstGeom>
          <a:noFill/>
          <a:ln>
            <a:noFill/>
          </a:ln>
        </p:spPr>
        <p:txBody>
          <a:bodyPr vert="horz" wrap="square" lIns="0" tIns="0" rIns="0" bIns="0" numCol="1" anchor="t" anchorCtr="0" compatLnSpc="1">
            <a:spAutoFit/>
          </a:bodyPr>
          <a:lstStyle/>
          <a:p>
            <a:pPr algn="ctr" fontAlgn="base">
              <a:spcBef>
                <a:spcPct val="0"/>
              </a:spcBef>
              <a:spcAft>
                <a:spcPct val="0"/>
              </a:spcAft>
              <a:defRPr/>
            </a:pPr>
            <a:r>
              <a:rPr lang="en-US" altLang="zh-CN" sz="4000" dirty="0">
                <a:solidFill>
                  <a:srgbClr val="E71F19"/>
                </a:solidFill>
                <a:latin typeface="UVN Van Chuong Nang" panose="00000400000000000000" pitchFamily="2" charset="0"/>
                <a:ea typeface="华康俪金黑W8(P)" panose="020B0800000000000000" pitchFamily="34" charset="-122"/>
              </a:rPr>
              <a:t>1. TÌM HIỂU SỰ LAN TRUYỀN RUNG ĐỘNG</a:t>
            </a:r>
            <a:endParaRPr lang="zh-CN" altLang="en-US" sz="4000" dirty="0">
              <a:solidFill>
                <a:srgbClr val="E71F19"/>
              </a:solidFill>
              <a:latin typeface="UVN Van Chuong Nang" panose="00000400000000000000" pitchFamily="2" charset="0"/>
              <a:ea typeface="华康俪金黑W8(P)" panose="020B0800000000000000" pitchFamily="34" charset="-122"/>
            </a:endParaRPr>
          </a:p>
        </p:txBody>
      </p:sp>
    </p:spTree>
    <p:extLst>
      <p:ext uri="{BB962C8B-B14F-4D97-AF65-F5344CB8AC3E}">
        <p14:creationId xmlns:p14="http://schemas.microsoft.com/office/powerpoint/2010/main" val="2192263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F9E85F7-7363-4676-B279-6F05996BC77A}"/>
              </a:ext>
            </a:extLst>
          </p:cNvPr>
          <p:cNvGrpSpPr/>
          <p:nvPr/>
        </p:nvGrpSpPr>
        <p:grpSpPr>
          <a:xfrm>
            <a:off x="416650" y="796342"/>
            <a:ext cx="5463470" cy="2716943"/>
            <a:chOff x="1289525" y="1856918"/>
            <a:chExt cx="7284627" cy="3622591"/>
          </a:xfrm>
        </p:grpSpPr>
        <p:sp>
          <p:nvSpPr>
            <p:cNvPr id="28" name="MH_Other_1">
              <a:extLst>
                <a:ext uri="{FF2B5EF4-FFF2-40B4-BE49-F238E27FC236}">
                  <a16:creationId xmlns:a16="http://schemas.microsoft.com/office/drawing/2014/main" id="{0C3AF64B-050B-4BAD-A83B-2F09B1197A14}"/>
                </a:ext>
              </a:extLst>
            </p:cNvPr>
            <p:cNvSpPr/>
            <p:nvPr>
              <p:custDataLst>
                <p:tags r:id="rId2"/>
              </p:custDataLst>
            </p:nvPr>
          </p:nvSpPr>
          <p:spPr>
            <a:xfrm rot="1113369">
              <a:off x="4559996" y="1856918"/>
              <a:ext cx="4014156" cy="3370288"/>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29" name="MH_Other_2">
              <a:extLst>
                <a:ext uri="{FF2B5EF4-FFF2-40B4-BE49-F238E27FC236}">
                  <a16:creationId xmlns:a16="http://schemas.microsoft.com/office/drawing/2014/main" id="{29CDAAB1-3808-4771-B9CF-A492D32AE486}"/>
                </a:ext>
              </a:extLst>
            </p:cNvPr>
            <p:cNvSpPr/>
            <p:nvPr>
              <p:custDataLst>
                <p:tags r:id="rId3"/>
              </p:custDataLst>
            </p:nvPr>
          </p:nvSpPr>
          <p:spPr>
            <a:xfrm rot="1113369">
              <a:off x="4737099" y="2005014"/>
              <a:ext cx="3659188" cy="3074987"/>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2"/>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30" name="MH_SubTitle_2">
              <a:extLst>
                <a:ext uri="{FF2B5EF4-FFF2-40B4-BE49-F238E27FC236}">
                  <a16:creationId xmlns:a16="http://schemas.microsoft.com/office/drawing/2014/main" id="{8268C39C-4D39-4E90-83F5-1CDC9B7621D3}"/>
                </a:ext>
              </a:extLst>
            </p:cNvPr>
            <p:cNvSpPr/>
            <p:nvPr>
              <p:custDataLst>
                <p:tags r:id="rId4"/>
              </p:custDataLst>
            </p:nvPr>
          </p:nvSpPr>
          <p:spPr>
            <a:xfrm rot="1113369">
              <a:off x="4972050" y="2262189"/>
              <a:ext cx="3216275" cy="2543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en-US" sz="2700" b="1" dirty="0" err="1">
                  <a:solidFill>
                    <a:schemeClr val="accent5">
                      <a:lumMod val="50000"/>
                    </a:schemeClr>
                  </a:solidFill>
                  <a:latin typeface="Arial" panose="020B0604020202020204" pitchFamily="34" charset="0"/>
                  <a:cs typeface="Arial" panose="020B0604020202020204" pitchFamily="34" charset="0"/>
                </a:rPr>
                <a:t>Nhờ</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đâu</a:t>
              </a:r>
              <a:r>
                <a:rPr lang="en-US" altLang="en-US" sz="2700" b="1" dirty="0">
                  <a:solidFill>
                    <a:schemeClr val="accent5">
                      <a:lumMod val="50000"/>
                    </a:schemeClr>
                  </a:solidFill>
                  <a:latin typeface="Arial" panose="020B0604020202020204" pitchFamily="34" charset="0"/>
                  <a:cs typeface="Arial" panose="020B0604020202020204" pitchFamily="34" charset="0"/>
                </a:rPr>
                <a:t> tai ta </a:t>
              </a:r>
              <a:r>
                <a:rPr lang="en-US" altLang="en-US" sz="2700" b="1" dirty="0" err="1">
                  <a:solidFill>
                    <a:schemeClr val="accent5">
                      <a:lumMod val="50000"/>
                    </a:schemeClr>
                  </a:solidFill>
                  <a:latin typeface="Arial" panose="020B0604020202020204" pitchFamily="34" charset="0"/>
                  <a:cs typeface="Arial" panose="020B0604020202020204" pitchFamily="34" charset="0"/>
                </a:rPr>
                <a:t>có</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thể</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nghe</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được</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âm</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thanh</a:t>
              </a:r>
              <a:r>
                <a:rPr lang="en-US" altLang="en-US" sz="2700" b="1" dirty="0">
                  <a:solidFill>
                    <a:schemeClr val="accent5">
                      <a:lumMod val="50000"/>
                    </a:schemeClr>
                  </a:solidFill>
                  <a:latin typeface="Arial" panose="020B0604020202020204" pitchFamily="34" charset="0"/>
                  <a:cs typeface="Arial" panose="020B0604020202020204" pitchFamily="34" charset="0"/>
                </a:rPr>
                <a:t>?</a:t>
              </a:r>
            </a:p>
          </p:txBody>
        </p:sp>
        <p:sp>
          <p:nvSpPr>
            <p:cNvPr id="24" name="MH_Other_3">
              <a:extLst>
                <a:ext uri="{FF2B5EF4-FFF2-40B4-BE49-F238E27FC236}">
                  <a16:creationId xmlns:a16="http://schemas.microsoft.com/office/drawing/2014/main" id="{D706AA79-558C-479D-A1FB-6581B58221E1}"/>
                </a:ext>
              </a:extLst>
            </p:cNvPr>
            <p:cNvSpPr/>
            <p:nvPr>
              <p:custDataLst>
                <p:tags r:id="rId5"/>
              </p:custDataLst>
            </p:nvPr>
          </p:nvSpPr>
          <p:spPr>
            <a:xfrm rot="20923212">
              <a:off x="1289525" y="2523335"/>
              <a:ext cx="3566381" cy="2956174"/>
            </a:xfrm>
            <a:custGeom>
              <a:avLst/>
              <a:gdLst>
                <a:gd name="connsiteX0" fmla="*/ 0 w 3566367"/>
                <a:gd name="connsiteY0" fmla="*/ 0 h 3136634"/>
                <a:gd name="connsiteX1" fmla="*/ 3566367 w 3566367"/>
                <a:gd name="connsiteY1" fmla="*/ 0 h 3136634"/>
                <a:gd name="connsiteX2" fmla="*/ 3566367 w 3566367"/>
                <a:gd name="connsiteY2" fmla="*/ 3136634 h 3136634"/>
                <a:gd name="connsiteX3" fmla="*/ 0 w 3566367"/>
                <a:gd name="connsiteY3" fmla="*/ 3136634 h 3136634"/>
                <a:gd name="connsiteX4" fmla="*/ 0 w 3566367"/>
                <a:gd name="connsiteY4" fmla="*/ 0 h 3136634"/>
                <a:gd name="connsiteX0" fmla="*/ 0 w 3566367"/>
                <a:gd name="connsiteY0" fmla="*/ 0 h 3136634"/>
                <a:gd name="connsiteX1" fmla="*/ 3566367 w 3566367"/>
                <a:gd name="connsiteY1" fmla="*/ 0 h 3136634"/>
                <a:gd name="connsiteX2" fmla="*/ 3566367 w 3566367"/>
                <a:gd name="connsiteY2" fmla="*/ 3136634 h 3136634"/>
                <a:gd name="connsiteX3" fmla="*/ 1813768 w 3566367"/>
                <a:gd name="connsiteY3" fmla="*/ 2905617 h 3136634"/>
                <a:gd name="connsiteX4" fmla="*/ 0 w 3566367"/>
                <a:gd name="connsiteY4" fmla="*/ 3136634 h 3136634"/>
                <a:gd name="connsiteX5" fmla="*/ 0 w 3566367"/>
                <a:gd name="connsiteY5" fmla="*/ 0 h 3136634"/>
                <a:gd name="connsiteX0" fmla="*/ 11 w 3566378"/>
                <a:gd name="connsiteY0" fmla="*/ 0 h 3136634"/>
                <a:gd name="connsiteX1" fmla="*/ 3566378 w 3566378"/>
                <a:gd name="connsiteY1" fmla="*/ 0 h 3136634"/>
                <a:gd name="connsiteX2" fmla="*/ 3566378 w 3566378"/>
                <a:gd name="connsiteY2" fmla="*/ 3136634 h 3136634"/>
                <a:gd name="connsiteX3" fmla="*/ 1813779 w 3566378"/>
                <a:gd name="connsiteY3" fmla="*/ 2905617 h 3136634"/>
                <a:gd name="connsiteX4" fmla="*/ 11 w 3566378"/>
                <a:gd name="connsiteY4" fmla="*/ 3136634 h 3136634"/>
                <a:gd name="connsiteX5" fmla="*/ 223104 w 3566378"/>
                <a:gd name="connsiteY5" fmla="*/ 1562592 h 3136634"/>
                <a:gd name="connsiteX6" fmla="*/ 11 w 3566378"/>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813782 w 3566381"/>
                <a:gd name="connsiteY3" fmla="*/ 2905617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566381 w 3566381"/>
                <a:gd name="connsiteY2" fmla="*/ 3136634 h 3136634"/>
                <a:gd name="connsiteX3" fmla="*/ 1747107 w 3566381"/>
                <a:gd name="connsiteY3" fmla="*/ 3010392 h 3136634"/>
                <a:gd name="connsiteX4" fmla="*/ 14 w 3566381"/>
                <a:gd name="connsiteY4" fmla="*/ 3136634 h 3136634"/>
                <a:gd name="connsiteX5" fmla="*/ 165957 w 3566381"/>
                <a:gd name="connsiteY5" fmla="*/ 1572117 h 3136634"/>
                <a:gd name="connsiteX6" fmla="*/ 14 w 3566381"/>
                <a:gd name="connsiteY6" fmla="*/ 0 h 3136634"/>
                <a:gd name="connsiteX0" fmla="*/ 14 w 3566381"/>
                <a:gd name="connsiteY0" fmla="*/ 0 h 3136634"/>
                <a:gd name="connsiteX1" fmla="*/ 3566381 w 3566381"/>
                <a:gd name="connsiteY1" fmla="*/ 0 h 3136634"/>
                <a:gd name="connsiteX2" fmla="*/ 3394933 w 3566381"/>
                <a:gd name="connsiteY2" fmla="*/ 1553067 h 3136634"/>
                <a:gd name="connsiteX3" fmla="*/ 3566381 w 3566381"/>
                <a:gd name="connsiteY3" fmla="*/ 3136634 h 3136634"/>
                <a:gd name="connsiteX4" fmla="*/ 1747107 w 3566381"/>
                <a:gd name="connsiteY4" fmla="*/ 3010392 h 3136634"/>
                <a:gd name="connsiteX5" fmla="*/ 14 w 3566381"/>
                <a:gd name="connsiteY5" fmla="*/ 3136634 h 3136634"/>
                <a:gd name="connsiteX6" fmla="*/ 165957 w 3566381"/>
                <a:gd name="connsiteY6" fmla="*/ 1572117 h 3136634"/>
                <a:gd name="connsiteX7" fmla="*/ 14 w 3566381"/>
                <a:gd name="connsiteY7" fmla="*/ 0 h 3136634"/>
                <a:gd name="connsiteX0" fmla="*/ 14 w 3566381"/>
                <a:gd name="connsiteY0" fmla="*/ 0 h 3136634"/>
                <a:gd name="connsiteX1" fmla="*/ 1851883 w 3566381"/>
                <a:gd name="connsiteY1" fmla="*/ 133842 h 3136634"/>
                <a:gd name="connsiteX2" fmla="*/ 3566381 w 3566381"/>
                <a:gd name="connsiteY2" fmla="*/ 0 h 3136634"/>
                <a:gd name="connsiteX3" fmla="*/ 3394933 w 3566381"/>
                <a:gd name="connsiteY3" fmla="*/ 1553067 h 3136634"/>
                <a:gd name="connsiteX4" fmla="*/ 3566381 w 3566381"/>
                <a:gd name="connsiteY4" fmla="*/ 3136634 h 3136634"/>
                <a:gd name="connsiteX5" fmla="*/ 1747107 w 3566381"/>
                <a:gd name="connsiteY5" fmla="*/ 3010392 h 3136634"/>
                <a:gd name="connsiteX6" fmla="*/ 14 w 3566381"/>
                <a:gd name="connsiteY6" fmla="*/ 3136634 h 3136634"/>
                <a:gd name="connsiteX7" fmla="*/ 165957 w 3566381"/>
                <a:gd name="connsiteY7" fmla="*/ 1572117 h 3136634"/>
                <a:gd name="connsiteX8" fmla="*/ 14 w 3566381"/>
                <a:gd name="connsiteY8" fmla="*/ 0 h 313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6381" h="3136634">
                  <a:moveTo>
                    <a:pt x="14" y="0"/>
                  </a:moveTo>
                  <a:cubicBezTo>
                    <a:pt x="614129" y="164"/>
                    <a:pt x="1237768" y="133678"/>
                    <a:pt x="1851883" y="133842"/>
                  </a:cubicBezTo>
                  <a:lnTo>
                    <a:pt x="3566381" y="0"/>
                  </a:lnTo>
                  <a:cubicBezTo>
                    <a:pt x="3566382" y="504989"/>
                    <a:pt x="3394932" y="1048078"/>
                    <a:pt x="3394933" y="1553067"/>
                  </a:cubicBezTo>
                  <a:lnTo>
                    <a:pt x="3566381" y="3136634"/>
                  </a:lnTo>
                  <a:cubicBezTo>
                    <a:pt x="2975831" y="3132653"/>
                    <a:pt x="2337657" y="3014373"/>
                    <a:pt x="1747107" y="3010392"/>
                  </a:cubicBezTo>
                  <a:lnTo>
                    <a:pt x="14" y="3136634"/>
                  </a:lnTo>
                  <a:cubicBezTo>
                    <a:pt x="-1822" y="2605603"/>
                    <a:pt x="167793" y="2103148"/>
                    <a:pt x="165957" y="1572117"/>
                  </a:cubicBezTo>
                  <a:lnTo>
                    <a:pt x="14" y="0"/>
                  </a:lnTo>
                  <a:close/>
                </a:path>
              </a:pathLst>
            </a:custGeom>
            <a:solidFill>
              <a:schemeClr val="bg1">
                <a:lumMod val="50000"/>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3"/>
            </a:p>
          </p:txBody>
        </p:sp>
        <p:sp>
          <p:nvSpPr>
            <p:cNvPr id="22" name="MH_Other_4">
              <a:extLst>
                <a:ext uri="{FF2B5EF4-FFF2-40B4-BE49-F238E27FC236}">
                  <a16:creationId xmlns:a16="http://schemas.microsoft.com/office/drawing/2014/main" id="{3801D937-4E22-49E9-8B45-7CA36455A264}"/>
                </a:ext>
              </a:extLst>
            </p:cNvPr>
            <p:cNvSpPr/>
            <p:nvPr>
              <p:custDataLst>
                <p:tags r:id="rId6"/>
              </p:custDataLst>
            </p:nvPr>
          </p:nvSpPr>
          <p:spPr>
            <a:xfrm rot="20923212">
              <a:off x="1446212" y="2641600"/>
              <a:ext cx="3249612" cy="2705100"/>
            </a:xfrm>
            <a:custGeom>
              <a:avLst/>
              <a:gdLst>
                <a:gd name="connsiteX0" fmla="*/ 0 w 2695262"/>
                <a:gd name="connsiteY0" fmla="*/ 0 h 2404218"/>
                <a:gd name="connsiteX1" fmla="*/ 195920 w 2695262"/>
                <a:gd name="connsiteY1" fmla="*/ 0 h 2404218"/>
                <a:gd name="connsiteX2" fmla="*/ 196275 w 2695262"/>
                <a:gd name="connsiteY2" fmla="*/ 874 h 2404218"/>
                <a:gd name="connsiteX3" fmla="*/ 218330 w 2695262"/>
                <a:gd name="connsiteY3" fmla="*/ 41969 h 2404218"/>
                <a:gd name="connsiteX4" fmla="*/ 246905 w 2695262"/>
                <a:gd name="connsiteY4" fmla="*/ 3869 h 2404218"/>
                <a:gd name="connsiteX5" fmla="*/ 248195 w 2695262"/>
                <a:gd name="connsiteY5" fmla="*/ 0 h 2404218"/>
                <a:gd name="connsiteX6" fmla="*/ 406505 w 2695262"/>
                <a:gd name="connsiteY6" fmla="*/ 0 h 2404218"/>
                <a:gd name="connsiteX7" fmla="*/ 409616 w 2695262"/>
                <a:gd name="connsiteY7" fmla="*/ 6560 h 2404218"/>
                <a:gd name="connsiteX8" fmla="*/ 407908 w 2695262"/>
                <a:gd name="connsiteY8" fmla="*/ 12261 h 2404218"/>
                <a:gd name="connsiteX9" fmla="*/ 406186 w 2695262"/>
                <a:gd name="connsiteY9" fmla="*/ 9955 h 2404218"/>
                <a:gd name="connsiteX10" fmla="*/ 405929 w 2695262"/>
                <a:gd name="connsiteY10" fmla="*/ 9582 h 2404218"/>
                <a:gd name="connsiteX11" fmla="*/ 405245 w 2695262"/>
                <a:gd name="connsiteY11" fmla="*/ 8695 h 2404218"/>
                <a:gd name="connsiteX12" fmla="*/ 406186 w 2695262"/>
                <a:gd name="connsiteY12" fmla="*/ 9955 h 2404218"/>
                <a:gd name="connsiteX13" fmla="*/ 412595 w 2695262"/>
                <a:gd name="connsiteY13" fmla="*/ 19236 h 2404218"/>
                <a:gd name="connsiteX14" fmla="*/ 427880 w 2695262"/>
                <a:gd name="connsiteY14" fmla="*/ 41969 h 2404218"/>
                <a:gd name="connsiteX15" fmla="*/ 436274 w 2695262"/>
                <a:gd name="connsiteY15" fmla="*/ 0 h 2404218"/>
                <a:gd name="connsiteX16" fmla="*/ 754882 w 2695262"/>
                <a:gd name="connsiteY16" fmla="*/ 0 h 2404218"/>
                <a:gd name="connsiteX17" fmla="*/ 758414 w 2695262"/>
                <a:gd name="connsiteY17" fmla="*/ 7258 h 2404218"/>
                <a:gd name="connsiteX18" fmla="*/ 770780 w 2695262"/>
                <a:gd name="connsiteY18" fmla="*/ 22919 h 2404218"/>
                <a:gd name="connsiteX19" fmla="*/ 799355 w 2695262"/>
                <a:gd name="connsiteY19" fmla="*/ 32444 h 2404218"/>
                <a:gd name="connsiteX20" fmla="*/ 809574 w 2695262"/>
                <a:gd name="connsiteY20" fmla="*/ 3293 h 2404218"/>
                <a:gd name="connsiteX21" fmla="*/ 810997 w 2695262"/>
                <a:gd name="connsiteY21" fmla="*/ 0 h 2404218"/>
                <a:gd name="connsiteX22" fmla="*/ 1360160 w 2695262"/>
                <a:gd name="connsiteY22" fmla="*/ 0 h 2404218"/>
                <a:gd name="connsiteX23" fmla="*/ 1362074 w 2695262"/>
                <a:gd name="connsiteY23" fmla="*/ 5661 h 2404218"/>
                <a:gd name="connsiteX24" fmla="*/ 1380380 w 2695262"/>
                <a:gd name="connsiteY24" fmla="*/ 32444 h 2404218"/>
                <a:gd name="connsiteX25" fmla="*/ 1408955 w 2695262"/>
                <a:gd name="connsiteY25" fmla="*/ 51494 h 2404218"/>
                <a:gd name="connsiteX26" fmla="*/ 1416898 w 2695262"/>
                <a:gd name="connsiteY26" fmla="*/ 2708 h 2404218"/>
                <a:gd name="connsiteX27" fmla="*/ 1417545 w 2695262"/>
                <a:gd name="connsiteY27" fmla="*/ 0 h 2404218"/>
                <a:gd name="connsiteX28" fmla="*/ 1673094 w 2695262"/>
                <a:gd name="connsiteY28" fmla="*/ 0 h 2404218"/>
                <a:gd name="connsiteX29" fmla="*/ 1676689 w 2695262"/>
                <a:gd name="connsiteY29" fmla="*/ 5650 h 2404218"/>
                <a:gd name="connsiteX30" fmla="*/ 1694705 w 2695262"/>
                <a:gd name="connsiteY30" fmla="*/ 41969 h 2404218"/>
                <a:gd name="connsiteX31" fmla="*/ 1704230 w 2695262"/>
                <a:gd name="connsiteY31" fmla="*/ 3869 h 2404218"/>
                <a:gd name="connsiteX32" fmla="*/ 1704878 w 2695262"/>
                <a:gd name="connsiteY32" fmla="*/ 0 h 2404218"/>
                <a:gd name="connsiteX33" fmla="*/ 2106769 w 2695262"/>
                <a:gd name="connsiteY33" fmla="*/ 0 h 2404218"/>
                <a:gd name="connsiteX34" fmla="*/ 2112837 w 2695262"/>
                <a:gd name="connsiteY34" fmla="*/ 6909 h 2404218"/>
                <a:gd name="connsiteX35" fmla="*/ 2151905 w 2695262"/>
                <a:gd name="connsiteY35" fmla="*/ 22919 h 2404218"/>
                <a:gd name="connsiteX36" fmla="*/ 2167184 w 2695262"/>
                <a:gd name="connsiteY36" fmla="*/ 0 h 2404218"/>
                <a:gd name="connsiteX37" fmla="*/ 2459388 w 2695262"/>
                <a:gd name="connsiteY37" fmla="*/ 0 h 2404218"/>
                <a:gd name="connsiteX38" fmla="*/ 2467016 w 2695262"/>
                <a:gd name="connsiteY38" fmla="*/ 16085 h 2404218"/>
                <a:gd name="connsiteX39" fmla="*/ 2465308 w 2695262"/>
                <a:gd name="connsiteY39" fmla="*/ 21786 h 2404218"/>
                <a:gd name="connsiteX40" fmla="*/ 2463586 w 2695262"/>
                <a:gd name="connsiteY40" fmla="*/ 19480 h 2404218"/>
                <a:gd name="connsiteX41" fmla="*/ 2463329 w 2695262"/>
                <a:gd name="connsiteY41" fmla="*/ 19107 h 2404218"/>
                <a:gd name="connsiteX42" fmla="*/ 2462645 w 2695262"/>
                <a:gd name="connsiteY42" fmla="*/ 18220 h 2404218"/>
                <a:gd name="connsiteX43" fmla="*/ 2463586 w 2695262"/>
                <a:gd name="connsiteY43" fmla="*/ 19480 h 2404218"/>
                <a:gd name="connsiteX44" fmla="*/ 2469995 w 2695262"/>
                <a:gd name="connsiteY44" fmla="*/ 28761 h 2404218"/>
                <a:gd name="connsiteX45" fmla="*/ 2485280 w 2695262"/>
                <a:gd name="connsiteY45" fmla="*/ 51494 h 2404218"/>
                <a:gd name="connsiteX46" fmla="*/ 2494805 w 2695262"/>
                <a:gd name="connsiteY46" fmla="*/ 22919 h 2404218"/>
                <a:gd name="connsiteX47" fmla="*/ 2505839 w 2695262"/>
                <a:gd name="connsiteY47" fmla="*/ 0 h 2404218"/>
                <a:gd name="connsiteX48" fmla="*/ 2694830 w 2695262"/>
                <a:gd name="connsiteY48" fmla="*/ 0 h 2404218"/>
                <a:gd name="connsiteX49" fmla="*/ 2694830 w 2695262"/>
                <a:gd name="connsiteY49" fmla="*/ 242661 h 2404218"/>
                <a:gd name="connsiteX50" fmla="*/ 2628155 w 2695262"/>
                <a:gd name="connsiteY50" fmla="*/ 241994 h 2404218"/>
                <a:gd name="connsiteX51" fmla="*/ 2656730 w 2695262"/>
                <a:gd name="connsiteY51" fmla="*/ 251519 h 2404218"/>
                <a:gd name="connsiteX52" fmla="*/ 2694830 w 2695262"/>
                <a:gd name="connsiteY52" fmla="*/ 261044 h 2404218"/>
                <a:gd name="connsiteX53" fmla="*/ 2694830 w 2695262"/>
                <a:gd name="connsiteY53" fmla="*/ 376223 h 2404218"/>
                <a:gd name="connsiteX54" fmla="*/ 2637680 w 2695262"/>
                <a:gd name="connsiteY54" fmla="*/ 375344 h 2404218"/>
                <a:gd name="connsiteX55" fmla="*/ 2666255 w 2695262"/>
                <a:gd name="connsiteY55" fmla="*/ 394394 h 2404218"/>
                <a:gd name="connsiteX56" fmla="*/ 2694830 w 2695262"/>
                <a:gd name="connsiteY56" fmla="*/ 403919 h 2404218"/>
                <a:gd name="connsiteX57" fmla="*/ 2694830 w 2695262"/>
                <a:gd name="connsiteY57" fmla="*/ 621078 h 2404218"/>
                <a:gd name="connsiteX58" fmla="*/ 2685305 w 2695262"/>
                <a:gd name="connsiteY58" fmla="*/ 622994 h 2404218"/>
                <a:gd name="connsiteX59" fmla="*/ 2656730 w 2695262"/>
                <a:gd name="connsiteY59" fmla="*/ 632519 h 2404218"/>
                <a:gd name="connsiteX60" fmla="*/ 2692421 w 2695262"/>
                <a:gd name="connsiteY60" fmla="*/ 639807 h 2404218"/>
                <a:gd name="connsiteX61" fmla="*/ 2694830 w 2695262"/>
                <a:gd name="connsiteY61" fmla="*/ 640290 h 2404218"/>
                <a:gd name="connsiteX62" fmla="*/ 2694830 w 2695262"/>
                <a:gd name="connsiteY62" fmla="*/ 921444 h 2404218"/>
                <a:gd name="connsiteX63" fmla="*/ 2647205 w 2695262"/>
                <a:gd name="connsiteY63" fmla="*/ 937319 h 2404218"/>
                <a:gd name="connsiteX64" fmla="*/ 2675780 w 2695262"/>
                <a:gd name="connsiteY64" fmla="*/ 946844 h 2404218"/>
                <a:gd name="connsiteX65" fmla="*/ 2694830 w 2695262"/>
                <a:gd name="connsiteY65" fmla="*/ 953194 h 2404218"/>
                <a:gd name="connsiteX66" fmla="*/ 2694830 w 2695262"/>
                <a:gd name="connsiteY66" fmla="*/ 1129594 h 2404218"/>
                <a:gd name="connsiteX67" fmla="*/ 2675439 w 2695262"/>
                <a:gd name="connsiteY67" fmla="*/ 1132808 h 2404218"/>
                <a:gd name="connsiteX68" fmla="*/ 2647205 w 2695262"/>
                <a:gd name="connsiteY68" fmla="*/ 1137344 h 2404218"/>
                <a:gd name="connsiteX69" fmla="*/ 2694830 w 2695262"/>
                <a:gd name="connsiteY69" fmla="*/ 1146869 h 2404218"/>
                <a:gd name="connsiteX70" fmla="*/ 2694830 w 2695262"/>
                <a:gd name="connsiteY70" fmla="*/ 1265932 h 2404218"/>
                <a:gd name="connsiteX71" fmla="*/ 2685305 w 2695262"/>
                <a:gd name="connsiteY71" fmla="*/ 1270694 h 2404218"/>
                <a:gd name="connsiteX72" fmla="*/ 2694830 w 2695262"/>
                <a:gd name="connsiteY72" fmla="*/ 1270921 h 2404218"/>
                <a:gd name="connsiteX73" fmla="*/ 2694830 w 2695262"/>
                <a:gd name="connsiteY73" fmla="*/ 1512426 h 2404218"/>
                <a:gd name="connsiteX74" fmla="*/ 2692890 w 2695262"/>
                <a:gd name="connsiteY74" fmla="*/ 1511016 h 2404218"/>
                <a:gd name="connsiteX75" fmla="*/ 2666255 w 2695262"/>
                <a:gd name="connsiteY75" fmla="*/ 1518344 h 2404218"/>
                <a:gd name="connsiteX76" fmla="*/ 2694830 w 2695262"/>
                <a:gd name="connsiteY76" fmla="*/ 1525419 h 2404218"/>
                <a:gd name="connsiteX77" fmla="*/ 2694830 w 2695262"/>
                <a:gd name="connsiteY77" fmla="*/ 1575494 h 2404218"/>
                <a:gd name="connsiteX78" fmla="*/ 2694830 w 2695262"/>
                <a:gd name="connsiteY78" fmla="*/ 1858863 h 2404218"/>
                <a:gd name="connsiteX79" fmla="*/ 2647205 w 2695262"/>
                <a:gd name="connsiteY79" fmla="*/ 1870769 h 2404218"/>
                <a:gd name="connsiteX80" fmla="*/ 2694830 w 2695262"/>
                <a:gd name="connsiteY80" fmla="*/ 1882675 h 2404218"/>
                <a:gd name="connsiteX81" fmla="*/ 2694830 w 2695262"/>
                <a:gd name="connsiteY81" fmla="*/ 2144986 h 2404218"/>
                <a:gd name="connsiteX82" fmla="*/ 2685305 w 2695262"/>
                <a:gd name="connsiteY82" fmla="*/ 2146994 h 2404218"/>
                <a:gd name="connsiteX83" fmla="*/ 2656730 w 2695262"/>
                <a:gd name="connsiteY83" fmla="*/ 2185094 h 2404218"/>
                <a:gd name="connsiteX84" fmla="*/ 2694830 w 2695262"/>
                <a:gd name="connsiteY84" fmla="*/ 2191444 h 2404218"/>
                <a:gd name="connsiteX85" fmla="*/ 2694830 w 2695262"/>
                <a:gd name="connsiteY85" fmla="*/ 2404218 h 2404218"/>
                <a:gd name="connsiteX86" fmla="*/ 2535602 w 2695262"/>
                <a:gd name="connsiteY86" fmla="*/ 2404218 h 2404218"/>
                <a:gd name="connsiteX87" fmla="*/ 2530324 w 2695262"/>
                <a:gd name="connsiteY87" fmla="*/ 2395762 h 2404218"/>
                <a:gd name="connsiteX88" fmla="*/ 2504330 w 2695262"/>
                <a:gd name="connsiteY88" fmla="*/ 2356544 h 2404218"/>
                <a:gd name="connsiteX89" fmla="*/ 2488180 w 2695262"/>
                <a:gd name="connsiteY89" fmla="*/ 2398852 h 2404218"/>
                <a:gd name="connsiteX90" fmla="*/ 2485444 w 2695262"/>
                <a:gd name="connsiteY90" fmla="*/ 2404218 h 2404218"/>
                <a:gd name="connsiteX91" fmla="*/ 2095042 w 2695262"/>
                <a:gd name="connsiteY91" fmla="*/ 2404218 h 2404218"/>
                <a:gd name="connsiteX92" fmla="*/ 2085230 w 2695262"/>
                <a:gd name="connsiteY92" fmla="*/ 2375594 h 2404218"/>
                <a:gd name="connsiteX93" fmla="*/ 2056655 w 2695262"/>
                <a:gd name="connsiteY93" fmla="*/ 2356544 h 2404218"/>
                <a:gd name="connsiteX94" fmla="*/ 2037573 w 2695262"/>
                <a:gd name="connsiteY94" fmla="*/ 2394931 h 2404218"/>
                <a:gd name="connsiteX95" fmla="*/ 2034227 w 2695262"/>
                <a:gd name="connsiteY95" fmla="*/ 2404218 h 2404218"/>
                <a:gd name="connsiteX96" fmla="*/ 1860514 w 2695262"/>
                <a:gd name="connsiteY96" fmla="*/ 2404218 h 2404218"/>
                <a:gd name="connsiteX97" fmla="*/ 1853012 w 2695262"/>
                <a:gd name="connsiteY97" fmla="*/ 2391616 h 2404218"/>
                <a:gd name="connsiteX98" fmla="*/ 1809005 w 2695262"/>
                <a:gd name="connsiteY98" fmla="*/ 2394644 h 2404218"/>
                <a:gd name="connsiteX99" fmla="*/ 1804852 w 2695262"/>
                <a:gd name="connsiteY99" fmla="*/ 2404218 h 2404218"/>
                <a:gd name="connsiteX100" fmla="*/ 1216721 w 2695262"/>
                <a:gd name="connsiteY100" fmla="*/ 2404218 h 2404218"/>
                <a:gd name="connsiteX101" fmla="*/ 1214863 w 2695262"/>
                <a:gd name="connsiteY101" fmla="*/ 2394072 h 2404218"/>
                <a:gd name="connsiteX102" fmla="*/ 1208930 w 2695262"/>
                <a:gd name="connsiteY102" fmla="*/ 2375594 h 2404218"/>
                <a:gd name="connsiteX103" fmla="*/ 1180355 w 2695262"/>
                <a:gd name="connsiteY103" fmla="*/ 2356544 h 2404218"/>
                <a:gd name="connsiteX104" fmla="*/ 1165723 w 2695262"/>
                <a:gd name="connsiteY104" fmla="*/ 2377757 h 2404218"/>
                <a:gd name="connsiteX105" fmla="*/ 1148443 w 2695262"/>
                <a:gd name="connsiteY105" fmla="*/ 2404218 h 2404218"/>
                <a:gd name="connsiteX106" fmla="*/ 837503 w 2695262"/>
                <a:gd name="connsiteY106" fmla="*/ 2404218 h 2404218"/>
                <a:gd name="connsiteX107" fmla="*/ 837455 w 2695262"/>
                <a:gd name="connsiteY107" fmla="*/ 2404169 h 2404218"/>
                <a:gd name="connsiteX108" fmla="*/ 799355 w 2695262"/>
                <a:gd name="connsiteY108" fmla="*/ 2385119 h 2404218"/>
                <a:gd name="connsiteX109" fmla="*/ 792989 w 2695262"/>
                <a:gd name="connsiteY109" fmla="*/ 2404218 h 2404218"/>
                <a:gd name="connsiteX110" fmla="*/ 496949 w 2695262"/>
                <a:gd name="connsiteY110" fmla="*/ 2404218 h 2404218"/>
                <a:gd name="connsiteX111" fmla="*/ 494555 w 2695262"/>
                <a:gd name="connsiteY111" fmla="*/ 2394644 h 2404218"/>
                <a:gd name="connsiteX112" fmla="*/ 456455 w 2695262"/>
                <a:gd name="connsiteY112" fmla="*/ 2385119 h 2404218"/>
                <a:gd name="connsiteX113" fmla="*/ 449738 w 2695262"/>
                <a:gd name="connsiteY113" fmla="*/ 2397147 h 2404218"/>
                <a:gd name="connsiteX114" fmla="*/ 448891 w 2695262"/>
                <a:gd name="connsiteY114" fmla="*/ 2404218 h 2404218"/>
                <a:gd name="connsiteX115" fmla="*/ 264336 w 2695262"/>
                <a:gd name="connsiteY115" fmla="*/ 2404218 h 2404218"/>
                <a:gd name="connsiteX116" fmla="*/ 246905 w 2695262"/>
                <a:gd name="connsiteY116" fmla="*/ 2385119 h 2404218"/>
                <a:gd name="connsiteX117" fmla="*/ 218330 w 2695262"/>
                <a:gd name="connsiteY117" fmla="*/ 2375594 h 2404218"/>
                <a:gd name="connsiteX118" fmla="*/ 189755 w 2695262"/>
                <a:gd name="connsiteY118" fmla="*/ 2404169 h 2404218"/>
                <a:gd name="connsiteX119" fmla="*/ 189739 w 2695262"/>
                <a:gd name="connsiteY119" fmla="*/ 2404218 h 2404218"/>
                <a:gd name="connsiteX120" fmla="*/ 0 w 2695262"/>
                <a:gd name="connsiteY120" fmla="*/ 2404218 h 2404218"/>
                <a:gd name="connsiteX121" fmla="*/ 0 w 2695262"/>
                <a:gd name="connsiteY121" fmla="*/ 2033028 h 2404218"/>
                <a:gd name="connsiteX122" fmla="*/ 6502 w 2695262"/>
                <a:gd name="connsiteY122" fmla="*/ 2028758 h 2404218"/>
                <a:gd name="connsiteX123" fmla="*/ 37355 w 2695262"/>
                <a:gd name="connsiteY123" fmla="*/ 1977143 h 2404218"/>
                <a:gd name="connsiteX124" fmla="*/ 0 w 2695262"/>
                <a:gd name="connsiteY124" fmla="*/ 1972474 h 2404218"/>
                <a:gd name="connsiteX125" fmla="*/ 0 w 2695262"/>
                <a:gd name="connsiteY125" fmla="*/ 1637834 h 2404218"/>
                <a:gd name="connsiteX126" fmla="*/ 4807 w 2695262"/>
                <a:gd name="connsiteY126" fmla="*/ 1632439 h 2404218"/>
                <a:gd name="connsiteX127" fmla="*/ 18305 w 2695262"/>
                <a:gd name="connsiteY127" fmla="*/ 1596143 h 2404218"/>
                <a:gd name="connsiteX128" fmla="*/ 0 w 2695262"/>
                <a:gd name="connsiteY128" fmla="*/ 1592619 h 2404218"/>
                <a:gd name="connsiteX129" fmla="*/ 0 w 2695262"/>
                <a:gd name="connsiteY129" fmla="*/ 1098518 h 2404218"/>
                <a:gd name="connsiteX130" fmla="*/ 5208 w 2695262"/>
                <a:gd name="connsiteY130" fmla="*/ 1092509 h 2404218"/>
                <a:gd name="connsiteX131" fmla="*/ 18305 w 2695262"/>
                <a:gd name="connsiteY131" fmla="*/ 1072268 h 2404218"/>
                <a:gd name="connsiteX132" fmla="*/ 0 w 2695262"/>
                <a:gd name="connsiteY132" fmla="*/ 1066167 h 2404218"/>
                <a:gd name="connsiteX133" fmla="*/ 0 w 2695262"/>
                <a:gd name="connsiteY133" fmla="*/ 690314 h 2404218"/>
                <a:gd name="connsiteX134" fmla="*/ 10093 w 2695262"/>
                <a:gd name="connsiteY134" fmla="*/ 677391 h 2404218"/>
                <a:gd name="connsiteX135" fmla="*/ 18305 w 2695262"/>
                <a:gd name="connsiteY135" fmla="*/ 662693 h 2404218"/>
                <a:gd name="connsiteX136" fmla="*/ 8780 w 2695262"/>
                <a:gd name="connsiteY136" fmla="*/ 624593 h 2404218"/>
                <a:gd name="connsiteX137" fmla="*/ 0 w 2695262"/>
                <a:gd name="connsiteY137" fmla="*/ 622362 h 2404218"/>
                <a:gd name="connsiteX138" fmla="*/ 0 w 2695262"/>
                <a:gd name="connsiteY138" fmla="*/ 355601 h 2404218"/>
                <a:gd name="connsiteX139" fmla="*/ 18305 w 2695262"/>
                <a:gd name="connsiteY139" fmla="*/ 329318 h 2404218"/>
                <a:gd name="connsiteX140" fmla="*/ 0 w 2695262"/>
                <a:gd name="connsiteY140" fmla="*/ 323217 h 240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695262" h="2404218">
                  <a:moveTo>
                    <a:pt x="0" y="0"/>
                  </a:moveTo>
                  <a:lnTo>
                    <a:pt x="195920" y="0"/>
                  </a:lnTo>
                  <a:lnTo>
                    <a:pt x="196275" y="874"/>
                  </a:lnTo>
                  <a:cubicBezTo>
                    <a:pt x="206560" y="28471"/>
                    <a:pt x="186297" y="-6081"/>
                    <a:pt x="218330" y="41969"/>
                  </a:cubicBezTo>
                  <a:cubicBezTo>
                    <a:pt x="227855" y="29269"/>
                    <a:pt x="239029" y="17652"/>
                    <a:pt x="246905" y="3869"/>
                  </a:cubicBezTo>
                  <a:lnTo>
                    <a:pt x="248195" y="0"/>
                  </a:lnTo>
                  <a:lnTo>
                    <a:pt x="406505" y="0"/>
                  </a:lnTo>
                  <a:lnTo>
                    <a:pt x="409616" y="6560"/>
                  </a:lnTo>
                  <a:cubicBezTo>
                    <a:pt x="415889" y="21185"/>
                    <a:pt x="411365" y="16617"/>
                    <a:pt x="407908" y="12261"/>
                  </a:cubicBezTo>
                  <a:lnTo>
                    <a:pt x="406186" y="9955"/>
                  </a:lnTo>
                  <a:lnTo>
                    <a:pt x="405929" y="9582"/>
                  </a:lnTo>
                  <a:cubicBezTo>
                    <a:pt x="404850" y="8065"/>
                    <a:pt x="404769" y="8009"/>
                    <a:pt x="405245" y="8695"/>
                  </a:cubicBezTo>
                  <a:lnTo>
                    <a:pt x="406186" y="9955"/>
                  </a:lnTo>
                  <a:lnTo>
                    <a:pt x="412595" y="19236"/>
                  </a:lnTo>
                  <a:cubicBezTo>
                    <a:pt x="416107" y="24395"/>
                    <a:pt x="421056" y="31733"/>
                    <a:pt x="427880" y="41969"/>
                  </a:cubicBezTo>
                  <a:lnTo>
                    <a:pt x="436274" y="0"/>
                  </a:lnTo>
                  <a:lnTo>
                    <a:pt x="754882" y="0"/>
                  </a:lnTo>
                  <a:lnTo>
                    <a:pt x="758414" y="7258"/>
                  </a:lnTo>
                  <a:cubicBezTo>
                    <a:pt x="762277" y="13871"/>
                    <a:pt x="766418" y="19429"/>
                    <a:pt x="770780" y="22919"/>
                  </a:cubicBezTo>
                  <a:cubicBezTo>
                    <a:pt x="778620" y="29191"/>
                    <a:pt x="789830" y="29269"/>
                    <a:pt x="799355" y="32444"/>
                  </a:cubicBezTo>
                  <a:cubicBezTo>
                    <a:pt x="812868" y="-8094"/>
                    <a:pt x="807305" y="7867"/>
                    <a:pt x="809574" y="3293"/>
                  </a:cubicBezTo>
                  <a:lnTo>
                    <a:pt x="810997" y="0"/>
                  </a:lnTo>
                  <a:lnTo>
                    <a:pt x="1360160" y="0"/>
                  </a:lnTo>
                  <a:lnTo>
                    <a:pt x="1362074" y="5661"/>
                  </a:lnTo>
                  <a:cubicBezTo>
                    <a:pt x="1365941" y="14735"/>
                    <a:pt x="1371148" y="23212"/>
                    <a:pt x="1380380" y="32444"/>
                  </a:cubicBezTo>
                  <a:cubicBezTo>
                    <a:pt x="1388475" y="40539"/>
                    <a:pt x="1399430" y="45144"/>
                    <a:pt x="1408955" y="51494"/>
                  </a:cubicBezTo>
                  <a:cubicBezTo>
                    <a:pt x="1412174" y="32185"/>
                    <a:pt x="1414272" y="17253"/>
                    <a:pt x="1416898" y="2708"/>
                  </a:cubicBezTo>
                  <a:lnTo>
                    <a:pt x="1417545" y="0"/>
                  </a:lnTo>
                  <a:lnTo>
                    <a:pt x="1673094" y="0"/>
                  </a:lnTo>
                  <a:lnTo>
                    <a:pt x="1676689" y="5650"/>
                  </a:lnTo>
                  <a:cubicBezTo>
                    <a:pt x="1679827" y="11228"/>
                    <a:pt x="1682620" y="17800"/>
                    <a:pt x="1694705" y="41969"/>
                  </a:cubicBezTo>
                  <a:cubicBezTo>
                    <a:pt x="1697880" y="29269"/>
                    <a:pt x="1701663" y="16706"/>
                    <a:pt x="1704230" y="3869"/>
                  </a:cubicBezTo>
                  <a:lnTo>
                    <a:pt x="1704878" y="0"/>
                  </a:lnTo>
                  <a:lnTo>
                    <a:pt x="2106769" y="0"/>
                  </a:lnTo>
                  <a:lnTo>
                    <a:pt x="2112837" y="6909"/>
                  </a:lnTo>
                  <a:cubicBezTo>
                    <a:pt x="2119470" y="13291"/>
                    <a:pt x="2124839" y="13897"/>
                    <a:pt x="2151905" y="22919"/>
                  </a:cubicBezTo>
                  <a:lnTo>
                    <a:pt x="2167184" y="0"/>
                  </a:lnTo>
                  <a:lnTo>
                    <a:pt x="2459388" y="0"/>
                  </a:lnTo>
                  <a:lnTo>
                    <a:pt x="2467016" y="16085"/>
                  </a:lnTo>
                  <a:cubicBezTo>
                    <a:pt x="2473289" y="30710"/>
                    <a:pt x="2468765" y="26142"/>
                    <a:pt x="2465308" y="21786"/>
                  </a:cubicBezTo>
                  <a:lnTo>
                    <a:pt x="2463586" y="19480"/>
                  </a:lnTo>
                  <a:lnTo>
                    <a:pt x="2463329" y="19107"/>
                  </a:lnTo>
                  <a:cubicBezTo>
                    <a:pt x="2462250" y="17590"/>
                    <a:pt x="2462169" y="17534"/>
                    <a:pt x="2462645" y="18220"/>
                  </a:cubicBezTo>
                  <a:lnTo>
                    <a:pt x="2463586" y="19480"/>
                  </a:lnTo>
                  <a:lnTo>
                    <a:pt x="2469995" y="28761"/>
                  </a:lnTo>
                  <a:cubicBezTo>
                    <a:pt x="2473507" y="33920"/>
                    <a:pt x="2478456" y="41258"/>
                    <a:pt x="2485280" y="51494"/>
                  </a:cubicBezTo>
                  <a:cubicBezTo>
                    <a:pt x="2488455" y="41969"/>
                    <a:pt x="2490850" y="32147"/>
                    <a:pt x="2494805" y="22919"/>
                  </a:cubicBezTo>
                  <a:lnTo>
                    <a:pt x="2505839" y="0"/>
                  </a:lnTo>
                  <a:lnTo>
                    <a:pt x="2694830" y="0"/>
                  </a:lnTo>
                  <a:lnTo>
                    <a:pt x="2694830" y="242661"/>
                  </a:lnTo>
                  <a:lnTo>
                    <a:pt x="2628155" y="241994"/>
                  </a:lnTo>
                  <a:cubicBezTo>
                    <a:pt x="2618115" y="241994"/>
                    <a:pt x="2647076" y="248761"/>
                    <a:pt x="2656730" y="251519"/>
                  </a:cubicBezTo>
                  <a:cubicBezTo>
                    <a:pt x="2669317" y="255115"/>
                    <a:pt x="2682130" y="257869"/>
                    <a:pt x="2694830" y="261044"/>
                  </a:cubicBezTo>
                  <a:lnTo>
                    <a:pt x="2694830" y="376223"/>
                  </a:lnTo>
                  <a:lnTo>
                    <a:pt x="2637680" y="375344"/>
                  </a:lnTo>
                  <a:cubicBezTo>
                    <a:pt x="2626234" y="375529"/>
                    <a:pt x="2656730" y="388044"/>
                    <a:pt x="2666255" y="394394"/>
                  </a:cubicBezTo>
                  <a:cubicBezTo>
                    <a:pt x="2674609" y="399963"/>
                    <a:pt x="2685305" y="400744"/>
                    <a:pt x="2694830" y="403919"/>
                  </a:cubicBezTo>
                  <a:lnTo>
                    <a:pt x="2694830" y="621078"/>
                  </a:lnTo>
                  <a:lnTo>
                    <a:pt x="2685305" y="622994"/>
                  </a:lnTo>
                  <a:cubicBezTo>
                    <a:pt x="2675565" y="625429"/>
                    <a:pt x="2666255" y="629344"/>
                    <a:pt x="2656730" y="632519"/>
                  </a:cubicBezTo>
                  <a:cubicBezTo>
                    <a:pt x="2656730" y="632519"/>
                    <a:pt x="2672587" y="635790"/>
                    <a:pt x="2692421" y="639807"/>
                  </a:cubicBezTo>
                  <a:lnTo>
                    <a:pt x="2694830" y="640290"/>
                  </a:lnTo>
                  <a:lnTo>
                    <a:pt x="2694830" y="921444"/>
                  </a:lnTo>
                  <a:lnTo>
                    <a:pt x="2647205" y="937319"/>
                  </a:lnTo>
                  <a:lnTo>
                    <a:pt x="2675780" y="946844"/>
                  </a:lnTo>
                  <a:lnTo>
                    <a:pt x="2694830" y="953194"/>
                  </a:lnTo>
                  <a:lnTo>
                    <a:pt x="2694830" y="1129594"/>
                  </a:lnTo>
                  <a:lnTo>
                    <a:pt x="2675439" y="1132808"/>
                  </a:lnTo>
                  <a:cubicBezTo>
                    <a:pt x="2667512" y="1134057"/>
                    <a:pt x="2658432" y="1135473"/>
                    <a:pt x="2647205" y="1137344"/>
                  </a:cubicBezTo>
                  <a:cubicBezTo>
                    <a:pt x="2663080" y="1140519"/>
                    <a:pt x="2680350" y="1139629"/>
                    <a:pt x="2694830" y="1146869"/>
                  </a:cubicBezTo>
                  <a:lnTo>
                    <a:pt x="2694830" y="1265932"/>
                  </a:lnTo>
                  <a:lnTo>
                    <a:pt x="2685305" y="1270694"/>
                  </a:lnTo>
                  <a:lnTo>
                    <a:pt x="2694830" y="1270921"/>
                  </a:lnTo>
                  <a:lnTo>
                    <a:pt x="2694830" y="1512426"/>
                  </a:lnTo>
                  <a:lnTo>
                    <a:pt x="2692890" y="1511016"/>
                  </a:lnTo>
                  <a:cubicBezTo>
                    <a:pt x="2694019" y="1508535"/>
                    <a:pt x="2705321" y="1505322"/>
                    <a:pt x="2666255" y="1518344"/>
                  </a:cubicBezTo>
                  <a:lnTo>
                    <a:pt x="2694830" y="1525419"/>
                  </a:lnTo>
                  <a:lnTo>
                    <a:pt x="2694830" y="1575494"/>
                  </a:lnTo>
                  <a:lnTo>
                    <a:pt x="2694830" y="1858863"/>
                  </a:lnTo>
                  <a:lnTo>
                    <a:pt x="2647205" y="1870769"/>
                  </a:lnTo>
                  <a:lnTo>
                    <a:pt x="2694830" y="1882675"/>
                  </a:lnTo>
                  <a:lnTo>
                    <a:pt x="2694830" y="2144986"/>
                  </a:lnTo>
                  <a:lnTo>
                    <a:pt x="2685305" y="2146994"/>
                  </a:lnTo>
                  <a:cubicBezTo>
                    <a:pt x="2671106" y="2154094"/>
                    <a:pt x="2666255" y="2172394"/>
                    <a:pt x="2656730" y="2185094"/>
                  </a:cubicBezTo>
                  <a:lnTo>
                    <a:pt x="2694830" y="2191444"/>
                  </a:lnTo>
                  <a:lnTo>
                    <a:pt x="2694830" y="2404218"/>
                  </a:lnTo>
                  <a:lnTo>
                    <a:pt x="2535602" y="2404218"/>
                  </a:lnTo>
                  <a:lnTo>
                    <a:pt x="2530324" y="2395762"/>
                  </a:lnTo>
                  <a:cubicBezTo>
                    <a:pt x="2520580" y="2380674"/>
                    <a:pt x="2510110" y="2365214"/>
                    <a:pt x="2504330" y="2356544"/>
                  </a:cubicBezTo>
                  <a:cubicBezTo>
                    <a:pt x="2493819" y="2388078"/>
                    <a:pt x="2496242" y="2383333"/>
                    <a:pt x="2488180" y="2398852"/>
                  </a:cubicBezTo>
                  <a:lnTo>
                    <a:pt x="2485444" y="2404218"/>
                  </a:lnTo>
                  <a:lnTo>
                    <a:pt x="2095042" y="2404218"/>
                  </a:lnTo>
                  <a:lnTo>
                    <a:pt x="2085230" y="2375594"/>
                  </a:lnTo>
                  <a:cubicBezTo>
                    <a:pt x="2079671" y="2365587"/>
                    <a:pt x="2066180" y="2362894"/>
                    <a:pt x="2056655" y="2356544"/>
                  </a:cubicBezTo>
                  <a:cubicBezTo>
                    <a:pt x="2024320" y="2405046"/>
                    <a:pt x="2044560" y="2371632"/>
                    <a:pt x="2037573" y="2394931"/>
                  </a:cubicBezTo>
                  <a:lnTo>
                    <a:pt x="2034227" y="2404218"/>
                  </a:lnTo>
                  <a:lnTo>
                    <a:pt x="1860514" y="2404218"/>
                  </a:lnTo>
                  <a:lnTo>
                    <a:pt x="1853012" y="2391616"/>
                  </a:lnTo>
                  <a:cubicBezTo>
                    <a:pt x="1841317" y="2372663"/>
                    <a:pt x="1832135" y="2365732"/>
                    <a:pt x="1809005" y="2394644"/>
                  </a:cubicBezTo>
                  <a:lnTo>
                    <a:pt x="1804852" y="2404218"/>
                  </a:lnTo>
                  <a:lnTo>
                    <a:pt x="1216721" y="2404218"/>
                  </a:lnTo>
                  <a:lnTo>
                    <a:pt x="1214863" y="2394072"/>
                  </a:lnTo>
                  <a:cubicBezTo>
                    <a:pt x="1213907" y="2387460"/>
                    <a:pt x="1212561" y="2381040"/>
                    <a:pt x="1208930" y="2375594"/>
                  </a:cubicBezTo>
                  <a:cubicBezTo>
                    <a:pt x="1202580" y="2366069"/>
                    <a:pt x="1189880" y="2362894"/>
                    <a:pt x="1180355" y="2356544"/>
                  </a:cubicBezTo>
                  <a:cubicBezTo>
                    <a:pt x="1180355" y="2356544"/>
                    <a:pt x="1173775" y="2365923"/>
                    <a:pt x="1165723" y="2377757"/>
                  </a:cubicBezTo>
                  <a:lnTo>
                    <a:pt x="1148443" y="2404218"/>
                  </a:lnTo>
                  <a:lnTo>
                    <a:pt x="837503" y="2404218"/>
                  </a:lnTo>
                  <a:lnTo>
                    <a:pt x="837455" y="2404169"/>
                  </a:lnTo>
                  <a:cubicBezTo>
                    <a:pt x="827415" y="2394129"/>
                    <a:pt x="812055" y="2391469"/>
                    <a:pt x="799355" y="2385119"/>
                  </a:cubicBezTo>
                  <a:lnTo>
                    <a:pt x="792989" y="2404218"/>
                  </a:lnTo>
                  <a:lnTo>
                    <a:pt x="496949" y="2404218"/>
                  </a:lnTo>
                  <a:lnTo>
                    <a:pt x="494555" y="2394644"/>
                  </a:lnTo>
                  <a:cubicBezTo>
                    <a:pt x="481855" y="2391469"/>
                    <a:pt x="465712" y="2375862"/>
                    <a:pt x="456455" y="2385119"/>
                  </a:cubicBezTo>
                  <a:cubicBezTo>
                    <a:pt x="453041" y="2388533"/>
                    <a:pt x="450976" y="2392629"/>
                    <a:pt x="449738" y="2397147"/>
                  </a:cubicBezTo>
                  <a:lnTo>
                    <a:pt x="448891" y="2404218"/>
                  </a:lnTo>
                  <a:lnTo>
                    <a:pt x="264336" y="2404218"/>
                  </a:lnTo>
                  <a:lnTo>
                    <a:pt x="246905" y="2385119"/>
                  </a:lnTo>
                  <a:cubicBezTo>
                    <a:pt x="239192" y="2378691"/>
                    <a:pt x="227855" y="2378769"/>
                    <a:pt x="218330" y="2375594"/>
                  </a:cubicBezTo>
                  <a:cubicBezTo>
                    <a:pt x="208805" y="2385119"/>
                    <a:pt x="197227" y="2392961"/>
                    <a:pt x="189755" y="2404169"/>
                  </a:cubicBezTo>
                  <a:lnTo>
                    <a:pt x="189739" y="2404218"/>
                  </a:lnTo>
                  <a:lnTo>
                    <a:pt x="0" y="2404218"/>
                  </a:lnTo>
                  <a:lnTo>
                    <a:pt x="0" y="2033028"/>
                  </a:lnTo>
                  <a:lnTo>
                    <a:pt x="6502" y="2028758"/>
                  </a:lnTo>
                  <a:cubicBezTo>
                    <a:pt x="11426" y="2022373"/>
                    <a:pt x="15521" y="2009895"/>
                    <a:pt x="37355" y="1977143"/>
                  </a:cubicBezTo>
                  <a:lnTo>
                    <a:pt x="0" y="1972474"/>
                  </a:lnTo>
                  <a:lnTo>
                    <a:pt x="0" y="1637834"/>
                  </a:lnTo>
                  <a:lnTo>
                    <a:pt x="4807" y="1632439"/>
                  </a:lnTo>
                  <a:cubicBezTo>
                    <a:pt x="10263" y="1623819"/>
                    <a:pt x="12282" y="1614213"/>
                    <a:pt x="18305" y="1596143"/>
                  </a:cubicBezTo>
                  <a:lnTo>
                    <a:pt x="0" y="1592619"/>
                  </a:lnTo>
                  <a:lnTo>
                    <a:pt x="0" y="1098518"/>
                  </a:lnTo>
                  <a:lnTo>
                    <a:pt x="5208" y="1092509"/>
                  </a:lnTo>
                  <a:cubicBezTo>
                    <a:pt x="9574" y="1085762"/>
                    <a:pt x="13543" y="1078618"/>
                    <a:pt x="18305" y="1072268"/>
                  </a:cubicBezTo>
                  <a:lnTo>
                    <a:pt x="0" y="1066167"/>
                  </a:lnTo>
                  <a:lnTo>
                    <a:pt x="0" y="690314"/>
                  </a:lnTo>
                  <a:lnTo>
                    <a:pt x="10093" y="677391"/>
                  </a:lnTo>
                  <a:cubicBezTo>
                    <a:pt x="14013" y="672944"/>
                    <a:pt x="17496" y="668360"/>
                    <a:pt x="18305" y="662693"/>
                  </a:cubicBezTo>
                  <a:cubicBezTo>
                    <a:pt x="20156" y="649734"/>
                    <a:pt x="11955" y="637293"/>
                    <a:pt x="8780" y="624593"/>
                  </a:cubicBezTo>
                  <a:lnTo>
                    <a:pt x="0" y="622362"/>
                  </a:lnTo>
                  <a:lnTo>
                    <a:pt x="0" y="355601"/>
                  </a:lnTo>
                  <a:lnTo>
                    <a:pt x="18305" y="329318"/>
                  </a:lnTo>
                  <a:lnTo>
                    <a:pt x="0" y="323217"/>
                  </a:lnTo>
                  <a:close/>
                </a:path>
              </a:pathLst>
            </a:custGeom>
            <a:solidFill>
              <a:schemeClr val="accent1"/>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50" dirty="0">
                <a:latin typeface="Arial" panose="020B0604020202020204" pitchFamily="34" charset="0"/>
                <a:cs typeface="Arial" panose="020B0604020202020204" pitchFamily="34" charset="0"/>
              </a:endParaRPr>
            </a:p>
          </p:txBody>
        </p:sp>
        <p:sp>
          <p:nvSpPr>
            <p:cNvPr id="23" name="MH_SubTitle_1">
              <a:extLst>
                <a:ext uri="{FF2B5EF4-FFF2-40B4-BE49-F238E27FC236}">
                  <a16:creationId xmlns:a16="http://schemas.microsoft.com/office/drawing/2014/main" id="{51368A5D-8514-446E-A01E-1D9152AAEC6D}"/>
                </a:ext>
              </a:extLst>
            </p:cNvPr>
            <p:cNvSpPr/>
            <p:nvPr>
              <p:custDataLst>
                <p:tags r:id="rId7"/>
              </p:custDataLst>
            </p:nvPr>
          </p:nvSpPr>
          <p:spPr>
            <a:xfrm rot="20923212">
              <a:off x="1644649" y="2876550"/>
              <a:ext cx="2857500" cy="2260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en-US" sz="2700" b="1" dirty="0" err="1">
                  <a:solidFill>
                    <a:schemeClr val="accent5">
                      <a:lumMod val="50000"/>
                    </a:schemeClr>
                  </a:solidFill>
                  <a:latin typeface="Arial" panose="020B0604020202020204" pitchFamily="34" charset="0"/>
                  <a:cs typeface="Arial" panose="020B0604020202020204" pitchFamily="34" charset="0"/>
                </a:rPr>
                <a:t>Vì</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sao</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các</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mẩu</a:t>
              </a:r>
              <a:r>
                <a:rPr lang="en-US" altLang="en-US" sz="2700" b="1" dirty="0">
                  <a:solidFill>
                    <a:schemeClr val="accent5">
                      <a:lumMod val="50000"/>
                    </a:schemeClr>
                  </a:solidFill>
                  <a:latin typeface="Arial" panose="020B0604020202020204" pitchFamily="34" charset="0"/>
                  <a:cs typeface="Arial" panose="020B0604020202020204" pitchFamily="34" charset="0"/>
                </a:rPr>
                <a:t> </a:t>
              </a:r>
              <a:r>
                <a:rPr lang="en-US" altLang="en-US" sz="2700" b="1" dirty="0" err="1">
                  <a:solidFill>
                    <a:schemeClr val="accent5">
                      <a:lumMod val="50000"/>
                    </a:schemeClr>
                  </a:solidFill>
                  <a:latin typeface="Arial" panose="020B0604020202020204" pitchFamily="34" charset="0"/>
                  <a:cs typeface="Arial" panose="020B0604020202020204" pitchFamily="34" charset="0"/>
                </a:rPr>
                <a:t>giấy</a:t>
              </a:r>
              <a:r>
                <a:rPr lang="en-US" altLang="en-US" sz="2700" b="1" dirty="0">
                  <a:solidFill>
                    <a:schemeClr val="accent5">
                      <a:lumMod val="50000"/>
                    </a:schemeClr>
                  </a:solidFill>
                  <a:latin typeface="Arial" panose="020B0604020202020204" pitchFamily="34" charset="0"/>
                  <a:cs typeface="Arial" panose="020B0604020202020204" pitchFamily="34" charset="0"/>
                </a:rPr>
                <a:t> rung?</a:t>
              </a:r>
            </a:p>
          </p:txBody>
        </p:sp>
      </p:grpSp>
      <p:pic>
        <p:nvPicPr>
          <p:cNvPr id="3" name="图片 2">
            <a:extLst>
              <a:ext uri="{FF2B5EF4-FFF2-40B4-BE49-F238E27FC236}">
                <a16:creationId xmlns:a16="http://schemas.microsoft.com/office/drawing/2014/main" id="{1AEC981F-76ED-4D4E-985E-3FFD95DD5D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6318" y="1055973"/>
            <a:ext cx="3112124" cy="4457956"/>
          </a:xfrm>
          <a:prstGeom prst="rect">
            <a:avLst/>
          </a:prstGeom>
        </p:spPr>
      </p:pic>
    </p:spTree>
    <p:custDataLst>
      <p:tags r:id="rId1"/>
    </p:custDataLst>
    <p:extLst>
      <p:ext uri="{BB962C8B-B14F-4D97-AF65-F5344CB8AC3E}">
        <p14:creationId xmlns:p14="http://schemas.microsoft.com/office/powerpoint/2010/main" val="30125911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933" y="1674270"/>
            <a:ext cx="5343525" cy="347081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1716"/>
            <a:ext cx="6953601" cy="304337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40" y="351755"/>
            <a:ext cx="8520428" cy="2913378"/>
          </a:xfrm>
          <a:prstGeom prst="rect">
            <a:avLst/>
          </a:prstGeom>
        </p:spPr>
      </p:pic>
      <p:sp>
        <p:nvSpPr>
          <p:cNvPr id="21" name="矩形 20"/>
          <p:cNvSpPr/>
          <p:nvPr/>
        </p:nvSpPr>
        <p:spPr>
          <a:xfrm>
            <a:off x="1466552" y="1486163"/>
            <a:ext cx="7285404" cy="1231106"/>
          </a:xfrm>
          <a:prstGeom prst="rect">
            <a:avLst/>
          </a:prstGeom>
          <a:noFill/>
          <a:ln>
            <a:noFill/>
          </a:ln>
        </p:spPr>
        <p:txBody>
          <a:bodyPr vert="horz" wrap="square" lIns="0" tIns="0" rIns="0" bIns="0" numCol="1" anchor="t" anchorCtr="0" compatLnSpc="1">
            <a:spAutoFit/>
          </a:bodyPr>
          <a:lstStyle/>
          <a:p>
            <a:pPr algn="ctr" fontAlgn="base">
              <a:spcBef>
                <a:spcPct val="0"/>
              </a:spcBef>
              <a:spcAft>
                <a:spcPct val="0"/>
              </a:spcAft>
              <a:defRPr/>
            </a:pPr>
            <a:r>
              <a:rPr lang="en-US" altLang="zh-CN" sz="4000" dirty="0">
                <a:solidFill>
                  <a:srgbClr val="E71F19"/>
                </a:solidFill>
                <a:latin typeface="UVN Van Chuong Nang" panose="00000400000000000000" pitchFamily="2" charset="0"/>
                <a:ea typeface="华康俪金黑W8(P)" panose="020B0800000000000000" pitchFamily="34" charset="-122"/>
              </a:rPr>
              <a:t>2. ÂM THANH LAN TRUYỀN QUA MÔI TRƯỜNG NÀO?</a:t>
            </a:r>
            <a:endParaRPr lang="zh-CN" altLang="en-US" sz="4000" dirty="0">
              <a:solidFill>
                <a:srgbClr val="E71F19"/>
              </a:solidFill>
              <a:latin typeface="UVN Van Chuong Nang" panose="00000400000000000000" pitchFamily="2" charset="0"/>
              <a:ea typeface="华康俪金黑W8(P)"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1"/>
                                        </p:tgtEl>
                                        <p:attrNameLst>
                                          <p:attrName>style.visibility</p:attrName>
                                        </p:attrNameLst>
                                      </p:cBhvr>
                                      <p:to>
                                        <p:strVal val="visible"/>
                                      </p:to>
                                    </p:set>
                                    <p:anim by="(-#ppt_w*2)" calcmode="lin" valueType="num">
                                      <p:cBhvr rctx="PPT">
                                        <p:cTn id="13" dur="300" autoRev="1" fill="hold">
                                          <p:stCondLst>
                                            <p:cond delay="0"/>
                                          </p:stCondLst>
                                        </p:cTn>
                                        <p:tgtEl>
                                          <p:spTgt spid="21"/>
                                        </p:tgtEl>
                                        <p:attrNameLst>
                                          <p:attrName>ppt_w</p:attrName>
                                        </p:attrNameLst>
                                      </p:cBhvr>
                                    </p:anim>
                                    <p:anim by="(#ppt_w*0.50)" calcmode="lin" valueType="num">
                                      <p:cBhvr>
                                        <p:cTn id="14" dur="300" decel="50000" autoRev="1" fill="hold">
                                          <p:stCondLst>
                                            <p:cond delay="0"/>
                                          </p:stCondLst>
                                        </p:cTn>
                                        <p:tgtEl>
                                          <p:spTgt spid="21"/>
                                        </p:tgtEl>
                                        <p:attrNameLst>
                                          <p:attrName>ppt_x</p:attrName>
                                        </p:attrNameLst>
                                      </p:cBhvr>
                                    </p:anim>
                                    <p:anim from="(-#ppt_h/2)" to="(#ppt_y)" calcmode="lin" valueType="num">
                                      <p:cBhvr>
                                        <p:cTn id="15" dur="600" fill="hold">
                                          <p:stCondLst>
                                            <p:cond delay="0"/>
                                          </p:stCondLst>
                                        </p:cTn>
                                        <p:tgtEl>
                                          <p:spTgt spid="21"/>
                                        </p:tgtEl>
                                        <p:attrNameLst>
                                          <p:attrName>ppt_y</p:attrName>
                                        </p:attrNameLst>
                                      </p:cBhvr>
                                    </p:anim>
                                    <p:animRot by="21600000">
                                      <p:cBhvr>
                                        <p:cTn id="16"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4491" y="1801582"/>
            <a:ext cx="5343525" cy="3470818"/>
          </a:xfrm>
          <a:prstGeom prst="rect">
            <a:avLst/>
          </a:prstGeom>
        </p:spPr>
      </p:pic>
      <p:sp>
        <p:nvSpPr>
          <p:cNvPr id="23" name="Rounded Rectangular Callout 22"/>
          <p:cNvSpPr/>
          <p:nvPr/>
        </p:nvSpPr>
        <p:spPr>
          <a:xfrm>
            <a:off x="4032136" y="2309740"/>
            <a:ext cx="4798714" cy="1730626"/>
          </a:xfrm>
          <a:prstGeom prst="wedgeRoundRectCallout">
            <a:avLst>
              <a:gd name="adj1" fmla="val -58933"/>
              <a:gd name="adj2" fmla="val -1823"/>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MH_Others_2"/>
          <p:cNvSpPr txBox="1"/>
          <p:nvPr>
            <p:custDataLst>
              <p:tags r:id="rId1"/>
            </p:custDataLst>
          </p:nvPr>
        </p:nvSpPr>
        <p:spPr>
          <a:xfrm>
            <a:off x="4032135" y="2627745"/>
            <a:ext cx="4931130" cy="1107996"/>
          </a:xfrm>
          <a:prstGeom prst="rect">
            <a:avLst/>
          </a:prstGeom>
          <a:noFill/>
        </p:spPr>
        <p:txBody>
          <a:bodyPr wrap="square" lIns="0" tIns="0" rIns="0" bIns="0">
            <a:spAutoFit/>
          </a:bodyPr>
          <a:lstStyle/>
          <a:p>
            <a:pPr algn="ctr"/>
            <a:r>
              <a:rPr lang="en-US" altLang="en-US" sz="3600" b="1" dirty="0" err="1">
                <a:solidFill>
                  <a:srgbClr val="FF0000"/>
                </a:solidFill>
                <a:latin typeface="Arial" panose="020B0604020202020204" pitchFamily="34" charset="0"/>
                <a:cs typeface="Arial" panose="020B0604020202020204" pitchFamily="34" charset="0"/>
              </a:rPr>
              <a:t>Âm</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thanh</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lan</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truyền</a:t>
            </a:r>
            <a:r>
              <a:rPr lang="en-US" altLang="en-US" sz="3600" b="1" dirty="0">
                <a:solidFill>
                  <a:srgbClr val="FF0000"/>
                </a:solidFill>
                <a:latin typeface="Arial" panose="020B0604020202020204" pitchFamily="34" charset="0"/>
                <a:cs typeface="Arial" panose="020B0604020202020204" pitchFamily="34" charset="0"/>
              </a:rPr>
              <a:t> qua </a:t>
            </a:r>
            <a:r>
              <a:rPr lang="en-US" altLang="en-US" sz="3600" b="1" dirty="0" err="1">
                <a:solidFill>
                  <a:srgbClr val="FF0000"/>
                </a:solidFill>
                <a:latin typeface="Arial" panose="020B0604020202020204" pitchFamily="34" charset="0"/>
                <a:cs typeface="Arial" panose="020B0604020202020204" pitchFamily="34" charset="0"/>
              </a:rPr>
              <a:t>không</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err="1">
                <a:solidFill>
                  <a:srgbClr val="FF0000"/>
                </a:solidFill>
                <a:latin typeface="Arial" panose="020B0604020202020204" pitchFamily="34" charset="0"/>
                <a:cs typeface="Arial" panose="020B0604020202020204" pitchFamily="34" charset="0"/>
              </a:rPr>
              <a:t>khí</a:t>
            </a:r>
            <a:endParaRPr lang="vi-VN" altLang="en-US" sz="3600" b="1" dirty="0">
              <a:solidFill>
                <a:srgbClr val="FF0000"/>
              </a:solidFill>
              <a:latin typeface="Arial" panose="020B0604020202020204" pitchFamily="34" charset="0"/>
              <a:cs typeface="Arial" panose="020B0604020202020204" pitchFamily="34" charset="0"/>
            </a:endParaRPr>
          </a:p>
        </p:txBody>
      </p:sp>
      <p:grpSp>
        <p:nvGrpSpPr>
          <p:cNvPr id="3" name="Group 2"/>
          <p:cNvGrpSpPr/>
          <p:nvPr/>
        </p:nvGrpSpPr>
        <p:grpSpPr>
          <a:xfrm>
            <a:off x="0" y="2155938"/>
            <a:ext cx="2675608" cy="2776564"/>
            <a:chOff x="0" y="2133600"/>
            <a:chExt cx="2675608" cy="2776564"/>
          </a:xfrm>
        </p:grpSpPr>
        <p:pic>
          <p:nvPicPr>
            <p:cNvPr id="614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t="8809" r="34106"/>
            <a:stretch/>
          </p:blipFill>
          <p:spPr bwMode="auto">
            <a:xfrm>
              <a:off x="240383" y="2133600"/>
              <a:ext cx="2435225" cy="2762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MH_Others_2"/>
            <p:cNvSpPr txBox="1"/>
            <p:nvPr>
              <p:custDataLst>
                <p:tags r:id="rId2"/>
              </p:custDataLst>
            </p:nvPr>
          </p:nvSpPr>
          <p:spPr>
            <a:xfrm>
              <a:off x="0" y="4356166"/>
              <a:ext cx="1051282" cy="553998"/>
            </a:xfrm>
            <a:prstGeom prst="rect">
              <a:avLst/>
            </a:prstGeom>
            <a:noFill/>
          </p:spPr>
          <p:txBody>
            <a:bodyPr wrap="square" lIns="0" tIns="0" rIns="0" bIns="0">
              <a:spAutoFit/>
            </a:bodyPr>
            <a:lstStyle/>
            <a:p>
              <a:pPr algn="ctr"/>
              <a:r>
                <a:rPr lang="en-US" altLang="en-US" sz="3600" dirty="0">
                  <a:latin typeface="Arial" panose="020B0604020202020204" pitchFamily="34" charset="0"/>
                  <a:cs typeface="Arial" panose="020B0604020202020204" pitchFamily="34" charset="0"/>
                </a:rPr>
                <a:t>1</a:t>
              </a:r>
            </a:p>
          </p:txBody>
        </p:sp>
      </p:grpSp>
      <p:pic>
        <p:nvPicPr>
          <p:cNvPr id="26" name="Picture 2" descr="Âm thanh - sự lan truyền âm thanh Quiz - Quizizz"/>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515" r="100000">
                        <a14:foregroundMark x1="79381" y1="12579" x2="79639" y2="23585"/>
                        <a14:foregroundMark x1="12629" y1="8805" x2="22680" y2="10377"/>
                        <a14:foregroundMark x1="25515" y1="7233" x2="8247" y2="8491"/>
                        <a14:foregroundMark x1="18557" y1="7862" x2="18557" y2="7862"/>
                        <a14:foregroundMark x1="23196" y1="7233" x2="14433" y2="8805"/>
                        <a14:foregroundMark x1="10825" y1="8805" x2="10309" y2="11635"/>
                        <a14:foregroundMark x1="10052" y1="7233" x2="22680" y2="10377"/>
                        <a14:foregroundMark x1="25515" y1="6604" x2="20103" y2="12893"/>
                        <a14:backgroundMark x1="3351" y1="7547" x2="3351" y2="17296"/>
                        <a14:backgroundMark x1="2577" y1="9748" x2="23454" y2="9434"/>
                        <a14:backgroundMark x1="25773" y1="6289" x2="47165" y2="6604"/>
                        <a14:backgroundMark x1="47165" y1="6604" x2="70876" y2="6289"/>
                        <a14:backgroundMark x1="70876" y1="7547" x2="64691" y2="45912"/>
                        <a14:backgroundMark x1="71134" y1="44025" x2="67268" y2="72642"/>
                        <a14:backgroundMark x1="3608" y1="95912" x2="30928" y2="95283"/>
                        <a14:backgroundMark x1="31443" y1="94969" x2="50515" y2="94340"/>
                        <a14:backgroundMark x1="4381" y1="16352" x2="2835" y2="42767"/>
                        <a14:backgroundMark x1="2835" y1="46541" x2="2835" y2="67925"/>
                        <a14:backgroundMark x1="2835" y1="70755" x2="3351" y2="86164"/>
                        <a14:backgroundMark x1="6959" y1="2516" x2="25000" y2="4717"/>
                      </a14:backgroundRemoval>
                    </a14:imgEffect>
                  </a14:imgLayer>
                </a14:imgProps>
              </a:ext>
              <a:ext uri="{28A0092B-C50C-407E-A947-70E740481C1C}">
                <a14:useLocalDpi xmlns:a14="http://schemas.microsoft.com/office/drawing/2010/main" val="0"/>
              </a:ext>
            </a:extLst>
          </a:blip>
          <a:srcRect l="63269"/>
          <a:stretch/>
        </p:blipFill>
        <p:spPr bwMode="auto">
          <a:xfrm>
            <a:off x="2455808" y="1824692"/>
            <a:ext cx="1576327" cy="351732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776229" y="473520"/>
            <a:ext cx="7591541" cy="1208371"/>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Âm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lan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truyền</a:t>
            </a:r>
            <a:r>
              <a:rPr lang="en-US" sz="2800" b="1" dirty="0">
                <a:solidFill>
                  <a:schemeClr val="accent5">
                    <a:lumMod val="50000"/>
                  </a:schemeClr>
                </a:solidFill>
                <a:latin typeface="Arial" panose="020B0604020202020204" pitchFamily="34" charset="0"/>
                <a:cs typeface="Arial" panose="020B0604020202020204" pitchFamily="34" charset="0"/>
              </a:rPr>
              <a:t> qua </a:t>
            </a:r>
            <a:r>
              <a:rPr lang="en-US" sz="2800" b="1" dirty="0" err="1">
                <a:solidFill>
                  <a:schemeClr val="accent5">
                    <a:lumMod val="50000"/>
                  </a:schemeClr>
                </a:solidFill>
                <a:latin typeface="Arial" panose="020B0604020202020204" pitchFamily="34" charset="0"/>
                <a:cs typeface="Arial" panose="020B0604020202020204" pitchFamily="34" charset="0"/>
              </a:rPr>
              <a:t>môi</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trường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nào</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mà</a:t>
            </a:r>
            <a:r>
              <a:rPr lang="en-US" sz="2800" b="1" dirty="0">
                <a:solidFill>
                  <a:schemeClr val="accent5">
                    <a:lumMod val="50000"/>
                  </a:schemeClr>
                </a:solidFill>
                <a:latin typeface="Arial" panose="020B0604020202020204" pitchFamily="34" charset="0"/>
                <a:cs typeface="Arial" panose="020B0604020202020204" pitchFamily="34" charset="0"/>
              </a:rPr>
              <a:t> tai ta </a:t>
            </a:r>
            <a:r>
              <a:rPr lang="en-US" sz="2800" b="1" dirty="0" err="1">
                <a:solidFill>
                  <a:schemeClr val="accent5">
                    <a:lumMod val="50000"/>
                  </a:schemeClr>
                </a:solidFill>
                <a:latin typeface="Arial" panose="020B0604020202020204" pitchFamily="34" charset="0"/>
                <a:cs typeface="Arial" panose="020B0604020202020204" pitchFamily="34" charset="0"/>
              </a:rPr>
              <a:t>có</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thể</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nghe</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được</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âm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thanh</a:t>
            </a:r>
            <a:r>
              <a:rPr lang="en-US" sz="2800" b="1" dirty="0">
                <a:solidFill>
                  <a:schemeClr val="accent5">
                    <a:lumMod val="50000"/>
                  </a:schemeClr>
                </a:solidFill>
                <a:latin typeface="Arial" panose="020B0604020202020204" pitchFamily="34" charset="0"/>
                <a:cs typeface="Arial" panose="020B0604020202020204" pitchFamily="34" charset="0"/>
              </a:rPr>
              <a:t>?</a:t>
            </a:r>
            <a:endParaRPr lang="vi-VN" sz="28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77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4"/>
                                        </p:tgtEl>
                                        <p:attrNameLst>
                                          <p:attrName>style.visibility</p:attrName>
                                        </p:attrNameLst>
                                      </p:cBhvr>
                                      <p:to>
                                        <p:strVal val="visible"/>
                                      </p:to>
                                    </p:set>
                                    <p:anim calcmode="lin" valueType="num">
                                      <p:cBhvr>
                                        <p:cTn id="14" dur="25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24"/>
                                        </p:tgtEl>
                                        <p:attrNameLst>
                                          <p:attrName>ppt_y</p:attrName>
                                        </p:attrNameLst>
                                      </p:cBhvr>
                                      <p:tavLst>
                                        <p:tav tm="0">
                                          <p:val>
                                            <p:strVal val="#ppt_y"/>
                                          </p:val>
                                        </p:tav>
                                        <p:tav tm="100000">
                                          <p:val>
                                            <p:strVal val="#ppt_y"/>
                                          </p:val>
                                        </p:tav>
                                      </p:tavLst>
                                    </p:anim>
                                    <p:anim calcmode="lin" valueType="num">
                                      <p:cBhvr>
                                        <p:cTn id="16" dur="25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019949" y="311696"/>
            <a:ext cx="4291843" cy="1511328"/>
          </a:xfrm>
          <a:prstGeom prst="wedgeRoundRectCallout">
            <a:avLst>
              <a:gd name="adj1" fmla="val 29101"/>
              <a:gd name="adj2" fmla="val 48718"/>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accent5">
                    <a:lumMod val="50000"/>
                  </a:schemeClr>
                </a:solidFill>
                <a:latin typeface="Arial" panose="020B0604020202020204" pitchFamily="34" charset="0"/>
                <a:cs typeface="Arial" panose="020B0604020202020204" pitchFamily="34" charset="0"/>
              </a:rPr>
              <a:t>Ví</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dụ</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âm</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thanh</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lan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truyền</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trong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không</a:t>
            </a:r>
            <a:r>
              <a:rPr lang="en-US" sz="2800" b="1" dirty="0">
                <a:solidFill>
                  <a:schemeClr val="accent5">
                    <a:lumMod val="50000"/>
                  </a:schemeClr>
                </a:solidFill>
                <a:latin typeface="Arial" panose="020B0604020202020204" pitchFamily="34" charset="0"/>
                <a:cs typeface="Arial" panose="020B0604020202020204" pitchFamily="34" charset="0"/>
              </a:rPr>
              <a:t> </a:t>
            </a:r>
            <a:r>
              <a:rPr lang="en-US" sz="2800" b="1" dirty="0" err="1">
                <a:solidFill>
                  <a:schemeClr val="accent5">
                    <a:lumMod val="50000"/>
                  </a:schemeClr>
                </a:solidFill>
                <a:latin typeface="Arial" panose="020B0604020202020204" pitchFamily="34" charset="0"/>
                <a:cs typeface="Arial" panose="020B0604020202020204" pitchFamily="34" charset="0"/>
              </a:rPr>
              <a:t>khí</a:t>
            </a:r>
            <a:endParaRPr lang="vi-VN" sz="2800" b="1" dirty="0">
              <a:solidFill>
                <a:schemeClr val="accent5">
                  <a:lumMod val="50000"/>
                </a:schemeClr>
              </a:solidFill>
              <a:latin typeface="Arial" panose="020B0604020202020204" pitchFamily="34" charset="0"/>
              <a:cs typeface="Arial" panose="020B0604020202020204" pitchFamily="34" charset="0"/>
            </a:endParaRPr>
          </a:p>
        </p:txBody>
      </p:sp>
      <p:pic>
        <p:nvPicPr>
          <p:cNvPr id="10242" name="Picture 2" descr="Xe đua Silhouette Clip nghệ thuật Lái xe Hình ảnh - png tải về - Miễn phí  trong suốt Phim Hoạt Hình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8556" y1="15294" x2="52222" y2="28529"/>
                        <a14:foregroundMark x1="30778" y1="7794" x2="22444" y2="13971"/>
                        <a14:foregroundMark x1="45667" y1="9706" x2="51556" y2="9706"/>
                        <a14:foregroundMark x1="32333" y1="35441" x2="36222" y2="39118"/>
                        <a14:foregroundMark x1="25222" y1="26176" x2="24222" y2="34706"/>
                        <a14:foregroundMark x1="79333" y1="19706" x2="79111" y2="30588"/>
                        <a14:foregroundMark x1="81778" y1="60000" x2="85000" y2="63676"/>
                        <a14:foregroundMark x1="84444" y1="53529" x2="84444" y2="61471"/>
                        <a14:foregroundMark x1="81333" y1="53529" x2="88222" y2="62647"/>
                        <a14:foregroundMark x1="84111" y1="52647" x2="86778" y2="52647"/>
                        <a14:foregroundMark x1="10444" y1="58235" x2="21222" y2="61765"/>
                        <a14:foregroundMark x1="55556" y1="4706" x2="63556" y2="9559"/>
                        <a14:foregroundMark x1="8222" y1="79853" x2="91111" y2="81471"/>
                        <a14:foregroundMark x1="92000" y1="80735" x2="97444" y2="80441"/>
                        <a14:foregroundMark x1="90111" y1="85735" x2="90556" y2="93676"/>
                        <a14:foregroundMark x1="48333" y1="85294" x2="43778" y2="85441"/>
                        <a14:foregroundMark x1="43778" y1="85441" x2="58333" y2="87059"/>
                        <a14:foregroundMark x1="39000" y1="88529" x2="40111" y2="89412"/>
                        <a14:foregroundMark x1="7111" y1="85294" x2="14000" y2="93971"/>
                        <a14:foregroundMark x1="5333" y1="83971" x2="6556" y2="94853"/>
                        <a14:foregroundMark x1="16333" y1="85294" x2="15667" y2="93676"/>
                        <a14:foregroundMark x1="85111" y1="85147" x2="84889" y2="96176"/>
                        <a14:foregroundMark x1="81444" y1="52794" x2="78000" y2="60147"/>
                        <a14:foregroundMark x1="35111" y1="8088" x2="44889" y2="8088"/>
                        <a14:foregroundMark x1="3889" y1="78971" x2="7556" y2="78971"/>
                      </a14:backgroundRemoval>
                    </a14:imgEffect>
                  </a14:imgLayer>
                </a14:imgProps>
              </a:ext>
              <a:ext uri="{28A0092B-C50C-407E-A947-70E740481C1C}">
                <a14:useLocalDpi xmlns:a14="http://schemas.microsoft.com/office/drawing/2010/main" val="0"/>
              </a:ext>
            </a:extLst>
          </a:blip>
          <a:srcRect/>
          <a:stretch>
            <a:fillRect/>
          </a:stretch>
        </p:blipFill>
        <p:spPr bwMode="auto">
          <a:xfrm>
            <a:off x="420131" y="2913833"/>
            <a:ext cx="2933313" cy="221628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gitação Ilustrações, Vetores E Clipart De Stock – (64,971 Stock  Illustration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4248502" y="1730746"/>
            <a:ext cx="3714967" cy="371496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Vector chim hót - Free.Vector6.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333" l="0" r="100000">
                        <a14:foregroundMark x1="11661" y1="25867" x2="17093" y2="22667"/>
                        <a14:foregroundMark x1="28275" y1="4267" x2="30831" y2="8267"/>
                        <a14:foregroundMark x1="44409" y1="23733" x2="46805" y2="26133"/>
                        <a14:foregroundMark x1="54792" y1="22400" x2="57508" y2="27733"/>
                        <a14:foregroundMark x1="64058" y1="7200" x2="65495" y2="12267"/>
                        <a14:foregroundMark x1="64537" y1="13333" x2="64537" y2="15733"/>
                        <a14:foregroundMark x1="65815" y1="66933" x2="72045" y2="73333"/>
                        <a14:foregroundMark x1="53834" y1="87733" x2="57508" y2="91200"/>
                        <a14:foregroundMark x1="18371" y1="90667" x2="18371"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207679" y="0"/>
            <a:ext cx="4619262" cy="276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03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72275" y="225050"/>
            <a:ext cx="7459597" cy="307777"/>
          </a:xfrm>
          <a:prstGeom prst="rect">
            <a:avLst/>
          </a:prstGeom>
          <a:noFill/>
          <a:ln>
            <a:noFill/>
          </a:ln>
        </p:spPr>
        <p:txBody>
          <a:bodyPr vert="horz" wrap="square" lIns="0" tIns="0" rIns="0" bIns="0" numCol="1" anchor="t" anchorCtr="0" compatLnSpc="1">
            <a:spAutoFit/>
          </a:bodyPr>
          <a:lstStyle/>
          <a:p>
            <a:pPr algn="ctr" defTabSz="685165" fontAlgn="base">
              <a:spcBef>
                <a:spcPct val="0"/>
              </a:spcBef>
              <a:spcAft>
                <a:spcPct val="0"/>
              </a:spcAft>
              <a:defRPr/>
            </a:pPr>
            <a:r>
              <a:rPr lang="en-US" altLang="zh-CN" sz="2000" dirty="0">
                <a:solidFill>
                  <a:srgbClr val="E71F19"/>
                </a:solidFill>
                <a:latin typeface="UVN Van Chuong Nang" panose="00000400000000000000" pitchFamily="2" charset="0"/>
                <a:ea typeface="华康俪金黑W8(P)" panose="020B0800000000000000" pitchFamily="34" charset="-122"/>
              </a:rPr>
              <a:t>ÂM THANH LAN TRUYỀN QUA MÔI TRƯỜNG NÀO KHÁC?</a:t>
            </a:r>
            <a:endParaRPr lang="zh-CN" altLang="en-US" sz="2000" dirty="0">
              <a:solidFill>
                <a:srgbClr val="E71F19"/>
              </a:solidFill>
              <a:latin typeface="UVN Van Chuong Nang" panose="00000400000000000000" pitchFamily="2" charset="0"/>
              <a:ea typeface="华康俪金黑W8(P)" panose="020B0800000000000000"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35" y="63578"/>
            <a:ext cx="602010" cy="602010"/>
          </a:xfrm>
          <a:prstGeom prst="rect">
            <a:avLst/>
          </a:prstGeom>
        </p:spPr>
      </p:pic>
      <p:grpSp>
        <p:nvGrpSpPr>
          <p:cNvPr id="3" name="组合 2"/>
          <p:cNvGrpSpPr/>
          <p:nvPr/>
        </p:nvGrpSpPr>
        <p:grpSpPr>
          <a:xfrm>
            <a:off x="222879" y="665588"/>
            <a:ext cx="8718076" cy="116392"/>
            <a:chOff x="87423" y="674435"/>
            <a:chExt cx="8718076" cy="116392"/>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87423"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2266942"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4463048"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625980" y="674435"/>
              <a:ext cx="2179519" cy="11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 name="Group 34">
            <a:extLst>
              <a:ext uri="{FF2B5EF4-FFF2-40B4-BE49-F238E27FC236}">
                <a16:creationId xmlns:a16="http://schemas.microsoft.com/office/drawing/2014/main" id="{6F673B85-7059-4229-9972-982C29CF5436}"/>
              </a:ext>
            </a:extLst>
          </p:cNvPr>
          <p:cNvGrpSpPr/>
          <p:nvPr/>
        </p:nvGrpSpPr>
        <p:grpSpPr>
          <a:xfrm>
            <a:off x="222879" y="827060"/>
            <a:ext cx="8469218" cy="3717819"/>
            <a:chOff x="1006064" y="1522807"/>
            <a:chExt cx="9977377" cy="4656929"/>
          </a:xfrm>
        </p:grpSpPr>
        <p:sp>
          <p:nvSpPr>
            <p:cNvPr id="3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Rectangle 3"/>
          <p:cNvSpPr/>
          <p:nvPr/>
        </p:nvSpPr>
        <p:spPr bwMode="auto">
          <a:xfrm>
            <a:off x="4785853" y="1282433"/>
            <a:ext cx="4152305" cy="2499265"/>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lIns="68586" tIns="68589" rIns="68586" bIns="68589"/>
          <a:lstStyle/>
          <a:p>
            <a:pPr algn="ctr" defTabSz="685558">
              <a:lnSpc>
                <a:spcPct val="90000"/>
              </a:lnSpc>
              <a:buClr>
                <a:srgbClr val="FFFFFF">
                  <a:lumMod val="50000"/>
                  <a:lumOff val="50000"/>
                </a:srgbClr>
              </a:buClr>
              <a:buSzPct val="90000"/>
              <a:defRPr/>
            </a:pPr>
            <a:endParaRPr lang="vi-VN" sz="3200" b="1" dirty="0">
              <a:solidFill>
                <a:srgbClr val="002060"/>
              </a:solidFill>
              <a:latin typeface="Times New Roman" pitchFamily="18" charset="0"/>
            </a:endParaRPr>
          </a:p>
        </p:txBody>
      </p:sp>
      <p:sp>
        <p:nvSpPr>
          <p:cNvPr id="39" name="文本框 9">
            <a:extLst>
              <a:ext uri="{FF2B5EF4-FFF2-40B4-BE49-F238E27FC236}">
                <a16:creationId xmlns:a16="http://schemas.microsoft.com/office/drawing/2014/main" id="{DBD1AE7F-316F-42A6-A2E8-A733C0DB7C4E}"/>
              </a:ext>
            </a:extLst>
          </p:cNvPr>
          <p:cNvSpPr txBox="1"/>
          <p:nvPr/>
        </p:nvSpPr>
        <p:spPr>
          <a:xfrm>
            <a:off x="4436561" y="1033280"/>
            <a:ext cx="4316124" cy="58477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noProof="0" dirty="0" err="1">
                <a:solidFill>
                  <a:srgbClr val="00B050"/>
                </a:solidFill>
                <a:latin typeface="UTM Impact" panose="02040603050506020204" pitchFamily="18" charset="0"/>
                <a:ea typeface="字魂79号-萌趣奶油体" panose="00000500000000000000" pitchFamily="2" charset="-122"/>
              </a:rPr>
              <a:t>Mô</a:t>
            </a:r>
            <a:r>
              <a:rPr lang="en-US" altLang="zh-CN" sz="3200" noProof="0" dirty="0">
                <a:solidFill>
                  <a:srgbClr val="00B050"/>
                </a:solidFill>
                <a:latin typeface="UTM Impact" panose="02040603050506020204" pitchFamily="18" charset="0"/>
                <a:ea typeface="字魂79号-萌趣奶油体" panose="00000500000000000000" pitchFamily="2" charset="-122"/>
              </a:rPr>
              <a:t> </a:t>
            </a:r>
            <a:r>
              <a:rPr lang="en-US" altLang="zh-CN" sz="3200" noProof="0" dirty="0" err="1">
                <a:solidFill>
                  <a:srgbClr val="00B050"/>
                </a:solidFill>
                <a:latin typeface="UTM Impact" panose="02040603050506020204" pitchFamily="18" charset="0"/>
                <a:ea typeface="字魂79号-萌趣奶油体" panose="00000500000000000000" pitchFamily="2" charset="-122"/>
              </a:rPr>
              <a:t>tả</a:t>
            </a:r>
            <a:r>
              <a:rPr lang="en-US" altLang="zh-CN" sz="3200" noProof="0" dirty="0">
                <a:solidFill>
                  <a:srgbClr val="00B050"/>
                </a:solidFill>
                <a:latin typeface="UTM Impact" panose="02040603050506020204" pitchFamily="18" charset="0"/>
                <a:ea typeface="字魂79号-萌趣奶油体" panose="00000500000000000000" pitchFamily="2" charset="-122"/>
              </a:rPr>
              <a:t> </a:t>
            </a:r>
            <a:r>
              <a:rPr lang="en-US" altLang="zh-CN" sz="3200" noProof="0" dirty="0" err="1">
                <a:solidFill>
                  <a:srgbClr val="00B050"/>
                </a:solidFill>
                <a:latin typeface="UTM Impact" panose="02040603050506020204" pitchFamily="18" charset="0"/>
                <a:ea typeface="字魂79号-萌趣奶油体" panose="00000500000000000000" pitchFamily="2" charset="-122"/>
              </a:rPr>
              <a:t>thí</a:t>
            </a:r>
            <a:r>
              <a:rPr lang="en-US" altLang="zh-CN" sz="3200" noProof="0" dirty="0">
                <a:solidFill>
                  <a:srgbClr val="00B050"/>
                </a:solidFill>
                <a:latin typeface="UTM Impact" panose="02040603050506020204" pitchFamily="18" charset="0"/>
                <a:ea typeface="字魂79号-萌趣奶油体" panose="00000500000000000000" pitchFamily="2" charset="-122"/>
              </a:rPr>
              <a:t> </a:t>
            </a:r>
            <a:r>
              <a:rPr lang="en-US" altLang="zh-CN" sz="3200" noProof="0" dirty="0" err="1">
                <a:solidFill>
                  <a:srgbClr val="00B050"/>
                </a:solidFill>
                <a:latin typeface="UTM Impact" panose="02040603050506020204" pitchFamily="18" charset="0"/>
                <a:ea typeface="字魂79号-萌趣奶油体" panose="00000500000000000000" pitchFamily="2" charset="-122"/>
              </a:rPr>
              <a:t>nghiệm</a:t>
            </a:r>
            <a:endParaRPr kumimoji="0" lang="zh-CN" altLang="en-US" sz="3200" b="0" i="0" u="none" strike="noStrike" kern="1200" cap="none" spc="0" normalizeH="0" baseline="0" noProof="0" dirty="0">
              <a:ln>
                <a:noFill/>
              </a:ln>
              <a:solidFill>
                <a:srgbClr val="00B050"/>
              </a:solidFill>
              <a:uLnTx/>
              <a:uFillTx/>
              <a:latin typeface="UTM Impact" panose="02040603050506020204" pitchFamily="18" charset="0"/>
              <a:ea typeface="字魂79号-萌趣奶油体" panose="00000500000000000000" pitchFamily="2" charset="-122"/>
            </a:endParaRPr>
          </a:p>
        </p:txBody>
      </p:sp>
      <p:pic>
        <p:nvPicPr>
          <p:cNvPr id="2050" name="Picture 2" descr="Trả lời câu hỏi Khoa học 4 Bài 42 trang 85 | Giải bài tập Khoa học 4 hay  nhất tại VietJ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89" y="1791948"/>
            <a:ext cx="2905125" cy="21812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p:nvPr/>
        </p:nvSpPr>
        <p:spPr bwMode="auto">
          <a:xfrm>
            <a:off x="3896648" y="1771714"/>
            <a:ext cx="4271307" cy="1896160"/>
          </a:xfrm>
          <a:prstGeom prst="rect">
            <a:avLst/>
          </a:prstGeom>
          <a:no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lIns="68586" tIns="68589" rIns="68586" bIns="68589"/>
          <a:lstStyle/>
          <a:p>
            <a:pPr algn="just" defTabSz="685558">
              <a:lnSpc>
                <a:spcPct val="90000"/>
              </a:lnSpc>
              <a:buClr>
                <a:srgbClr val="FFFFFF">
                  <a:lumMod val="50000"/>
                  <a:lumOff val="50000"/>
                </a:srgbClr>
              </a:buClr>
              <a:buSzPct val="90000"/>
              <a:defRPr/>
            </a:pPr>
            <a:r>
              <a:rPr lang="en-US" sz="2400" spc="-30" dirty="0">
                <a:solidFill>
                  <a:srgbClr val="002060"/>
                </a:solidFill>
                <a:latin typeface="+mj-lt"/>
                <a:cs typeface="Times New Roman" panose="02020603050405020304" pitchFamily="18" charset="0"/>
              </a:rPr>
              <a:t>	</a:t>
            </a:r>
            <a:r>
              <a:rPr lang="vi-VN" sz="2400" spc="-30" dirty="0">
                <a:solidFill>
                  <a:schemeClr val="tx1"/>
                </a:solidFill>
                <a:effectLst/>
                <a:cs typeface="Times New Roman" panose="02020603050405020304" pitchFamily="18" charset="0"/>
              </a:rPr>
              <a:t>Đặt một chiếc đồng hồ chuông đang kêu vào một túi ni lông, buộc chặt túi lại rồi thả vào chậu nước. Áp một tai vào thành chậu, tai kia được bịt lại.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Effect transition="in" filter="fade">
                                      <p:cBhvr>
                                        <p:cTn id="24" dur="1000"/>
                                        <p:tgtEl>
                                          <p:spTgt spid="3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nodePh="1">
                                  <p:stCondLst>
                                    <p:cond delay="0"/>
                                  </p:stCondLst>
                                  <p:endCondLst>
                                    <p:cond evt="begin" delay="0">
                                      <p:tn val="30"/>
                                    </p:cond>
                                  </p:end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randombar(horizontal)">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教育教学老师课件通用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100918053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10091805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684</TotalTime>
  <Words>180</Words>
  <Application>Microsoft Office PowerPoint</Application>
  <PresentationFormat>Custom</PresentationFormat>
  <Paragraphs>34</Paragraphs>
  <Slides>12</Slides>
  <Notes>11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12</vt:i4>
      </vt:variant>
    </vt:vector>
  </HeadingPairs>
  <TitlesOfParts>
    <vt:vector size="28" baseType="lpstr">
      <vt:lpstr>UVN Binh Duong</vt:lpstr>
      <vt:lpstr>UTM Gloria</vt:lpstr>
      <vt:lpstr>方正稚艺简体</vt:lpstr>
      <vt:lpstr>Calibri Light</vt:lpstr>
      <vt:lpstr>Times New Roman</vt:lpstr>
      <vt:lpstr>UVN Thay Giao Nang</vt:lpstr>
      <vt:lpstr>Tahoma</vt:lpstr>
      <vt:lpstr>Calibri</vt:lpstr>
      <vt:lpstr>Fredoka One</vt:lpstr>
      <vt:lpstr>华康俪金黑W8(P)</vt:lpstr>
      <vt:lpstr>UTM Impact</vt:lpstr>
      <vt:lpstr>Arial</vt:lpstr>
      <vt:lpstr>字魂79号-萌趣奶油体</vt:lpstr>
      <vt:lpstr>UVN Van Chuong Nang</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thanh</dc:title>
  <dc:subject>Khoa hoc 4</dc:subject>
  <dc:creator>KTUTS</dc:creator>
  <cp:keywords>BichHa</cp:keywords>
  <cp:lastModifiedBy>Admin</cp:lastModifiedBy>
  <cp:revision>250</cp:revision>
  <dcterms:created xsi:type="dcterms:W3CDTF">2017-03-24T01:19:00Z</dcterms:created>
  <dcterms:modified xsi:type="dcterms:W3CDTF">2023-07-23T10:20:51Z</dcterms:modified>
  <cp:version>B04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