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Lst>
  <p:notesMasterIdLst>
    <p:notesMasterId r:id="rId35"/>
  </p:notesMasterIdLst>
  <p:sldIdLst>
    <p:sldId id="267" r:id="rId2"/>
    <p:sldId id="268" r:id="rId3"/>
    <p:sldId id="262" r:id="rId4"/>
    <p:sldId id="256" r:id="rId5"/>
    <p:sldId id="257" r:id="rId6"/>
    <p:sldId id="259" r:id="rId7"/>
    <p:sldId id="269" r:id="rId8"/>
    <p:sldId id="273" r:id="rId9"/>
    <p:sldId id="301" r:id="rId10"/>
    <p:sldId id="270" r:id="rId11"/>
    <p:sldId id="271" r:id="rId12"/>
    <p:sldId id="272" r:id="rId13"/>
    <p:sldId id="274" r:id="rId14"/>
    <p:sldId id="303" r:id="rId15"/>
    <p:sldId id="297" r:id="rId16"/>
    <p:sldId id="276" r:id="rId17"/>
    <p:sldId id="277" r:id="rId18"/>
    <p:sldId id="278" r:id="rId19"/>
    <p:sldId id="279" r:id="rId20"/>
    <p:sldId id="280" r:id="rId21"/>
    <p:sldId id="292" r:id="rId22"/>
    <p:sldId id="293" r:id="rId23"/>
    <p:sldId id="283" r:id="rId24"/>
    <p:sldId id="302" r:id="rId25"/>
    <p:sldId id="296" r:id="rId26"/>
    <p:sldId id="298" r:id="rId27"/>
    <p:sldId id="286" r:id="rId28"/>
    <p:sldId id="287" r:id="rId29"/>
    <p:sldId id="288" r:id="rId30"/>
    <p:sldId id="289" r:id="rId31"/>
    <p:sldId id="290" r:id="rId32"/>
    <p:sldId id="300" r:id="rId33"/>
    <p:sldId id="291" r:id="rId34"/>
  </p:sldIdLst>
  <p:sldSz cx="9144000" cy="6858000" type="screen4x3"/>
  <p:notesSz cx="6858000" cy="9144000"/>
  <p:embeddedFontLst>
    <p:embeddedFont>
      <p:font typeface="UTM Futura Extra" panose="02040603050506020204" pitchFamily="18" charset="0"/>
      <p:bold r:id="rId36"/>
    </p:embeddedFont>
    <p:embeddedFont>
      <p:font typeface="宋体" panose="02010600030101010101" pitchFamily="2" charset="-122"/>
      <p:regular r:id="rId37"/>
    </p:embeddedFont>
    <p:embeddedFont>
      <p:font typeface="HP001 4 hàng" panose="020B0603050302020204" pitchFamily="34" charset="0"/>
      <p:regular r:id="rId38"/>
      <p:bold r:id="rId39"/>
    </p:embeddedFont>
    <p:embeddedFont>
      <p:font typeface="Calibri" panose="020F0502020204030204" pitchFamily="34" charset="0"/>
      <p:regular r:id="rId40"/>
      <p:bold r:id="rId41"/>
      <p:italic r:id="rId42"/>
      <p:boldItalic r:id="rId43"/>
    </p:embeddedFont>
    <p:embeddedFont>
      <p:font typeface="Century Schoolbook" panose="02040604050505020304" pitchFamily="18" charset="0"/>
      <p:regular r:id="rId44"/>
      <p:bold r:id="rId45"/>
      <p:italic r:id="rId46"/>
      <p:boldItalic r:id="rId47"/>
    </p:embeddedFont>
    <p:embeddedFont>
      <p:font typeface="VNI-Times" panose="020B0604020202020204"/>
      <p:regular r:id="rId48"/>
      <p:bold r:id="rId49"/>
      <p:italic r:id="rId50"/>
      <p:boldItalic r:id="rId51"/>
    </p:embeddedFont>
    <p:embeddedFont>
      <p:font typeface="Calibri Light" panose="020F0302020204030204"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7E9"/>
    <a:srgbClr val="C5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129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5D555-3CE0-4B99-A840-236CF612807F}" type="datetimeFigureOut">
              <a:rPr lang="en-US" smtClean="0"/>
              <a:t>6/7/2023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344707-436C-44EB-BC9E-49D61B8D4171}" type="slidenum">
              <a:rPr lang="en-US" smtClean="0"/>
              <a:t>‹#›</a:t>
            </a:fld>
            <a:endParaRPr lang="en-US"/>
          </a:p>
        </p:txBody>
      </p:sp>
    </p:spTree>
    <p:extLst>
      <p:ext uri="{BB962C8B-B14F-4D97-AF65-F5344CB8AC3E}">
        <p14:creationId xmlns:p14="http://schemas.microsoft.com/office/powerpoint/2010/main" val="360492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B1F68B5-BB89-493A-A812-825798487D85}" type="slidenum">
              <a:rPr lang="zh-CN" altLang="en-US" smtClean="0">
                <a:latin typeface="等线" pitchFamily="2" charset="-122"/>
              </a:rPr>
              <a:pPr/>
              <a:t>1</a:t>
            </a:fld>
            <a:endParaRPr lang="zh-CN" altLang="en-US" smtClean="0">
              <a:latin typeface="等线" pitchFamily="2" charset="-122"/>
            </a:endParaRPr>
          </a:p>
        </p:txBody>
      </p:sp>
    </p:spTree>
    <p:extLst>
      <p:ext uri="{BB962C8B-B14F-4D97-AF65-F5344CB8AC3E}">
        <p14:creationId xmlns:p14="http://schemas.microsoft.com/office/powerpoint/2010/main" val="2714977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50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C249D876-30BD-4757-96F6-309AA7565B6C}" type="slidenum">
              <a:rPr lang="en-US" altLang="en-US" smtClean="0">
                <a:solidFill>
                  <a:srgbClr val="000000"/>
                </a:solidFill>
              </a:rPr>
              <a:pPr/>
              <a:t>30</a:t>
            </a:fld>
            <a:endParaRPr lang="en-US" altLang="en-US" smtClean="0">
              <a:solidFill>
                <a:srgbClr val="000000"/>
              </a:solidFill>
            </a:endParaRPr>
          </a:p>
        </p:txBody>
      </p:sp>
    </p:spTree>
    <p:extLst>
      <p:ext uri="{BB962C8B-B14F-4D97-AF65-F5344CB8AC3E}">
        <p14:creationId xmlns:p14="http://schemas.microsoft.com/office/powerpoint/2010/main" val="70406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08B5C9-E83F-4E8E-97E0-C9F55EA6981C}" type="slidenum">
              <a:rPr lang="zh-CN" altLang="en-US" smtClean="0"/>
              <a:pPr/>
              <a:t>31</a:t>
            </a:fld>
            <a:endParaRPr lang="zh-CN" altLang="en-US" smtClean="0"/>
          </a:p>
        </p:txBody>
      </p:sp>
    </p:spTree>
    <p:extLst>
      <p:ext uri="{BB962C8B-B14F-4D97-AF65-F5344CB8AC3E}">
        <p14:creationId xmlns:p14="http://schemas.microsoft.com/office/powerpoint/2010/main" val="107806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08B5C9-E83F-4E8E-97E0-C9F55EA6981C}" type="slidenum">
              <a:rPr lang="zh-CN" altLang="en-US" smtClean="0"/>
              <a:pPr/>
              <a:t>32</a:t>
            </a:fld>
            <a:endParaRPr lang="zh-CN" altLang="en-US" smtClean="0"/>
          </a:p>
        </p:txBody>
      </p:sp>
    </p:spTree>
    <p:extLst>
      <p:ext uri="{BB962C8B-B14F-4D97-AF65-F5344CB8AC3E}">
        <p14:creationId xmlns:p14="http://schemas.microsoft.com/office/powerpoint/2010/main" val="191256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005A3864-FA70-4D4C-8014-57EBD6DD2DAB}" type="slidenum">
              <a:rPr lang="zh-CN" altLang="en-US" smtClean="0">
                <a:latin typeface="等线" pitchFamily="2" charset="-122"/>
              </a:rPr>
              <a:pPr/>
              <a:t>2</a:t>
            </a:fld>
            <a:endParaRPr lang="zh-CN" altLang="en-US" smtClean="0">
              <a:latin typeface="等线" pitchFamily="2" charset="-122"/>
            </a:endParaRPr>
          </a:p>
        </p:txBody>
      </p:sp>
    </p:spTree>
    <p:extLst>
      <p:ext uri="{BB962C8B-B14F-4D97-AF65-F5344CB8AC3E}">
        <p14:creationId xmlns:p14="http://schemas.microsoft.com/office/powerpoint/2010/main" val="383158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8FB91DF2-962F-4B54-BBE4-D18DCFD87673}" type="slidenum">
              <a:rPr lang="en-US" smtClean="0">
                <a:solidFill>
                  <a:srgbClr val="000000"/>
                </a:solidFill>
              </a:rPr>
              <a:pPr/>
              <a:t>10</a:t>
            </a:fld>
            <a:endParaRPr lang="en-US" smtClean="0">
              <a:solidFill>
                <a:srgbClr val="000000"/>
              </a:solidFill>
            </a:endParaRPr>
          </a:p>
        </p:txBody>
      </p:sp>
    </p:spTree>
    <p:extLst>
      <p:ext uri="{BB962C8B-B14F-4D97-AF65-F5344CB8AC3E}">
        <p14:creationId xmlns:p14="http://schemas.microsoft.com/office/powerpoint/2010/main" val="58568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1113B6C-DAD4-4D3B-B4BD-D4933C11BFA2}" type="slidenum">
              <a:rPr lang="zh-CN" altLang="en-US" smtClean="0"/>
              <a:pPr/>
              <a:t>16</a:t>
            </a:fld>
            <a:endParaRPr lang="zh-CN" altLang="en-US" smtClean="0"/>
          </a:p>
        </p:txBody>
      </p:sp>
    </p:spTree>
    <p:extLst>
      <p:ext uri="{BB962C8B-B14F-4D97-AF65-F5344CB8AC3E}">
        <p14:creationId xmlns:p14="http://schemas.microsoft.com/office/powerpoint/2010/main" val="2596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09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7F6F39B-6379-427A-960E-1A358752A361}" type="slidenum">
              <a:rPr lang="zh-CN" altLang="en-US" smtClean="0"/>
              <a:pPr/>
              <a:t>23</a:t>
            </a:fld>
            <a:endParaRPr lang="zh-CN" altLang="en-US" smtClean="0"/>
          </a:p>
        </p:txBody>
      </p:sp>
    </p:spTree>
    <p:extLst>
      <p:ext uri="{BB962C8B-B14F-4D97-AF65-F5344CB8AC3E}">
        <p14:creationId xmlns:p14="http://schemas.microsoft.com/office/powerpoint/2010/main" val="401913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43011" name="Notes Placeholder 2"/>
          <p:cNvSpPr>
            <a:spLocks noGrp="1" noChangeArrowheads="1"/>
          </p:cNvSpPr>
          <p:nvPr>
            <p:ph type="body" idx="4294967295"/>
          </p:nvPr>
        </p:nvSpPr>
        <p:spPr/>
        <p:txBody>
          <a:bodyPr/>
          <a:lstStyle/>
          <a:p>
            <a:pPr eaLnBrk="1" hangingPunct="1">
              <a:spcBef>
                <a:spcPct val="0"/>
              </a:spcBef>
            </a:pPr>
            <a:endParaRPr lang="en-US" altLang="en-US" smtClean="0"/>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fld id="{F9D28488-C0CB-4CB4-B635-0E6689873677}" type="slidenum">
              <a:rPr lang="zh-CN" altLang="en-US"/>
              <a:pPr eaLnBrk="1" hangingPunct="1"/>
              <a:t>24</a:t>
            </a:fld>
            <a:endParaRPr lang="zh-CN" altLang="en-US"/>
          </a:p>
        </p:txBody>
      </p:sp>
    </p:spTree>
    <p:extLst>
      <p:ext uri="{BB962C8B-B14F-4D97-AF65-F5344CB8AC3E}">
        <p14:creationId xmlns:p14="http://schemas.microsoft.com/office/powerpoint/2010/main" val="321413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046DDC7-D815-4352-A1E3-B9F492841813}" type="slidenum">
              <a:rPr lang="en-US" altLang="en-US" smtClean="0">
                <a:solidFill>
                  <a:srgbClr val="000000"/>
                </a:solidFill>
              </a:rPr>
              <a:pPr/>
              <a:t>25</a:t>
            </a:fld>
            <a:endParaRPr lang="en-US" altLang="en-US" smtClean="0">
              <a:solidFill>
                <a:srgbClr val="000000"/>
              </a:solidFill>
            </a:endParaRPr>
          </a:p>
        </p:txBody>
      </p:sp>
    </p:spTree>
    <p:extLst>
      <p:ext uri="{BB962C8B-B14F-4D97-AF65-F5344CB8AC3E}">
        <p14:creationId xmlns:p14="http://schemas.microsoft.com/office/powerpoint/2010/main" val="99964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idx="4294967295"/>
          </p:nvPr>
        </p:nvSpPr>
        <p:spPr bwMode="auto">
          <a:ln>
            <a:solidFill>
              <a:srgbClr val="000000"/>
            </a:solidFill>
            <a:miter lim="800000"/>
            <a:headEnd/>
            <a:tailEnd/>
          </a:ln>
        </p:spPr>
      </p:sp>
      <p:sp>
        <p:nvSpPr>
          <p:cNvPr id="46083" name="Notes Placeholder 2"/>
          <p:cNvSpPr>
            <a:spLocks noGrp="1" noChangeArrowheads="1"/>
          </p:cNvSpPr>
          <p:nvPr>
            <p:ph type="body" idx="4294967295"/>
          </p:nvPr>
        </p:nvSpPr>
        <p:spPr/>
        <p:txBody>
          <a:bodyPr/>
          <a:lstStyle/>
          <a:p>
            <a:pPr eaLnBrk="1" hangingPunct="1">
              <a:spcBef>
                <a:spcPct val="0"/>
              </a:spcBef>
            </a:pPr>
            <a:r>
              <a:rPr lang="vi-VN" altLang="en-US" sz="1800" smtClean="0">
                <a:latin typeface="Times New Roman" pitchFamily="18" charset="0"/>
              </a:rPr>
              <a:t>Cánh diều l</a:t>
            </a:r>
            <a:r>
              <a:rPr lang="vi-VN" altLang="en-US" sz="1800" smtClean="0">
                <a:latin typeface="Times New Roman" pitchFamily="18" charset="0"/>
                <a:cs typeface="Times New Roman" pitchFamily="18" charset="0"/>
              </a:rPr>
              <a:t>à</a:t>
            </a:r>
            <a:r>
              <a:rPr lang="vi-VN" altLang="en-US" sz="1800" smtClean="0">
                <a:latin typeface="Times New Roman" pitchFamily="18" charset="0"/>
              </a:rPr>
              <a:t> ước mơ, l</a:t>
            </a:r>
            <a:r>
              <a:rPr lang="vi-VN" altLang="en-US" sz="1800" smtClean="0">
                <a:latin typeface="Times New Roman" pitchFamily="18" charset="0"/>
                <a:cs typeface="Times New Roman" pitchFamily="18" charset="0"/>
              </a:rPr>
              <a:t>à</a:t>
            </a:r>
            <a:r>
              <a:rPr lang="vi-VN" altLang="en-US" sz="1800" smtClean="0">
                <a:latin typeface="Times New Roman" pitchFamily="18" charset="0"/>
              </a:rPr>
              <a:t> khao khát của trẻ thơ. Mỗi bạn trẻ thả diều đều đặt ước mơ của mình v</a:t>
            </a:r>
            <a:r>
              <a:rPr lang="vi-VN" altLang="en-US" sz="1800" smtClean="0">
                <a:latin typeface="Times New Roman" pitchFamily="18" charset="0"/>
                <a:cs typeface="Times New Roman" pitchFamily="18" charset="0"/>
              </a:rPr>
              <a:t>à</a:t>
            </a:r>
            <a:r>
              <a:rPr lang="vi-VN" altLang="en-US" sz="1800" smtClean="0">
                <a:latin typeface="Times New Roman" pitchFamily="18" charset="0"/>
              </a:rPr>
              <a:t>o đó. Những ước mơ đẹp sẽ chắp cánh cho bạn trong cuộc sống.</a:t>
            </a:r>
            <a:endParaRPr lang="en-US" altLang="en-US" smtClean="0"/>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A4601C4D-A3F0-40B1-BB3D-5D02E54DD0CD}" type="slidenum">
              <a:rPr lang="en-US" altLang="en-US">
                <a:solidFill>
                  <a:srgbClr val="000000"/>
                </a:solidFill>
              </a:rPr>
              <a:pPr defTabSz="914400" eaLnBrk="1" hangingPunct="1"/>
              <a:t>26</a:t>
            </a:fld>
            <a:endParaRPr lang="en-US" altLang="en-US">
              <a:solidFill>
                <a:srgbClr val="000000"/>
              </a:solidFill>
            </a:endParaRPr>
          </a:p>
        </p:txBody>
      </p:sp>
    </p:spTree>
    <p:extLst>
      <p:ext uri="{BB962C8B-B14F-4D97-AF65-F5344CB8AC3E}">
        <p14:creationId xmlns:p14="http://schemas.microsoft.com/office/powerpoint/2010/main" val="135723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sz="1800" smtClean="0">
                <a:latin typeface="Times New Roman" pitchFamily="18" charset="0"/>
                <a:cs typeface="Times New Roman" pitchFamily="18" charset="0"/>
              </a:rPr>
              <a:t>Cánh diều thật thân quen với tuổi thơ. Nó là kỉ niệm đẹp, nó mang đến niềm vui sướng và những khát vọng tốt đẹp cho đám trẻ mục đồng khi thả diều.</a:t>
            </a:r>
            <a:endParaRPr lang="en-US" altLang="en-US" smtClean="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046DDC7-D815-4352-A1E3-B9F492841813}" type="slidenum">
              <a:rPr lang="en-US" altLang="en-US" smtClean="0">
                <a:solidFill>
                  <a:srgbClr val="000000"/>
                </a:solidFill>
              </a:rPr>
              <a:pPr/>
              <a:t>27</a:t>
            </a:fld>
            <a:endParaRPr lang="en-US" altLang="en-US" smtClean="0">
              <a:solidFill>
                <a:srgbClr val="000000"/>
              </a:solidFill>
            </a:endParaRPr>
          </a:p>
        </p:txBody>
      </p:sp>
    </p:spTree>
    <p:extLst>
      <p:ext uri="{BB962C8B-B14F-4D97-AF65-F5344CB8AC3E}">
        <p14:creationId xmlns:p14="http://schemas.microsoft.com/office/powerpoint/2010/main" val="408733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99822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8296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04858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290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extLst>
          </p:cNvPr>
          <p:cNvSpPr>
            <a:spLocks noGrp="1"/>
          </p:cNvSpPr>
          <p:nvPr>
            <p:ph type="pic" sz="quarter" idx="13"/>
          </p:nvPr>
        </p:nvSpPr>
        <p:spPr>
          <a:xfrm>
            <a:off x="9226154" y="4252913"/>
            <a:ext cx="685800" cy="914400"/>
          </a:xfrm>
        </p:spPr>
        <p:txBody>
          <a:bodyPr/>
          <a:lstStyle/>
          <a:p>
            <a:pPr lvl="0"/>
            <a:endParaRPr lang="en-US" noProof="0"/>
          </a:p>
        </p:txBody>
      </p:sp>
      <p:sp>
        <p:nvSpPr>
          <p:cNvPr id="5" name="Date Placeholder 3">
            <a:extLst>
              <a:ext uri="{FF2B5EF4-FFF2-40B4-BE49-F238E27FC236}"/>
            </a:extLst>
          </p:cNvPr>
          <p:cNvSpPr>
            <a:spLocks noGrp="1"/>
          </p:cNvSpPr>
          <p:nvPr>
            <p:ph type="dt" sz="half" idx="14"/>
          </p:nvPr>
        </p:nvSpPr>
        <p:spPr/>
        <p:txBody>
          <a:bodyPr/>
          <a:lstStyle>
            <a:lvl1pPr>
              <a:defRPr>
                <a:solidFill>
                  <a:prstClr val="black">
                    <a:tint val="75000"/>
                  </a:prstClr>
                </a:solidFill>
              </a:defRPr>
            </a:lvl1pPr>
          </a:lstStyle>
          <a:p>
            <a:pPr>
              <a:defRPr/>
            </a:pPr>
            <a:fld id="{4117B69C-5315-4367-852D-AE7D0970A229}" type="datetimeFigureOut">
              <a:rPr lang="en-US"/>
              <a:pPr>
                <a:defRPr/>
              </a:pPr>
              <a:t>6/7/2023</a:t>
            </a:fld>
            <a:endParaRPr lang="en-US"/>
          </a:p>
        </p:txBody>
      </p:sp>
      <p:sp>
        <p:nvSpPr>
          <p:cNvPr id="6" name="Footer Placeholder 4">
            <a:extLst>
              <a:ext uri="{FF2B5EF4-FFF2-40B4-BE49-F238E27FC236}"/>
            </a:extLst>
          </p:cNvPr>
          <p:cNvSpPr>
            <a:spLocks noGrp="1"/>
          </p:cNvSpPr>
          <p:nvPr>
            <p:ph type="ftr" sz="quarter" idx="15"/>
          </p:nvPr>
        </p:nvSpPr>
        <p:spPr/>
        <p:txBody>
          <a:bodyPr/>
          <a:lstStyle>
            <a:lvl1pPr>
              <a:defRPr>
                <a:solidFill>
                  <a:prstClr val="black">
                    <a:tint val="75000"/>
                  </a:prstClr>
                </a:solidFill>
              </a:defRPr>
            </a:lvl1pPr>
          </a:lstStyle>
          <a:p>
            <a:pPr>
              <a:defRPr/>
            </a:pPr>
            <a:endParaRPr lang="en-US"/>
          </a:p>
        </p:txBody>
      </p:sp>
      <p:sp>
        <p:nvSpPr>
          <p:cNvPr id="7" name="Slide Number Placeholder 5">
            <a:extLst>
              <a:ext uri="{FF2B5EF4-FFF2-40B4-BE49-F238E27FC236}"/>
            </a:extLst>
          </p:cNvPr>
          <p:cNvSpPr>
            <a:spLocks noGrp="1"/>
          </p:cNvSpPr>
          <p:nvPr>
            <p:ph type="sldNum" sz="quarter" idx="16"/>
          </p:nvPr>
        </p:nvSpPr>
        <p:spPr/>
        <p:txBody>
          <a:bodyPr/>
          <a:lstStyle>
            <a:lvl1pPr>
              <a:defRPr>
                <a:solidFill>
                  <a:prstClr val="black">
                    <a:tint val="75000"/>
                  </a:prstClr>
                </a:solidFill>
              </a:defRPr>
            </a:lvl1pPr>
          </a:lstStyle>
          <a:p>
            <a:pPr>
              <a:defRPr/>
            </a:pPr>
            <a:fld id="{EB40E39B-79C1-490F-849C-3649658FDE26}" type="slidenum">
              <a:rPr lang="en-US"/>
              <a:pPr>
                <a:defRPr/>
              </a:pPr>
              <a:t>‹#›</a:t>
            </a:fld>
            <a:endParaRPr lang="en-US"/>
          </a:p>
        </p:txBody>
      </p:sp>
    </p:spTree>
    <p:extLst>
      <p:ext uri="{BB962C8B-B14F-4D97-AF65-F5344CB8AC3E}">
        <p14:creationId xmlns:p14="http://schemas.microsoft.com/office/powerpoint/2010/main" val="1139898495"/>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33230"/>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05843"/>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55994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1061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75708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73563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93395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355149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3128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6103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6/7/2023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85214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0.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mp3"/><Relationship Id="rId7" Type="http://schemas.openxmlformats.org/officeDocument/2006/relationships/image" Target="../media/image13.jpe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p3"/><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1.mp3"/><Relationship Id="rId7" Type="http://schemas.openxmlformats.org/officeDocument/2006/relationships/image" Target="../media/image18.jpeg"/><Relationship Id="rId12" Type="http://schemas.openxmlformats.org/officeDocument/2006/relationships/image" Target="../media/image1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jpeg"/><Relationship Id="rId11" Type="http://schemas.openxmlformats.org/officeDocument/2006/relationships/image" Target="../media/image15.png"/><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p3"/><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23.gif"/><Relationship Id="rId17" Type="http://schemas.openxmlformats.org/officeDocument/2006/relationships/image" Target="../media/image16.gif"/><Relationship Id="rId2" Type="http://schemas.openxmlformats.org/officeDocument/2006/relationships/audio" Target="../media/media3.mp3"/><Relationship Id="rId16" Type="http://schemas.openxmlformats.org/officeDocument/2006/relationships/image" Target="../media/image15.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10.gif"/><Relationship Id="rId5" Type="http://schemas.microsoft.com/office/2007/relationships/media" Target="../media/media1.mp3"/><Relationship Id="rId1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image" Target="../media/image21.jpeg"/><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517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950385"/>
            <a:ext cx="800100" cy="63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a:grpSpLocks/>
          </p:cNvGrpSpPr>
          <p:nvPr/>
        </p:nvGrpSpPr>
        <p:grpSpPr bwMode="auto">
          <a:xfrm>
            <a:off x="1150938" y="-226484"/>
            <a:ext cx="7827962" cy="6625168"/>
            <a:chOff x="-558688" y="0"/>
            <a:chExt cx="9107943" cy="6858000"/>
          </a:xfrm>
        </p:grpSpPr>
        <p:pic>
          <p:nvPicPr>
            <p:cNvPr id="6157" name="图片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17"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28346">
            <a:off x="3889376" y="6915151"/>
            <a:ext cx="796925" cy="13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90906">
            <a:off x="8404226" y="6910917"/>
            <a:ext cx="798513"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Am-thanh-tra-loi-dung-www_nhacchuongvui_com">
            <a:hlinkClick r:id="" action="ppaction://medi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125" y="3594101"/>
            <a:ext cx="3651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10"/>
          <p:cNvSpPr>
            <a:spLocks noChangeArrowheads="1" noChangeShapeType="1" noTextEdit="1"/>
          </p:cNvSpPr>
          <p:nvPr/>
        </p:nvSpPr>
        <p:spPr bwMode="auto">
          <a:xfrm>
            <a:off x="3895725" y="2353734"/>
            <a:ext cx="2439988" cy="461433"/>
          </a:xfrm>
          <a:prstGeom prst="rect">
            <a:avLst/>
          </a:prstGeom>
        </p:spPr>
        <p:txBody>
          <a:bodyPr wrap="none" fromWordArt="1">
            <a:prstTxWarp prst="textPlain">
              <a:avLst>
                <a:gd name="adj" fmla="val 50000"/>
              </a:avLst>
            </a:prstTxWarp>
          </a:bodyPr>
          <a:lstStyle/>
          <a:p>
            <a:pPr algn="ctr"/>
            <a:r>
              <a:rPr lang="en-US" sz="500" b="1" kern="10">
                <a:ln w="9525">
                  <a:solidFill>
                    <a:srgbClr val="0000FF"/>
                  </a:solidFill>
                  <a:round/>
                  <a:headEnd/>
                  <a:tailEnd/>
                </a:ln>
                <a:solidFill>
                  <a:srgbClr val="00B0F0"/>
                </a:solidFill>
                <a:effectLst>
                  <a:outerShdw dist="45791" dir="2021404" algn="ctr" rotWithShape="0">
                    <a:srgbClr val="B2B2B2">
                      <a:alpha val="79999"/>
                    </a:srgbClr>
                  </a:outerShdw>
                </a:effectLst>
                <a:latin typeface="Times New Roman"/>
                <a:cs typeface="Times New Roman"/>
              </a:rPr>
              <a:t>TẬP ĐỌC</a:t>
            </a:r>
          </a:p>
        </p:txBody>
      </p:sp>
      <p:sp>
        <p:nvSpPr>
          <p:cNvPr id="16" name="WordArt 15"/>
          <p:cNvSpPr>
            <a:spLocks noChangeArrowheads="1" noChangeShapeType="1" noTextEdit="1"/>
          </p:cNvSpPr>
          <p:nvPr/>
        </p:nvSpPr>
        <p:spPr bwMode="auto">
          <a:xfrm>
            <a:off x="2614614" y="2880785"/>
            <a:ext cx="4903787" cy="1426633"/>
          </a:xfrm>
          <a:prstGeom prst="rect">
            <a:avLst/>
          </a:prstGeom>
        </p:spPr>
        <p:txBody>
          <a:bodyPr wrap="none" fromWordArt="1">
            <a:prstTxWarp prst="textPlain">
              <a:avLst>
                <a:gd name="adj" fmla="val 45745"/>
              </a:avLst>
            </a:prstTxWarp>
          </a:bodyPr>
          <a:lstStyle/>
          <a:p>
            <a:pPr algn="ctr"/>
            <a:r>
              <a:rPr lang="vi-VN" sz="2400" b="1" kern="10">
                <a:ln w="9525">
                  <a:solidFill>
                    <a:srgbClr val="FF00FF"/>
                  </a:solidFill>
                  <a:round/>
                  <a:headEnd/>
                  <a:tailEnd/>
                </a:ln>
                <a:solidFill>
                  <a:srgbClr val="FF33CC"/>
                </a:solidFill>
                <a:effectLst>
                  <a:outerShdw dist="45791" dir="2021404" algn="ctr" rotWithShape="0">
                    <a:srgbClr val="B2B2B2">
                      <a:alpha val="79999"/>
                    </a:srgbClr>
                  </a:outerShdw>
                </a:effectLst>
                <a:latin typeface="+mn-lt"/>
                <a:ea typeface="+mn-lt"/>
                <a:cs typeface="+mn-lt"/>
              </a:rPr>
              <a:t>Cánh diều tuổi thơ</a:t>
            </a:r>
            <a:endParaRPr lang="en-US" sz="2400" b="1" kern="10">
              <a:ln w="9525">
                <a:solidFill>
                  <a:srgbClr val="FF00FF"/>
                </a:solidFill>
                <a:round/>
                <a:headEnd/>
                <a:tailEnd/>
              </a:ln>
              <a:solidFill>
                <a:srgbClr val="FF33CC"/>
              </a:solidFill>
              <a:effectLst>
                <a:outerShdw dist="45791" dir="2021404" algn="ctr" rotWithShape="0">
                  <a:srgbClr val="B2B2B2">
                    <a:alpha val="79999"/>
                  </a:srgbClr>
                </a:outerShdw>
              </a:effectLst>
              <a:latin typeface="+mn-lt"/>
              <a:ea typeface="+mn-lt"/>
              <a:cs typeface="+mn-lt"/>
            </a:endParaRPr>
          </a:p>
        </p:txBody>
      </p:sp>
    </p:spTree>
    <p:extLst>
      <p:ext uri="{BB962C8B-B14F-4D97-AF65-F5344CB8AC3E}">
        <p14:creationId xmlns:p14="http://schemas.microsoft.com/office/powerpoint/2010/main" val="229440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3.61111E-6 -8.02222E-8 L -0.13993 -1.00555 " pathEditMode="relative" rAng="0" ptsTypes="AA">
                                      <p:cBhvr>
                                        <p:cTn id="9" dur="750" fill="hold"/>
                                        <p:tgtEl>
                                          <p:spTgt spid="8"/>
                                        </p:tgtEl>
                                        <p:attrNameLst>
                                          <p:attrName>ppt_x</p:attrName>
                                          <p:attrName>ppt_y</p:attrName>
                                        </p:attrNameLst>
                                      </p:cBhvr>
                                      <p:rCtr x="-6997" y="-50293"/>
                                    </p:animMotion>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par>
                                <p:cTn id="14" presetID="42" presetClass="path" presetSubtype="0" fill="hold" nodeType="withEffect">
                                  <p:stCondLst>
                                    <p:cond delay="0"/>
                                  </p:stCondLst>
                                  <p:childTnLst>
                                    <p:animMotion origin="layout" path="M -0.00182 -0.00764 L -0.03503 -0.42037 " pathEditMode="relative" rAng="0" ptsTypes="AA">
                                      <p:cBhvr>
                                        <p:cTn id="15" dur="750" fill="hold"/>
                                        <p:tgtEl>
                                          <p:spTgt spid="17"/>
                                        </p:tgtEl>
                                        <p:attrNameLst>
                                          <p:attrName>ppt_x</p:attrName>
                                          <p:attrName>ppt_y</p:attrName>
                                        </p:attrNameLst>
                                      </p:cBhvr>
                                      <p:rCtr x="-1667" y="-2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63" y="6242051"/>
            <a:ext cx="658812" cy="6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263" y="1667055"/>
            <a:ext cx="8978900" cy="5824671"/>
          </a:xfrm>
          <a:prstGeom prst="rect">
            <a:avLst/>
          </a:prstGeom>
        </p:spPr>
        <p:txBody>
          <a:bodyPr lIns="68580" tIns="34290" rIns="68580" bIns="34290">
            <a:spAutoFit/>
          </a:bodyPr>
          <a:lstStyle/>
          <a:p>
            <a:pPr algn="ctr">
              <a:defRPr/>
            </a:pPr>
            <a:r>
              <a:rPr lang="vi-VN" sz="2800" b="1" dirty="0">
                <a:solidFill>
                  <a:srgbClr val="FF0000"/>
                </a:solidFill>
                <a:latin typeface="+mj-lt"/>
              </a:rPr>
              <a:t>Cánh diều tuổi thơ</a:t>
            </a:r>
            <a:endParaRPr lang="vi-VN" sz="2800" dirty="0">
              <a:solidFill>
                <a:srgbClr val="FF0000"/>
              </a:solidFill>
              <a:latin typeface="+mj-lt"/>
            </a:endParaRPr>
          </a:p>
          <a:p>
            <a:pPr algn="just">
              <a:defRPr/>
            </a:pPr>
            <a:r>
              <a:rPr lang="vi-VN" sz="2000" dirty="0">
                <a:solidFill>
                  <a:srgbClr val="000000"/>
                </a:solidFill>
                <a:latin typeface="+mj-lt"/>
              </a:rPr>
              <a:t>   </a:t>
            </a:r>
            <a:r>
              <a:rPr lang="en-US" sz="2000">
                <a:solidFill>
                  <a:srgbClr val="000000"/>
                </a:solidFill>
                <a:latin typeface="+mj-lt"/>
              </a:rPr>
              <a:t>     </a:t>
            </a:r>
            <a:r>
              <a:rPr lang="vi-VN" sz="2200" smtClean="0">
                <a:solidFill>
                  <a:srgbClr val="000000"/>
                </a:solidFill>
              </a:rPr>
              <a:t>Tuổi thơ của tôi được nâng lên từ những cánh diều.</a:t>
            </a:r>
          </a:p>
          <a:p>
            <a:pPr algn="just">
              <a:defRPr/>
            </a:pPr>
            <a:r>
              <a:rPr lang="vi-VN" sz="2200" smtClean="0">
                <a:solidFill>
                  <a:srgbClr val="000000"/>
                </a:solidFill>
              </a:rPr>
              <a:t>   </a:t>
            </a:r>
            <a:r>
              <a:rPr lang="en-US" sz="2200" smtClean="0">
                <a:solidFill>
                  <a:srgbClr val="000000"/>
                </a:solidFill>
              </a:rPr>
              <a:t>   </a:t>
            </a:r>
            <a:r>
              <a:rPr lang="vi-VN" sz="2200" smtClean="0">
                <a:solidFill>
                  <a:srgbClr val="000000"/>
                </a:solidFill>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200" smtClean="0">
                <a:solidFill>
                  <a:srgbClr val="000000"/>
                </a:solidFill>
              </a:rPr>
              <a:t>   </a:t>
            </a:r>
            <a:r>
              <a:rPr lang="en-US" sz="2200" smtClean="0">
                <a:solidFill>
                  <a:srgbClr val="000000"/>
                </a:solidFill>
              </a:rPr>
              <a:t>    </a:t>
            </a:r>
            <a:r>
              <a:rPr lang="vi-VN" sz="2200" smtClean="0">
                <a:solidFill>
                  <a:srgbClr val="000000"/>
                </a:solidFill>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200" smtClean="0">
                <a:solidFill>
                  <a:srgbClr val="000000"/>
                </a:solidFill>
              </a:rPr>
              <a:t>(Theo </a:t>
            </a:r>
            <a:r>
              <a:rPr lang="vi-VN" sz="2200" i="1" smtClean="0">
                <a:solidFill>
                  <a:srgbClr val="000000"/>
                </a:solidFill>
              </a:rPr>
              <a:t>Tạ Duy Anh</a:t>
            </a:r>
            <a:r>
              <a:rPr lang="vi-VN" sz="2200" smtClean="0">
                <a:solidFill>
                  <a:srgbClr val="000000"/>
                </a:solidFill>
              </a:rPr>
              <a:t>)</a:t>
            </a:r>
          </a:p>
          <a:p>
            <a:pPr>
              <a:defRPr/>
            </a:pPr>
            <a:r>
              <a:rPr lang="vi-VN" sz="2400" dirty="0">
                <a:solidFill>
                  <a:srgbClr val="000000"/>
                </a:solidFill>
              </a:rPr>
              <a:t/>
            </a:r>
            <a:br>
              <a:rPr lang="vi-VN" sz="2400" dirty="0">
                <a:solidFill>
                  <a:srgbClr val="000000"/>
                </a:solidFill>
              </a:rPr>
            </a:br>
            <a:r>
              <a:rPr lang="vi-VN" dirty="0">
                <a:solidFill>
                  <a:srgbClr val="000000"/>
                </a:solidFill>
                <a:latin typeface="OpenSans"/>
              </a:rPr>
              <a:t/>
            </a:r>
            <a:br>
              <a:rPr lang="vi-VN" dirty="0">
                <a:solidFill>
                  <a:srgbClr val="000000"/>
                </a:solidFill>
                <a:latin typeface="OpenSans"/>
              </a:rPr>
            </a:br>
            <a:endParaRPr lang="en-US" dirty="0"/>
          </a:p>
        </p:txBody>
      </p:sp>
      <p:pic>
        <p:nvPicPr>
          <p:cNvPr id="133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2791" y="63500"/>
            <a:ext cx="3170271" cy="19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6"/>
          <p:cNvSpPr/>
          <p:nvPr/>
        </p:nvSpPr>
        <p:spPr>
          <a:xfrm>
            <a:off x="0" y="63500"/>
            <a:ext cx="3321050" cy="1797051"/>
          </a:xfrm>
          <a:prstGeom prst="cloudCallout">
            <a:avLst>
              <a:gd name="adj1" fmla="val -48316"/>
              <a:gd name="adj2" fmla="val 75392"/>
            </a:avLst>
          </a:prstGeom>
          <a:solidFill>
            <a:srgbClr val="37CBFF"/>
          </a:solidFill>
          <a:ln>
            <a:solidFill>
              <a:srgbClr val="C00000"/>
            </a:solidFill>
          </a:ln>
        </p:spPr>
        <p:style>
          <a:lnRef idx="1">
            <a:schemeClr val="accent4"/>
          </a:lnRef>
          <a:fillRef idx="2">
            <a:schemeClr val="accent4"/>
          </a:fillRef>
          <a:effectRef idx="1">
            <a:schemeClr val="accent4"/>
          </a:effectRef>
          <a:fontRef idx="minor">
            <a:schemeClr val="dk1"/>
          </a:fontRef>
        </p:style>
        <p:txBody>
          <a:bodyPr lIns="68580" tIns="34290" rIns="68580" bIns="34290" anchor="ctr"/>
          <a:lstStyle/>
          <a:p>
            <a:pPr algn="ctr" eaLnBrk="1" fontAlgn="auto" hangingPunct="1">
              <a:spcBef>
                <a:spcPts val="0"/>
              </a:spcBef>
              <a:spcAft>
                <a:spcPts val="0"/>
              </a:spcAft>
              <a:defRPr/>
            </a:pPr>
            <a:r>
              <a:rPr lang="en-US" sz="2400" b="1">
                <a:latin typeface="Times New Roman" panose="02020603050405020304" pitchFamily="18" charset="0"/>
                <a:cs typeface="Times New Roman" panose="02020603050405020304" pitchFamily="18" charset="0"/>
              </a:rPr>
              <a:t>Theo </a:t>
            </a:r>
            <a:r>
              <a:rPr lang="en-US" sz="2400" b="1" dirty="0">
                <a:latin typeface="Times New Roman" panose="02020603050405020304" pitchFamily="18" charset="0"/>
                <a:cs typeface="Times New Roman" panose="02020603050405020304" pitchFamily="18" charset="0"/>
              </a:rPr>
              <a:t>dõi bạn đọc và </a:t>
            </a:r>
          </a:p>
          <a:p>
            <a:pPr algn="ctr" eaLnBrk="1" fontAlgn="auto" hangingPunct="1">
              <a:spcBef>
                <a:spcPts val="0"/>
              </a:spcBef>
              <a:spcAft>
                <a:spcPts val="0"/>
              </a:spcAft>
              <a:defRPr/>
            </a:pPr>
            <a:r>
              <a:rPr lang="en-US" sz="2400" b="1" dirty="0">
                <a:latin typeface="Times New Roman" panose="02020603050405020304" pitchFamily="18" charset="0"/>
                <a:cs typeface="Times New Roman" panose="02020603050405020304" pitchFamily="18" charset="0"/>
              </a:rPr>
              <a:t>chia đoạn.</a:t>
            </a:r>
          </a:p>
        </p:txBody>
      </p:sp>
    </p:spTree>
    <p:extLst>
      <p:ext uri="{BB962C8B-B14F-4D97-AF65-F5344CB8AC3E}">
        <p14:creationId xmlns:p14="http://schemas.microsoft.com/office/powerpoint/2010/main" val="359304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9"/>
          <p:cNvGrpSpPr>
            <a:grpSpLocks/>
          </p:cNvGrpSpPr>
          <p:nvPr/>
        </p:nvGrpSpPr>
        <p:grpSpPr bwMode="auto">
          <a:xfrm>
            <a:off x="2481264" y="431801"/>
            <a:ext cx="4681537" cy="1291167"/>
            <a:chOff x="2874596" y="417766"/>
            <a:chExt cx="6240828" cy="1291082"/>
          </a:xfrm>
        </p:grpSpPr>
        <p:sp>
          <p:nvSpPr>
            <p:cNvPr id="5" name="Google Shape;10;p2">
              <a:extLst>
                <a:ext uri="{FF2B5EF4-FFF2-40B4-BE49-F238E27FC236}"/>
              </a:extLst>
            </p:cNvPr>
            <p:cNvSpPr/>
            <p:nvPr/>
          </p:nvSpPr>
          <p:spPr>
            <a:xfrm>
              <a:off x="2980675" y="538211"/>
              <a:ext cx="6134749" cy="1170637"/>
            </a:xfrm>
            <a:prstGeom prst="rect">
              <a:avLst/>
            </a:prstGeom>
            <a:solidFill>
              <a:srgbClr val="FFC000"/>
            </a:solidFill>
            <a:ln w="28575" cap="flat" cmpd="sng">
              <a:noFill/>
              <a:prstDash val="solid"/>
              <a:round/>
              <a:headEnd type="none" w="sm" len="sm"/>
              <a:tailEnd type="none" w="sm" len="sm"/>
            </a:ln>
            <a:effectLst/>
            <a:scene3d>
              <a:camera prst="orthographicFront">
                <a:rot lat="0" lon="0" rev="0"/>
              </a:camera>
              <a:lightRig rig="glow" dir="t">
                <a:rot lat="0" lon="0" rev="14100000"/>
              </a:lightRig>
            </a:scene3d>
            <a:sp3d prstMaterial="softEdge">
              <a:bevelT w="127000" prst="artDeco"/>
            </a:sp3d>
          </p:spPr>
          <p:txBody>
            <a:bodyPr spcFirstLastPara="1" lIns="91425" tIns="91425" rIns="91425" bIns="91425" anchor="ctr"/>
            <a:lstStyle/>
            <a:p>
              <a:pPr>
                <a:defRPr/>
              </a:pPr>
              <a:endParaRPr sz="800">
                <a:solidFill>
                  <a:prstClr val="black"/>
                </a:solidFill>
              </a:endParaRPr>
            </a:p>
          </p:txBody>
        </p:sp>
        <p:sp>
          <p:nvSpPr>
            <p:cNvPr id="6" name="Google Shape;12;p2">
              <a:extLst>
                <a:ext uri="{FF2B5EF4-FFF2-40B4-BE49-F238E27FC236}"/>
              </a:extLst>
            </p:cNvPr>
            <p:cNvSpPr/>
            <p:nvPr/>
          </p:nvSpPr>
          <p:spPr>
            <a:xfrm>
              <a:off x="2874596" y="417766"/>
              <a:ext cx="6134749" cy="1170637"/>
            </a:xfrm>
            <a:prstGeom prst="rect">
              <a:avLst/>
            </a:prstGeom>
            <a:solidFill>
              <a:srgbClr val="FFCCCC"/>
            </a:solidFill>
            <a:ln w="28575" cap="flat" cmpd="sng">
              <a:noFill/>
              <a:prstDash val="solid"/>
              <a:round/>
              <a:headEnd type="none" w="sm" len="sm"/>
              <a:tailEnd type="none" w="sm" len="sm"/>
            </a:ln>
            <a:effectLst/>
            <a:scene3d>
              <a:camera prst="orthographicFront">
                <a:rot lat="0" lon="0" rev="0"/>
              </a:camera>
              <a:lightRig rig="glow" dir="t">
                <a:rot lat="0" lon="0" rev="14100000"/>
              </a:lightRig>
            </a:scene3d>
            <a:sp3d prstMaterial="softEdge">
              <a:bevelT w="127000" prst="artDeco"/>
            </a:sp3d>
          </p:spPr>
          <p:txBody>
            <a:bodyPr spcFirstLastPara="1" lIns="91425" tIns="91425" rIns="91425" bIns="91425" anchor="ctr"/>
            <a:lstStyle/>
            <a:p>
              <a:pPr>
                <a:defRPr/>
              </a:pPr>
              <a:endParaRPr sz="800">
                <a:solidFill>
                  <a:prstClr val="black"/>
                </a:solidFill>
              </a:endParaRPr>
            </a:p>
          </p:txBody>
        </p:sp>
      </p:grpSp>
      <p:pic>
        <p:nvPicPr>
          <p:cNvPr id="14339" name="Picture 6" descr="Bubududu Panda GIF - Bubududu Panda - Discover &amp;amp; Share GIFs | Wallpaper  kartun lucu, Gambar anime lucu, Wallpaper kawai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4457701"/>
            <a:ext cx="18780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862072">
            <a:off x="1461824" y="354807"/>
            <a:ext cx="135466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71750" y="723900"/>
            <a:ext cx="44196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sz="2400" b="1">
                <a:latin typeface="HP001 4 hàng" pitchFamily="34" charset="-93"/>
              </a:rPr>
              <a:t>Bài tập chia được mấy đoạn?</a:t>
            </a:r>
          </a:p>
        </p:txBody>
      </p:sp>
      <p:sp>
        <p:nvSpPr>
          <p:cNvPr id="3" name="Rounded Rectangle 2"/>
          <p:cNvSpPr/>
          <p:nvPr/>
        </p:nvSpPr>
        <p:spPr>
          <a:xfrm>
            <a:off x="1362075" y="1945217"/>
            <a:ext cx="6808788" cy="3469216"/>
          </a:xfrm>
          <a:prstGeom prst="roundRect">
            <a:avLst/>
          </a:prstGeom>
          <a:ln w="19050">
            <a:solidFill>
              <a:srgbClr val="FFC000"/>
            </a:solidFill>
          </a:ln>
        </p:spPr>
        <p:style>
          <a:lnRef idx="2">
            <a:schemeClr val="accent6"/>
          </a:lnRef>
          <a:fillRef idx="1">
            <a:schemeClr val="lt1"/>
          </a:fillRef>
          <a:effectRef idx="0">
            <a:schemeClr val="accent6"/>
          </a:effectRef>
          <a:fontRef idx="minor">
            <a:schemeClr val="dk1"/>
          </a:fontRef>
        </p:style>
        <p:txBody>
          <a:bodyPr lIns="68580" tIns="34290" rIns="68580" bIns="34290" anchor="ctr"/>
          <a:lstStyle/>
          <a:p>
            <a:pPr algn="ctr">
              <a:defRPr/>
            </a:pPr>
            <a:endParaRPr lang="en-US"/>
          </a:p>
        </p:txBody>
      </p:sp>
      <p:sp>
        <p:nvSpPr>
          <p:cNvPr id="13" name="TextBox 12"/>
          <p:cNvSpPr txBox="1"/>
          <p:nvPr/>
        </p:nvSpPr>
        <p:spPr>
          <a:xfrm>
            <a:off x="1432026" y="2273750"/>
            <a:ext cx="6859587" cy="3023905"/>
          </a:xfrm>
          <a:prstGeom prst="rect">
            <a:avLst/>
          </a:prstGeom>
          <a:noFill/>
        </p:spPr>
        <p:txBody>
          <a:bodyPr lIns="68580" tIns="34290" rIns="68580" bIns="34290">
            <a:spAutoFit/>
          </a:bodyPr>
          <a:lstStyle/>
          <a:p>
            <a:pPr>
              <a:defRPr/>
            </a:pPr>
            <a:r>
              <a:rPr lang="vi-VN" sz="3600">
                <a:latin typeface="+mn-lt"/>
              </a:rPr>
              <a:t>Bài tập đọc gồm có 2 đoạn: </a:t>
            </a:r>
          </a:p>
          <a:p>
            <a:pPr>
              <a:defRPr/>
            </a:pPr>
            <a:r>
              <a:rPr lang="vi-VN" sz="3600">
                <a:solidFill>
                  <a:srgbClr val="FF0000"/>
                </a:solidFill>
                <a:latin typeface="+mn-lt"/>
              </a:rPr>
              <a:t>+ Đoạn 1: </a:t>
            </a:r>
            <a:r>
              <a:rPr lang="vi-VN" sz="3600">
                <a:latin typeface="+mn-lt"/>
              </a:rPr>
              <a:t>Từ đầu....vì sao sớm</a:t>
            </a:r>
          </a:p>
          <a:p>
            <a:pPr>
              <a:defRPr/>
            </a:pPr>
            <a:r>
              <a:rPr lang="vi-VN" sz="3600">
                <a:solidFill>
                  <a:srgbClr val="FF0000"/>
                </a:solidFill>
                <a:latin typeface="+mn-lt"/>
              </a:rPr>
              <a:t>+ Đoạn 2:</a:t>
            </a:r>
            <a:r>
              <a:rPr lang="vi-VN" sz="3600">
                <a:latin typeface="+mn-lt"/>
              </a:rPr>
              <a:t> Ban đêm...khát khao của tôi.</a:t>
            </a:r>
            <a:endParaRPr lang="en-US" sz="3600">
              <a:latin typeface="+mn-lt"/>
            </a:endParaRPr>
          </a:p>
          <a:p>
            <a:pPr>
              <a:lnSpc>
                <a:spcPct val="150000"/>
              </a:lnSpc>
              <a:defRPr/>
            </a:pPr>
            <a:endParaRPr lang="vi-VN" sz="3200" b="1">
              <a:solidFill>
                <a:prstClr val="black"/>
              </a:solidFill>
              <a:latin typeface="+mn-lt"/>
            </a:endParaRPr>
          </a:p>
        </p:txBody>
      </p:sp>
    </p:spTree>
    <p:extLst>
      <p:ext uri="{BB962C8B-B14F-4D97-AF65-F5344CB8AC3E}">
        <p14:creationId xmlns:p14="http://schemas.microsoft.com/office/powerpoint/2010/main" val="314754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600200" y="457200"/>
            <a:ext cx="60007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50000"/>
              </a:spcBef>
            </a:pPr>
            <a:endParaRPr lang="vi-VN" altLang="en-US" sz="2400">
              <a:latin typeface="Times New Roman" pitchFamily="18" charset="0"/>
              <a:cs typeface="Times New Roman" pitchFamily="18" charset="0"/>
            </a:endParaRPr>
          </a:p>
        </p:txBody>
      </p:sp>
      <p:sp>
        <p:nvSpPr>
          <p:cNvPr id="13315" name="Rectangle 5"/>
          <p:cNvSpPr>
            <a:spLocks noChangeArrowheads="1"/>
          </p:cNvSpPr>
          <p:nvPr/>
        </p:nvSpPr>
        <p:spPr bwMode="auto">
          <a:xfrm>
            <a:off x="2918706" y="126399"/>
            <a:ext cx="3363741"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80" tIns="34290" rIns="68580" bIns="34290">
            <a:spAutoFit/>
          </a:bodyPr>
          <a:lstStyle/>
          <a:p>
            <a:pPr algn="ctr" eaLnBrk="1" hangingPunct="1">
              <a:spcBef>
                <a:spcPct val="20000"/>
              </a:spcBef>
              <a:defRPr/>
            </a:pPr>
            <a:r>
              <a:rPr lang="en-US" altLang="en-US" sz="1100">
                <a:solidFill>
                  <a:schemeClr val="tx2"/>
                </a:solidFill>
                <a:latin typeface="Times New Roman" pitchFamily="18" charset="0"/>
                <a:cs typeface="Times New Roman" pitchFamily="18" charset="0"/>
              </a:rPr>
              <a:t> </a:t>
            </a:r>
            <a:r>
              <a:rPr lang="vi-VN" sz="2800" b="1">
                <a:solidFill>
                  <a:srgbClr val="FF0000"/>
                </a:solidFill>
                <a:latin typeface="+mn-lt"/>
              </a:rPr>
              <a:t>Cánh diều tuổi thơ</a:t>
            </a:r>
          </a:p>
          <a:p>
            <a:pPr algn="ctr" eaLnBrk="1" hangingPunct="1">
              <a:spcBef>
                <a:spcPct val="20000"/>
              </a:spcBef>
              <a:defRPr/>
            </a:pPr>
            <a:endParaRPr lang="en-US" altLang="en-US" sz="2800" b="1">
              <a:solidFill>
                <a:srgbClr val="FF0000"/>
              </a:solidFill>
              <a:latin typeface="+mn-lt"/>
              <a:cs typeface="Times New Roman" pitchFamily="18" charset="0"/>
            </a:endParaRPr>
          </a:p>
        </p:txBody>
      </p:sp>
      <p:sp>
        <p:nvSpPr>
          <p:cNvPr id="13316" name="TextBox 8"/>
          <p:cNvSpPr txBox="1">
            <a:spLocks noChangeArrowheads="1"/>
          </p:cNvSpPr>
          <p:nvPr/>
        </p:nvSpPr>
        <p:spPr bwMode="auto">
          <a:xfrm>
            <a:off x="109538" y="594785"/>
            <a:ext cx="8875712" cy="560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indent="29051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defRPr/>
            </a:pPr>
            <a:r>
              <a:rPr lang="vi-VN" sz="1600" smtClean="0">
                <a:solidFill>
                  <a:srgbClr val="000000"/>
                </a:solidFill>
              </a:rPr>
              <a:t>  </a:t>
            </a:r>
            <a:r>
              <a:rPr lang="vi-VN" sz="2400" smtClean="0">
                <a:solidFill>
                  <a:srgbClr val="0070C0"/>
                </a:solidFill>
                <a:latin typeface="+mn-lt"/>
              </a:rPr>
              <a:t>Tuổi thơ của tôi được nâng lên từ những cánh diều.</a:t>
            </a:r>
          </a:p>
          <a:p>
            <a:pPr algn="just">
              <a:defRPr/>
            </a:pPr>
            <a:r>
              <a:rPr lang="vi-VN" sz="2400" smtClean="0">
                <a:solidFill>
                  <a:srgbClr val="0070C0"/>
                </a:solidFill>
                <a:latin typeface="+mn-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400" smtClean="0">
                <a:solidFill>
                  <a:srgbClr val="000000"/>
                </a:solidFill>
                <a:latin typeface="+mn-lt"/>
              </a:rPr>
              <a:t> </a:t>
            </a:r>
            <a:r>
              <a:rPr lang="en-US" sz="2400" smtClean="0">
                <a:solidFill>
                  <a:srgbClr val="000000"/>
                </a:solidFill>
                <a:latin typeface="+mn-lt"/>
              </a:rPr>
              <a:t> </a:t>
            </a:r>
            <a:r>
              <a:rPr lang="vi-VN" sz="2400" smtClean="0">
                <a:solidFill>
                  <a:srgbClr val="000000"/>
                </a:solidFill>
                <a:latin typeface="+mn-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400" smtClean="0">
                <a:solidFill>
                  <a:srgbClr val="000000"/>
                </a:solidFill>
                <a:latin typeface="+mn-lt"/>
              </a:rPr>
              <a:t>(Theo </a:t>
            </a:r>
            <a:r>
              <a:rPr lang="vi-VN" sz="2400" i="1" smtClean="0">
                <a:solidFill>
                  <a:srgbClr val="000000"/>
                </a:solidFill>
                <a:latin typeface="+mn-lt"/>
              </a:rPr>
              <a:t>Tạ Duy Anh</a:t>
            </a:r>
            <a:r>
              <a:rPr lang="vi-VN" sz="2400" smtClean="0">
                <a:solidFill>
                  <a:srgbClr val="000000"/>
                </a:solidFill>
                <a:latin typeface="+mn-lt"/>
              </a:rPr>
              <a:t>)</a:t>
            </a:r>
            <a:endParaRPr lang="vi-VN" sz="2400" dirty="0">
              <a:solidFill>
                <a:srgbClr val="000000"/>
              </a:solidFill>
              <a:latin typeface="+mn-lt"/>
            </a:endParaRPr>
          </a:p>
        </p:txBody>
      </p:sp>
      <p:sp>
        <p:nvSpPr>
          <p:cNvPr id="11" name="8-Point Star 8"/>
          <p:cNvSpPr/>
          <p:nvPr/>
        </p:nvSpPr>
        <p:spPr>
          <a:xfrm>
            <a:off x="120651" y="2885018"/>
            <a:ext cx="441325"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2</a:t>
            </a:r>
          </a:p>
        </p:txBody>
      </p:sp>
      <p:sp>
        <p:nvSpPr>
          <p:cNvPr id="14" name="8-Point Star 8"/>
          <p:cNvSpPr/>
          <p:nvPr/>
        </p:nvSpPr>
        <p:spPr>
          <a:xfrm>
            <a:off x="101600" y="635000"/>
            <a:ext cx="439738"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1</a:t>
            </a:r>
          </a:p>
        </p:txBody>
      </p:sp>
    </p:spTree>
    <p:extLst>
      <p:ext uri="{BB962C8B-B14F-4D97-AF65-F5344CB8AC3E}">
        <p14:creationId xmlns:p14="http://schemas.microsoft.com/office/powerpoint/2010/main" val="166868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4131734"/>
            <a:ext cx="9145588" cy="264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31750"/>
            <a:ext cx="3751262" cy="24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p:cNvSpPr>
            <a:spLocks noChangeArrowheads="1"/>
          </p:cNvSpPr>
          <p:nvPr/>
        </p:nvSpPr>
        <p:spPr bwMode="auto">
          <a:xfrm>
            <a:off x="758826" y="3674533"/>
            <a:ext cx="38131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17413" name="Rectangle 2"/>
          <p:cNvSpPr>
            <a:spLocks noChangeArrowheads="1"/>
          </p:cNvSpPr>
          <p:nvPr/>
        </p:nvSpPr>
        <p:spPr bwMode="auto">
          <a:xfrm>
            <a:off x="3770314" y="4588934"/>
            <a:ext cx="44656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000000"/>
              </a:solidFill>
              <a:latin typeface="Times New Roman" pitchFamily="18" charset="0"/>
              <a:ea typeface="Arial" pitchFamily="34" charset="0"/>
              <a:cs typeface="Times New Roman" pitchFamily="18" charset="0"/>
            </a:endParaRPr>
          </a:p>
        </p:txBody>
      </p:sp>
      <p:sp>
        <p:nvSpPr>
          <p:cNvPr id="17414"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5" name="Rectangle 4"/>
          <p:cNvSpPr>
            <a:spLocks/>
          </p:cNvSpPr>
          <p:nvPr/>
        </p:nvSpPr>
        <p:spPr bwMode="auto">
          <a:xfrm>
            <a:off x="1019176" y="1871133"/>
            <a:ext cx="3292475" cy="6232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64794 h 769441"/>
              <a:gd name="T20" fmla="*/ 781486 w 4389734"/>
              <a:gd name="T21" fmla="*/ 137860 h 769441"/>
              <a:gd name="T22" fmla="*/ 668170 w 4389734"/>
              <a:gd name="T23" fmla="*/ 137860 h 769441"/>
              <a:gd name="T24" fmla="*/ 586114 w 4389734"/>
              <a:gd name="T25" fmla="*/ 137860 h 769441"/>
              <a:gd name="T26" fmla="*/ 496244 w 4389734"/>
              <a:gd name="T27" fmla="*/ 137860 h 769441"/>
              <a:gd name="T28" fmla="*/ 414188 w 4389734"/>
              <a:gd name="T29" fmla="*/ 137860 h 769441"/>
              <a:gd name="T30" fmla="*/ 332131 w 4389734"/>
              <a:gd name="T31" fmla="*/ 137860 h 769441"/>
              <a:gd name="T32" fmla="*/ 242261 w 4389734"/>
              <a:gd name="T33" fmla="*/ 137860 h 769441"/>
              <a:gd name="T34" fmla="*/ 152390 w 4389734"/>
              <a:gd name="T35" fmla="*/ 137860 h 769441"/>
              <a:gd name="T36" fmla="*/ 0 w 4389734"/>
              <a:gd name="T37" fmla="*/ 137860 h 769441"/>
              <a:gd name="T38" fmla="*/ 0 w 4389734"/>
              <a:gd name="T39" fmla="*/ 67551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defTabSz="685800" eaLnBrk="1" hangingPunct="1">
              <a:buFont typeface="Arial" pitchFamily="34" charset="0"/>
              <a:buNone/>
            </a:pPr>
            <a:r>
              <a:rPr lang="en-US" altLang="en-US" sz="3600">
                <a:solidFill>
                  <a:srgbClr val="0070C0"/>
                </a:solidFill>
                <a:latin typeface="Arial" pitchFamily="34" charset="0"/>
                <a:cs typeface="Arial" pitchFamily="34" charset="0"/>
              </a:rPr>
              <a:t>n</a:t>
            </a:r>
            <a:r>
              <a:rPr lang="en-US" altLang="en-US" sz="3600">
                <a:solidFill>
                  <a:srgbClr val="FF0000"/>
                </a:solidFill>
                <a:latin typeface="Arial" pitchFamily="34" charset="0"/>
                <a:cs typeface="Arial" pitchFamily="34" charset="0"/>
              </a:rPr>
              <a:t>âng</a:t>
            </a:r>
            <a:r>
              <a:rPr lang="en-US" altLang="en-US" sz="3600">
                <a:solidFill>
                  <a:srgbClr val="0070C0"/>
                </a:solidFill>
                <a:latin typeface="Arial" pitchFamily="34" charset="0"/>
                <a:cs typeface="Arial" pitchFamily="34" charset="0"/>
              </a:rPr>
              <a:t> lên</a:t>
            </a:r>
            <a:endParaRPr lang="en-US" altLang="en-US" sz="3600">
              <a:solidFill>
                <a:srgbClr val="0070C0"/>
              </a:solidFill>
              <a:latin typeface="Arial" pitchFamily="34" charset="0"/>
              <a:ea typeface="Arial" pitchFamily="34" charset="0"/>
              <a:cs typeface="Arial" pitchFamily="34" charset="0"/>
            </a:endParaRPr>
          </a:p>
        </p:txBody>
      </p:sp>
      <p:sp>
        <p:nvSpPr>
          <p:cNvPr id="8" name="Rectangle 7"/>
          <p:cNvSpPr>
            <a:spLocks/>
          </p:cNvSpPr>
          <p:nvPr/>
        </p:nvSpPr>
        <p:spPr bwMode="auto">
          <a:xfrm>
            <a:off x="4572001" y="2554817"/>
            <a:ext cx="3292475" cy="6232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64794 h 769441"/>
              <a:gd name="T20" fmla="*/ 781486 w 4389734"/>
              <a:gd name="T21" fmla="*/ 137860 h 769441"/>
              <a:gd name="T22" fmla="*/ 668170 w 4389734"/>
              <a:gd name="T23" fmla="*/ 137860 h 769441"/>
              <a:gd name="T24" fmla="*/ 586114 w 4389734"/>
              <a:gd name="T25" fmla="*/ 137860 h 769441"/>
              <a:gd name="T26" fmla="*/ 496244 w 4389734"/>
              <a:gd name="T27" fmla="*/ 137860 h 769441"/>
              <a:gd name="T28" fmla="*/ 414188 w 4389734"/>
              <a:gd name="T29" fmla="*/ 137860 h 769441"/>
              <a:gd name="T30" fmla="*/ 332131 w 4389734"/>
              <a:gd name="T31" fmla="*/ 137860 h 769441"/>
              <a:gd name="T32" fmla="*/ 242261 w 4389734"/>
              <a:gd name="T33" fmla="*/ 137860 h 769441"/>
              <a:gd name="T34" fmla="*/ 152390 w 4389734"/>
              <a:gd name="T35" fmla="*/ 137860 h 769441"/>
              <a:gd name="T36" fmla="*/ 0 w 4389734"/>
              <a:gd name="T37" fmla="*/ 137860 h 769441"/>
              <a:gd name="T38" fmla="*/ 0 w 4389734"/>
              <a:gd name="T39" fmla="*/ 67551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defTabSz="685800" eaLnBrk="1" hangingPunct="1">
              <a:buFont typeface="Arial" pitchFamily="34" charset="0"/>
              <a:buNone/>
            </a:pPr>
            <a:r>
              <a:rPr lang="en-US" altLang="en-US" sz="3600">
                <a:solidFill>
                  <a:srgbClr val="0070C0"/>
                </a:solidFill>
                <a:latin typeface="Arial" pitchFamily="34" charset="0"/>
                <a:cs typeface="Arial" pitchFamily="34" charset="0"/>
              </a:rPr>
              <a:t>d</a:t>
            </a:r>
            <a:r>
              <a:rPr lang="en-US" altLang="en-US" sz="3600" smtClean="0">
                <a:solidFill>
                  <a:srgbClr val="FF0000"/>
                </a:solidFill>
                <a:latin typeface="Arial" pitchFamily="34" charset="0"/>
                <a:cs typeface="Arial" pitchFamily="34" charset="0"/>
              </a:rPr>
              <a:t>ải</a:t>
            </a:r>
            <a:r>
              <a:rPr lang="en-US" altLang="en-US" sz="3600" smtClean="0">
                <a:solidFill>
                  <a:srgbClr val="0070C0"/>
                </a:solidFill>
                <a:latin typeface="Arial" pitchFamily="34" charset="0"/>
                <a:cs typeface="Arial" pitchFamily="34" charset="0"/>
              </a:rPr>
              <a:t> ngân hà</a:t>
            </a:r>
            <a:endParaRPr lang="en-US" altLang="en-US" sz="3600" b="1">
              <a:solidFill>
                <a:srgbClr val="FF0000"/>
              </a:solidFill>
              <a:latin typeface="Arial" pitchFamily="34" charset="0"/>
              <a:ea typeface="Arial" pitchFamily="34" charset="0"/>
              <a:cs typeface="Arial" pitchFamily="34" charset="0"/>
            </a:endParaRPr>
          </a:p>
        </p:txBody>
      </p:sp>
      <p:sp>
        <p:nvSpPr>
          <p:cNvPr id="9" name="Rectangle 8"/>
          <p:cNvSpPr>
            <a:spLocks/>
          </p:cNvSpPr>
          <p:nvPr/>
        </p:nvSpPr>
        <p:spPr bwMode="auto">
          <a:xfrm>
            <a:off x="1065214" y="3348567"/>
            <a:ext cx="3292475" cy="567848"/>
          </a:xfrm>
          <a:custGeom>
            <a:avLst/>
            <a:gdLst>
              <a:gd name="T0" fmla="*/ 0 w 4389734"/>
              <a:gd name="T1" fmla="*/ 0 h 769441"/>
              <a:gd name="T2" fmla="*/ 97686 w 4389734"/>
              <a:gd name="T3" fmla="*/ 0 h 769441"/>
              <a:gd name="T4" fmla="*/ 195372 w 4389734"/>
              <a:gd name="T5" fmla="*/ 0 h 769441"/>
              <a:gd name="T6" fmla="*/ 308687 w 4389734"/>
              <a:gd name="T7" fmla="*/ 0 h 769441"/>
              <a:gd name="T8" fmla="*/ 398557 w 4389734"/>
              <a:gd name="T9" fmla="*/ 0 h 769441"/>
              <a:gd name="T10" fmla="*/ 480613 w 4389734"/>
              <a:gd name="T11" fmla="*/ 0 h 769441"/>
              <a:gd name="T12" fmla="*/ 562669 w 4389734"/>
              <a:gd name="T13" fmla="*/ 0 h 769441"/>
              <a:gd name="T14" fmla="*/ 668170 w 4389734"/>
              <a:gd name="T15" fmla="*/ 0 h 769441"/>
              <a:gd name="T16" fmla="*/ 781486 w 4389734"/>
              <a:gd name="T17" fmla="*/ 0 h 769441"/>
              <a:gd name="T18" fmla="*/ 781486 w 4389734"/>
              <a:gd name="T19" fmla="*/ 37300 h 769441"/>
              <a:gd name="T20" fmla="*/ 781486 w 4389734"/>
              <a:gd name="T21" fmla="*/ 79362 h 769441"/>
              <a:gd name="T22" fmla="*/ 668170 w 4389734"/>
              <a:gd name="T23" fmla="*/ 79362 h 769441"/>
              <a:gd name="T24" fmla="*/ 586114 w 4389734"/>
              <a:gd name="T25" fmla="*/ 79362 h 769441"/>
              <a:gd name="T26" fmla="*/ 496244 w 4389734"/>
              <a:gd name="T27" fmla="*/ 79362 h 769441"/>
              <a:gd name="T28" fmla="*/ 414188 w 4389734"/>
              <a:gd name="T29" fmla="*/ 79362 h 769441"/>
              <a:gd name="T30" fmla="*/ 332131 w 4389734"/>
              <a:gd name="T31" fmla="*/ 79362 h 769441"/>
              <a:gd name="T32" fmla="*/ 242261 w 4389734"/>
              <a:gd name="T33" fmla="*/ 79362 h 769441"/>
              <a:gd name="T34" fmla="*/ 152390 w 4389734"/>
              <a:gd name="T35" fmla="*/ 79362 h 769441"/>
              <a:gd name="T36" fmla="*/ 0 w 4389734"/>
              <a:gd name="T37" fmla="*/ 79362 h 769441"/>
              <a:gd name="T38" fmla="*/ 0 w 4389734"/>
              <a:gd name="T39" fmla="*/ 38888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marL="171450" indent="-171450" algn="ctr" defTabSz="685800" eaLnBrk="1" hangingPunct="1">
              <a:lnSpc>
                <a:spcPct val="90000"/>
              </a:lnSpc>
              <a:spcBef>
                <a:spcPct val="50000"/>
              </a:spcBef>
              <a:buFont typeface="Arial" pitchFamily="34" charset="0"/>
              <a:buNone/>
            </a:pPr>
            <a:r>
              <a:rPr lang="en-US" altLang="en-US" sz="3600" smtClean="0">
                <a:solidFill>
                  <a:srgbClr val="FF0000"/>
                </a:solidFill>
                <a:latin typeface="Arial" pitchFamily="34" charset="0"/>
                <a:cs typeface="Arial" pitchFamily="34" charset="0"/>
              </a:rPr>
              <a:t>tr</a:t>
            </a:r>
            <a:r>
              <a:rPr lang="en-US" altLang="en-US" sz="3600" smtClean="0">
                <a:solidFill>
                  <a:srgbClr val="0070C0"/>
                </a:solidFill>
                <a:latin typeface="Arial" pitchFamily="34" charset="0"/>
                <a:cs typeface="Arial" pitchFamily="34" charset="0"/>
              </a:rPr>
              <a:t>ầm </a:t>
            </a:r>
            <a:r>
              <a:rPr lang="en-US" altLang="en-US" sz="3600">
                <a:solidFill>
                  <a:srgbClr val="0070C0"/>
                </a:solidFill>
                <a:latin typeface="Arial" pitchFamily="34" charset="0"/>
                <a:cs typeface="Arial" pitchFamily="34" charset="0"/>
              </a:rPr>
              <a:t>b</a:t>
            </a:r>
            <a:r>
              <a:rPr lang="en-US" altLang="en-US" sz="3600">
                <a:solidFill>
                  <a:srgbClr val="FF0000"/>
                </a:solidFill>
                <a:latin typeface="Arial" pitchFamily="34" charset="0"/>
                <a:cs typeface="Arial" pitchFamily="34" charset="0"/>
              </a:rPr>
              <a:t>ổng</a:t>
            </a:r>
          </a:p>
        </p:txBody>
      </p:sp>
      <p:sp>
        <p:nvSpPr>
          <p:cNvPr id="10" name="Rectangle 9"/>
          <p:cNvSpPr>
            <a:spLocks/>
          </p:cNvSpPr>
          <p:nvPr/>
        </p:nvSpPr>
        <p:spPr bwMode="auto">
          <a:xfrm>
            <a:off x="4594226" y="4131734"/>
            <a:ext cx="3813175" cy="567848"/>
          </a:xfrm>
          <a:custGeom>
            <a:avLst/>
            <a:gdLst>
              <a:gd name="T0" fmla="*/ 0 w 5083699"/>
              <a:gd name="T1" fmla="*/ 0 h 769441"/>
              <a:gd name="T2" fmla="*/ 82480 w 5083699"/>
              <a:gd name="T3" fmla="*/ 0 h 769441"/>
              <a:gd name="T4" fmla="*/ 174012 w 5083699"/>
              <a:gd name="T5" fmla="*/ 0 h 769441"/>
              <a:gd name="T6" fmla="*/ 256492 w 5083699"/>
              <a:gd name="T7" fmla="*/ 0 h 769441"/>
              <a:gd name="T8" fmla="*/ 338972 w 5083699"/>
              <a:gd name="T9" fmla="*/ 0 h 769441"/>
              <a:gd name="T10" fmla="*/ 448609 w 5083699"/>
              <a:gd name="T11" fmla="*/ 0 h 769441"/>
              <a:gd name="T12" fmla="*/ 522036 w 5083699"/>
              <a:gd name="T13" fmla="*/ 0 h 769441"/>
              <a:gd name="T14" fmla="*/ 595463 w 5083699"/>
              <a:gd name="T15" fmla="*/ 0 h 769441"/>
              <a:gd name="T16" fmla="*/ 677942 w 5083699"/>
              <a:gd name="T17" fmla="*/ 0 h 769441"/>
              <a:gd name="T18" fmla="*/ 751370 w 5083699"/>
              <a:gd name="T19" fmla="*/ 0 h 769441"/>
              <a:gd name="T20" fmla="*/ 905265 w 5083699"/>
              <a:gd name="T21" fmla="*/ 0 h 769441"/>
              <a:gd name="T22" fmla="*/ 905265 w 5083699"/>
              <a:gd name="T23" fmla="*/ 39681 h 769441"/>
              <a:gd name="T24" fmla="*/ 905265 w 5083699"/>
              <a:gd name="T25" fmla="*/ 79362 h 769441"/>
              <a:gd name="T26" fmla="*/ 795627 w 5083699"/>
              <a:gd name="T27" fmla="*/ 79362 h 769441"/>
              <a:gd name="T28" fmla="*/ 704094 w 5083699"/>
              <a:gd name="T29" fmla="*/ 79362 h 769441"/>
              <a:gd name="T30" fmla="*/ 612562 w 5083699"/>
              <a:gd name="T31" fmla="*/ 79362 h 769441"/>
              <a:gd name="T32" fmla="*/ 502924 w 5083699"/>
              <a:gd name="T33" fmla="*/ 79362 h 769441"/>
              <a:gd name="T34" fmla="*/ 393287 w 5083699"/>
              <a:gd name="T35" fmla="*/ 79362 h 769441"/>
              <a:gd name="T36" fmla="*/ 292703 w 5083699"/>
              <a:gd name="T37" fmla="*/ 79362 h 769441"/>
              <a:gd name="T38" fmla="*/ 201170 w 5083699"/>
              <a:gd name="T39" fmla="*/ 79362 h 769441"/>
              <a:gd name="T40" fmla="*/ 109638 w 5083699"/>
              <a:gd name="T41" fmla="*/ 79362 h 769441"/>
              <a:gd name="T42" fmla="*/ 0 w 5083699"/>
              <a:gd name="T43" fmla="*/ 79362 h 769441"/>
              <a:gd name="T44" fmla="*/ 0 w 5083699"/>
              <a:gd name="T45" fmla="*/ 40475 h 769441"/>
              <a:gd name="T46" fmla="*/ 0 w 5083699"/>
              <a:gd name="T47" fmla="*/ 0 h 7694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83699"/>
              <a:gd name="T73" fmla="*/ 0 h 769441"/>
              <a:gd name="T74" fmla="*/ 5083699 w 5083699"/>
              <a:gd name="T75" fmla="*/ 769441 h 7694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marL="171450" indent="-171450" algn="ctr" defTabSz="685800" eaLnBrk="1" hangingPunct="1">
              <a:lnSpc>
                <a:spcPct val="90000"/>
              </a:lnSpc>
              <a:spcBef>
                <a:spcPct val="50000"/>
              </a:spcBef>
              <a:buFont typeface="Arial" pitchFamily="34" charset="0"/>
              <a:buNone/>
            </a:pPr>
            <a:r>
              <a:rPr lang="en-US" altLang="en-US" sz="3600" smtClean="0">
                <a:solidFill>
                  <a:srgbClr val="0070C0"/>
                </a:solidFill>
                <a:latin typeface="Arial" pitchFamily="34" charset="0"/>
                <a:cs typeface="Arial" pitchFamily="34" charset="0"/>
              </a:rPr>
              <a:t>h</a:t>
            </a:r>
            <a:r>
              <a:rPr lang="en-US" altLang="en-US" sz="3600" smtClean="0">
                <a:solidFill>
                  <a:srgbClr val="FF0000"/>
                </a:solidFill>
                <a:latin typeface="Arial" pitchFamily="34" charset="0"/>
                <a:cs typeface="Arial" pitchFamily="34" charset="0"/>
              </a:rPr>
              <a:t>uyền</a:t>
            </a:r>
            <a:r>
              <a:rPr lang="en-US" altLang="en-US" sz="3600" smtClean="0">
                <a:solidFill>
                  <a:srgbClr val="0070C0"/>
                </a:solidFill>
                <a:latin typeface="Arial" pitchFamily="34" charset="0"/>
                <a:cs typeface="Arial" pitchFamily="34" charset="0"/>
              </a:rPr>
              <a:t> ảo</a:t>
            </a:r>
            <a:endParaRPr lang="en-US" altLang="en-US" sz="3600">
              <a:solidFill>
                <a:srgbClr val="0070C0"/>
              </a:solidFill>
              <a:latin typeface="Arial" pitchFamily="34" charset="0"/>
              <a:cs typeface="Arial" pitchFamily="34" charset="0"/>
            </a:endParaRPr>
          </a:p>
        </p:txBody>
      </p:sp>
      <p:grpSp>
        <p:nvGrpSpPr>
          <p:cNvPr id="17419" name="Group 138"/>
          <p:cNvGrpSpPr>
            <a:grpSpLocks/>
          </p:cNvGrpSpPr>
          <p:nvPr/>
        </p:nvGrpSpPr>
        <p:grpSpPr bwMode="auto">
          <a:xfrm>
            <a:off x="3116264" y="529167"/>
            <a:ext cx="2955925" cy="1413608"/>
            <a:chOff x="1018706" y="857227"/>
            <a:chExt cx="7143752" cy="3536767"/>
          </a:xfrm>
        </p:grpSpPr>
        <p:pic>
          <p:nvPicPr>
            <p:cNvPr id="17421"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a:extLst/>
            </p:cNvPr>
            <p:cNvSpPr txBox="1"/>
            <p:nvPr/>
          </p:nvSpPr>
          <p:spPr>
            <a:xfrm>
              <a:off x="1692447" y="1390839"/>
              <a:ext cx="6176068" cy="3003155"/>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257175">
                <a:lnSpc>
                  <a:spcPct val="100000"/>
                </a:lnSpc>
                <a:defRPr/>
              </a:pPr>
              <a:r>
                <a:rPr lang="en-US" altLang="zh-CN"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Tree>
    <p:extLst>
      <p:ext uri="{BB962C8B-B14F-4D97-AF65-F5344CB8AC3E}">
        <p14:creationId xmlns:p14="http://schemas.microsoft.com/office/powerpoint/2010/main" val="173722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4131734"/>
            <a:ext cx="9145588" cy="264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8463" y="-31750"/>
            <a:ext cx="3751262" cy="242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p:cNvSpPr>
            <a:spLocks noChangeArrowheads="1"/>
          </p:cNvSpPr>
          <p:nvPr/>
        </p:nvSpPr>
        <p:spPr bwMode="auto">
          <a:xfrm>
            <a:off x="758826" y="3674533"/>
            <a:ext cx="38131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17413" name="Rectangle 2"/>
          <p:cNvSpPr>
            <a:spLocks noChangeArrowheads="1"/>
          </p:cNvSpPr>
          <p:nvPr/>
        </p:nvSpPr>
        <p:spPr bwMode="auto">
          <a:xfrm>
            <a:off x="3770314" y="4588934"/>
            <a:ext cx="44656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000000"/>
              </a:solidFill>
              <a:latin typeface="Times New Roman" pitchFamily="18" charset="0"/>
              <a:ea typeface="Arial" pitchFamily="34" charset="0"/>
              <a:cs typeface="Times New Roman" pitchFamily="18" charset="0"/>
            </a:endParaRPr>
          </a:p>
        </p:txBody>
      </p:sp>
      <p:sp>
        <p:nvSpPr>
          <p:cNvPr id="17414"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defTabSz="685800" eaLnBrk="1" hangingPunct="1">
              <a:buFont typeface="Arial" pitchFamily="34" charset="0"/>
              <a:buNone/>
            </a:pPr>
            <a:r>
              <a:rPr lang="en-US" altLang="en-US" sz="3300" b="1">
                <a:solidFill>
                  <a:srgbClr val="EEECE1"/>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grpSp>
        <p:nvGrpSpPr>
          <p:cNvPr id="17419" name="Group 138"/>
          <p:cNvGrpSpPr>
            <a:grpSpLocks/>
          </p:cNvGrpSpPr>
          <p:nvPr/>
        </p:nvGrpSpPr>
        <p:grpSpPr bwMode="auto">
          <a:xfrm>
            <a:off x="3116264" y="529167"/>
            <a:ext cx="2955925" cy="1413608"/>
            <a:chOff x="1018706" y="857227"/>
            <a:chExt cx="7143752" cy="3536767"/>
          </a:xfrm>
        </p:grpSpPr>
        <p:pic>
          <p:nvPicPr>
            <p:cNvPr id="17421"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706" y="857227"/>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a:extLst/>
            </p:cNvPr>
            <p:cNvSpPr txBox="1"/>
            <p:nvPr/>
          </p:nvSpPr>
          <p:spPr>
            <a:xfrm>
              <a:off x="1692447" y="1390839"/>
              <a:ext cx="6176068" cy="3003155"/>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257175">
                <a:lnSpc>
                  <a:spcPct val="100000"/>
                </a:lnSpc>
                <a:defRPr/>
              </a:pPr>
              <a:r>
                <a:rPr lang="en-US" altLang="zh-CN"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rPr>
                <a:t>LUYỆN ĐỌC</a:t>
              </a:r>
              <a:endParaRPr lang="zh-CN" altLang="en-US" dirty="0">
                <a:solidFill>
                  <a:srgbClr val="FF0000"/>
                </a:solidFill>
                <a:effectLst>
                  <a:outerShdw blurRad="50800" dist="38100" algn="l" rotWithShape="0">
                    <a:prstClr val="black">
                      <a:alpha val="40000"/>
                    </a:prstClr>
                  </a:outerShdw>
                </a:effectLst>
                <a:latin typeface="UTM Futura Extra" panose="02040603050506020204" pitchFamily="18" charset="0"/>
                <a:ea typeface="字魂36号-正文宋楷" panose="02000000000000000000" pitchFamily="2" charset="-122"/>
              </a:endParaRPr>
            </a:p>
          </p:txBody>
        </p:sp>
      </p:grpSp>
      <p:sp>
        <p:nvSpPr>
          <p:cNvPr id="16" name="TextBox 15">
            <a:extLst>
              <a:ext uri="{FF2B5EF4-FFF2-40B4-BE49-F238E27FC236}"/>
            </a:extLst>
          </p:cNvPr>
          <p:cNvSpPr txBox="1">
            <a:spLocks noChangeArrowheads="1"/>
          </p:cNvSpPr>
          <p:nvPr/>
        </p:nvSpPr>
        <p:spPr bwMode="auto">
          <a:xfrm>
            <a:off x="385011" y="2398185"/>
            <a:ext cx="8422105" cy="2834819"/>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buNone/>
            </a:pPr>
            <a:r>
              <a:rPr lang="vi-VN" sz="3200" smtClean="0">
                <a:solidFill>
                  <a:srgbClr val="000000"/>
                </a:solidFill>
              </a:rPr>
              <a:t>   </a:t>
            </a:r>
            <a:r>
              <a:rPr lang="vi-VN" sz="3600" smtClean="0">
                <a:solidFill>
                  <a:srgbClr val="000000"/>
                </a:solidFill>
                <a:latin typeface="+mn-lt"/>
              </a:rPr>
              <a:t>Tôi </a:t>
            </a:r>
            <a:r>
              <a:rPr lang="vi-VN" sz="3600">
                <a:solidFill>
                  <a:srgbClr val="000000"/>
                </a:solidFill>
                <a:latin typeface="+mn-lt"/>
              </a:rPr>
              <a:t>đã ngửa cổ suốt một thời mới lớn để chờ đợi một nàng tiên áo xanh bay xuống từ trời và bao giờ cũng hi vọng khi tha thiết cầu xin: "Bay đi diều ơi! Bay đi!". </a:t>
            </a:r>
            <a:endParaRPr lang="en-US" altLang="en-US" sz="3600">
              <a:solidFill>
                <a:srgbClr val="0070C0"/>
              </a:solidFill>
              <a:latin typeface="+mn-lt"/>
              <a:ea typeface="Arial" pitchFamily="34" charset="0"/>
              <a:cs typeface="Arial" pitchFamily="34" charset="0"/>
            </a:endParaRPr>
          </a:p>
        </p:txBody>
      </p:sp>
      <p:cxnSp>
        <p:nvCxnSpPr>
          <p:cNvPr id="6" name="Straight Connector 5"/>
          <p:cNvCxnSpPr/>
          <p:nvPr/>
        </p:nvCxnSpPr>
        <p:spPr>
          <a:xfrm flipH="1">
            <a:off x="8431731" y="2521819"/>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0" name="Straight Connector 19"/>
          <p:cNvCxnSpPr/>
          <p:nvPr/>
        </p:nvCxnSpPr>
        <p:spPr>
          <a:xfrm flipH="1">
            <a:off x="3202538" y="3541274"/>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flipH="1">
            <a:off x="4644999" y="400075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flipH="1">
            <a:off x="4563184" y="400075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flipH="1">
            <a:off x="2308459" y="454939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flipH="1">
            <a:off x="2390273" y="4549391"/>
            <a:ext cx="163629" cy="54864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80974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600200" y="457200"/>
            <a:ext cx="60007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50000"/>
              </a:spcBef>
            </a:pPr>
            <a:endParaRPr lang="vi-VN" altLang="en-US" sz="2400">
              <a:latin typeface="Times New Roman" pitchFamily="18" charset="0"/>
              <a:cs typeface="Times New Roman" pitchFamily="18" charset="0"/>
            </a:endParaRPr>
          </a:p>
        </p:txBody>
      </p:sp>
      <p:sp>
        <p:nvSpPr>
          <p:cNvPr id="13315" name="Rectangle 5"/>
          <p:cNvSpPr>
            <a:spLocks noChangeArrowheads="1"/>
          </p:cNvSpPr>
          <p:nvPr/>
        </p:nvSpPr>
        <p:spPr bwMode="auto">
          <a:xfrm>
            <a:off x="2918706" y="126399"/>
            <a:ext cx="3363741" cy="101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80" tIns="34290" rIns="68580" bIns="34290">
            <a:spAutoFit/>
          </a:bodyPr>
          <a:lstStyle/>
          <a:p>
            <a:pPr algn="ctr" eaLnBrk="1" hangingPunct="1">
              <a:spcBef>
                <a:spcPct val="20000"/>
              </a:spcBef>
              <a:defRPr/>
            </a:pPr>
            <a:r>
              <a:rPr lang="en-US" altLang="en-US" sz="1100">
                <a:solidFill>
                  <a:schemeClr val="tx2"/>
                </a:solidFill>
                <a:latin typeface="Times New Roman" pitchFamily="18" charset="0"/>
                <a:cs typeface="Times New Roman" pitchFamily="18" charset="0"/>
              </a:rPr>
              <a:t> </a:t>
            </a:r>
            <a:r>
              <a:rPr lang="vi-VN" sz="2800" b="1">
                <a:solidFill>
                  <a:srgbClr val="FF0000"/>
                </a:solidFill>
                <a:latin typeface="+mn-lt"/>
              </a:rPr>
              <a:t>Cánh diều tuổi thơ</a:t>
            </a:r>
          </a:p>
          <a:p>
            <a:pPr algn="ctr" eaLnBrk="1" hangingPunct="1">
              <a:spcBef>
                <a:spcPct val="20000"/>
              </a:spcBef>
              <a:defRPr/>
            </a:pPr>
            <a:endParaRPr lang="en-US" altLang="en-US" sz="2800" b="1">
              <a:solidFill>
                <a:srgbClr val="FF0000"/>
              </a:solidFill>
              <a:latin typeface="+mn-lt"/>
              <a:cs typeface="Times New Roman" pitchFamily="18" charset="0"/>
            </a:endParaRPr>
          </a:p>
        </p:txBody>
      </p:sp>
      <p:sp>
        <p:nvSpPr>
          <p:cNvPr id="13316" name="TextBox 8"/>
          <p:cNvSpPr txBox="1">
            <a:spLocks noChangeArrowheads="1"/>
          </p:cNvSpPr>
          <p:nvPr/>
        </p:nvSpPr>
        <p:spPr bwMode="auto">
          <a:xfrm>
            <a:off x="109538" y="594785"/>
            <a:ext cx="8875712" cy="5609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indent="29051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a:defRPr/>
            </a:pPr>
            <a:r>
              <a:rPr lang="vi-VN" sz="1600" smtClean="0">
                <a:solidFill>
                  <a:srgbClr val="000000"/>
                </a:solidFill>
              </a:rPr>
              <a:t>  </a:t>
            </a:r>
            <a:r>
              <a:rPr lang="vi-VN" sz="2400" smtClean="0">
                <a:solidFill>
                  <a:srgbClr val="0070C0"/>
                </a:solidFill>
                <a:latin typeface="+mn-lt"/>
              </a:rPr>
              <a:t>Tuổi thơ của tôi được nâng lên từ những cánh diều.</a:t>
            </a:r>
          </a:p>
          <a:p>
            <a:pPr algn="just">
              <a:defRPr/>
            </a:pPr>
            <a:r>
              <a:rPr lang="vi-VN" sz="2400" smtClean="0">
                <a:solidFill>
                  <a:srgbClr val="0070C0"/>
                </a:solidFill>
                <a:latin typeface="+mn-lt"/>
              </a:rPr>
              <a:t>  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just">
              <a:defRPr/>
            </a:pPr>
            <a:r>
              <a:rPr lang="vi-VN" sz="2400" smtClean="0">
                <a:solidFill>
                  <a:srgbClr val="000000"/>
                </a:solidFill>
                <a:latin typeface="+mn-lt"/>
              </a:rPr>
              <a:t> </a:t>
            </a:r>
            <a:r>
              <a:rPr lang="en-US" sz="2400" smtClean="0">
                <a:solidFill>
                  <a:srgbClr val="000000"/>
                </a:solidFill>
                <a:latin typeface="+mn-lt"/>
              </a:rPr>
              <a:t> </a:t>
            </a:r>
            <a:r>
              <a:rPr lang="vi-VN" sz="2400" smtClean="0">
                <a:solidFill>
                  <a:srgbClr val="000000"/>
                </a:solidFill>
                <a:latin typeface="+mn-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tôi.</a:t>
            </a:r>
          </a:p>
          <a:p>
            <a:pPr algn="r">
              <a:defRPr/>
            </a:pPr>
            <a:r>
              <a:rPr lang="vi-VN" sz="2400" smtClean="0">
                <a:solidFill>
                  <a:srgbClr val="000000"/>
                </a:solidFill>
                <a:latin typeface="+mn-lt"/>
              </a:rPr>
              <a:t>(Theo </a:t>
            </a:r>
            <a:r>
              <a:rPr lang="vi-VN" sz="2400" i="1" smtClean="0">
                <a:solidFill>
                  <a:srgbClr val="000000"/>
                </a:solidFill>
                <a:latin typeface="+mn-lt"/>
              </a:rPr>
              <a:t>Tạ Duy Anh</a:t>
            </a:r>
            <a:r>
              <a:rPr lang="vi-VN" sz="2400" smtClean="0">
                <a:solidFill>
                  <a:srgbClr val="000000"/>
                </a:solidFill>
                <a:latin typeface="+mn-lt"/>
              </a:rPr>
              <a:t>)</a:t>
            </a:r>
            <a:endParaRPr lang="vi-VN" sz="2400" dirty="0">
              <a:solidFill>
                <a:srgbClr val="000000"/>
              </a:solidFill>
              <a:latin typeface="+mn-lt"/>
            </a:endParaRPr>
          </a:p>
        </p:txBody>
      </p:sp>
      <p:sp>
        <p:nvSpPr>
          <p:cNvPr id="11" name="8-Point Star 8"/>
          <p:cNvSpPr/>
          <p:nvPr/>
        </p:nvSpPr>
        <p:spPr>
          <a:xfrm>
            <a:off x="120651" y="2885018"/>
            <a:ext cx="441325"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2</a:t>
            </a:r>
          </a:p>
        </p:txBody>
      </p:sp>
      <p:sp>
        <p:nvSpPr>
          <p:cNvPr id="14" name="8-Point Star 8"/>
          <p:cNvSpPr/>
          <p:nvPr/>
        </p:nvSpPr>
        <p:spPr>
          <a:xfrm>
            <a:off x="101600" y="635000"/>
            <a:ext cx="439738" cy="397933"/>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dirty="0"/>
              <a:t>1</a:t>
            </a:r>
          </a:p>
        </p:txBody>
      </p:sp>
    </p:spTree>
    <p:extLst>
      <p:ext uri="{BB962C8B-B14F-4D97-AF65-F5344CB8AC3E}">
        <p14:creationId xmlns:p14="http://schemas.microsoft.com/office/powerpoint/2010/main" val="330449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724151" y="0"/>
            <a:ext cx="4075113" cy="111338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defRPr/>
            </a:pPr>
            <a:r>
              <a:rPr lang="vi-VN" sz="3600" b="1">
                <a:solidFill>
                  <a:srgbClr val="FF0000"/>
                </a:solidFill>
                <a:latin typeface="Arial" pitchFamily="34" charset="0"/>
                <a:cs typeface="Arial" pitchFamily="34" charset="0"/>
              </a:rPr>
              <a:t>T</a:t>
            </a:r>
            <a:r>
              <a:rPr lang="en-US" sz="3600" b="1" smtClean="0">
                <a:solidFill>
                  <a:srgbClr val="FF0000"/>
                </a:solidFill>
                <a:latin typeface="Arial" pitchFamily="34" charset="0"/>
                <a:cs typeface="Arial" pitchFamily="34" charset="0"/>
              </a:rPr>
              <a:t>ừ </a:t>
            </a:r>
            <a:r>
              <a:rPr lang="en-US" sz="3600" b="1">
                <a:solidFill>
                  <a:srgbClr val="FF0000"/>
                </a:solidFill>
                <a:latin typeface="Arial" pitchFamily="34" charset="0"/>
                <a:cs typeface="Arial" pitchFamily="34" charset="0"/>
              </a:rPr>
              <a:t>chú giải</a:t>
            </a:r>
          </a:p>
          <a:p>
            <a:pPr algn="just" eaLnBrk="1" hangingPunct="1">
              <a:lnSpc>
                <a:spcPct val="115000"/>
              </a:lnSpc>
              <a:defRPr/>
            </a:pPr>
            <a:r>
              <a:rPr lang="vi-VN" altLang="en-US" sz="2300" smtClean="0">
                <a:solidFill>
                  <a:srgbClr val="C00000"/>
                </a:solidFill>
                <a:latin typeface="VNI-Times" pitchFamily="2" charset="0"/>
                <a:cs typeface="Times New Roman" panose="02020603050405020304" pitchFamily="18" charset="0"/>
              </a:rPr>
              <a:t> </a:t>
            </a:r>
            <a:endParaRPr lang="en-US" altLang="en-US" sz="2300">
              <a:solidFill>
                <a:srgbClr val="C00000"/>
              </a:solidFill>
              <a:latin typeface="VNI-Times" pitchFamily="2" charset="0"/>
              <a:cs typeface="Times New Roman" panose="02020603050405020304" pitchFamily="18" charset="0"/>
            </a:endParaRPr>
          </a:p>
        </p:txBody>
      </p:sp>
      <p:sp>
        <p:nvSpPr>
          <p:cNvPr id="14" name="TextBox 13">
            <a:extLst>
              <a:ext uri="{FF2B5EF4-FFF2-40B4-BE49-F238E27FC236}"/>
            </a:extLst>
          </p:cNvPr>
          <p:cNvSpPr txBox="1">
            <a:spLocks noChangeArrowheads="1"/>
          </p:cNvSpPr>
          <p:nvPr/>
        </p:nvSpPr>
        <p:spPr bwMode="auto">
          <a:xfrm>
            <a:off x="457201" y="1007534"/>
            <a:ext cx="7896225" cy="5683825"/>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buFontTx/>
              <a:buChar char="-"/>
              <a:defRPr/>
            </a:pPr>
            <a:r>
              <a:rPr lang="vi-VN" sz="3200" b="1">
                <a:solidFill>
                  <a:srgbClr val="FF0000"/>
                </a:solidFill>
                <a:latin typeface="Arial" pitchFamily="34" charset="0"/>
                <a:cs typeface="Arial" pitchFamily="34" charset="0"/>
              </a:rPr>
              <a:t>Mục đồng: </a:t>
            </a:r>
            <a:r>
              <a:rPr lang="vi-VN" sz="3200">
                <a:latin typeface="Arial" pitchFamily="34" charset="0"/>
                <a:cs typeface="Arial" pitchFamily="34" charset="0"/>
              </a:rPr>
              <a:t>trẻ chăn trâu, bò, dê, cừu.</a:t>
            </a:r>
          </a:p>
          <a:p>
            <a:pPr marL="285750" indent="-285750">
              <a:buFontTx/>
              <a:buChar char="-"/>
              <a:defRPr/>
            </a:pPr>
            <a:r>
              <a:rPr lang="vi-VN" sz="3200" b="1">
                <a:solidFill>
                  <a:srgbClr val="FF0000"/>
                </a:solidFill>
                <a:latin typeface="Arial" pitchFamily="34" charset="0"/>
                <a:cs typeface="Arial" pitchFamily="34" charset="0"/>
              </a:rPr>
              <a:t>Huyền ảo:</a:t>
            </a:r>
            <a:r>
              <a:rPr lang="vi-VN" sz="3200">
                <a:solidFill>
                  <a:srgbClr val="FF0000"/>
                </a:solidFill>
                <a:latin typeface="Arial" pitchFamily="34" charset="0"/>
                <a:cs typeface="Arial" pitchFamily="34" charset="0"/>
              </a:rPr>
              <a:t> </a:t>
            </a:r>
            <a:r>
              <a:rPr lang="vi-VN" sz="3200">
                <a:latin typeface="Arial" pitchFamily="34" charset="0"/>
                <a:cs typeface="Arial" pitchFamily="34" charset="0"/>
              </a:rPr>
              <a:t>đẹp một cách kì lạ và bí ẩn, nửa thực nửa hư.</a:t>
            </a:r>
          </a:p>
          <a:p>
            <a:pPr marL="285750" indent="-285750">
              <a:buFontTx/>
              <a:buChar char="-"/>
              <a:defRPr/>
            </a:pPr>
            <a:r>
              <a:rPr lang="vi-VN" sz="3200" b="1">
                <a:solidFill>
                  <a:srgbClr val="FF0000"/>
                </a:solidFill>
                <a:latin typeface="Arial" pitchFamily="34" charset="0"/>
                <a:cs typeface="Arial" pitchFamily="34" charset="0"/>
              </a:rPr>
              <a:t>Khát vọng: </a:t>
            </a:r>
            <a:r>
              <a:rPr lang="vi-VN" sz="3200" smtClean="0">
                <a:latin typeface="Arial" pitchFamily="34" charset="0"/>
                <a:cs typeface="Arial" pitchFamily="34" charset="0"/>
              </a:rPr>
              <a:t>điều </a:t>
            </a:r>
            <a:r>
              <a:rPr lang="vi-VN" sz="3200">
                <a:latin typeface="Arial" pitchFamily="34" charset="0"/>
                <a:cs typeface="Arial" pitchFamily="34" charset="0"/>
              </a:rPr>
              <a:t>mong muốn, đòi hỏi rất mạnh mẽ.</a:t>
            </a:r>
          </a:p>
          <a:p>
            <a:pPr marL="285750" indent="-285750">
              <a:buFontTx/>
              <a:buChar char="-"/>
              <a:defRPr/>
            </a:pPr>
            <a:r>
              <a:rPr lang="vi-VN" sz="3200" b="1">
                <a:solidFill>
                  <a:srgbClr val="FF0000"/>
                </a:solidFill>
                <a:latin typeface="Arial" pitchFamily="34" charset="0"/>
                <a:cs typeface="Arial" pitchFamily="34" charset="0"/>
              </a:rPr>
              <a:t>Tuổi ngọc ngà: </a:t>
            </a:r>
            <a:r>
              <a:rPr lang="vi-VN" sz="3200">
                <a:latin typeface="Arial" pitchFamily="34" charset="0"/>
                <a:cs typeface="Arial" pitchFamily="34" charset="0"/>
              </a:rPr>
              <a:t>tuổi thơ, tuổi trẻ đẹp đẽ.</a:t>
            </a:r>
          </a:p>
          <a:p>
            <a:pPr marL="285750" indent="-285750">
              <a:buFontTx/>
              <a:buChar char="-"/>
              <a:defRPr/>
            </a:pPr>
            <a:r>
              <a:rPr lang="vi-VN" sz="3200" b="1">
                <a:solidFill>
                  <a:srgbClr val="FF0000"/>
                </a:solidFill>
                <a:latin typeface="Arial" pitchFamily="34" charset="0"/>
                <a:cs typeface="Arial" pitchFamily="34" charset="0"/>
              </a:rPr>
              <a:t>Khát khao: </a:t>
            </a:r>
            <a:r>
              <a:rPr lang="vi-VN" sz="3200">
                <a:latin typeface="Arial" pitchFamily="34" charset="0"/>
                <a:cs typeface="Arial" pitchFamily="34" charset="0"/>
              </a:rPr>
              <a:t>mong muốn, đòi hỏi thiết tha.</a:t>
            </a:r>
            <a:endParaRPr lang="en-US" sz="3200">
              <a:latin typeface="Arial" pitchFamily="34" charset="0"/>
              <a:cs typeface="Arial" pitchFamily="34" charset="0"/>
            </a:endParaRPr>
          </a:p>
          <a:p>
            <a:pPr algn="just" eaLnBrk="1" hangingPunct="1">
              <a:lnSpc>
                <a:spcPct val="115000"/>
              </a:lnSpc>
              <a:spcBef>
                <a:spcPct val="0"/>
              </a:spcBef>
              <a:buFontTx/>
              <a:buNone/>
              <a:defRPr/>
            </a:pPr>
            <a:endParaRPr lang="en-US" altLang="en-US" sz="3200">
              <a:solidFill>
                <a:srgbClr val="0000CC"/>
              </a:solidFill>
              <a:latin typeface="VNI-Times" pitchFamily="2" charset="0"/>
              <a:cs typeface="Times New Roman" panose="02020603050405020304" pitchFamily="18" charset="0"/>
            </a:endParaRPr>
          </a:p>
        </p:txBody>
      </p:sp>
      <p:pic>
        <p:nvPicPr>
          <p:cNvPr id="19460"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5277673"/>
            <a:ext cx="9145588"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1"/>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73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0483"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0484"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8"/>
          <p:cNvSpPr>
            <a:spLocks/>
          </p:cNvSpPr>
          <p:nvPr/>
        </p:nvSpPr>
        <p:spPr bwMode="auto">
          <a:xfrm>
            <a:off x="5197475" y="575734"/>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3 h 769441"/>
              <a:gd name="T20" fmla="*/ 439424 w 4389734"/>
              <a:gd name="T21" fmla="*/ 75517 h 769441"/>
              <a:gd name="T22" fmla="*/ 375708 w 4389734"/>
              <a:gd name="T23" fmla="*/ 75517 h 769441"/>
              <a:gd name="T24" fmla="*/ 329567 w 4389734"/>
              <a:gd name="T25" fmla="*/ 75517 h 769441"/>
              <a:gd name="T26" fmla="*/ 279034 w 4389734"/>
              <a:gd name="T27" fmla="*/ 75517 h 769441"/>
              <a:gd name="T28" fmla="*/ 232895 w 4389734"/>
              <a:gd name="T29" fmla="*/ 75517 h 769441"/>
              <a:gd name="T30" fmla="*/ 186755 w 4389734"/>
              <a:gd name="T31" fmla="*/ 75517 h 769441"/>
              <a:gd name="T32" fmla="*/ 136222 w 4389734"/>
              <a:gd name="T33" fmla="*/ 75517 h 769441"/>
              <a:gd name="T34" fmla="*/ 85688 w 4389734"/>
              <a:gd name="T35" fmla="*/ 75517 h 769441"/>
              <a:gd name="T36" fmla="*/ 0 w 4389734"/>
              <a:gd name="T37" fmla="*/ 75517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Mục đồng</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0486" name="Picture 4" descr="Năm Tân Sửu ngẫm về hình ảnh Mục đồng chăn trâu thổi sáo, thả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0"/>
            <a:ext cx="4795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14889" y="2027767"/>
            <a:ext cx="4251325" cy="230293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defRPr/>
            </a:pPr>
            <a:r>
              <a:rPr lang="vi-VN" sz="4000">
                <a:cs typeface="Arial" pitchFamily="34" charset="0"/>
              </a:rPr>
              <a:t>Những đứa trẻ chăn trâu, bò, dê, cừu.</a:t>
            </a:r>
          </a:p>
        </p:txBody>
      </p:sp>
    </p:spTree>
    <p:extLst>
      <p:ext uri="{BB962C8B-B14F-4D97-AF65-F5344CB8AC3E}">
        <p14:creationId xmlns:p14="http://schemas.microsoft.com/office/powerpoint/2010/main" val="3094851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1507" name="Rectangle 3"/>
          <p:cNvSpPr>
            <a:spLocks noChangeArrowheads="1"/>
          </p:cNvSpPr>
          <p:nvPr/>
        </p:nvSpPr>
        <p:spPr bwMode="auto">
          <a:xfrm>
            <a:off x="4357689" y="2658533"/>
            <a:ext cx="329247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1508"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8"/>
          <p:cNvSpPr>
            <a:spLocks/>
          </p:cNvSpPr>
          <p:nvPr/>
        </p:nvSpPr>
        <p:spPr bwMode="auto">
          <a:xfrm>
            <a:off x="2781301" y="5884334"/>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3 h 769441"/>
              <a:gd name="T20" fmla="*/ 439424 w 4389734"/>
              <a:gd name="T21" fmla="*/ 75517 h 769441"/>
              <a:gd name="T22" fmla="*/ 375708 w 4389734"/>
              <a:gd name="T23" fmla="*/ 75517 h 769441"/>
              <a:gd name="T24" fmla="*/ 329567 w 4389734"/>
              <a:gd name="T25" fmla="*/ 75517 h 769441"/>
              <a:gd name="T26" fmla="*/ 279034 w 4389734"/>
              <a:gd name="T27" fmla="*/ 75517 h 769441"/>
              <a:gd name="T28" fmla="*/ 232895 w 4389734"/>
              <a:gd name="T29" fmla="*/ 75517 h 769441"/>
              <a:gd name="T30" fmla="*/ 186755 w 4389734"/>
              <a:gd name="T31" fmla="*/ 75517 h 769441"/>
              <a:gd name="T32" fmla="*/ 136222 w 4389734"/>
              <a:gd name="T33" fmla="*/ 75517 h 769441"/>
              <a:gd name="T34" fmla="*/ 85688 w 4389734"/>
              <a:gd name="T35" fmla="*/ 75517 h 769441"/>
              <a:gd name="T36" fmla="*/ 0 w 4389734"/>
              <a:gd name="T37" fmla="*/ 75517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Dải Ngân Hà</a:t>
            </a:r>
            <a:endParaRPr lang="en-US" altLang="en-US" sz="3300" b="1">
              <a:solidFill>
                <a:srgbClr val="FF0000"/>
              </a:solidFill>
              <a:latin typeface="Times New Roman" pitchFamily="18" charset="0"/>
              <a:ea typeface="Arial" pitchFamily="34" charset="0"/>
              <a:cs typeface="Times New Roman" pitchFamily="18" charset="0"/>
            </a:endParaRPr>
          </a:p>
        </p:txBody>
      </p:sp>
      <p:pic>
        <p:nvPicPr>
          <p:cNvPr id="21510" name="Picture 4" descr="Những hình ảnh cho dải ngân hà trong vũ trụ tuyệt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1" y="0"/>
            <a:ext cx="4581525" cy="56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hụp ảnh thiên hà Milky way là gì? Cách chụp ảnh milky way cực đẹp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26" y="0"/>
            <a:ext cx="4329113" cy="568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09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770314" y="4586817"/>
            <a:ext cx="44672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r>
              <a:rPr lang="en-US" altLang="en-US" sz="3300" b="1">
                <a:solidFill>
                  <a:schemeClr val="bg2"/>
                </a:solidFill>
                <a:latin typeface="Times New Roman" pitchFamily="18" charset="0"/>
                <a:cs typeface="Times New Roman" pitchFamily="18" charset="0"/>
              </a:rPr>
              <a:t>-</a:t>
            </a:r>
            <a:endParaRPr lang="en-US" altLang="en-US" sz="3300" b="1">
              <a:latin typeface="Times New Roman" pitchFamily="18" charset="0"/>
              <a:ea typeface="Arial" pitchFamily="34" charset="0"/>
              <a:cs typeface="Times New Roman" pitchFamily="18" charset="0"/>
            </a:endParaRPr>
          </a:p>
        </p:txBody>
      </p:sp>
      <p:sp>
        <p:nvSpPr>
          <p:cNvPr id="22531" name="Rectangle 3"/>
          <p:cNvSpPr>
            <a:spLocks noChangeArrowheads="1"/>
          </p:cNvSpPr>
          <p:nvPr/>
        </p:nvSpPr>
        <p:spPr bwMode="auto">
          <a:xfrm>
            <a:off x="4892675" y="1284818"/>
            <a:ext cx="4456113" cy="173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vi-VN" sz="3600">
                <a:latin typeface="Arial" pitchFamily="34" charset="0"/>
                <a:cs typeface="Arial" pitchFamily="34" charset="0"/>
              </a:rPr>
              <a:t>  Đẹp một cách kì lạ     và bí ẩn, nửa thực nửa hư.</a:t>
            </a:r>
          </a:p>
        </p:txBody>
      </p:sp>
      <p:pic>
        <p:nvPicPr>
          <p:cNvPr id="22532" name="图片 29"/>
          <p:cNvPicPr>
            <a:picLocks noChangeAspect="1"/>
          </p:cNvPicPr>
          <p:nvPr/>
        </p:nvPicPr>
        <p:blipFill>
          <a:blip r:embed="rId2">
            <a:extLst>
              <a:ext uri="{28A0092B-C50C-407E-A947-70E740481C1C}">
                <a14:useLocalDpi xmlns:a14="http://schemas.microsoft.com/office/drawing/2010/main" val="0"/>
              </a:ext>
            </a:extLst>
          </a:blip>
          <a:srcRect b="56888"/>
          <a:stretch>
            <a:fillRect/>
          </a:stretch>
        </p:blipFill>
        <p:spPr bwMode="auto">
          <a:xfrm>
            <a:off x="19050" y="5276851"/>
            <a:ext cx="9124950" cy="15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8"/>
          <p:cNvSpPr>
            <a:spLocks/>
          </p:cNvSpPr>
          <p:nvPr/>
        </p:nvSpPr>
        <p:spPr bwMode="auto">
          <a:xfrm>
            <a:off x="5373689" y="192618"/>
            <a:ext cx="3292475" cy="577081"/>
          </a:xfrm>
          <a:custGeom>
            <a:avLst/>
            <a:gdLst>
              <a:gd name="T0" fmla="*/ 0 w 4389734"/>
              <a:gd name="T1" fmla="*/ 0 h 769441"/>
              <a:gd name="T2" fmla="*/ 54928 w 4389734"/>
              <a:gd name="T3" fmla="*/ 0 h 769441"/>
              <a:gd name="T4" fmla="*/ 109857 w 4389734"/>
              <a:gd name="T5" fmla="*/ 0 h 769441"/>
              <a:gd name="T6" fmla="*/ 173573 w 4389734"/>
              <a:gd name="T7" fmla="*/ 0 h 769441"/>
              <a:gd name="T8" fmla="*/ 224107 w 4389734"/>
              <a:gd name="T9" fmla="*/ 0 h 769441"/>
              <a:gd name="T10" fmla="*/ 270245 w 4389734"/>
              <a:gd name="T11" fmla="*/ 0 h 769441"/>
              <a:gd name="T12" fmla="*/ 316385 w 4389734"/>
              <a:gd name="T13" fmla="*/ 0 h 769441"/>
              <a:gd name="T14" fmla="*/ 375708 w 4389734"/>
              <a:gd name="T15" fmla="*/ 0 h 769441"/>
              <a:gd name="T16" fmla="*/ 439424 w 4389734"/>
              <a:gd name="T17" fmla="*/ 0 h 769441"/>
              <a:gd name="T18" fmla="*/ 439424 w 4389734"/>
              <a:gd name="T19" fmla="*/ 35492 h 769441"/>
              <a:gd name="T20" fmla="*/ 439424 w 4389734"/>
              <a:gd name="T21" fmla="*/ 75516 h 769441"/>
              <a:gd name="T22" fmla="*/ 375708 w 4389734"/>
              <a:gd name="T23" fmla="*/ 75516 h 769441"/>
              <a:gd name="T24" fmla="*/ 329567 w 4389734"/>
              <a:gd name="T25" fmla="*/ 75516 h 769441"/>
              <a:gd name="T26" fmla="*/ 279034 w 4389734"/>
              <a:gd name="T27" fmla="*/ 75516 h 769441"/>
              <a:gd name="T28" fmla="*/ 232895 w 4389734"/>
              <a:gd name="T29" fmla="*/ 75516 h 769441"/>
              <a:gd name="T30" fmla="*/ 186755 w 4389734"/>
              <a:gd name="T31" fmla="*/ 75516 h 769441"/>
              <a:gd name="T32" fmla="*/ 136222 w 4389734"/>
              <a:gd name="T33" fmla="*/ 75516 h 769441"/>
              <a:gd name="T34" fmla="*/ 85688 w 4389734"/>
              <a:gd name="T35" fmla="*/ 75516 h 769441"/>
              <a:gd name="T36" fmla="*/ 0 w 4389734"/>
              <a:gd name="T37" fmla="*/ 75516 h 769441"/>
              <a:gd name="T38" fmla="*/ 0 w 4389734"/>
              <a:gd name="T39" fmla="*/ 37003 h 769441"/>
              <a:gd name="T40" fmla="*/ 0 w 4389734"/>
              <a:gd name="T41" fmla="*/ 0 h 7694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89734"/>
              <a:gd name="T64" fmla="*/ 0 h 769441"/>
              <a:gd name="T65" fmla="*/ 4389734 w 4389734"/>
              <a:gd name="T66" fmla="*/ 769441 h 7694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miter lim="800000"/>
            <a:headEnd/>
            <a:tailEnd/>
          </a:ln>
        </p:spPr>
        <p:txBody>
          <a:bodyPr lIns="68580" tIns="34290" rIns="68580" bIns="34290">
            <a:spAutoFit/>
          </a:bodyPr>
          <a:lstStyle/>
          <a:p>
            <a:pPr algn="ctr" eaLnBrk="1" hangingPunct="1"/>
            <a:r>
              <a:rPr lang="vi-VN" altLang="en-US" sz="3300" b="1">
                <a:solidFill>
                  <a:srgbClr val="FF0000"/>
                </a:solidFill>
                <a:latin typeface="Times New Roman" pitchFamily="18" charset="0"/>
                <a:ea typeface="Arial" pitchFamily="34" charset="0"/>
                <a:cs typeface="Times New Roman" pitchFamily="18" charset="0"/>
              </a:rPr>
              <a:t>Huyền ảo</a:t>
            </a:r>
            <a:endParaRPr lang="en-US" altLang="en-US" sz="3300" b="1">
              <a:solidFill>
                <a:srgbClr val="FF0000"/>
              </a:solidFill>
              <a:latin typeface="Times New Roman" pitchFamily="18" charset="0"/>
              <a:ea typeface="Arial" pitchFamily="34" charset="0"/>
              <a:cs typeface="Times New Roman" pitchFamily="18" charset="0"/>
            </a:endParaRPr>
          </a:p>
        </p:txBody>
      </p:sp>
      <p:sp>
        <p:nvSpPr>
          <p:cNvPr id="2" name="Rectangle 1"/>
          <p:cNvSpPr/>
          <p:nvPr/>
        </p:nvSpPr>
        <p:spPr>
          <a:xfrm>
            <a:off x="4814889" y="2027767"/>
            <a:ext cx="4251325" cy="230293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defRPr/>
            </a:pPr>
            <a:endParaRPr lang="vi-VN" sz="3200">
              <a:cs typeface="Arial" pitchFamily="34" charset="0"/>
            </a:endParaRPr>
          </a:p>
        </p:txBody>
      </p:sp>
      <p:pic>
        <p:nvPicPr>
          <p:cNvPr id="22535" name="Picture 2" descr="10 điểm đến Việt Nam đẹp huyền ảo qua ảnh chụp từ trên cao - Hànội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0"/>
            <a:ext cx="49133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732339" y="3826933"/>
            <a:ext cx="4333875" cy="203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a:solidFill>
                  <a:schemeClr val="tx1"/>
                </a:solidFill>
              </a:rPr>
              <a:t>       </a:t>
            </a:r>
            <a:r>
              <a:rPr lang="vi-VN" sz="3200">
                <a:solidFill>
                  <a:schemeClr val="tx1"/>
                </a:solidFill>
              </a:rPr>
              <a:t>Hãy đặt câu với từ huyền ảo.</a:t>
            </a:r>
            <a:endParaRPr lang="en-US" sz="3200">
              <a:solidFill>
                <a:schemeClr val="tx1"/>
              </a:solidFill>
            </a:endParaRPr>
          </a:p>
        </p:txBody>
      </p:sp>
      <p:sp>
        <p:nvSpPr>
          <p:cNvPr id="11" name="Curved Right Arrow 10"/>
          <p:cNvSpPr/>
          <p:nvPr/>
        </p:nvSpPr>
        <p:spPr>
          <a:xfrm rot="21442941">
            <a:off x="5053013" y="3975100"/>
            <a:ext cx="334962" cy="713317"/>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solidFill>
                <a:srgbClr val="FF0000"/>
              </a:solidFill>
            </a:endParaRPr>
          </a:p>
        </p:txBody>
      </p:sp>
    </p:spTree>
    <p:extLst>
      <p:ext uri="{BB962C8B-B14F-4D97-AF65-F5344CB8AC3E}">
        <p14:creationId xmlns:p14="http://schemas.microsoft.com/office/powerpoint/2010/main" val="3345032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Kết quả hình ảnh cho 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150" y="950385"/>
            <a:ext cx="800100" cy="63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28346">
            <a:off x="3889376" y="6915151"/>
            <a:ext cx="796925" cy="135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0906">
            <a:off x="8181976" y="80433"/>
            <a:ext cx="798513"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Am-thanh-tra-loi-dung-www_nhacchuongvui_com">
            <a:hlinkClick r:id="" action="ppaction://me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3594101"/>
            <a:ext cx="365125"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10"/>
          <p:cNvSpPr>
            <a:spLocks noChangeArrowheads="1" noChangeShapeType="1" noTextEdit="1"/>
          </p:cNvSpPr>
          <p:nvPr/>
        </p:nvSpPr>
        <p:spPr bwMode="auto">
          <a:xfrm>
            <a:off x="2090738" y="2658534"/>
            <a:ext cx="5264150" cy="1439333"/>
          </a:xfrm>
          <a:prstGeom prst="rect">
            <a:avLst/>
          </a:prstGeom>
        </p:spPr>
        <p:txBody>
          <a:bodyPr wrap="none" fromWordArt="1">
            <a:prstTxWarp prst="textWave2">
              <a:avLst>
                <a:gd name="adj1" fmla="val 12500"/>
                <a:gd name="adj2" fmla="val 0"/>
              </a:avLst>
            </a:prstTxWarp>
          </a:bodyPr>
          <a:lstStyle/>
          <a:p>
            <a:pPr algn="ctr"/>
            <a:r>
              <a:rPr lang="en-US" sz="500" b="1" kern="1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KHỞI ĐỘNG</a:t>
            </a:r>
          </a:p>
        </p:txBody>
      </p:sp>
    </p:spTree>
    <p:extLst>
      <p:ext uri="{BB962C8B-B14F-4D97-AF65-F5344CB8AC3E}">
        <p14:creationId xmlns:p14="http://schemas.microsoft.com/office/powerpoint/2010/main" val="76299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sao b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2950" y="28956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sao d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94694">
            <a:off x="-92075" y="3298826"/>
            <a:ext cx="2254249"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sao ke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508366">
            <a:off x="1164432" y="3921920"/>
            <a:ext cx="3663951"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11150" y="1293284"/>
            <a:ext cx="1314450" cy="10308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đơn</a:t>
            </a:r>
            <a:endParaRPr lang="en-US" b="1" dirty="0">
              <a:solidFill>
                <a:prstClr val="white"/>
              </a:solidFill>
              <a:latin typeface="Century Schoolbook"/>
            </a:endParaRPr>
          </a:p>
        </p:txBody>
      </p:sp>
      <p:sp>
        <p:nvSpPr>
          <p:cNvPr id="7" name="Rounded Rectangle 6"/>
          <p:cNvSpPr/>
          <p:nvPr/>
        </p:nvSpPr>
        <p:spPr>
          <a:xfrm>
            <a:off x="2263775" y="1284817"/>
            <a:ext cx="131445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kép</a:t>
            </a:r>
            <a:endParaRPr lang="en-US" b="1" dirty="0">
              <a:solidFill>
                <a:prstClr val="white"/>
              </a:solidFill>
              <a:latin typeface="Century Schoolbook"/>
            </a:endParaRPr>
          </a:p>
        </p:txBody>
      </p:sp>
      <p:sp>
        <p:nvSpPr>
          <p:cNvPr id="8" name="Rounded Rectangle 7"/>
          <p:cNvSpPr/>
          <p:nvPr/>
        </p:nvSpPr>
        <p:spPr>
          <a:xfrm>
            <a:off x="4022725" y="1284817"/>
            <a:ext cx="1314450" cy="685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r>
              <a:rPr lang="en-US" sz="2400" b="1" dirty="0" err="1">
                <a:solidFill>
                  <a:prstClr val="white"/>
                </a:solidFill>
                <a:latin typeface="Century Schoolbook"/>
              </a:rPr>
              <a:t>Sáo</a:t>
            </a:r>
            <a:r>
              <a:rPr lang="en-US" sz="2400" b="1" dirty="0">
                <a:solidFill>
                  <a:prstClr val="white"/>
                </a:solidFill>
                <a:latin typeface="Century Schoolbook"/>
              </a:rPr>
              <a:t> </a:t>
            </a:r>
            <a:r>
              <a:rPr lang="en-US" sz="2400" b="1" dirty="0" err="1">
                <a:solidFill>
                  <a:prstClr val="white"/>
                </a:solidFill>
                <a:latin typeface="Century Schoolbook"/>
              </a:rPr>
              <a:t>bè</a:t>
            </a:r>
            <a:endParaRPr lang="en-US" b="1" dirty="0">
              <a:solidFill>
                <a:prstClr val="white"/>
              </a:solidFill>
              <a:latin typeface="Century Schoolbook"/>
            </a:endParaRPr>
          </a:p>
        </p:txBody>
      </p:sp>
      <p:sp>
        <p:nvSpPr>
          <p:cNvPr id="9" name="圆角矩形 2"/>
          <p:cNvSpPr/>
          <p:nvPr/>
        </p:nvSpPr>
        <p:spPr>
          <a:xfrm>
            <a:off x="2287588" y="137584"/>
            <a:ext cx="4229100" cy="827616"/>
          </a:xfrm>
          <a:prstGeom prst="roundRect">
            <a:avLst>
              <a:gd name="adj" fmla="val 0"/>
            </a:avLst>
          </a:prstGeom>
          <a:noFill/>
          <a:ln w="28575" cap="flat" cmpd="sng" algn="ctr">
            <a:solidFill>
              <a:srgbClr val="6EBA35"/>
            </a:solidFill>
            <a:prstDash val="dash"/>
            <a:miter lim="800000"/>
          </a:ln>
          <a:effectLst/>
        </p:spPr>
        <p:txBody>
          <a:bodyPr lIns="68580" tIns="34290" rIns="68580" bIns="34290" anchor="ctr"/>
          <a:lstStyle/>
          <a:p>
            <a:pPr algn="ctr" defTabSz="257175" eaLnBrk="1" fontAlgn="auto" hangingPunct="1">
              <a:spcBef>
                <a:spcPts val="0"/>
              </a:spcBef>
              <a:spcAft>
                <a:spcPts val="0"/>
              </a:spcAft>
              <a:defRPr/>
            </a:pPr>
            <a:endParaRPr lang="zh-CN" altLang="en-US" sz="2100" kern="0">
              <a:solidFill>
                <a:prstClr val="white"/>
              </a:solidFill>
            </a:endParaRPr>
          </a:p>
        </p:txBody>
      </p:sp>
      <p:sp>
        <p:nvSpPr>
          <p:cNvPr id="10" name="Rectangle 9"/>
          <p:cNvSpPr/>
          <p:nvPr/>
        </p:nvSpPr>
        <p:spPr>
          <a:xfrm>
            <a:off x="2749550" y="306434"/>
            <a:ext cx="3429000" cy="392415"/>
          </a:xfrm>
          <a:prstGeom prst="rect">
            <a:avLst/>
          </a:prstGeom>
          <a:solidFill>
            <a:sysClr val="window" lastClr="FFFFFF"/>
          </a:solidFill>
          <a:ln w="12700" cap="flat" cmpd="sng" algn="ctr">
            <a:noFill/>
            <a:prstDash val="solid"/>
            <a:miter lim="800000"/>
          </a:ln>
          <a:effectLst/>
        </p:spPr>
        <p:txBody>
          <a:bodyPr lIns="68580" tIns="34290" rIns="68580" bIns="34290" anchor="ctr"/>
          <a:lstStyle/>
          <a:p>
            <a:pPr algn="ctr" defTabSz="257175">
              <a:defRPr/>
            </a:pP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Giải</a:t>
            </a:r>
            <a:r>
              <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rPr>
              <a:t> </a:t>
            </a: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nghĩa</a:t>
            </a:r>
            <a:r>
              <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rPr>
              <a:t> </a:t>
            </a:r>
            <a:r>
              <a:rPr lang="en-US" sz="3300" b="1" kern="0" dirty="0" err="1">
                <a:ln>
                  <a:solidFill>
                    <a:srgbClr val="329061"/>
                  </a:solidFill>
                </a:ln>
                <a:solidFill>
                  <a:srgbClr val="7030A0"/>
                </a:solidFill>
                <a:latin typeface="Times New Roman" panose="02020603050405020304" pitchFamily="18" charset="0"/>
                <a:cs typeface="Times New Roman" panose="02020603050405020304" pitchFamily="18" charset="0"/>
              </a:rPr>
              <a:t>từ</a:t>
            </a:r>
            <a:endParaRPr lang="en-US" sz="3300" b="1" kern="0" dirty="0">
              <a:ln>
                <a:solidFill>
                  <a:srgbClr val="329061"/>
                </a:solidFill>
              </a:ln>
              <a:solidFill>
                <a:srgbClr val="7030A0"/>
              </a:solidFill>
              <a:latin typeface="Times New Roman" panose="02020603050405020304" pitchFamily="18" charset="0"/>
              <a:cs typeface="Times New Roman" panose="02020603050405020304" pitchFamily="18" charset="0"/>
            </a:endParaRPr>
          </a:p>
        </p:txBody>
      </p:sp>
      <p:pic>
        <p:nvPicPr>
          <p:cNvPr id="23562"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5601" y="-2118"/>
            <a:ext cx="663575" cy="91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descr="Diều Sáo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375" y="1293284"/>
            <a:ext cx="3397250" cy="54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702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diamond(in)">
                                      <p:cBhvr>
                                        <p:cTn id="10" dur="10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nodeType="withEffect">
                                  <p:stCondLst>
                                    <p:cond delay="0"/>
                                  </p:stCondLst>
                                  <p:childTnLst>
                                    <p:set>
                                      <p:cBhvr>
                                        <p:cTn id="17" dur="1" fill="hold">
                                          <p:stCondLst>
                                            <p:cond delay="0"/>
                                          </p:stCondLst>
                                        </p:cTn>
                                        <p:tgtEl>
                                          <p:spTgt spid="13317"/>
                                        </p:tgtEl>
                                        <p:attrNameLst>
                                          <p:attrName>style.visibility</p:attrName>
                                        </p:attrNameLst>
                                      </p:cBhvr>
                                      <p:to>
                                        <p:strVal val="visible"/>
                                      </p:to>
                                    </p:set>
                                    <p:animEffect transition="in" filter="checkerboard(across)">
                                      <p:cBhvr>
                                        <p:cTn id="18" dur="500"/>
                                        <p:tgtEl>
                                          <p:spTgt spid="133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3315"/>
                                        </p:tgtEl>
                                        <p:attrNameLst>
                                          <p:attrName>style.visibility</p:attrName>
                                        </p:attrNameLst>
                                      </p:cBhvr>
                                      <p:to>
                                        <p:strVal val="visible"/>
                                      </p:to>
                                    </p:set>
                                    <p:animEffect transition="in" filter="blinds(horizontal)">
                                      <p:cBhvr>
                                        <p:cTn id="26"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a:t>
            </a:r>
            <a:r>
              <a:rPr lang="en-US" sz="5400" b="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NHÓM ĐÔI</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87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BÀI</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87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4438651"/>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929" y="-156992"/>
            <a:ext cx="2541071" cy="172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176214" y="1922780"/>
            <a:ext cx="7033109" cy="977900"/>
            <a:chOff x="234633" y="1773268"/>
            <a:chExt cx="9376934" cy="978534"/>
          </a:xfrm>
        </p:grpSpPr>
        <p:pic>
          <p:nvPicPr>
            <p:cNvPr id="26637" name="Picture 2" descr="Hình ảnh Động Vật Bướm Bay Động, Động Vật, Bươm Bướm, Bay miễn phí tải tập  tin PNG PSDComment và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33" y="1773268"/>
              <a:ext cx="978534" cy="97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220942" y="1891878"/>
              <a:ext cx="8390625" cy="69895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diều</a:t>
              </a:r>
              <a:r>
                <a:rPr lang="en-US" sz="2800" dirty="0">
                  <a:latin typeface="Arial" pitchFamily="34" charset="0"/>
                  <a:cs typeface="Arial" pitchFamily="34" charset="0"/>
                </a:rPr>
                <a:t> </a:t>
              </a:r>
              <a:r>
                <a:rPr lang="en-US" sz="2800" dirty="0" err="1">
                  <a:latin typeface="Arial" pitchFamily="34" charset="0"/>
                  <a:cs typeface="Arial" pitchFamily="34" charset="0"/>
                </a:rPr>
                <a:t>mềm</a:t>
              </a:r>
              <a:r>
                <a:rPr lang="en-US" sz="2800" dirty="0">
                  <a:latin typeface="Arial" pitchFamily="34" charset="0"/>
                  <a:cs typeface="Arial" pitchFamily="34" charset="0"/>
                </a:rPr>
                <a:t> </a:t>
              </a:r>
              <a:r>
                <a:rPr lang="en-US" sz="2800" dirty="0" err="1">
                  <a:latin typeface="Arial" pitchFamily="34" charset="0"/>
                  <a:cs typeface="Arial" pitchFamily="34" charset="0"/>
                </a:rPr>
                <a:t>mại</a:t>
              </a:r>
              <a:r>
                <a:rPr lang="en-US" sz="2800" dirty="0">
                  <a:latin typeface="Arial" pitchFamily="34" charset="0"/>
                  <a:cs typeface="Arial" pitchFamily="34" charset="0"/>
                </a:rPr>
                <a:t> </a:t>
              </a:r>
              <a:r>
                <a:rPr lang="en-US" sz="2800" dirty="0" err="1">
                  <a:latin typeface="Arial" pitchFamily="34" charset="0"/>
                  <a:cs typeface="Arial" pitchFamily="34" charset="0"/>
                </a:rPr>
                <a:t>như</a:t>
              </a:r>
              <a:r>
                <a:rPr lang="en-US" sz="2800" dirty="0">
                  <a:latin typeface="Arial" pitchFamily="34" charset="0"/>
                  <a:cs typeface="Arial" pitchFamily="34" charset="0"/>
                </a:rPr>
                <a:t> </a:t>
              </a: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bướm</a:t>
              </a:r>
              <a:r>
                <a:rPr lang="en-US" sz="2800" dirty="0">
                  <a:latin typeface="Arial" pitchFamily="34" charset="0"/>
                  <a:cs typeface="Arial" pitchFamily="34" charset="0"/>
                </a:rPr>
                <a:t>.</a:t>
              </a:r>
            </a:p>
          </p:txBody>
        </p:sp>
      </p:grpSp>
      <p:grpSp>
        <p:nvGrpSpPr>
          <p:cNvPr id="4" name="Group 3"/>
          <p:cNvGrpSpPr>
            <a:grpSpLocks/>
          </p:cNvGrpSpPr>
          <p:nvPr/>
        </p:nvGrpSpPr>
        <p:grpSpPr bwMode="auto">
          <a:xfrm>
            <a:off x="176214" y="3035300"/>
            <a:ext cx="8491537" cy="1028701"/>
            <a:chOff x="183435" y="2919434"/>
            <a:chExt cx="11322765" cy="1028701"/>
          </a:xfrm>
        </p:grpSpPr>
        <p:pic>
          <p:nvPicPr>
            <p:cNvPr id="26635" name="Graphic 3" descr="Kite with solid 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435" y="2919434"/>
              <a:ext cx="949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222783" y="2982934"/>
              <a:ext cx="10283417" cy="965201"/>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cánh</a:t>
              </a:r>
              <a:r>
                <a:rPr lang="en-US" sz="2800" dirty="0">
                  <a:latin typeface="Arial" pitchFamily="34" charset="0"/>
                  <a:cs typeface="Arial" pitchFamily="34" charset="0"/>
                </a:rPr>
                <a:t> </a:t>
              </a:r>
              <a:r>
                <a:rPr lang="en-US" sz="2800" dirty="0" err="1">
                  <a:latin typeface="Arial" pitchFamily="34" charset="0"/>
                  <a:cs typeface="Arial" pitchFamily="34" charset="0"/>
                </a:rPr>
                <a:t>diều</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nhiều</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đơn</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kép</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a:t>
              </a:r>
              <a:r>
                <a:rPr lang="en-US" sz="2800" dirty="0" err="1">
                  <a:latin typeface="Arial" pitchFamily="34" charset="0"/>
                  <a:cs typeface="Arial" pitchFamily="34" charset="0"/>
                </a:rPr>
                <a:t>bè</a:t>
              </a:r>
              <a:r>
                <a:rPr lang="en-US" sz="2800" dirty="0">
                  <a:latin typeface="Arial" pitchFamily="34" charset="0"/>
                  <a:cs typeface="Arial" pitchFamily="34" charset="0"/>
                </a:rPr>
                <a:t>,…</a:t>
              </a:r>
            </a:p>
          </p:txBody>
        </p:sp>
      </p:grpSp>
      <p:grpSp>
        <p:nvGrpSpPr>
          <p:cNvPr id="5" name="Group 4"/>
          <p:cNvGrpSpPr>
            <a:grpSpLocks/>
          </p:cNvGrpSpPr>
          <p:nvPr/>
        </p:nvGrpSpPr>
        <p:grpSpPr bwMode="auto">
          <a:xfrm>
            <a:off x="-1588" y="4064001"/>
            <a:ext cx="5872999" cy="1435100"/>
            <a:chOff x="-213679" y="4070165"/>
            <a:chExt cx="7831641" cy="1435576"/>
          </a:xfrm>
        </p:grpSpPr>
        <p:pic>
          <p:nvPicPr>
            <p:cNvPr id="26633" name="Picture 4" descr="Hình ảnh Phim Hoạt Hình Nốt, Sáng Tạo Nốt, Âm Nhạc, Nốt Nhạc Vàng miễn phí  tải tập tin PNG PSDComment và Vec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79" y="4070165"/>
              <a:ext cx="1435576" cy="143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1067065" y="4377184"/>
              <a:ext cx="6550897" cy="700848"/>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dirty="0" err="1">
                  <a:latin typeface="Arial" pitchFamily="34" charset="0"/>
                  <a:cs typeface="Arial" pitchFamily="34" charset="0"/>
                </a:rPr>
                <a:t>Tiếng</a:t>
              </a:r>
              <a:r>
                <a:rPr lang="en-US" sz="2800" dirty="0">
                  <a:latin typeface="Arial" pitchFamily="34" charset="0"/>
                  <a:cs typeface="Arial" pitchFamily="34" charset="0"/>
                </a:rPr>
                <a:t> </a:t>
              </a:r>
              <a:r>
                <a:rPr lang="en-US" sz="2800" dirty="0" err="1">
                  <a:latin typeface="Arial" pitchFamily="34" charset="0"/>
                  <a:cs typeface="Arial" pitchFamily="34" charset="0"/>
                </a:rPr>
                <a:t>sáo</a:t>
              </a:r>
              <a:r>
                <a:rPr lang="en-US" sz="2800" dirty="0">
                  <a:latin typeface="Arial" pitchFamily="34" charset="0"/>
                  <a:cs typeface="Arial" pitchFamily="34" charset="0"/>
                </a:rPr>
                <a:t> vi vu </a:t>
              </a:r>
              <a:r>
                <a:rPr lang="en-US" sz="2800" dirty="0" err="1">
                  <a:latin typeface="Arial" pitchFamily="34" charset="0"/>
                  <a:cs typeface="Arial" pitchFamily="34" charset="0"/>
                </a:rPr>
                <a:t>trầm</a:t>
              </a:r>
              <a:r>
                <a:rPr lang="en-US" sz="2800" dirty="0">
                  <a:latin typeface="Arial" pitchFamily="34" charset="0"/>
                  <a:cs typeface="Arial" pitchFamily="34" charset="0"/>
                </a:rPr>
                <a:t> </a:t>
              </a:r>
              <a:r>
                <a:rPr lang="en-US" sz="2800" dirty="0" err="1">
                  <a:latin typeface="Arial" pitchFamily="34" charset="0"/>
                  <a:cs typeface="Arial" pitchFamily="34" charset="0"/>
                </a:rPr>
                <a:t>bổng</a:t>
              </a:r>
              <a:r>
                <a:rPr lang="en-US" sz="2800" dirty="0">
                  <a:latin typeface="Arial" pitchFamily="34" charset="0"/>
                  <a:cs typeface="Arial" pitchFamily="34" charset="0"/>
                </a:rPr>
                <a:t>.</a:t>
              </a:r>
            </a:p>
          </p:txBody>
        </p:sp>
      </p:grpSp>
      <p:sp>
        <p:nvSpPr>
          <p:cNvPr id="16" name="Rectangle: Rounded Corners 4">
            <a:extLst>
              <a:ext uri="{FF2B5EF4-FFF2-40B4-BE49-F238E27FC236}"/>
            </a:extLst>
          </p:cNvPr>
          <p:cNvSpPr/>
          <p:nvPr/>
        </p:nvSpPr>
        <p:spPr>
          <a:xfrm>
            <a:off x="276062" y="441402"/>
            <a:ext cx="6326867" cy="965245"/>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just">
              <a:lnSpc>
                <a:spcPct val="115000"/>
              </a:lnSpc>
              <a:defRPr/>
            </a:pPr>
            <a:r>
              <a:rPr lang="en-US" altLang="en-US" sz="2800" b="1" smtClean="0">
                <a:solidFill>
                  <a:srgbClr val="C00000"/>
                </a:solidFill>
                <a:latin typeface="Arial" pitchFamily="34" charset="0"/>
                <a:cs typeface="Arial" pitchFamily="34" charset="0"/>
              </a:rPr>
              <a:t>1. </a:t>
            </a:r>
            <a:r>
              <a:rPr lang="vi-VN" altLang="en-US" sz="2800" b="1" smtClean="0">
                <a:solidFill>
                  <a:srgbClr val="C00000"/>
                </a:solidFill>
                <a:latin typeface="Arial" pitchFamily="34" charset="0"/>
                <a:cs typeface="Arial" pitchFamily="34" charset="0"/>
              </a:rPr>
              <a:t>Tác </a:t>
            </a:r>
            <a:r>
              <a:rPr lang="vi-VN" altLang="en-US" sz="2800" b="1">
                <a:solidFill>
                  <a:srgbClr val="C00000"/>
                </a:solidFill>
                <a:latin typeface="Arial" pitchFamily="34" charset="0"/>
                <a:cs typeface="Arial" pitchFamily="34" charset="0"/>
              </a:rPr>
              <a:t>giả đã chọn những chi tiết nào để tả cánh diều?</a:t>
            </a:r>
            <a:endParaRPr lang="en-US" altLang="en-US"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93353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9913" y="352744"/>
            <a:ext cx="6844903" cy="11767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15000"/>
              </a:lnSpc>
              <a:defRPr/>
            </a:pPr>
            <a:r>
              <a:rPr lang="vi-VN" altLang="en-US" sz="3200" b="1">
                <a:solidFill>
                  <a:srgbClr val="C00000"/>
                </a:solidFill>
              </a:rPr>
              <a:t>Tác giả đã </a:t>
            </a:r>
            <a:r>
              <a:rPr lang="en-US" altLang="en-US" sz="3200" b="1">
                <a:solidFill>
                  <a:srgbClr val="C00000"/>
                </a:solidFill>
                <a:latin typeface="Arial" pitchFamily="34" charset="0"/>
                <a:cs typeface="Arial" pitchFamily="34" charset="0"/>
              </a:rPr>
              <a:t>quan sát cánh diều bằng những giác quan nào</a:t>
            </a:r>
            <a:r>
              <a:rPr lang="vi-VN" altLang="en-US" sz="3200" b="1">
                <a:solidFill>
                  <a:srgbClr val="C00000"/>
                </a:solidFill>
                <a:latin typeface="Arial" pitchFamily="34" charset="0"/>
                <a:cs typeface="Arial" pitchFamily="34" charset="0"/>
              </a:rPr>
              <a:t>?</a:t>
            </a:r>
            <a:endParaRPr lang="en-US" altLang="en-US" sz="3200" b="1">
              <a:solidFill>
                <a:srgbClr val="C00000"/>
              </a:solidFill>
              <a:latin typeface="Arial" pitchFamily="34" charset="0"/>
              <a:cs typeface="Arial" pitchFamily="34" charset="0"/>
            </a:endParaRPr>
          </a:p>
        </p:txBody>
      </p:sp>
      <p:sp>
        <p:nvSpPr>
          <p:cNvPr id="13" name="TextBox 12"/>
          <p:cNvSpPr txBox="1"/>
          <p:nvPr/>
        </p:nvSpPr>
        <p:spPr>
          <a:xfrm>
            <a:off x="271024" y="1814513"/>
            <a:ext cx="7896225" cy="11767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15000"/>
              </a:lnSpc>
              <a:defRPr/>
            </a:pPr>
            <a:r>
              <a:rPr lang="vi-VN" altLang="en-US" sz="3200" smtClean="0">
                <a:solidFill>
                  <a:schemeClr val="tx1"/>
                </a:solidFill>
              </a:rPr>
              <a:t>Tác giả đã </a:t>
            </a:r>
            <a:r>
              <a:rPr lang="en-US" altLang="en-US" sz="3200">
                <a:solidFill>
                  <a:schemeClr val="tx1"/>
                </a:solidFill>
                <a:latin typeface="Arial" pitchFamily="34" charset="0"/>
                <a:cs typeface="Arial" pitchFamily="34" charset="0"/>
              </a:rPr>
              <a:t>quan sát cánh diều bằng </a:t>
            </a:r>
            <a:r>
              <a:rPr lang="en-US" altLang="en-US" sz="3200">
                <a:solidFill>
                  <a:srgbClr val="C00000"/>
                </a:solidFill>
                <a:latin typeface="Arial" pitchFamily="34" charset="0"/>
                <a:cs typeface="Arial" pitchFamily="34" charset="0"/>
              </a:rPr>
              <a:t>thị giác (mắt) và thính giác (tai)</a:t>
            </a:r>
          </a:p>
        </p:txBody>
      </p:sp>
      <p:sp>
        <p:nvSpPr>
          <p:cNvPr id="14" name="TextBox 13"/>
          <p:cNvSpPr txBox="1">
            <a:spLocks noChangeArrowheads="1"/>
          </p:cNvSpPr>
          <p:nvPr/>
        </p:nvSpPr>
        <p:spPr bwMode="auto">
          <a:xfrm>
            <a:off x="623093" y="3256163"/>
            <a:ext cx="7896225" cy="1754839"/>
          </a:xfrm>
          <a:prstGeom prst="rect">
            <a:avLst/>
          </a:prstGeom>
          <a:solidFill>
            <a:schemeClr val="accent6">
              <a:lumMod val="40000"/>
              <a:lumOff val="60000"/>
            </a:schemeClr>
          </a:solidFill>
          <a:ln w="9525">
            <a:solidFill>
              <a:schemeClr val="bg1"/>
            </a:solidFill>
            <a:miter lim="800000"/>
          </a:ln>
        </p:spPr>
        <p:txBody>
          <a:bodyPr>
            <a:spAutoFit/>
          </a:bodyPr>
          <a:lstStyle/>
          <a:p>
            <a:pPr algn="just">
              <a:lnSpc>
                <a:spcPct val="115000"/>
              </a:lnSpc>
              <a:defRPr/>
            </a:pPr>
            <a:r>
              <a:rPr lang="vi-VN" altLang="en-US" sz="3200">
                <a:solidFill>
                  <a:srgbClr val="0000CC"/>
                </a:solidFill>
              </a:rPr>
              <a:t>=&gt; Cánh diều được tác giả miêu tả tỉ mỉ bằng cách quan sát tinh tế l</a:t>
            </a:r>
            <a:r>
              <a:rPr lang="vi-VN" altLang="en-US" sz="3200">
                <a:solidFill>
                  <a:srgbClr val="0000CC"/>
                </a:solidFill>
                <a:cs typeface="Times New Roman" pitchFamily="18" charset="0"/>
              </a:rPr>
              <a:t>à</a:t>
            </a:r>
            <a:r>
              <a:rPr lang="vi-VN" altLang="en-US" sz="3200">
                <a:solidFill>
                  <a:srgbClr val="0000CC"/>
                </a:solidFill>
              </a:rPr>
              <a:t>m cho nó trở nên đẹp hơn, đáng yêu hơn.</a:t>
            </a:r>
            <a:endParaRPr lang="en-US" altLang="en-US" sz="3200">
              <a:solidFill>
                <a:srgbClr val="0000CC"/>
              </a:solidFill>
              <a:cs typeface="Times New Roman" pitchFamily="18" charset="0"/>
            </a:endParaRPr>
          </a:p>
        </p:txBody>
      </p:sp>
      <p:pic>
        <p:nvPicPr>
          <p:cNvPr id="27653"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473" y="206375"/>
            <a:ext cx="2320528" cy="144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06754"/>
            <a:ext cx="9145588" cy="225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865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4544598"/>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extLst>
          </p:cNvPr>
          <p:cNvSpPr/>
          <p:nvPr/>
        </p:nvSpPr>
        <p:spPr>
          <a:xfrm>
            <a:off x="111125" y="683394"/>
            <a:ext cx="7161213" cy="1472665"/>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3200" smtClean="0">
                <a:solidFill>
                  <a:srgbClr val="C00000"/>
                </a:solidFill>
                <a:latin typeface="Arial" pitchFamily="34" charset="0"/>
                <a:cs typeface="Arial" pitchFamily="34" charset="0"/>
              </a:rPr>
              <a:t>2.</a:t>
            </a:r>
            <a:r>
              <a:rPr lang="vi-VN" sz="3200" smtClean="0">
                <a:solidFill>
                  <a:srgbClr val="C00000"/>
                </a:solidFill>
                <a:latin typeface="Arial" pitchFamily="34" charset="0"/>
                <a:cs typeface="Arial" pitchFamily="34" charset="0"/>
              </a:rPr>
              <a:t>Trò </a:t>
            </a:r>
            <a:r>
              <a:rPr lang="vi-VN" sz="3200">
                <a:solidFill>
                  <a:srgbClr val="C00000"/>
                </a:solidFill>
                <a:latin typeface="Arial" pitchFamily="34" charset="0"/>
                <a:cs typeface="Arial" pitchFamily="34" charset="0"/>
              </a:rPr>
              <a:t>chơi thả diều đem lại cho trẻ em những niềm vui sướng như thế nào?</a:t>
            </a:r>
            <a:endParaRPr lang="en-US" sz="3200">
              <a:solidFill>
                <a:srgbClr val="C00000"/>
              </a:solidFill>
              <a:latin typeface="Arial" pitchFamily="34" charset="0"/>
              <a:cs typeface="Arial" pitchFamily="34" charset="0"/>
            </a:endParaRPr>
          </a:p>
          <a:p>
            <a:pPr algn="ctr" eaLnBrk="1" fontAlgn="auto" hangingPunct="1">
              <a:spcBef>
                <a:spcPts val="0"/>
              </a:spcBef>
              <a:spcAft>
                <a:spcPts val="0"/>
              </a:spcAft>
              <a:defRPr/>
            </a:pPr>
            <a:r>
              <a:rPr lang="en-US" sz="3200" smtClean="0">
                <a:solidFill>
                  <a:srgbClr val="C00000"/>
                </a:solidFill>
                <a:latin typeface="Arial" pitchFamily="34" charset="0"/>
                <a:cs typeface="Arial" pitchFamily="34" charset="0"/>
              </a:rPr>
              <a:t> </a:t>
            </a:r>
            <a:endParaRPr lang="en-US" sz="3200" dirty="0">
              <a:solidFill>
                <a:srgbClr val="C00000"/>
              </a:solidFill>
              <a:latin typeface="Arial" pitchFamily="34" charset="0"/>
              <a:cs typeface="Arial" pitchFamily="34" charset="0"/>
            </a:endParaRPr>
          </a:p>
        </p:txBody>
      </p:sp>
      <p:pic>
        <p:nvPicPr>
          <p:cNvPr id="4"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 y="3912913"/>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05217" y="2456999"/>
            <a:ext cx="7874000"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r>
              <a:rPr lang="en-US" altLang="en-US" sz="2800">
                <a:latin typeface="Arial" pitchFamily="34" charset="0"/>
                <a:cs typeface="Arial" pitchFamily="34" charset="0"/>
              </a:rPr>
              <a:t>A</a:t>
            </a:r>
            <a:r>
              <a:rPr lang="en-US" altLang="en-US" sz="2800" smtClean="0">
                <a:latin typeface="Arial" pitchFamily="34" charset="0"/>
                <a:cs typeface="Arial" pitchFamily="34" charset="0"/>
              </a:rPr>
              <a:t>. </a:t>
            </a:r>
            <a:r>
              <a:rPr lang="en-US" altLang="en-US" sz="2800">
                <a:latin typeface="Arial" pitchFamily="34" charset="0"/>
                <a:cs typeface="Arial" pitchFamily="34" charset="0"/>
              </a:rPr>
              <a:t>Chiều chiều, trên bãi thả, đám trẻ mục đồng ngồi cạnh nhau thả diều. Vui sướng đến phát dại nhìn lên bầu trời.</a:t>
            </a:r>
          </a:p>
          <a:p>
            <a:pPr eaLnBrk="1" hangingPunct="1">
              <a:buFont typeface="Arial" pitchFamily="34" charset="0"/>
              <a:buNone/>
            </a:pPr>
            <a:endParaRPr lang="en-US" altLang="en-US" sz="2800">
              <a:solidFill>
                <a:srgbClr val="1F4E79"/>
              </a:solidFill>
              <a:latin typeface="Arial" pitchFamily="34" charset="0"/>
              <a:cs typeface="Arial" pitchFamily="34" charset="0"/>
            </a:endParaRPr>
          </a:p>
        </p:txBody>
      </p:sp>
      <p:sp>
        <p:nvSpPr>
          <p:cNvPr id="10" name="TextBox 9"/>
          <p:cNvSpPr txBox="1">
            <a:spLocks noChangeArrowheads="1"/>
          </p:cNvSpPr>
          <p:nvPr/>
        </p:nvSpPr>
        <p:spPr bwMode="auto">
          <a:xfrm>
            <a:off x="705217" y="3912913"/>
            <a:ext cx="8169275"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r>
              <a:rPr lang="en-US" altLang="en-US" sz="2800">
                <a:solidFill>
                  <a:srgbClr val="000000"/>
                </a:solidFill>
                <a:latin typeface="Arial" pitchFamily="34" charset="0"/>
                <a:cs typeface="Arial" pitchFamily="34" charset="0"/>
              </a:rPr>
              <a:t>B</a:t>
            </a:r>
            <a:r>
              <a:rPr lang="en-US" altLang="en-US" sz="2800" smtClean="0">
                <a:solidFill>
                  <a:srgbClr val="000000"/>
                </a:solidFill>
                <a:latin typeface="Arial" pitchFamily="34" charset="0"/>
                <a:cs typeface="Arial" pitchFamily="34" charset="0"/>
              </a:rPr>
              <a:t>. </a:t>
            </a:r>
            <a:r>
              <a:rPr lang="en-US" altLang="en-US" sz="2800">
                <a:latin typeface="Arial" pitchFamily="34" charset="0"/>
                <a:cs typeface="Arial" pitchFamily="34" charset="0"/>
              </a:rPr>
              <a:t>Chiều chiều, trên bãi thả, đám trẻ mục đồng hò hét nhau thả diều thi. Vui sướng đến phát dại nhìn lên bầu trời.</a:t>
            </a:r>
          </a:p>
          <a:p>
            <a:pPr eaLnBrk="1" hangingPunct="1">
              <a:buFont typeface="Arial" pitchFamily="34" charset="0"/>
              <a:buNone/>
            </a:pPr>
            <a:r>
              <a:rPr lang="en-US" altLang="en-US" sz="2800" smtClean="0">
                <a:solidFill>
                  <a:srgbClr val="000000"/>
                </a:solidFill>
                <a:latin typeface="Arial" pitchFamily="34" charset="0"/>
                <a:cs typeface="Arial" pitchFamily="34" charset="0"/>
              </a:rPr>
              <a:t> </a:t>
            </a:r>
            <a:endParaRPr lang="en-US" altLang="en-US" sz="2800">
              <a:solidFill>
                <a:srgbClr val="000000"/>
              </a:solidFill>
              <a:latin typeface="Arial" pitchFamily="34" charset="0"/>
              <a:cs typeface="Arial" pitchFamily="34" charset="0"/>
            </a:endParaRPr>
          </a:p>
        </p:txBody>
      </p:sp>
      <p:pic>
        <p:nvPicPr>
          <p:cNvPr id="29703"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76" y="82551"/>
            <a:ext cx="2176463" cy="14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5899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Kite with solid fi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7" y="1"/>
            <a:ext cx="722315" cy="90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24925" y="1672808"/>
            <a:ext cx="8458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en-US" sz="2400" b="1">
                <a:solidFill>
                  <a:srgbClr val="0000CC"/>
                </a:solidFill>
                <a:latin typeface="Arial" pitchFamily="34" charset="0"/>
                <a:cs typeface="Arial" pitchFamily="34" charset="0"/>
              </a:rPr>
              <a:t>A. </a:t>
            </a:r>
            <a:r>
              <a:rPr lang="vi-VN" altLang="en-US" sz="2400" b="1">
                <a:solidFill>
                  <a:srgbClr val="0000CC"/>
                </a:solidFill>
                <a:latin typeface="Arial" pitchFamily="34" charset="0"/>
                <a:cs typeface="Arial" pitchFamily="34" charset="0"/>
              </a:rPr>
              <a:t>Nhìn lên bầu trời đêm huyền ảo, đẹp như một tấm thảm nhung khổng lồ, bạn nhỏ thấy lòng cháy lên, cháy mãi khát vọng. Suốt một thời mới lớn, bạn đã ngửa cổ chờ đợi một nàng tiên áo xanh bay xuống từ trời, bao giờ cũng hi vọng, tha thiết cầu xin: “Bay đi, diều ơi! Bay đi!”</a:t>
            </a:r>
            <a:endParaRPr lang="en-US" altLang="en-US" sz="2400" b="1">
              <a:solidFill>
                <a:srgbClr val="0000CC"/>
              </a:solidFill>
              <a:latin typeface="Arial" pitchFamily="34" charset="0"/>
              <a:cs typeface="Arial" pitchFamily="34" charset="0"/>
            </a:endParaRPr>
          </a:p>
        </p:txBody>
      </p:sp>
      <p:sp>
        <p:nvSpPr>
          <p:cNvPr id="5" name="Rectangle: Rounded Corners 4"/>
          <p:cNvSpPr/>
          <p:nvPr/>
        </p:nvSpPr>
        <p:spPr>
          <a:xfrm>
            <a:off x="866273" y="174561"/>
            <a:ext cx="8111299" cy="1052010"/>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3200">
                <a:solidFill>
                  <a:srgbClr val="C00000"/>
                </a:solidFill>
              </a:rPr>
              <a:t>Trò chơi thả diều đem lại cho trẻ em những </a:t>
            </a:r>
            <a:r>
              <a:rPr lang="en-US" sz="3200">
                <a:solidFill>
                  <a:srgbClr val="C00000"/>
                </a:solidFill>
              </a:rPr>
              <a:t>ước mơ đẹp </a:t>
            </a:r>
            <a:r>
              <a:rPr lang="vi-VN" sz="3200">
                <a:solidFill>
                  <a:srgbClr val="C00000"/>
                </a:solidFill>
              </a:rPr>
              <a:t>như thế nào?</a:t>
            </a:r>
            <a:endParaRPr lang="en-US" sz="3200">
              <a:solidFill>
                <a:srgbClr val="C00000"/>
              </a:solidFill>
            </a:endParaRPr>
          </a:p>
        </p:txBody>
      </p:sp>
      <p:sp>
        <p:nvSpPr>
          <p:cNvPr id="8" name="TextBox 7"/>
          <p:cNvSpPr txBox="1">
            <a:spLocks noChangeArrowheads="1"/>
          </p:cNvSpPr>
          <p:nvPr/>
        </p:nvSpPr>
        <p:spPr bwMode="auto">
          <a:xfrm>
            <a:off x="424925" y="4217654"/>
            <a:ext cx="8458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en-US" sz="2400" b="1">
                <a:solidFill>
                  <a:srgbClr val="C00000"/>
                </a:solidFill>
                <a:latin typeface="Arial" pitchFamily="34" charset="0"/>
                <a:cs typeface="Arial" pitchFamily="34" charset="0"/>
              </a:rPr>
              <a:t>B. </a:t>
            </a:r>
            <a:r>
              <a:rPr lang="vi-VN" altLang="en-US" sz="2400" b="1">
                <a:solidFill>
                  <a:srgbClr val="C00000"/>
                </a:solidFill>
                <a:latin typeface="Arial" pitchFamily="34" charset="0"/>
                <a:cs typeface="Arial" pitchFamily="34" charset="0"/>
              </a:rPr>
              <a:t>Nhìn lên bầu trời đêm huyền ảo, đẹp như một tấm thảm khổng lồ, bạn nhỏ thấy lòng </a:t>
            </a:r>
            <a:r>
              <a:rPr lang="en-US" altLang="en-US" sz="2400" b="1">
                <a:solidFill>
                  <a:srgbClr val="C00000"/>
                </a:solidFill>
                <a:latin typeface="Arial" pitchFamily="34" charset="0"/>
                <a:cs typeface="Arial" pitchFamily="34" charset="0"/>
              </a:rPr>
              <a:t>vui</a:t>
            </a:r>
            <a:r>
              <a:rPr lang="vi-VN" altLang="en-US" sz="2400" b="1">
                <a:solidFill>
                  <a:srgbClr val="C00000"/>
                </a:solidFill>
                <a:latin typeface="Arial" pitchFamily="34" charset="0"/>
                <a:cs typeface="Arial" pitchFamily="34" charset="0"/>
              </a:rPr>
              <a:t> lên, cháy mãi khát vọng. Suốt một thời mới lớn, bạn đã ngửa cổ chờ đợi một nàng tiên áo </a:t>
            </a:r>
            <a:r>
              <a:rPr lang="en-US" altLang="en-US" sz="2400" b="1">
                <a:solidFill>
                  <a:srgbClr val="C00000"/>
                </a:solidFill>
                <a:latin typeface="Arial" pitchFamily="34" charset="0"/>
                <a:cs typeface="Arial" pitchFamily="34" charset="0"/>
              </a:rPr>
              <a:t>tím</a:t>
            </a:r>
            <a:r>
              <a:rPr lang="vi-VN" altLang="en-US" sz="2400" b="1">
                <a:solidFill>
                  <a:srgbClr val="C00000"/>
                </a:solidFill>
                <a:latin typeface="Arial" pitchFamily="34" charset="0"/>
                <a:cs typeface="Arial" pitchFamily="34" charset="0"/>
              </a:rPr>
              <a:t> bay xuống từ trời, bao giờ cũng hi vọng, tha thiết cầu xin: “Bay đi, diều ơi! Bay đi!”</a:t>
            </a:r>
            <a:endParaRPr lang="en-US" altLang="en-US" sz="2400" b="1">
              <a:solidFill>
                <a:srgbClr val="C00000"/>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720101739"/>
      </p:ext>
    </p:extLst>
  </p:cSld>
  <p:clrMapOvr>
    <a:masterClrMapping/>
  </p:clrMapOvr>
  <p:transition advTm="284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4214285"/>
            <a:ext cx="9145588" cy="264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extLst>
          </p:cNvPr>
          <p:cNvSpPr/>
          <p:nvPr/>
        </p:nvSpPr>
        <p:spPr>
          <a:xfrm>
            <a:off x="111126" y="283634"/>
            <a:ext cx="7161213" cy="1350433"/>
          </a:xfrm>
          <a:prstGeom prst="roundRect">
            <a:avLst/>
          </a:prstGeom>
          <a:solidFill>
            <a:srgbClr val="FADEF7"/>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en-US" sz="2800" dirty="0">
                <a:solidFill>
                  <a:srgbClr val="C00000"/>
                </a:solidFill>
                <a:latin typeface="Arial" pitchFamily="34" charset="0"/>
                <a:cs typeface="Arial" pitchFamily="34" charset="0"/>
              </a:rPr>
              <a:t>4. Qua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câu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mở</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bài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kết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bài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giả</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muốn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nói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gì</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về</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diều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tuổi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thơ</a:t>
            </a:r>
            <a:r>
              <a:rPr lang="en-US" sz="2800" dirty="0">
                <a:solidFill>
                  <a:srgbClr val="C00000"/>
                </a:solidFill>
                <a:latin typeface="Arial" pitchFamily="34" charset="0"/>
                <a:cs typeface="Arial" pitchFamily="34" charset="0"/>
              </a:rPr>
              <a:t> ?</a:t>
            </a:r>
          </a:p>
        </p:txBody>
      </p:sp>
      <p:pic>
        <p:nvPicPr>
          <p:cNvPr id="4"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2935817"/>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74725" y="2027767"/>
            <a:ext cx="7874000"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a. Cánh diều là kỉ niệm đẹp đẽ của tuổi thơ.</a:t>
            </a:r>
            <a:endParaRPr lang="en-US" altLang="en-US" sz="2800">
              <a:solidFill>
                <a:srgbClr val="1F4E79"/>
              </a:solidFill>
              <a:latin typeface="Arial" pitchFamily="34" charset="0"/>
              <a:cs typeface="Arial" pitchFamily="34" charset="0"/>
            </a:endParaRPr>
          </a:p>
        </p:txBody>
      </p:sp>
      <p:sp>
        <p:nvSpPr>
          <p:cNvPr id="10" name="TextBox 9"/>
          <p:cNvSpPr txBox="1">
            <a:spLocks noChangeArrowheads="1"/>
          </p:cNvSpPr>
          <p:nvPr/>
        </p:nvSpPr>
        <p:spPr bwMode="auto">
          <a:xfrm>
            <a:off x="974726" y="2772834"/>
            <a:ext cx="8169275"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b. Cánh diều khơi gợi những ước mơ đẹp cho tuổi thơ.</a:t>
            </a:r>
          </a:p>
        </p:txBody>
      </p:sp>
      <p:pic>
        <p:nvPicPr>
          <p:cNvPr id="29703"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76" y="82551"/>
            <a:ext cx="2176463" cy="145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974726" y="4032251"/>
            <a:ext cx="816927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685800">
              <a:defRPr>
                <a:solidFill>
                  <a:schemeClr val="tx1"/>
                </a:solidFill>
                <a:latin typeface="Calibri" pitchFamily="34" charset="0"/>
              </a:defRPr>
            </a:lvl1pPr>
            <a:lvl2pPr marL="742950" indent="-285750" defTabSz="685800">
              <a:defRPr>
                <a:solidFill>
                  <a:schemeClr val="tx1"/>
                </a:solidFill>
                <a:latin typeface="Calibri" pitchFamily="34" charset="0"/>
              </a:defRPr>
            </a:lvl2pPr>
            <a:lvl3pPr marL="1143000" indent="-228600" defTabSz="685800">
              <a:defRPr>
                <a:solidFill>
                  <a:schemeClr val="tx1"/>
                </a:solidFill>
                <a:latin typeface="Calibri" pitchFamily="34" charset="0"/>
              </a:defRPr>
            </a:lvl3pPr>
            <a:lvl4pPr marL="1600200" indent="-228600" defTabSz="685800">
              <a:defRPr>
                <a:solidFill>
                  <a:schemeClr val="tx1"/>
                </a:solidFill>
                <a:latin typeface="Calibri" pitchFamily="34" charset="0"/>
              </a:defRPr>
            </a:lvl4pPr>
            <a:lvl5pPr marL="2057400" indent="-228600" defTabSz="685800">
              <a:defRPr>
                <a:solidFill>
                  <a:schemeClr val="tx1"/>
                </a:solidFill>
                <a:latin typeface="Calibri" pitchFamily="34" charset="0"/>
              </a:defRPr>
            </a:lvl5pPr>
            <a:lvl6pPr marL="2514600" indent="-228600" defTabSz="685800" eaLnBrk="0" fontAlgn="base" hangingPunct="0">
              <a:spcBef>
                <a:spcPct val="0"/>
              </a:spcBef>
              <a:spcAft>
                <a:spcPct val="0"/>
              </a:spcAft>
              <a:defRPr>
                <a:solidFill>
                  <a:schemeClr val="tx1"/>
                </a:solidFill>
                <a:latin typeface="Calibri" pitchFamily="34" charset="0"/>
              </a:defRPr>
            </a:lvl6pPr>
            <a:lvl7pPr marL="2971800" indent="-228600" defTabSz="685800" eaLnBrk="0" fontAlgn="base" hangingPunct="0">
              <a:spcBef>
                <a:spcPct val="0"/>
              </a:spcBef>
              <a:spcAft>
                <a:spcPct val="0"/>
              </a:spcAft>
              <a:defRPr>
                <a:solidFill>
                  <a:schemeClr val="tx1"/>
                </a:solidFill>
                <a:latin typeface="Calibri" pitchFamily="34" charset="0"/>
              </a:defRPr>
            </a:lvl7pPr>
            <a:lvl8pPr marL="3429000" indent="-228600" defTabSz="685800" eaLnBrk="0" fontAlgn="base" hangingPunct="0">
              <a:spcBef>
                <a:spcPct val="0"/>
              </a:spcBef>
              <a:spcAft>
                <a:spcPct val="0"/>
              </a:spcAft>
              <a:defRPr>
                <a:solidFill>
                  <a:schemeClr val="tx1"/>
                </a:solidFill>
                <a:latin typeface="Calibri" pitchFamily="34" charset="0"/>
              </a:defRPr>
            </a:lvl8pPr>
            <a:lvl9pPr marL="3886200" indent="-228600" defTabSz="685800" eaLnBrk="0" fontAlgn="base" hangingPunct="0">
              <a:spcBef>
                <a:spcPct val="0"/>
              </a:spcBef>
              <a:spcAft>
                <a:spcPct val="0"/>
              </a:spcAft>
              <a:defRPr>
                <a:solidFill>
                  <a:schemeClr val="tx1"/>
                </a:solidFill>
                <a:latin typeface="Calibri" pitchFamily="34" charset="0"/>
              </a:defRPr>
            </a:lvl9pPr>
          </a:lstStyle>
          <a:p>
            <a:pPr eaLnBrk="1" hangingPunct="1">
              <a:buFont typeface="Arial" pitchFamily="34" charset="0"/>
              <a:buNone/>
            </a:pPr>
            <a:r>
              <a:rPr lang="en-US" altLang="en-US" sz="2800">
                <a:solidFill>
                  <a:srgbClr val="000000"/>
                </a:solidFill>
                <a:latin typeface="Arial" pitchFamily="34" charset="0"/>
                <a:cs typeface="Arial" pitchFamily="34" charset="0"/>
              </a:rPr>
              <a:t>c. Cánh diều đem đến bao niềm vui cho tuổi thơ</a:t>
            </a:r>
          </a:p>
        </p:txBody>
      </p:sp>
    </p:spTree>
    <p:custDataLst>
      <p:tags r:id="rId1"/>
    </p:custDataLst>
    <p:extLst>
      <p:ext uri="{BB962C8B-B14F-4D97-AF65-F5344CB8AC3E}">
        <p14:creationId xmlns:p14="http://schemas.microsoft.com/office/powerpoint/2010/main" val="361724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77" y="595697"/>
            <a:ext cx="80010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2005014" y="1902840"/>
            <a:ext cx="5761037" cy="253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vi-VN" altLang="en-US" sz="3200" b="1">
                <a:solidFill>
                  <a:srgbClr val="0000CC"/>
                </a:solidFill>
                <a:latin typeface="+mn-lt"/>
                <a:cs typeface="Times New Roman" pitchFamily="18" charset="0"/>
              </a:rPr>
              <a:t>Bài văn nói lên niềm vui sướng và những khát vọng tốt đẹp mà trò chơi thả diều mang lại cho đám trẻ mục đồng.</a:t>
            </a:r>
            <a:endParaRPr lang="en-US" altLang="en-US" sz="3200" b="1">
              <a:solidFill>
                <a:srgbClr val="0000CC"/>
              </a:solidFill>
              <a:latin typeface="+mn-lt"/>
            </a:endParaRPr>
          </a:p>
        </p:txBody>
      </p:sp>
      <p:pic>
        <p:nvPicPr>
          <p:cNvPr id="30724"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7738">
            <a:off x="449263" y="-154517"/>
            <a:ext cx="1858962" cy="247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extLst>
          </p:cNvPr>
          <p:cNvSpPr/>
          <p:nvPr/>
        </p:nvSpPr>
        <p:spPr>
          <a:xfrm>
            <a:off x="2405989" y="1084475"/>
            <a:ext cx="4406976" cy="700192"/>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sz="4100" b="1" dirty="0">
                <a:ln/>
                <a:solidFill>
                  <a:srgbClr val="FF0000"/>
                </a:solidFill>
                <a:latin typeface="+mn-lt"/>
              </a:rPr>
              <a:t>NỘI DUNG BÀI HỌC</a:t>
            </a:r>
          </a:p>
        </p:txBody>
      </p:sp>
    </p:spTree>
    <p:extLst>
      <p:ext uri="{BB962C8B-B14F-4D97-AF65-F5344CB8AC3E}">
        <p14:creationId xmlns:p14="http://schemas.microsoft.com/office/powerpoint/2010/main" val="2244086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arn(inVertical)">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08375" y="2351617"/>
            <a:ext cx="4508500" cy="1731243"/>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a:t>
            </a:r>
            <a:r>
              <a:rPr lang="vi-VN" sz="54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DIỄN CẢM</a:t>
            </a:r>
            <a:endPar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490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4" y="5317067"/>
            <a:ext cx="91471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99" y="82551"/>
            <a:ext cx="1173213" cy="124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9088" y="-126999"/>
            <a:ext cx="2349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1"/>
          <p:cNvSpPr>
            <a:spLocks noChangeArrowheads="1"/>
          </p:cNvSpPr>
          <p:nvPr/>
        </p:nvSpPr>
        <p:spPr bwMode="auto">
          <a:xfrm>
            <a:off x="46038" y="1332431"/>
            <a:ext cx="8972550"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p>
            <a:pPr algn="just" eaLnBrk="1" hangingPunct="1"/>
            <a:r>
              <a:rPr lang="en-US" sz="2800">
                <a:latin typeface="Arial" pitchFamily="34" charset="0"/>
                <a:ea typeface="Times New Roman" pitchFamily="18" charset="0"/>
                <a:cs typeface="Arial" pitchFamily="34" charset="0"/>
              </a:rPr>
              <a:t>   </a:t>
            </a:r>
            <a:r>
              <a:rPr lang="en-US" sz="3200">
                <a:latin typeface="Arial" pitchFamily="34" charset="0"/>
                <a:ea typeface="Times New Roman" pitchFamily="18" charset="0"/>
                <a:cs typeface="Arial" pitchFamily="34" charset="0"/>
              </a:rPr>
              <a:t>Tuổi thơ của tôi được </a:t>
            </a:r>
            <a:r>
              <a:rPr lang="en-US" sz="3200">
                <a:solidFill>
                  <a:srgbClr val="FF0000"/>
                </a:solidFill>
                <a:latin typeface="Arial" pitchFamily="34" charset="0"/>
                <a:ea typeface="Times New Roman" pitchFamily="18" charset="0"/>
                <a:cs typeface="Arial" pitchFamily="34" charset="0"/>
              </a:rPr>
              <a:t>nâng lên </a:t>
            </a:r>
            <a:r>
              <a:rPr lang="en-US" sz="3200">
                <a:latin typeface="Arial" pitchFamily="34" charset="0"/>
                <a:ea typeface="Times New Roman" pitchFamily="18" charset="0"/>
                <a:cs typeface="Arial" pitchFamily="34" charset="0"/>
              </a:rPr>
              <a:t>từ những cánh diều.</a:t>
            </a:r>
          </a:p>
          <a:p>
            <a:pPr algn="just" eaLnBrk="1" hangingPunct="1"/>
            <a:r>
              <a:rPr lang="en-US" sz="3200">
                <a:latin typeface="Arial" pitchFamily="34" charset="0"/>
                <a:ea typeface="Times New Roman" pitchFamily="18" charset="0"/>
                <a:cs typeface="Arial" pitchFamily="34" charset="0"/>
              </a:rPr>
              <a:t>   Chiều chiều, trên bãi thả, đám trẻ mục đồng chúng tôi </a:t>
            </a:r>
            <a:r>
              <a:rPr lang="en-US" sz="3200">
                <a:solidFill>
                  <a:srgbClr val="FF0000"/>
                </a:solidFill>
                <a:latin typeface="Arial" pitchFamily="34" charset="0"/>
                <a:ea typeface="Times New Roman" pitchFamily="18" charset="0"/>
                <a:cs typeface="Arial" pitchFamily="34" charset="0"/>
              </a:rPr>
              <a:t>hò hét </a:t>
            </a:r>
            <a:r>
              <a:rPr lang="en-US" sz="3200">
                <a:latin typeface="Arial" pitchFamily="34" charset="0"/>
                <a:ea typeface="Times New Roman" pitchFamily="18" charset="0"/>
                <a:cs typeface="Arial" pitchFamily="34" charset="0"/>
              </a:rPr>
              <a:t>nhau thả diều </a:t>
            </a:r>
            <a:r>
              <a:rPr lang="en-US" sz="3200" smtClean="0">
                <a:latin typeface="Arial" pitchFamily="34" charset="0"/>
                <a:ea typeface="Times New Roman" pitchFamily="18" charset="0"/>
                <a:cs typeface="Arial" pitchFamily="34" charset="0"/>
              </a:rPr>
              <a:t>thi.Cánh </a:t>
            </a:r>
            <a:r>
              <a:rPr lang="en-US" sz="3200">
                <a:latin typeface="Arial" pitchFamily="34" charset="0"/>
                <a:ea typeface="Times New Roman" pitchFamily="18" charset="0"/>
                <a:cs typeface="Arial" pitchFamily="34" charset="0"/>
              </a:rPr>
              <a:t>diều </a:t>
            </a:r>
            <a:r>
              <a:rPr lang="en-US" sz="3200">
                <a:solidFill>
                  <a:srgbClr val="FF0000"/>
                </a:solidFill>
                <a:latin typeface="Arial" pitchFamily="34" charset="0"/>
                <a:ea typeface="Times New Roman" pitchFamily="18" charset="0"/>
                <a:cs typeface="Arial" pitchFamily="34" charset="0"/>
              </a:rPr>
              <a:t>mềm mại</a:t>
            </a:r>
            <a:r>
              <a:rPr lang="en-US" sz="3200">
                <a:latin typeface="Arial" pitchFamily="34" charset="0"/>
                <a:ea typeface="Times New Roman" pitchFamily="18" charset="0"/>
                <a:cs typeface="Arial" pitchFamily="34" charset="0"/>
              </a:rPr>
              <a:t> như cánh bướm. Chúng tôi vui sướng đến </a:t>
            </a:r>
            <a:r>
              <a:rPr lang="en-US" sz="3200">
                <a:solidFill>
                  <a:srgbClr val="FF0000"/>
                </a:solidFill>
                <a:latin typeface="Arial" pitchFamily="34" charset="0"/>
                <a:ea typeface="Times New Roman" pitchFamily="18" charset="0"/>
                <a:cs typeface="Arial" pitchFamily="34" charset="0"/>
              </a:rPr>
              <a:t>phát dại</a:t>
            </a:r>
            <a:r>
              <a:rPr lang="en-US" sz="3200">
                <a:latin typeface="Arial" pitchFamily="34" charset="0"/>
                <a:ea typeface="Times New Roman" pitchFamily="18" charset="0"/>
                <a:cs typeface="Arial" pitchFamily="34" charset="0"/>
              </a:rPr>
              <a:t> nhìn lên trời. Tiếng sáo diều </a:t>
            </a:r>
            <a:r>
              <a:rPr lang="en-US" sz="3200" smtClean="0">
                <a:solidFill>
                  <a:srgbClr val="FF0000"/>
                </a:solidFill>
                <a:latin typeface="Arial" pitchFamily="34" charset="0"/>
                <a:ea typeface="Times New Roman" pitchFamily="18" charset="0"/>
                <a:cs typeface="Arial" pitchFamily="34" charset="0"/>
              </a:rPr>
              <a:t>vi </a:t>
            </a:r>
            <a:r>
              <a:rPr lang="en-US" sz="3200">
                <a:solidFill>
                  <a:srgbClr val="FF0000"/>
                </a:solidFill>
                <a:latin typeface="Arial" pitchFamily="34" charset="0"/>
                <a:ea typeface="Times New Roman" pitchFamily="18" charset="0"/>
                <a:cs typeface="Arial" pitchFamily="34" charset="0"/>
              </a:rPr>
              <a:t>vu trầm bổng</a:t>
            </a:r>
            <a:r>
              <a:rPr lang="en-US" sz="3200">
                <a:latin typeface="Arial" pitchFamily="34" charset="0"/>
                <a:ea typeface="Times New Roman" pitchFamily="18" charset="0"/>
                <a:cs typeface="Arial" pitchFamily="34" charset="0"/>
              </a:rPr>
              <a:t>. Sáo đơn, rồi sáo kép, sáo bè,</a:t>
            </a:r>
            <a:r>
              <a:rPr lang="vi-VN" sz="3200">
                <a:latin typeface="Arial" pitchFamily="34" charset="0"/>
                <a:ea typeface="Times New Roman" pitchFamily="18" charset="0"/>
                <a:cs typeface="Arial" pitchFamily="34" charset="0"/>
              </a:rPr>
              <a:t>...</a:t>
            </a:r>
            <a:r>
              <a:rPr lang="en-US" sz="3200">
                <a:latin typeface="Arial" pitchFamily="34" charset="0"/>
                <a:ea typeface="Times New Roman" pitchFamily="18" charset="0"/>
                <a:cs typeface="Arial" pitchFamily="34" charset="0"/>
              </a:rPr>
              <a:t> như </a:t>
            </a:r>
            <a:r>
              <a:rPr lang="en-US" sz="3200">
                <a:solidFill>
                  <a:srgbClr val="FF0000"/>
                </a:solidFill>
                <a:latin typeface="Arial" pitchFamily="34" charset="0"/>
                <a:ea typeface="Times New Roman" pitchFamily="18" charset="0"/>
                <a:cs typeface="Arial" pitchFamily="34" charset="0"/>
              </a:rPr>
              <a:t>gọi thấp xuống </a:t>
            </a:r>
            <a:r>
              <a:rPr lang="en-US" sz="3200">
                <a:latin typeface="Arial" pitchFamily="34" charset="0"/>
                <a:ea typeface="Times New Roman" pitchFamily="18" charset="0"/>
                <a:cs typeface="Arial" pitchFamily="34" charset="0"/>
              </a:rPr>
              <a:t>những vì sao sớm. </a:t>
            </a:r>
          </a:p>
        </p:txBody>
      </p:sp>
      <p:cxnSp>
        <p:nvCxnSpPr>
          <p:cNvPr id="29" name="Straight Connector 28"/>
          <p:cNvCxnSpPr/>
          <p:nvPr/>
        </p:nvCxnSpPr>
        <p:spPr>
          <a:xfrm flipV="1">
            <a:off x="8058166" y="4289971"/>
            <a:ext cx="149225" cy="793751"/>
          </a:xfrm>
          <a:prstGeom prst="line">
            <a:avLst/>
          </a:prstGeom>
          <a:ln w="76200">
            <a:solidFill>
              <a:srgbClr val="0055FE"/>
            </a:solidFill>
          </a:ln>
        </p:spPr>
        <p:style>
          <a:lnRef idx="1">
            <a:schemeClr val="accent1"/>
          </a:lnRef>
          <a:fillRef idx="0">
            <a:schemeClr val="accent1"/>
          </a:fillRef>
          <a:effectRef idx="0">
            <a:schemeClr val="accent1"/>
          </a:effectRef>
          <a:fontRef idx="minor">
            <a:schemeClr val="tx1"/>
          </a:fontRef>
        </p:style>
      </p:cxnSp>
      <p:pic>
        <p:nvPicPr>
          <p:cNvPr id="12"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0739" y="427490"/>
            <a:ext cx="887109" cy="945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71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622551" y="457200"/>
            <a:ext cx="4075113" cy="56169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defRPr/>
            </a:pPr>
            <a:r>
              <a:rPr lang="en-US" sz="3200" b="1">
                <a:solidFill>
                  <a:srgbClr val="FF0000"/>
                </a:solidFill>
                <a:latin typeface="Arial" pitchFamily="34" charset="0"/>
                <a:cs typeface="Arial" pitchFamily="34" charset="0"/>
              </a:rPr>
              <a:t>LIÊN HỆ BẢN THÂN</a:t>
            </a:r>
            <a:endParaRPr lang="en-US" sz="3200" b="1" dirty="0">
              <a:solidFill>
                <a:srgbClr val="FF0000"/>
              </a:solidFill>
              <a:latin typeface="Arial" pitchFamily="34" charset="0"/>
              <a:cs typeface="Arial" pitchFamily="34" charset="0"/>
            </a:endParaRPr>
          </a:p>
        </p:txBody>
      </p:sp>
      <p:sp>
        <p:nvSpPr>
          <p:cNvPr id="14" name="TextBox 13">
            <a:extLst>
              <a:ext uri="{FF2B5EF4-FFF2-40B4-BE49-F238E27FC236}"/>
            </a:extLst>
          </p:cNvPr>
          <p:cNvSpPr txBox="1">
            <a:spLocks noChangeArrowheads="1"/>
          </p:cNvSpPr>
          <p:nvPr/>
        </p:nvSpPr>
        <p:spPr bwMode="auto">
          <a:xfrm>
            <a:off x="625476" y="2084917"/>
            <a:ext cx="7896225" cy="1956280"/>
          </a:xfrm>
          <a:prstGeom prst="roundRect">
            <a:avLst/>
          </a:prstGeom>
          <a:ln w="57150">
            <a:prstDash val="sysDash"/>
            <a:headEnd/>
            <a:tailEnd/>
          </a:ln>
        </p:spPr>
        <p:style>
          <a:lnRef idx="2">
            <a:schemeClr val="accent1"/>
          </a:lnRef>
          <a:fillRef idx="1">
            <a:schemeClr val="lt1"/>
          </a:fillRef>
          <a:effectRef idx="0">
            <a:schemeClr val="accent1"/>
          </a:effectRef>
          <a:fontRef idx="minor">
            <a:schemeClr val="dk1"/>
          </a:fontRef>
        </p:style>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 typeface="Arial" panose="020B0604020202020204" pitchFamily="34" charset="0"/>
              <a:buNone/>
              <a:defRPr/>
            </a:pPr>
            <a:r>
              <a:rPr lang="vi-VN" sz="3200" smtClean="0">
                <a:latin typeface="Arial" pitchFamily="34" charset="0"/>
                <a:cs typeface="Arial" pitchFamily="34" charset="0"/>
              </a:rPr>
              <a:t>     </a:t>
            </a:r>
            <a:r>
              <a:rPr lang="en-US" sz="3200" smtClean="0">
                <a:latin typeface="Arial" pitchFamily="34" charset="0"/>
                <a:cs typeface="Arial" pitchFamily="34" charset="0"/>
              </a:rPr>
              <a:t>Ở </a:t>
            </a:r>
            <a:r>
              <a:rPr lang="en-US" sz="3200">
                <a:latin typeface="Arial" pitchFamily="34" charset="0"/>
                <a:cs typeface="Arial" pitchFamily="34" charset="0"/>
              </a:rPr>
              <a:t>nhà các con có thường hay chơi thả diều hay không</a:t>
            </a:r>
            <a:r>
              <a:rPr lang="vi-VN" sz="3200">
                <a:latin typeface="Arial" pitchFamily="34" charset="0"/>
                <a:cs typeface="Arial" pitchFamily="34" charset="0"/>
              </a:rPr>
              <a:t> ? </a:t>
            </a:r>
            <a:r>
              <a:rPr lang="en-US" sz="3200" smtClean="0">
                <a:latin typeface="Arial" pitchFamily="34" charset="0"/>
                <a:cs typeface="Arial" pitchFamily="34" charset="0"/>
              </a:rPr>
              <a:t>C</a:t>
            </a:r>
            <a:r>
              <a:rPr lang="vi-VN" sz="3200" smtClean="0">
                <a:latin typeface="Arial" pitchFamily="34" charset="0"/>
                <a:cs typeface="Arial" pitchFamily="34" charset="0"/>
              </a:rPr>
              <a:t>ác c</a:t>
            </a:r>
            <a:r>
              <a:rPr lang="en-US" sz="3200" smtClean="0">
                <a:latin typeface="Arial" pitchFamily="34" charset="0"/>
                <a:cs typeface="Arial" pitchFamily="34" charset="0"/>
              </a:rPr>
              <a:t>on </a:t>
            </a:r>
            <a:r>
              <a:rPr lang="vi-VN" sz="3200" smtClean="0">
                <a:latin typeface="Arial" pitchFamily="34" charset="0"/>
                <a:cs typeface="Arial" pitchFamily="34" charset="0"/>
              </a:rPr>
              <a:t>thấy </a:t>
            </a:r>
            <a:r>
              <a:rPr lang="en-US" sz="3200" smtClean="0">
                <a:latin typeface="Arial" pitchFamily="34" charset="0"/>
                <a:cs typeface="Arial" pitchFamily="34" charset="0"/>
              </a:rPr>
              <a:t>chơi thả diều có vui không ?</a:t>
            </a:r>
            <a:endParaRPr lang="en-US" altLang="en-US" sz="3200">
              <a:solidFill>
                <a:srgbClr val="0000CC"/>
              </a:solidFill>
              <a:latin typeface="VNI-Times" pitchFamily="2" charset="0"/>
              <a:cs typeface="Times New Roman" panose="02020603050405020304" pitchFamily="18" charset="0"/>
            </a:endParaRPr>
          </a:p>
        </p:txBody>
      </p:sp>
      <p:pic>
        <p:nvPicPr>
          <p:cNvPr id="33796"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9" y="4282018"/>
            <a:ext cx="9145587" cy="2575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1"/>
            <a:ext cx="13033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808039" y="2463800"/>
            <a:ext cx="407987" cy="467784"/>
          </a:xfrm>
          <a:prstGeom prst="rightArrow">
            <a:avLst/>
          </a:prstGeom>
          <a:solidFill>
            <a:srgbClr val="FF0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33800" name="Graphic 3" descr="Kite with solid 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1" y="1066801"/>
            <a:ext cx="9382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26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extLst>
          </p:cNvPr>
          <p:cNvSpPr txBox="1"/>
          <p:nvPr/>
        </p:nvSpPr>
        <p:spPr>
          <a:xfrm>
            <a:off x="2185693" y="474847"/>
            <a:ext cx="4772611" cy="56169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defRPr/>
            </a:pPr>
            <a:r>
              <a:rPr lang="en-US" sz="3200" b="1" smtClean="0">
                <a:solidFill>
                  <a:srgbClr val="FF0000"/>
                </a:solidFill>
                <a:latin typeface="Arial" pitchFamily="34" charset="0"/>
                <a:cs typeface="Arial" pitchFamily="34" charset="0"/>
              </a:rPr>
              <a:t>CÁNH DIỀU ƯỚC MƠ</a:t>
            </a:r>
            <a:endParaRPr lang="en-US" sz="3200" b="1" dirty="0">
              <a:solidFill>
                <a:srgbClr val="FF0000"/>
              </a:solidFill>
              <a:latin typeface="Arial" pitchFamily="34" charset="0"/>
              <a:cs typeface="Arial" pitchFamily="34" charset="0"/>
            </a:endParaRPr>
          </a:p>
        </p:txBody>
      </p:sp>
      <p:pic>
        <p:nvPicPr>
          <p:cNvPr id="33796"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076" y="205317"/>
            <a:ext cx="2320925"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phic 3" descr="Kite with solid 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5751"/>
            <a:ext cx="13033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Graphic 3" descr="Kite with solid f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1" y="1066801"/>
            <a:ext cx="9382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rò chơi dân gian: Thả diều | Special Kid – Special Kid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43101"/>
            <a:ext cx="9143999"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30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noChangeArrowheads="1"/>
          </p:cNvPicPr>
          <p:nvPr/>
        </p:nvPicPr>
        <p:blipFill>
          <a:blip r:embed="rId2">
            <a:extLst>
              <a:ext uri="{28A0092B-C50C-407E-A947-70E740481C1C}">
                <a14:useLocalDpi xmlns:a14="http://schemas.microsoft.com/office/drawing/2010/main" val="0"/>
              </a:ext>
            </a:extLst>
          </a:blip>
          <a:srcRect b="20491"/>
          <a:stretch>
            <a:fillRect/>
          </a:stretch>
        </p:blipFill>
        <p:spPr bwMode="auto">
          <a:xfrm>
            <a:off x="82550" y="207433"/>
            <a:ext cx="914400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33471" y="870548"/>
            <a:ext cx="7076210" cy="2729347"/>
          </a:xfrm>
          <a:prstGeom prst="rect">
            <a:avLst/>
          </a:prstGeom>
          <a:solidFill>
            <a:schemeClr val="bg1"/>
          </a:solidFill>
        </p:spPr>
        <p:txBody>
          <a:bodyPr lIns="52258" tIns="26129" rIns="52258" bIns="26129">
            <a:prstTxWarp prst="textCurveDown">
              <a:avLst>
                <a:gd name="adj" fmla="val 44557"/>
              </a:avLst>
            </a:prstTxWarp>
            <a:spAutoFit/>
          </a:bodyPr>
          <a:lstStyle/>
          <a:p>
            <a:pPr algn="ctr">
              <a:defRPr/>
            </a:pP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Chúc cả lớp học tốt và </a:t>
            </a:r>
            <a:r>
              <a:rPr lang="en-US" sz="2300" dirty="0" err="1">
                <a:ln>
                  <a:solidFill>
                    <a:srgbClr val="FF0000"/>
                  </a:solidFill>
                </a:ln>
                <a:solidFill>
                  <a:srgbClr val="FF0000"/>
                </a:solidFill>
                <a:latin typeface="Times New Roman" panose="02020603050405020304" pitchFamily="18" charset="0"/>
                <a:cs typeface="Times New Roman" panose="02020603050405020304" pitchFamily="18" charset="0"/>
              </a:rPr>
              <a:t>sức</a:t>
            </a: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 </a:t>
            </a:r>
            <a:r>
              <a:rPr lang="en-US" sz="2300" dirty="0" err="1">
                <a:ln>
                  <a:solidFill>
                    <a:srgbClr val="FF0000"/>
                  </a:solidFill>
                </a:ln>
                <a:solidFill>
                  <a:srgbClr val="FF0000"/>
                </a:solidFill>
                <a:latin typeface="Times New Roman" panose="02020603050405020304" pitchFamily="18" charset="0"/>
                <a:cs typeface="Times New Roman" panose="02020603050405020304" pitchFamily="18" charset="0"/>
              </a:rPr>
              <a:t>khỏe</a:t>
            </a:r>
            <a:r>
              <a:rPr lang="en-US" sz="2300" dirty="0">
                <a:ln>
                  <a:solidFill>
                    <a:srgbClr val="FF0000"/>
                  </a:solidFill>
                </a:ln>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1855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10195" y="7010398"/>
            <a:ext cx="609600" cy="609600"/>
          </a:xfrm>
          <a:prstGeom prst="rect">
            <a:avLst/>
          </a:prstGeom>
        </p:spPr>
      </p:pic>
      <p:sp>
        <p:nvSpPr>
          <p:cNvPr id="11" name="Rectangle 10"/>
          <p:cNvSpPr/>
          <p:nvPr/>
        </p:nvSpPr>
        <p:spPr>
          <a:xfrm>
            <a:off x="304800" y="211757"/>
            <a:ext cx="8572500" cy="8566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smtClean="0">
                <a:solidFill>
                  <a:srgbClr val="FF0000"/>
                </a:solidFill>
                <a:latin typeface="Arial" pitchFamily="34" charset="0"/>
                <a:cs typeface="Arial" pitchFamily="34" charset="0"/>
              </a:rPr>
              <a:t>Em hãy kể </a:t>
            </a:r>
            <a:r>
              <a:rPr lang="vi-VN" sz="2800">
                <a:solidFill>
                  <a:srgbClr val="FF0000"/>
                </a:solidFill>
                <a:latin typeface="Arial" pitchFamily="34" charset="0"/>
                <a:cs typeface="Arial" pitchFamily="34" charset="0"/>
              </a:rPr>
              <a:t>lại tai nạn của hai người bột </a:t>
            </a:r>
            <a:r>
              <a:rPr lang="vi-VN" sz="2800" smtClean="0">
                <a:solidFill>
                  <a:srgbClr val="FF0000"/>
                </a:solidFill>
                <a:latin typeface="Arial" pitchFamily="34" charset="0"/>
                <a:cs typeface="Arial" pitchFamily="34" charset="0"/>
              </a:rPr>
              <a:t>?</a:t>
            </a:r>
            <a:endParaRPr lang="en-US" sz="2800">
              <a:solidFill>
                <a:srgbClr val="002060"/>
              </a:solidFill>
              <a:latin typeface="Arial" pitchFamily="34" charset="0"/>
              <a:cs typeface="Arial" pitchFamily="34" charset="0"/>
            </a:endParaRPr>
          </a:p>
        </p:txBody>
      </p:sp>
      <p:sp>
        <p:nvSpPr>
          <p:cNvPr id="17" name="Rectangle 16"/>
          <p:cNvSpPr/>
          <p:nvPr/>
        </p:nvSpPr>
        <p:spPr>
          <a:xfrm>
            <a:off x="304800" y="1251284"/>
            <a:ext cx="8572500" cy="20949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a:solidFill>
                  <a:schemeClr val="tx1"/>
                </a:solidFill>
                <a:latin typeface="Arial" pitchFamily="34" charset="0"/>
                <a:cs typeface="Arial" pitchFamily="34" charset="0"/>
              </a:rPr>
              <a:t>Hai người bột sống trong lọ thủy tinh rất buồn chán. Lão chuột già cạy nắp tha nàng công chúa vào cống, chàng kị sĩ phi ngựa đi tìm nàng và bị chuột lừa vào cống. Hai người gặp nhau và cùng chạy trốn. Chẳng may họ bị lật thuyền, cả hai bị ngâm nước, nhũn cả</a:t>
            </a:r>
            <a:r>
              <a:rPr lang="vi-VN" sz="2400">
                <a:solidFill>
                  <a:schemeClr val="tx1"/>
                </a:solidFill>
                <a:latin typeface="Arial" pitchFamily="34" charset="0"/>
                <a:cs typeface="Arial" pitchFamily="34" charset="0"/>
              </a:rPr>
              <a:t> chân tay.</a:t>
            </a:r>
            <a:endParaRPr lang="en-US" sz="2400">
              <a:solidFill>
                <a:schemeClr val="tx1"/>
              </a:solidFill>
              <a:latin typeface="Arial" pitchFamily="34" charset="0"/>
              <a:cs typeface="Arial"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6" name="Oval Callout 15"/>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9" name="Rectangular Callout 8"/>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2 Chân</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2224" y="6977740"/>
            <a:ext cx="609600" cy="609600"/>
          </a:xfrm>
          <a:prstGeom prst="rect">
            <a:avLst/>
          </a:prstGeom>
        </p:spPr>
      </p:pic>
      <p:sp>
        <p:nvSpPr>
          <p:cNvPr id="13" name="Rectangle 12"/>
          <p:cNvSpPr/>
          <p:nvPr/>
        </p:nvSpPr>
        <p:spPr>
          <a:xfrm>
            <a:off x="304800" y="157954"/>
            <a:ext cx="8572500" cy="140133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rgbClr val="FF0000"/>
                </a:solidFill>
                <a:latin typeface="Arial" pitchFamily="34" charset="0"/>
                <a:cs typeface="Arial" pitchFamily="34" charset="0"/>
              </a:rPr>
              <a:t>  Đất </a:t>
            </a:r>
            <a:r>
              <a:rPr lang="en-US" sz="3200">
                <a:solidFill>
                  <a:srgbClr val="FF0000"/>
                </a:solidFill>
                <a:latin typeface="Arial" pitchFamily="34" charset="0"/>
                <a:cs typeface="Arial" pitchFamily="34" charset="0"/>
              </a:rPr>
              <a:t>Nung đã làm gì khi thấy hai người bột gặp nạn?</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2666" y="1800198"/>
            <a:ext cx="8572500" cy="14404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chemeClr val="tx1"/>
                </a:solidFill>
                <a:latin typeface="Arial" pitchFamily="34" charset="0"/>
                <a:ea typeface="Times New Roman" pitchFamily="18" charset="0"/>
                <a:cs typeface="Arial" pitchFamily="34" charset="0"/>
              </a:rPr>
              <a:t>  Khi </a:t>
            </a:r>
            <a:r>
              <a:rPr lang="en-US" sz="3200">
                <a:solidFill>
                  <a:schemeClr val="tx1"/>
                </a:solidFill>
                <a:latin typeface="Arial" pitchFamily="34" charset="0"/>
                <a:ea typeface="Times New Roman" pitchFamily="18" charset="0"/>
                <a:cs typeface="Arial" pitchFamily="34" charset="0"/>
              </a:rPr>
              <a:t>thấy hai người bột gặp nạn, chú liền nhảy </a:t>
            </a:r>
            <a:r>
              <a:rPr lang="en-US" sz="3200" smtClean="0">
                <a:solidFill>
                  <a:schemeClr val="tx1"/>
                </a:solidFill>
                <a:latin typeface="Arial" pitchFamily="34" charset="0"/>
                <a:ea typeface="Times New Roman" pitchFamily="18" charset="0"/>
                <a:cs typeface="Arial" pitchFamily="34" charset="0"/>
              </a:rPr>
              <a:t>xuống,</a:t>
            </a:r>
            <a:r>
              <a:rPr lang="en-US" sz="3200">
                <a:solidFill>
                  <a:schemeClr val="tx1"/>
                </a:solidFill>
                <a:ea typeface="Times New Roman" pitchFamily="18" charset="0"/>
                <a:cs typeface="Arial" pitchFamily="34" charset="0"/>
              </a:rPr>
              <a:t> </a:t>
            </a:r>
            <a:r>
              <a:rPr lang="en-US" sz="3200" smtClean="0">
                <a:solidFill>
                  <a:schemeClr val="tx1"/>
                </a:solidFill>
                <a:latin typeface="Arial" pitchFamily="34" charset="0"/>
                <a:ea typeface="Times New Roman" pitchFamily="18" charset="0"/>
                <a:cs typeface="Arial" pitchFamily="34" charset="0"/>
              </a:rPr>
              <a:t>vớt </a:t>
            </a:r>
            <a:r>
              <a:rPr lang="en-US" sz="3200">
                <a:solidFill>
                  <a:schemeClr val="tx1"/>
                </a:solidFill>
                <a:latin typeface="Arial" pitchFamily="34" charset="0"/>
                <a:ea typeface="Times New Roman" pitchFamily="18" charset="0"/>
                <a:cs typeface="Arial" pitchFamily="34" charset="0"/>
              </a:rPr>
              <a:t>họ lên bờ phơi </a:t>
            </a:r>
            <a:r>
              <a:rPr lang="en-US" sz="3200" smtClean="0">
                <a:solidFill>
                  <a:schemeClr val="tx1"/>
                </a:solidFill>
                <a:latin typeface="Arial" pitchFamily="34" charset="0"/>
                <a:ea typeface="Times New Roman" pitchFamily="18" charset="0"/>
                <a:cs typeface="Arial" pitchFamily="34" charset="0"/>
              </a:rPr>
              <a:t>nắng</a:t>
            </a:r>
            <a:r>
              <a:rPr lang="vi-VN" sz="3200">
                <a:solidFill>
                  <a:schemeClr val="tx1"/>
                </a:solidFill>
                <a:latin typeface="Arial" pitchFamily="34" charset="0"/>
                <a:ea typeface="Times New Roman" pitchFamily="18" charset="0"/>
                <a:cs typeface="Arial" pitchFamily="34" charset="0"/>
              </a:rPr>
              <a:t> </a:t>
            </a:r>
            <a:r>
              <a:rPr lang="vi-VN" sz="3200" smtClean="0">
                <a:solidFill>
                  <a:schemeClr val="tx1"/>
                </a:solidFill>
                <a:latin typeface="Arial" pitchFamily="34" charset="0"/>
                <a:ea typeface="Times New Roman" pitchFamily="18" charset="0"/>
                <a:cs typeface="Arial" pitchFamily="34" charset="0"/>
              </a:rPr>
              <a:t>cho se bột lại</a:t>
            </a:r>
            <a:r>
              <a:rPr lang="en-US" sz="3200" smtClean="0">
                <a:solidFill>
                  <a:schemeClr val="tx1"/>
                </a:solidFill>
                <a:latin typeface="Arial" pitchFamily="34" charset="0"/>
                <a:ea typeface="Times New Roman" pitchFamily="18" charset="0"/>
                <a:cs typeface="Arial" pitchFamily="34" charset="0"/>
              </a:rPr>
              <a:t>.</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17" name="Oval Callout 16"/>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2</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8505" y="4866968"/>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456644" y="7212951"/>
            <a:ext cx="609600" cy="609600"/>
          </a:xfrm>
          <a:prstGeom prst="rect">
            <a:avLst/>
          </a:prstGeom>
        </p:spPr>
      </p:pic>
      <p:sp>
        <p:nvSpPr>
          <p:cNvPr id="17" name="Rectangle 16"/>
          <p:cNvSpPr/>
          <p:nvPr/>
        </p:nvSpPr>
        <p:spPr>
          <a:xfrm>
            <a:off x="285750" y="157954"/>
            <a:ext cx="8572500" cy="137246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rgbClr val="FF0000"/>
                </a:solidFill>
                <a:latin typeface="Arial" pitchFamily="34" charset="0"/>
                <a:cs typeface="Arial" pitchFamily="34" charset="0"/>
              </a:rPr>
              <a:t>  Em </a:t>
            </a:r>
            <a:r>
              <a:rPr lang="en-US" sz="3200">
                <a:solidFill>
                  <a:srgbClr val="FF0000"/>
                </a:solidFill>
                <a:latin typeface="Arial" pitchFamily="34" charset="0"/>
                <a:cs typeface="Arial" pitchFamily="34" charset="0"/>
              </a:rPr>
              <a:t>hãy nêu </a:t>
            </a:r>
            <a:r>
              <a:rPr lang="vi-VN" sz="3200" smtClean="0">
                <a:solidFill>
                  <a:srgbClr val="FF0000"/>
                </a:solidFill>
                <a:latin typeface="Arial" pitchFamily="34" charset="0"/>
                <a:cs typeface="Arial" pitchFamily="34" charset="0"/>
              </a:rPr>
              <a:t>nội dung </a:t>
            </a:r>
            <a:r>
              <a:rPr lang="en-US" sz="3200" smtClean="0">
                <a:solidFill>
                  <a:srgbClr val="FF0000"/>
                </a:solidFill>
                <a:latin typeface="Arial" pitchFamily="34" charset="0"/>
                <a:cs typeface="Arial" pitchFamily="34" charset="0"/>
              </a:rPr>
              <a:t>của </a:t>
            </a:r>
            <a:r>
              <a:rPr lang="en-US" sz="3200">
                <a:solidFill>
                  <a:srgbClr val="FF0000"/>
                </a:solidFill>
                <a:latin typeface="Arial" pitchFamily="34" charset="0"/>
                <a:cs typeface="Arial" pitchFamily="34" charset="0"/>
              </a:rPr>
              <a:t>bài tập đọc “C</a:t>
            </a:r>
            <a:r>
              <a:rPr lang="vi-VN" sz="3200">
                <a:solidFill>
                  <a:srgbClr val="FF0000"/>
                </a:solidFill>
                <a:cs typeface="Arial" pitchFamily="34" charset="0"/>
              </a:rPr>
              <a:t>hú đất nung (Tiếp theo).</a:t>
            </a:r>
            <a:endParaRPr lang="en-US" sz="3200">
              <a:solidFill>
                <a:srgbClr val="FF0000"/>
              </a:solidFill>
              <a:latin typeface="Arial" pitchFamily="34" charset="0"/>
              <a:cs typeface="Arial" pitchFamily="34" charset="0"/>
            </a:endParaRPr>
          </a:p>
        </p:txBody>
      </p:sp>
      <p:sp>
        <p:nvSpPr>
          <p:cNvPr id="18" name="Rectangle 17"/>
          <p:cNvSpPr/>
          <p:nvPr/>
        </p:nvSpPr>
        <p:spPr>
          <a:xfrm>
            <a:off x="304800" y="1732547"/>
            <a:ext cx="8572500" cy="161368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smtClean="0">
                <a:solidFill>
                  <a:schemeClr val="tx1"/>
                </a:solidFill>
              </a:rPr>
              <a:t>  </a:t>
            </a:r>
            <a:r>
              <a:rPr lang="en-US" sz="3200" smtClean="0">
                <a:solidFill>
                  <a:schemeClr val="tx1"/>
                </a:solidFill>
                <a:latin typeface="Arial" pitchFamily="34" charset="0"/>
                <a:cs typeface="Arial" pitchFamily="34" charset="0"/>
              </a:rPr>
              <a:t>Ca ngợi c</a:t>
            </a:r>
            <a:r>
              <a:rPr lang="vi-VN" sz="3200" smtClean="0">
                <a:solidFill>
                  <a:schemeClr val="tx1"/>
                </a:solidFill>
              </a:rPr>
              <a:t>hú </a:t>
            </a:r>
            <a:r>
              <a:rPr lang="vi-VN" sz="3200">
                <a:solidFill>
                  <a:schemeClr val="tx1"/>
                </a:solidFill>
              </a:rPr>
              <a:t>đất </a:t>
            </a:r>
            <a:r>
              <a:rPr lang="vi-VN" sz="3200" smtClean="0">
                <a:solidFill>
                  <a:schemeClr val="tx1"/>
                </a:solidFill>
              </a:rPr>
              <a:t>nung </a:t>
            </a:r>
            <a:r>
              <a:rPr lang="vi-VN" sz="3200">
                <a:solidFill>
                  <a:schemeClr val="tx1"/>
                </a:solidFill>
              </a:rPr>
              <a:t>nhờ dám nung mình trong lửa đã trở thành người hữu ích, cứu sống được người khác.</a:t>
            </a:r>
            <a:endParaRPr lang="en-US" sz="3200">
              <a:solidFill>
                <a:schemeClr val="tx1"/>
              </a:solidFill>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930" y="3802117"/>
            <a:ext cx="1415159" cy="1298335"/>
          </a:xfrm>
          <a:prstGeom prst="rect">
            <a:avLst/>
          </a:prstGeom>
        </p:spPr>
      </p:pic>
      <p:sp>
        <p:nvSpPr>
          <p:cNvPr id="23" name="Oval Callout 22"/>
          <p:cNvSpPr/>
          <p:nvPr/>
        </p:nvSpPr>
        <p:spPr>
          <a:xfrm>
            <a:off x="889397" y="3240630"/>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1021976" y="3429000"/>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5</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p:cNvSpPr/>
          <p:nvPr/>
        </p:nvSpPr>
        <p:spPr>
          <a:xfrm>
            <a:off x="-108744" y="287867"/>
            <a:ext cx="1928813" cy="1655233"/>
          </a:xfrm>
          <a:prstGeom prst="irregularSeal1">
            <a:avLst/>
          </a:prstGeom>
        </p:spPr>
        <p:style>
          <a:lnRef idx="1">
            <a:schemeClr val="accent2"/>
          </a:lnRef>
          <a:fillRef idx="2">
            <a:schemeClr val="accent2"/>
          </a:fillRef>
          <a:effectRef idx="1">
            <a:schemeClr val="accent2"/>
          </a:effectRef>
          <a:fontRef idx="minor">
            <a:schemeClr val="dk1"/>
          </a:fontRef>
        </p:style>
        <p:txBody>
          <a:bodyPr lIns="68580" tIns="34290" rIns="68580" bIns="34290" anchor="ctr"/>
          <a:lstStyle/>
          <a:p>
            <a:pPr algn="ctr">
              <a:defRPr/>
            </a:pPr>
            <a:endParaRPr lang="en-US" dirty="0"/>
          </a:p>
        </p:txBody>
      </p:sp>
      <p:sp>
        <p:nvSpPr>
          <p:cNvPr id="12291" name="Title 1"/>
          <p:cNvSpPr>
            <a:spLocks noGrp="1" noChangeArrowheads="1"/>
          </p:cNvSpPr>
          <p:nvPr>
            <p:ph type="title"/>
          </p:nvPr>
        </p:nvSpPr>
        <p:spPr>
          <a:xfrm>
            <a:off x="1820069" y="33866"/>
            <a:ext cx="6559550" cy="781051"/>
          </a:xfrm>
        </p:spPr>
        <p:txBody>
          <a:bodyPr/>
          <a:lstStyle/>
          <a:p>
            <a:pPr eaLnBrk="1" hangingPunct="1"/>
            <a:r>
              <a:rPr lang="en-US" altLang="en-US" sz="2800" b="1" smtClean="0">
                <a:latin typeface="Times New Roman" pitchFamily="18" charset="0"/>
              </a:rPr>
              <a:t>  </a:t>
            </a:r>
            <a:r>
              <a:rPr lang="en-US" altLang="en-US" sz="2400" b="1" smtClean="0">
                <a:latin typeface="Times New Roman" pitchFamily="18" charset="0"/>
              </a:rPr>
              <a:t>Thứ ba ng</a:t>
            </a:r>
            <a:r>
              <a:rPr lang="en-US" altLang="en-US" sz="2400" b="1" smtClean="0">
                <a:latin typeface="Times New Roman" pitchFamily="18" charset="0"/>
                <a:cs typeface="Times New Roman" pitchFamily="18" charset="0"/>
              </a:rPr>
              <a:t>à</a:t>
            </a:r>
            <a:r>
              <a:rPr lang="en-US" altLang="en-US" sz="2400" b="1" smtClean="0">
                <a:latin typeface="Times New Roman" pitchFamily="18" charset="0"/>
              </a:rPr>
              <a:t>y 13 tháng 12 năm 2022</a:t>
            </a:r>
            <a:endParaRPr lang="en-US" altLang="en-US" sz="2400" b="1" u="sng" smtClean="0">
              <a:latin typeface="Times New Roman" pitchFamily="18" charset="0"/>
              <a:cs typeface="Times New Roman" pitchFamily="18" charset="0"/>
            </a:endParaRPr>
          </a:p>
        </p:txBody>
      </p:sp>
      <p:sp>
        <p:nvSpPr>
          <p:cNvPr id="3" name="Content Placeholder 2"/>
          <p:cNvSpPr>
            <a:spLocks noGrp="1" noChangeArrowheads="1"/>
          </p:cNvSpPr>
          <p:nvPr>
            <p:ph idx="1"/>
          </p:nvPr>
        </p:nvSpPr>
        <p:spPr>
          <a:xfrm>
            <a:off x="2297113" y="1115484"/>
            <a:ext cx="4575175" cy="1102783"/>
          </a:xfrm>
        </p:spPr>
        <p:txBody>
          <a:bodyPr rtlCol="0">
            <a:normAutofit/>
          </a:bodyPr>
          <a:lstStyle/>
          <a:p>
            <a:pPr algn="ctr" eaLnBrk="1" fontAlgn="auto" hangingPunct="1">
              <a:spcAft>
                <a:spcPts val="0"/>
              </a:spcAft>
              <a:buFont typeface="Arial" pitchFamily="34" charset="0"/>
              <a:buNone/>
              <a:defRPr/>
            </a:pPr>
            <a:r>
              <a:rPr lang="en-US" altLang="en-US" sz="2800" b="1" smtClean="0">
                <a:effectLst>
                  <a:outerShdw blurRad="38100" dist="38100" dir="2700000" algn="tl">
                    <a:srgbClr val="000000">
                      <a:alpha val="43137"/>
                    </a:srgbClr>
                  </a:outerShdw>
                </a:effectLst>
                <a:latin typeface="Times New Roman" pitchFamily="18" charset="0"/>
              </a:rPr>
              <a:t>Bài: </a:t>
            </a:r>
            <a:r>
              <a:rPr lang="vi-VN" altLang="en-US" sz="3300" b="1" smtClean="0">
                <a:solidFill>
                  <a:srgbClr val="FF0000"/>
                </a:solidFill>
                <a:effectLst>
                  <a:outerShdw blurRad="38100" dist="38100" dir="2700000" algn="tl">
                    <a:srgbClr val="000000">
                      <a:alpha val="43137"/>
                    </a:srgbClr>
                  </a:outerShdw>
                </a:effectLst>
                <a:latin typeface="Times New Roman" pitchFamily="18" charset="0"/>
              </a:rPr>
              <a:t>Cánh diều tuổi thơ</a:t>
            </a:r>
          </a:p>
          <a:p>
            <a:pPr algn="r" eaLnBrk="1" fontAlgn="auto" hangingPunct="1">
              <a:spcAft>
                <a:spcPts val="0"/>
              </a:spcAft>
              <a:buFont typeface="Arial" pitchFamily="34" charset="0"/>
              <a:buNone/>
              <a:defRPr/>
            </a:pPr>
            <a:r>
              <a:rPr lang="vi-VN" altLang="en-US" sz="2600" b="1" smtClean="0">
                <a:latin typeface="Times New Roman" pitchFamily="18" charset="0"/>
              </a:rPr>
              <a:t>Theo Tạ Duy Anh</a:t>
            </a:r>
            <a:endParaRPr lang="en-US" altLang="en-US" sz="2600" b="1" dirty="0">
              <a:latin typeface="Times New Roman" pitchFamily="18" charset="0"/>
            </a:endParaRPr>
          </a:p>
          <a:p>
            <a:pPr eaLnBrk="1" fontAlgn="auto" hangingPunct="1">
              <a:spcAft>
                <a:spcPts val="0"/>
              </a:spcAft>
              <a:buFont typeface="Arial" pitchFamily="34" charset="0"/>
              <a:buNone/>
              <a:defRPr/>
            </a:pPr>
            <a:endParaRPr lang="en-US" altLang="en-US" sz="2800" b="1" dirty="0">
              <a:solidFill>
                <a:srgbClr val="FF0000"/>
              </a:solidFill>
              <a:latin typeface="Times New Roman" pitchFamily="18" charset="0"/>
            </a:endParaRPr>
          </a:p>
        </p:txBody>
      </p:sp>
      <p:sp>
        <p:nvSpPr>
          <p:cNvPr id="12293" name="Title 1"/>
          <p:cNvSpPr txBox="1">
            <a:spLocks noChangeArrowheads="1"/>
          </p:cNvSpPr>
          <p:nvPr/>
        </p:nvSpPr>
        <p:spPr bwMode="auto">
          <a:xfrm>
            <a:off x="3930650" y="514351"/>
            <a:ext cx="1487488" cy="60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90000"/>
              </a:lnSpc>
            </a:pPr>
            <a:r>
              <a:rPr lang="en-US" altLang="en-US" sz="2400" b="1" u="sng">
                <a:latin typeface="Times New Roman" pitchFamily="18" charset="0"/>
              </a:rPr>
              <a:t>Tập đọc</a:t>
            </a:r>
            <a:endParaRPr lang="en-US" altLang="en-US" sz="2400" b="1" u="sng">
              <a:latin typeface="Times New Roman" pitchFamily="18" charset="0"/>
              <a:cs typeface="Times New Roman" pitchFamily="18" charset="0"/>
            </a:endParaRPr>
          </a:p>
        </p:txBody>
      </p:sp>
      <p:sp>
        <p:nvSpPr>
          <p:cNvPr id="5" name="Rectangle 4"/>
          <p:cNvSpPr>
            <a:spLocks noChangeArrowheads="1"/>
          </p:cNvSpPr>
          <p:nvPr/>
        </p:nvSpPr>
        <p:spPr bwMode="auto">
          <a:xfrm>
            <a:off x="112713" y="814918"/>
            <a:ext cx="14859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r>
              <a:rPr lang="en-US" sz="2700" b="1">
                <a:solidFill>
                  <a:srgbClr val="FF0000"/>
                </a:solidFill>
              </a:rPr>
              <a:t>SGK/ 1</a:t>
            </a:r>
            <a:r>
              <a:rPr lang="vi-VN" sz="2700" b="1">
                <a:solidFill>
                  <a:srgbClr val="FF0000"/>
                </a:solidFill>
              </a:rPr>
              <a:t>46</a:t>
            </a:r>
            <a:endParaRPr lang="en-US" sz="2700">
              <a:solidFill>
                <a:srgbClr val="FF0000"/>
              </a:solidFill>
            </a:endParaRPr>
          </a:p>
        </p:txBody>
      </p:sp>
      <p:pic>
        <p:nvPicPr>
          <p:cNvPr id="122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4" y="2114551"/>
            <a:ext cx="8943975" cy="455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62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2875" y="232834"/>
            <a:ext cx="6159500" cy="609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图片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702733"/>
            <a:ext cx="941388" cy="125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图片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3417">
            <a:off x="484189" y="1526117"/>
            <a:ext cx="23145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3409">
            <a:off x="6546850" y="277284"/>
            <a:ext cx="992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extLst>
          </p:cNvPr>
          <p:cNvSpPr/>
          <p:nvPr/>
        </p:nvSpPr>
        <p:spPr>
          <a:xfrm>
            <a:off x="3536950" y="2819401"/>
            <a:ext cx="4508500" cy="900246"/>
          </a:xfrm>
          <a:prstGeom prst="rect">
            <a:avLst/>
          </a:prstGeom>
          <a:noFill/>
        </p:spPr>
        <p:txBody>
          <a:bodyPr lIns="68580" tIns="34290" rIns="68580" bIns="34290">
            <a:spAutoFit/>
          </a:bodyPr>
          <a:lstStyle/>
          <a:p>
            <a:pPr algn="ctr" eaLnBrk="1" fontAlgn="auto" hangingPunct="1">
              <a:spcBef>
                <a:spcPts val="0"/>
              </a:spcBef>
              <a:spcAft>
                <a:spcPts val="0"/>
              </a:spcAft>
              <a:defRPr/>
            </a:pPr>
            <a:r>
              <a:rPr lang="en-US" sz="5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80900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95264"/>
            <a:ext cx="6142435" cy="66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401763"/>
            <a:ext cx="3986213"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图片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5272">
            <a:off x="-86916" y="-385763"/>
            <a:ext cx="1195388" cy="159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Terminator 1"/>
          <p:cNvSpPr/>
          <p:nvPr/>
        </p:nvSpPr>
        <p:spPr>
          <a:xfrm>
            <a:off x="660797" y="327260"/>
            <a:ext cx="2996803" cy="1082442"/>
          </a:xfrm>
          <a:prstGeom prst="flowChartTerminator">
            <a:avLst/>
          </a:prstGeom>
          <a:solidFill>
            <a:srgbClr val="FAEED8"/>
          </a:solidFill>
          <a:ln>
            <a:solidFill>
              <a:srgbClr val="FFF9D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000" b="1" noProof="1">
                <a:solidFill>
                  <a:srgbClr val="E46C0A"/>
                </a:solidFill>
                <a:latin typeface="Times New Roman" pitchFamily="18" charset="0"/>
                <a:cs typeface="Times New Roman" pitchFamily="18" charset="0"/>
              </a:rPr>
              <a:t>GIỌNG ĐỌC</a:t>
            </a:r>
          </a:p>
        </p:txBody>
      </p:sp>
      <p:sp>
        <p:nvSpPr>
          <p:cNvPr id="20" name="TextBox 19"/>
          <p:cNvSpPr txBox="1">
            <a:spLocks noChangeArrowheads="1"/>
          </p:cNvSpPr>
          <p:nvPr/>
        </p:nvSpPr>
        <p:spPr bwMode="auto">
          <a:xfrm>
            <a:off x="3923110" y="1749425"/>
            <a:ext cx="407789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eaLnBrk="1" hangingPunct="1"/>
            <a:r>
              <a:rPr lang="en-US" altLang="zh-CN" sz="4000">
                <a:solidFill>
                  <a:srgbClr val="F79646"/>
                </a:solidFill>
                <a:latin typeface="Times New Roman" pitchFamily="18" charset="0"/>
              </a:rPr>
              <a:t>To</a:t>
            </a:r>
            <a:r>
              <a:rPr lang="en-US" altLang="zh-CN" sz="4000">
                <a:solidFill>
                  <a:srgbClr val="F79646"/>
                </a:solidFill>
                <a:latin typeface="Times New Roman" pitchFamily="18" charset="0"/>
                <a:cs typeface="Times New Roman" pitchFamily="18" charset="0"/>
              </a:rPr>
              <a:t>à</a:t>
            </a:r>
            <a:r>
              <a:rPr lang="en-US" altLang="zh-CN" sz="4000">
                <a:solidFill>
                  <a:srgbClr val="F79646"/>
                </a:solidFill>
                <a:latin typeface="Times New Roman" pitchFamily="18" charset="0"/>
              </a:rPr>
              <a:t>n bài đọc với giọng tha thiết thể hiện niềm vui của đám trẻ khi chơi thả diều.</a:t>
            </a:r>
          </a:p>
        </p:txBody>
      </p:sp>
    </p:spTree>
    <p:extLst>
      <p:ext uri="{BB962C8B-B14F-4D97-AF65-F5344CB8AC3E}">
        <p14:creationId xmlns:p14="http://schemas.microsoft.com/office/powerpoint/2010/main" val="161991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5|8.5|3.8"/>
</p:tagLst>
</file>

<file path=ppt/tags/tag2.xml><?xml version="1.0" encoding="utf-8"?>
<p:tagLst xmlns:a="http://schemas.openxmlformats.org/drawingml/2006/main" xmlns:r="http://schemas.openxmlformats.org/officeDocument/2006/relationships" xmlns:p="http://schemas.openxmlformats.org/presentationml/2006/main">
  <p:tag name="TIMING" val="|1.6|3.5|8.5|3.8"/>
</p:tagLst>
</file>

<file path=ppt/tags/tag3.xml><?xml version="1.0" encoding="utf-8"?>
<p:tagLst xmlns:a="http://schemas.openxmlformats.org/drawingml/2006/main" xmlns:r="http://schemas.openxmlformats.org/officeDocument/2006/relationships" xmlns:p="http://schemas.openxmlformats.org/presentationml/2006/main">
  <p:tag name="TIMING" val="|1.6|3.5|8.5|3.8"/>
</p:tagLst>
</file>

<file path=ppt/tags/tag4.xml><?xml version="1.0" encoding="utf-8"?>
<p:tagLst xmlns:a="http://schemas.openxmlformats.org/drawingml/2006/main" xmlns:r="http://schemas.openxmlformats.org/officeDocument/2006/relationships" xmlns:p="http://schemas.openxmlformats.org/presentationml/2006/main">
  <p:tag name="TIMING" val="|1.6|3.5|8.5|3.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1265</Words>
  <Application>Microsoft Office PowerPoint</Application>
  <PresentationFormat>On-screen Show (4:3)</PresentationFormat>
  <Paragraphs>133</Paragraphs>
  <Slides>33</Slides>
  <Notes>12</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等线</vt:lpstr>
      <vt:lpstr>UTM Futura Extra</vt:lpstr>
      <vt:lpstr>宋体</vt:lpstr>
      <vt:lpstr>Arial</vt:lpstr>
      <vt:lpstr>OpenSans</vt:lpstr>
      <vt:lpstr>HP001 4 hàng</vt:lpstr>
      <vt:lpstr>Calibri</vt:lpstr>
      <vt:lpstr>Century Schoolbook</vt:lpstr>
      <vt:lpstr>Times New Roman</vt:lpstr>
      <vt:lpstr>VNI-Times</vt:lpstr>
      <vt:lpstr>Calibri Light</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  Thứ ba ngày 13 tháng 12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2021-08-13T15:31:33Z</dcterms:created>
  <dcterms:modified xsi:type="dcterms:W3CDTF">2023-06-07T03:23:57Z</dcterms:modified>
</cp:coreProperties>
</file>