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A5873C-646E-4959-8229-87C62BF6CEB3}" type="datetimeFigureOut">
              <a:rPr lang="en-US" smtClean="0"/>
              <a:t>6/5/2023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32A001-3013-4184-B817-B943956C06D9}" type="slidenum">
              <a:rPr lang="en-US" smtClean="0"/>
              <a:t>‹#›</a:t>
            </a:fld>
            <a:endParaRPr lang="en-US"/>
          </a:p>
        </p:txBody>
      </p:sp>
    </p:spTree>
    <p:extLst>
      <p:ext uri="{BB962C8B-B14F-4D97-AF65-F5344CB8AC3E}">
        <p14:creationId xmlns:p14="http://schemas.microsoft.com/office/powerpoint/2010/main" val="144366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7D367E-554B-4FB8-A3E5-8D8C9018155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42306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079C93-1DAD-4368-BA1C-F3565BDF4246}" type="slidenum">
              <a:rPr lang="en-US" smtClean="0"/>
              <a:t>15</a:t>
            </a:fld>
            <a:endParaRPr lang="en-US"/>
          </a:p>
        </p:txBody>
      </p:sp>
    </p:spTree>
    <p:extLst>
      <p:ext uri="{BB962C8B-B14F-4D97-AF65-F5344CB8AC3E}">
        <p14:creationId xmlns:p14="http://schemas.microsoft.com/office/powerpoint/2010/main" val="1834367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75872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a:t> – tranthao121004@gmail.com</a:t>
            </a:r>
          </a:p>
        </p:txBody>
      </p:sp>
      <p:sp>
        <p:nvSpPr>
          <p:cNvPr id="4" name="Slide Number Placeholder 3"/>
          <p:cNvSpPr>
            <a:spLocks noGrp="1"/>
          </p:cNvSpPr>
          <p:nvPr>
            <p:ph type="sldNum" sz="quarter" idx="5"/>
          </p:nvPr>
        </p:nvSpPr>
        <p:spPr/>
        <p:txBody>
          <a:bodyPr/>
          <a:lstStyle/>
          <a:p>
            <a:fld id="{2F079C93-1DAD-4368-BA1C-F3565BDF4246}" type="slidenum">
              <a:rPr lang="en-US" smtClean="0"/>
              <a:t>2</a:t>
            </a:fld>
            <a:endParaRPr lang="en-US"/>
          </a:p>
        </p:txBody>
      </p:sp>
    </p:spTree>
    <p:extLst>
      <p:ext uri="{BB962C8B-B14F-4D97-AF65-F5344CB8AC3E}">
        <p14:creationId xmlns:p14="http://schemas.microsoft.com/office/powerpoint/2010/main" val="1681387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88580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29046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F079C93-1DAD-4368-BA1C-F3565BDF4246}" type="slidenum">
              <a:rPr lang="en-US" smtClean="0"/>
              <a:t>8</a:t>
            </a:fld>
            <a:endParaRPr lang="en-US"/>
          </a:p>
        </p:txBody>
      </p:sp>
    </p:spTree>
    <p:extLst>
      <p:ext uri="{BB962C8B-B14F-4D97-AF65-F5344CB8AC3E}">
        <p14:creationId xmlns:p14="http://schemas.microsoft.com/office/powerpoint/2010/main" val="1934389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82688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85322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F079C93-1DAD-4368-BA1C-F3565BDF4246}" type="slidenum">
              <a:rPr lang="en-US" smtClean="0"/>
              <a:t>12</a:t>
            </a:fld>
            <a:endParaRPr lang="en-US"/>
          </a:p>
        </p:txBody>
      </p:sp>
    </p:spTree>
    <p:extLst>
      <p:ext uri="{BB962C8B-B14F-4D97-AF65-F5344CB8AC3E}">
        <p14:creationId xmlns:p14="http://schemas.microsoft.com/office/powerpoint/2010/main" val="1747052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81280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61DDC8-43EF-452F-B4BC-9F0F5D12F602}"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2A3CE-4C72-43BF-AEA7-243878C645DC}" type="slidenum">
              <a:rPr lang="en-US" smtClean="0"/>
              <a:t>‹#›</a:t>
            </a:fld>
            <a:endParaRPr lang="en-US"/>
          </a:p>
        </p:txBody>
      </p:sp>
    </p:spTree>
    <p:extLst>
      <p:ext uri="{BB962C8B-B14F-4D97-AF65-F5344CB8AC3E}">
        <p14:creationId xmlns:p14="http://schemas.microsoft.com/office/powerpoint/2010/main" val="3312393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61DDC8-43EF-452F-B4BC-9F0F5D12F602}"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2A3CE-4C72-43BF-AEA7-243878C645DC}" type="slidenum">
              <a:rPr lang="en-US" smtClean="0"/>
              <a:t>‹#›</a:t>
            </a:fld>
            <a:endParaRPr lang="en-US"/>
          </a:p>
        </p:txBody>
      </p:sp>
    </p:spTree>
    <p:extLst>
      <p:ext uri="{BB962C8B-B14F-4D97-AF65-F5344CB8AC3E}">
        <p14:creationId xmlns:p14="http://schemas.microsoft.com/office/powerpoint/2010/main" val="2233710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61DDC8-43EF-452F-B4BC-9F0F5D12F602}"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2A3CE-4C72-43BF-AEA7-243878C645DC}" type="slidenum">
              <a:rPr lang="en-US" smtClean="0"/>
              <a:t>‹#›</a:t>
            </a:fld>
            <a:endParaRPr lang="en-US"/>
          </a:p>
        </p:txBody>
      </p:sp>
    </p:spTree>
    <p:extLst>
      <p:ext uri="{BB962C8B-B14F-4D97-AF65-F5344CB8AC3E}">
        <p14:creationId xmlns:p14="http://schemas.microsoft.com/office/powerpoint/2010/main" val="3995207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3530091" y="942847"/>
            <a:ext cx="3766838" cy="4709621"/>
          </a:xfrm>
          <a:custGeom>
            <a:avLst/>
            <a:gdLst>
              <a:gd name="connsiteX0" fmla="*/ 3372654 w 5022451"/>
              <a:gd name="connsiteY0" fmla="*/ 890 h 4709621"/>
              <a:gd name="connsiteX1" fmla="*/ 3604776 w 5022451"/>
              <a:gd name="connsiteY1" fmla="*/ 48763 h 4709621"/>
              <a:gd name="connsiteX2" fmla="*/ 4537306 w 5022451"/>
              <a:gd name="connsiteY2" fmla="*/ 830161 h 4709621"/>
              <a:gd name="connsiteX3" fmla="*/ 5010795 w 5022451"/>
              <a:gd name="connsiteY3" fmla="*/ 1894068 h 4709621"/>
              <a:gd name="connsiteX4" fmla="*/ 4793783 w 5022451"/>
              <a:gd name="connsiteY4" fmla="*/ 3323752 h 4709621"/>
              <a:gd name="connsiteX5" fmla="*/ 3904511 w 5022451"/>
              <a:gd name="connsiteY5" fmla="*/ 4533901 h 4709621"/>
              <a:gd name="connsiteX6" fmla="*/ 2283647 w 5022451"/>
              <a:gd name="connsiteY6" fmla="*/ 4667354 h 4709621"/>
              <a:gd name="connsiteX7" fmla="*/ 856767 w 5022451"/>
              <a:gd name="connsiteY7" fmla="*/ 4190198 h 4709621"/>
              <a:gd name="connsiteX8" fmla="*/ 100249 w 5022451"/>
              <a:gd name="connsiteY8" fmla="*/ 2584351 h 4709621"/>
              <a:gd name="connsiteX9" fmla="*/ 37846 w 5022451"/>
              <a:gd name="connsiteY9" fmla="*/ 1527855 h 4709621"/>
              <a:gd name="connsiteX10" fmla="*/ 388696 w 5022451"/>
              <a:gd name="connsiteY10" fmla="*/ 1027847 h 4709621"/>
              <a:gd name="connsiteX11" fmla="*/ 1496696 w 5022451"/>
              <a:gd name="connsiteY11" fmla="*/ 269006 h 4709621"/>
              <a:gd name="connsiteX12" fmla="*/ 2651566 w 5022451"/>
              <a:gd name="connsiteY12" fmla="*/ 102748 h 4709621"/>
              <a:gd name="connsiteX13" fmla="*/ 3372654 w 5022451"/>
              <a:gd name="connsiteY13" fmla="*/ 890 h 470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22451" h="4709621">
                <a:moveTo>
                  <a:pt x="3372654" y="890"/>
                </a:moveTo>
                <a:cubicBezTo>
                  <a:pt x="3449301" y="4380"/>
                  <a:pt x="3526204" y="18454"/>
                  <a:pt x="3604776" y="48763"/>
                </a:cubicBezTo>
                <a:cubicBezTo>
                  <a:pt x="3919067" y="169999"/>
                  <a:pt x="4302970" y="522610"/>
                  <a:pt x="4537306" y="830161"/>
                </a:cubicBezTo>
                <a:cubicBezTo>
                  <a:pt x="4771642" y="1137712"/>
                  <a:pt x="4968049" y="1478471"/>
                  <a:pt x="5010795" y="1894068"/>
                </a:cubicBezTo>
                <a:cubicBezTo>
                  <a:pt x="5053542" y="2309666"/>
                  <a:pt x="4978163" y="2883780"/>
                  <a:pt x="4793783" y="3323752"/>
                </a:cubicBezTo>
                <a:cubicBezTo>
                  <a:pt x="4609402" y="3763723"/>
                  <a:pt x="4322867" y="4309967"/>
                  <a:pt x="3904511" y="4533901"/>
                </a:cubicBezTo>
                <a:cubicBezTo>
                  <a:pt x="3486155" y="4757834"/>
                  <a:pt x="2791605" y="4724638"/>
                  <a:pt x="2283647" y="4667354"/>
                </a:cubicBezTo>
                <a:cubicBezTo>
                  <a:pt x="1775690" y="4610071"/>
                  <a:pt x="1220666" y="4537365"/>
                  <a:pt x="856767" y="4190198"/>
                </a:cubicBezTo>
                <a:cubicBezTo>
                  <a:pt x="492867" y="3843031"/>
                  <a:pt x="236737" y="3028075"/>
                  <a:pt x="100249" y="2584351"/>
                </a:cubicBezTo>
                <a:cubicBezTo>
                  <a:pt x="-36238" y="2140628"/>
                  <a:pt x="-8136" y="1786972"/>
                  <a:pt x="37846" y="1527855"/>
                </a:cubicBezTo>
                <a:cubicBezTo>
                  <a:pt x="83828" y="1268739"/>
                  <a:pt x="145555" y="1237656"/>
                  <a:pt x="388696" y="1027847"/>
                </a:cubicBezTo>
                <a:cubicBezTo>
                  <a:pt x="631838" y="818039"/>
                  <a:pt x="1119551" y="423189"/>
                  <a:pt x="1496696" y="269006"/>
                </a:cubicBezTo>
                <a:cubicBezTo>
                  <a:pt x="1873841" y="114822"/>
                  <a:pt x="2300220" y="139456"/>
                  <a:pt x="2651566" y="102748"/>
                </a:cubicBezTo>
                <a:cubicBezTo>
                  <a:pt x="2915076" y="75218"/>
                  <a:pt x="3142714" y="-9579"/>
                  <a:pt x="3372654" y="890"/>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2" name="图片占位符 11"/>
          <p:cNvSpPr>
            <a:spLocks noGrp="1"/>
          </p:cNvSpPr>
          <p:nvPr>
            <p:ph type="pic" sz="quarter" idx="11"/>
          </p:nvPr>
        </p:nvSpPr>
        <p:spPr>
          <a:xfrm>
            <a:off x="1924873" y="606101"/>
            <a:ext cx="1256495" cy="1723217"/>
          </a:xfrm>
          <a:custGeom>
            <a:avLst/>
            <a:gdLst>
              <a:gd name="connsiteX0" fmla="*/ 807337 w 1675327"/>
              <a:gd name="connsiteY0" fmla="*/ 90 h 1723217"/>
              <a:gd name="connsiteX1" fmla="*/ 954185 w 1675327"/>
              <a:gd name="connsiteY1" fmla="*/ 52793 h 1723217"/>
              <a:gd name="connsiteX2" fmla="*/ 1334043 w 1675327"/>
              <a:gd name="connsiteY2" fmla="*/ 300203 h 1723217"/>
              <a:gd name="connsiteX3" fmla="*/ 1535177 w 1675327"/>
              <a:gd name="connsiteY3" fmla="*/ 638831 h 1723217"/>
              <a:gd name="connsiteX4" fmla="*/ 1675232 w 1675327"/>
              <a:gd name="connsiteY4" fmla="*/ 929090 h 1723217"/>
              <a:gd name="connsiteX5" fmla="*/ 1552119 w 1675327"/>
              <a:gd name="connsiteY5" fmla="*/ 1320890 h 1723217"/>
              <a:gd name="connsiteX6" fmla="*/ 1281571 w 1675327"/>
              <a:gd name="connsiteY6" fmla="*/ 1606068 h 1723217"/>
              <a:gd name="connsiteX7" fmla="*/ 807703 w 1675327"/>
              <a:gd name="connsiteY7" fmla="*/ 1723212 h 1723217"/>
              <a:gd name="connsiteX8" fmla="*/ 315389 w 1675327"/>
              <a:gd name="connsiteY8" fmla="*/ 1602348 h 1723217"/>
              <a:gd name="connsiteX9" fmla="*/ 64246 w 1675327"/>
              <a:gd name="connsiteY9" fmla="*/ 1114170 h 1723217"/>
              <a:gd name="connsiteX10" fmla="*/ 28584 w 1675327"/>
              <a:gd name="connsiteY10" fmla="*/ 607547 h 1723217"/>
              <a:gd name="connsiteX11" fmla="*/ 431536 w 1675327"/>
              <a:gd name="connsiteY11" fmla="*/ 164057 h 1723217"/>
              <a:gd name="connsiteX12" fmla="*/ 752914 w 1675327"/>
              <a:gd name="connsiteY12" fmla="*/ 8025 h 1723217"/>
              <a:gd name="connsiteX13" fmla="*/ 807337 w 1675327"/>
              <a:gd name="connsiteY13" fmla="*/ 90 h 172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5327" h="1723217">
                <a:moveTo>
                  <a:pt x="807337" y="90"/>
                </a:moveTo>
                <a:cubicBezTo>
                  <a:pt x="853443" y="-1426"/>
                  <a:pt x="881543" y="16271"/>
                  <a:pt x="954185" y="52793"/>
                </a:cubicBezTo>
                <a:cubicBezTo>
                  <a:pt x="1051040" y="101490"/>
                  <a:pt x="1237211" y="202530"/>
                  <a:pt x="1334043" y="300203"/>
                </a:cubicBezTo>
                <a:cubicBezTo>
                  <a:pt x="1430875" y="397876"/>
                  <a:pt x="1478312" y="534017"/>
                  <a:pt x="1535177" y="638831"/>
                </a:cubicBezTo>
                <a:cubicBezTo>
                  <a:pt x="1592042" y="743646"/>
                  <a:pt x="1672409" y="815414"/>
                  <a:pt x="1675232" y="929090"/>
                </a:cubicBezTo>
                <a:cubicBezTo>
                  <a:pt x="1678056" y="1042767"/>
                  <a:pt x="1617729" y="1208060"/>
                  <a:pt x="1552119" y="1320890"/>
                </a:cubicBezTo>
                <a:cubicBezTo>
                  <a:pt x="1486509" y="1433719"/>
                  <a:pt x="1405640" y="1539014"/>
                  <a:pt x="1281571" y="1606068"/>
                </a:cubicBezTo>
                <a:cubicBezTo>
                  <a:pt x="1157502" y="1673122"/>
                  <a:pt x="968733" y="1723832"/>
                  <a:pt x="807703" y="1723212"/>
                </a:cubicBezTo>
                <a:cubicBezTo>
                  <a:pt x="646673" y="1722592"/>
                  <a:pt x="439299" y="1703856"/>
                  <a:pt x="315389" y="1602348"/>
                </a:cubicBezTo>
                <a:cubicBezTo>
                  <a:pt x="191480" y="1500841"/>
                  <a:pt x="112047" y="1279970"/>
                  <a:pt x="64246" y="1114170"/>
                </a:cubicBezTo>
                <a:cubicBezTo>
                  <a:pt x="16445" y="948370"/>
                  <a:pt x="-32631" y="765900"/>
                  <a:pt x="28584" y="607547"/>
                </a:cubicBezTo>
                <a:cubicBezTo>
                  <a:pt x="89799" y="449195"/>
                  <a:pt x="310815" y="263977"/>
                  <a:pt x="431536" y="164057"/>
                </a:cubicBezTo>
                <a:cubicBezTo>
                  <a:pt x="552258" y="64136"/>
                  <a:pt x="666170" y="27182"/>
                  <a:pt x="752914" y="8025"/>
                </a:cubicBezTo>
                <a:cubicBezTo>
                  <a:pt x="774600" y="3235"/>
                  <a:pt x="791969" y="595"/>
                  <a:pt x="807337" y="90"/>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3" name="图片占位符 12"/>
          <p:cNvSpPr>
            <a:spLocks noGrp="1"/>
          </p:cNvSpPr>
          <p:nvPr>
            <p:ph type="pic" sz="quarter" idx="12"/>
          </p:nvPr>
        </p:nvSpPr>
        <p:spPr>
          <a:xfrm>
            <a:off x="1446633" y="2901767"/>
            <a:ext cx="1193173" cy="1695969"/>
          </a:xfrm>
          <a:custGeom>
            <a:avLst/>
            <a:gdLst>
              <a:gd name="connsiteX0" fmla="*/ 910369 w 1590897"/>
              <a:gd name="connsiteY0" fmla="*/ 388 h 1695969"/>
              <a:gd name="connsiteX1" fmla="*/ 1065420 w 1590897"/>
              <a:gd name="connsiteY1" fmla="*/ 11596 h 1695969"/>
              <a:gd name="connsiteX2" fmla="*/ 1235234 w 1590897"/>
              <a:gd name="connsiteY2" fmla="*/ 128546 h 1695969"/>
              <a:gd name="connsiteX3" fmla="*/ 1494655 w 1590897"/>
              <a:gd name="connsiteY3" fmla="*/ 500305 h 1695969"/>
              <a:gd name="connsiteX4" fmla="*/ 1554189 w 1590897"/>
              <a:gd name="connsiteY4" fmla="*/ 889638 h 1695969"/>
              <a:gd name="connsiteX5" fmla="*/ 1575229 w 1590897"/>
              <a:gd name="connsiteY5" fmla="*/ 1211232 h 1695969"/>
              <a:gd name="connsiteX6" fmla="*/ 1314227 w 1590897"/>
              <a:gd name="connsiteY6" fmla="*/ 1528315 h 1695969"/>
              <a:gd name="connsiteX7" fmla="*/ 956507 w 1590897"/>
              <a:gd name="connsiteY7" fmla="*/ 1691286 h 1695969"/>
              <a:gd name="connsiteX8" fmla="*/ 473280 w 1590897"/>
              <a:gd name="connsiteY8" fmla="*/ 1622260 h 1695969"/>
              <a:gd name="connsiteX9" fmla="*/ 62168 w 1590897"/>
              <a:gd name="connsiteY9" fmla="*/ 1325666 h 1695969"/>
              <a:gd name="connsiteX10" fmla="*/ 12329 w 1590897"/>
              <a:gd name="connsiteY10" fmla="*/ 778942 h 1695969"/>
              <a:gd name="connsiteX11" fmla="*/ 169174 w 1590897"/>
              <a:gd name="connsiteY11" fmla="*/ 295891 h 1695969"/>
              <a:gd name="connsiteX12" fmla="*/ 708987 w 1590897"/>
              <a:gd name="connsiteY12" fmla="*/ 35783 h 1695969"/>
              <a:gd name="connsiteX13" fmla="*/ 910369 w 1590897"/>
              <a:gd name="connsiteY13" fmla="*/ 388 h 169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0897" h="1695969">
                <a:moveTo>
                  <a:pt x="910369" y="388"/>
                </a:moveTo>
                <a:cubicBezTo>
                  <a:pt x="969856" y="-1581"/>
                  <a:pt x="1021620" y="4218"/>
                  <a:pt x="1065420" y="11596"/>
                </a:cubicBezTo>
                <a:cubicBezTo>
                  <a:pt x="1153021" y="26351"/>
                  <a:pt x="1163695" y="47095"/>
                  <a:pt x="1235234" y="128546"/>
                </a:cubicBezTo>
                <a:cubicBezTo>
                  <a:pt x="1306773" y="209998"/>
                  <a:pt x="1441496" y="373457"/>
                  <a:pt x="1494655" y="500305"/>
                </a:cubicBezTo>
                <a:cubicBezTo>
                  <a:pt x="1547814" y="627154"/>
                  <a:pt x="1540760" y="771150"/>
                  <a:pt x="1554189" y="889638"/>
                </a:cubicBezTo>
                <a:cubicBezTo>
                  <a:pt x="1567618" y="1008125"/>
                  <a:pt x="1615223" y="1104786"/>
                  <a:pt x="1575229" y="1211232"/>
                </a:cubicBezTo>
                <a:cubicBezTo>
                  <a:pt x="1535236" y="1317678"/>
                  <a:pt x="1417347" y="1448307"/>
                  <a:pt x="1314227" y="1528315"/>
                </a:cubicBezTo>
                <a:cubicBezTo>
                  <a:pt x="1211107" y="1608324"/>
                  <a:pt x="1096665" y="1675628"/>
                  <a:pt x="956507" y="1691286"/>
                </a:cubicBezTo>
                <a:cubicBezTo>
                  <a:pt x="816350" y="1706943"/>
                  <a:pt x="622336" y="1683197"/>
                  <a:pt x="473280" y="1622260"/>
                </a:cubicBezTo>
                <a:cubicBezTo>
                  <a:pt x="324223" y="1561324"/>
                  <a:pt x="138993" y="1466219"/>
                  <a:pt x="62168" y="1325666"/>
                </a:cubicBezTo>
                <a:cubicBezTo>
                  <a:pt x="-14657" y="1185113"/>
                  <a:pt x="-5505" y="950571"/>
                  <a:pt x="12329" y="778942"/>
                </a:cubicBezTo>
                <a:cubicBezTo>
                  <a:pt x="30163" y="607312"/>
                  <a:pt x="53064" y="419751"/>
                  <a:pt x="169174" y="295891"/>
                </a:cubicBezTo>
                <a:cubicBezTo>
                  <a:pt x="285284" y="172031"/>
                  <a:pt x="559613" y="83166"/>
                  <a:pt x="708987" y="35783"/>
                </a:cubicBezTo>
                <a:cubicBezTo>
                  <a:pt x="783674" y="12092"/>
                  <a:pt x="850883" y="2356"/>
                  <a:pt x="910369" y="388"/>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4" name="图片占位符 13"/>
          <p:cNvSpPr>
            <a:spLocks noGrp="1"/>
          </p:cNvSpPr>
          <p:nvPr>
            <p:ph type="pic" sz="quarter" idx="13"/>
          </p:nvPr>
        </p:nvSpPr>
        <p:spPr>
          <a:xfrm>
            <a:off x="2371163" y="4721426"/>
            <a:ext cx="1286911" cy="1693339"/>
          </a:xfrm>
          <a:custGeom>
            <a:avLst/>
            <a:gdLst>
              <a:gd name="connsiteX0" fmla="*/ 846281 w 1715881"/>
              <a:gd name="connsiteY0" fmla="*/ 970 h 1693339"/>
              <a:gd name="connsiteX1" fmla="*/ 909336 w 1715881"/>
              <a:gd name="connsiteY1" fmla="*/ 1523 h 1693339"/>
              <a:gd name="connsiteX2" fmla="*/ 1447117 w 1715881"/>
              <a:gd name="connsiteY2" fmla="*/ 265807 h 1693339"/>
              <a:gd name="connsiteX3" fmla="*/ 1686092 w 1715881"/>
              <a:gd name="connsiteY3" fmla="*/ 531364 h 1693339"/>
              <a:gd name="connsiteX4" fmla="*/ 1698848 w 1715881"/>
              <a:gd name="connsiteY4" fmla="*/ 737159 h 1693339"/>
              <a:gd name="connsiteX5" fmla="*/ 1566384 w 1715881"/>
              <a:gd name="connsiteY5" fmla="*/ 1170699 h 1693339"/>
              <a:gd name="connsiteX6" fmla="*/ 1296749 w 1715881"/>
              <a:gd name="connsiteY6" fmla="*/ 1457790 h 1693339"/>
              <a:gd name="connsiteX7" fmla="*/ 1056665 w 1715881"/>
              <a:gd name="connsiteY7" fmla="*/ 1672790 h 1693339"/>
              <a:gd name="connsiteX8" fmla="*/ 646093 w 1715881"/>
              <a:gd name="connsiteY8" fmla="*/ 1663064 h 1693339"/>
              <a:gd name="connsiteX9" fmla="*/ 297114 w 1715881"/>
              <a:gd name="connsiteY9" fmla="*/ 1482132 h 1693339"/>
              <a:gd name="connsiteX10" fmla="*/ 53249 w 1715881"/>
              <a:gd name="connsiteY10" fmla="*/ 1059280 h 1693339"/>
              <a:gd name="connsiteX11" fmla="*/ 32962 w 1715881"/>
              <a:gd name="connsiteY11" fmla="*/ 552753 h 1693339"/>
              <a:gd name="connsiteX12" fmla="*/ 432434 w 1715881"/>
              <a:gd name="connsiteY12" fmla="*/ 176172 h 1693339"/>
              <a:gd name="connsiteX13" fmla="*/ 846281 w 1715881"/>
              <a:gd name="connsiteY13" fmla="*/ 970 h 169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5881" h="1693339">
                <a:moveTo>
                  <a:pt x="846281" y="970"/>
                </a:moveTo>
                <a:cubicBezTo>
                  <a:pt x="867173" y="-452"/>
                  <a:pt x="888197" y="-345"/>
                  <a:pt x="909336" y="1523"/>
                </a:cubicBezTo>
                <a:cubicBezTo>
                  <a:pt x="1078450" y="16462"/>
                  <a:pt x="1317658" y="177500"/>
                  <a:pt x="1447117" y="265807"/>
                </a:cubicBezTo>
                <a:cubicBezTo>
                  <a:pt x="1576576" y="354114"/>
                  <a:pt x="1643648" y="453326"/>
                  <a:pt x="1686092" y="531364"/>
                </a:cubicBezTo>
                <a:cubicBezTo>
                  <a:pt x="1728536" y="609403"/>
                  <a:pt x="1718799" y="630603"/>
                  <a:pt x="1698848" y="737159"/>
                </a:cubicBezTo>
                <a:cubicBezTo>
                  <a:pt x="1678896" y="843715"/>
                  <a:pt x="1633400" y="1050594"/>
                  <a:pt x="1566384" y="1170699"/>
                </a:cubicBezTo>
                <a:cubicBezTo>
                  <a:pt x="1499367" y="1290805"/>
                  <a:pt x="1381701" y="1374108"/>
                  <a:pt x="1296749" y="1457790"/>
                </a:cubicBezTo>
                <a:cubicBezTo>
                  <a:pt x="1211796" y="1541472"/>
                  <a:pt x="1165107" y="1638578"/>
                  <a:pt x="1056665" y="1672790"/>
                </a:cubicBezTo>
                <a:cubicBezTo>
                  <a:pt x="948222" y="1707003"/>
                  <a:pt x="772685" y="1694841"/>
                  <a:pt x="646093" y="1663064"/>
                </a:cubicBezTo>
                <a:cubicBezTo>
                  <a:pt x="519501" y="1631288"/>
                  <a:pt x="395921" y="1582763"/>
                  <a:pt x="297114" y="1482132"/>
                </a:cubicBezTo>
                <a:cubicBezTo>
                  <a:pt x="198307" y="1381502"/>
                  <a:pt x="97274" y="1214176"/>
                  <a:pt x="53249" y="1059280"/>
                </a:cubicBezTo>
                <a:cubicBezTo>
                  <a:pt x="9224" y="904384"/>
                  <a:pt x="-30236" y="699938"/>
                  <a:pt x="32962" y="552753"/>
                </a:cubicBezTo>
                <a:cubicBezTo>
                  <a:pt x="96159" y="405569"/>
                  <a:pt x="286371" y="268044"/>
                  <a:pt x="432434" y="176172"/>
                </a:cubicBezTo>
                <a:cubicBezTo>
                  <a:pt x="560238" y="95784"/>
                  <a:pt x="700035" y="10922"/>
                  <a:pt x="846281" y="970"/>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31796841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目录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4280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7319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首页">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67CB1063-1667-4B1C-AA1B-C6532DA3286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9760" r="54"/>
          <a:stretch/>
        </p:blipFill>
        <p:spPr>
          <a:xfrm>
            <a:off x="0" y="-1"/>
            <a:ext cx="9144000" cy="6858000"/>
          </a:xfrm>
          <a:prstGeom prst="rect">
            <a:avLst/>
          </a:prstGeom>
        </p:spPr>
      </p:pic>
      <p:pic>
        <p:nvPicPr>
          <p:cNvPr id="6" name="图片 5">
            <a:extLst>
              <a:ext uri="{FF2B5EF4-FFF2-40B4-BE49-F238E27FC236}">
                <a16:creationId xmlns:a16="http://schemas.microsoft.com/office/drawing/2014/main" xmlns="" id="{A1E8ED1C-1DAC-45C9-88C6-0DFF9C7B7F1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3361349" cy="1828800"/>
          </a:xfrm>
          <a:prstGeom prst="rect">
            <a:avLst/>
          </a:prstGeom>
        </p:spPr>
      </p:pic>
    </p:spTree>
    <p:extLst>
      <p:ext uri="{BB962C8B-B14F-4D97-AF65-F5344CB8AC3E}">
        <p14:creationId xmlns:p14="http://schemas.microsoft.com/office/powerpoint/2010/main" val="19965135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61DDC8-43EF-452F-B4BC-9F0F5D12F602}"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2A3CE-4C72-43BF-AEA7-243878C645DC}" type="slidenum">
              <a:rPr lang="en-US" smtClean="0"/>
              <a:t>‹#›</a:t>
            </a:fld>
            <a:endParaRPr lang="en-US"/>
          </a:p>
        </p:txBody>
      </p:sp>
    </p:spTree>
    <p:extLst>
      <p:ext uri="{BB962C8B-B14F-4D97-AF65-F5344CB8AC3E}">
        <p14:creationId xmlns:p14="http://schemas.microsoft.com/office/powerpoint/2010/main" val="3628469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61DDC8-43EF-452F-B4BC-9F0F5D12F602}"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2A3CE-4C72-43BF-AEA7-243878C645DC}" type="slidenum">
              <a:rPr lang="en-US" smtClean="0"/>
              <a:t>‹#›</a:t>
            </a:fld>
            <a:endParaRPr lang="en-US"/>
          </a:p>
        </p:txBody>
      </p:sp>
    </p:spTree>
    <p:extLst>
      <p:ext uri="{BB962C8B-B14F-4D97-AF65-F5344CB8AC3E}">
        <p14:creationId xmlns:p14="http://schemas.microsoft.com/office/powerpoint/2010/main" val="1723541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61DDC8-43EF-452F-B4BC-9F0F5D12F602}"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12A3CE-4C72-43BF-AEA7-243878C645DC}" type="slidenum">
              <a:rPr lang="en-US" smtClean="0"/>
              <a:t>‹#›</a:t>
            </a:fld>
            <a:endParaRPr lang="en-US"/>
          </a:p>
        </p:txBody>
      </p:sp>
    </p:spTree>
    <p:extLst>
      <p:ext uri="{BB962C8B-B14F-4D97-AF65-F5344CB8AC3E}">
        <p14:creationId xmlns:p14="http://schemas.microsoft.com/office/powerpoint/2010/main" val="2685908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61DDC8-43EF-452F-B4BC-9F0F5D12F602}" type="datetimeFigureOut">
              <a:rPr lang="en-US" smtClean="0"/>
              <a:t>6/5/2023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12A3CE-4C72-43BF-AEA7-243878C645DC}" type="slidenum">
              <a:rPr lang="en-US" smtClean="0"/>
              <a:t>‹#›</a:t>
            </a:fld>
            <a:endParaRPr lang="en-US"/>
          </a:p>
        </p:txBody>
      </p:sp>
    </p:spTree>
    <p:extLst>
      <p:ext uri="{BB962C8B-B14F-4D97-AF65-F5344CB8AC3E}">
        <p14:creationId xmlns:p14="http://schemas.microsoft.com/office/powerpoint/2010/main" val="3648894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61DDC8-43EF-452F-B4BC-9F0F5D12F602}" type="datetimeFigureOut">
              <a:rPr lang="en-US" smtClean="0"/>
              <a:t>6/5/2023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12A3CE-4C72-43BF-AEA7-243878C645DC}" type="slidenum">
              <a:rPr lang="en-US" smtClean="0"/>
              <a:t>‹#›</a:t>
            </a:fld>
            <a:endParaRPr lang="en-US"/>
          </a:p>
        </p:txBody>
      </p:sp>
    </p:spTree>
    <p:extLst>
      <p:ext uri="{BB962C8B-B14F-4D97-AF65-F5344CB8AC3E}">
        <p14:creationId xmlns:p14="http://schemas.microsoft.com/office/powerpoint/2010/main" val="4123831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61DDC8-43EF-452F-B4BC-9F0F5D12F602}"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12A3CE-4C72-43BF-AEA7-243878C645DC}" type="slidenum">
              <a:rPr lang="en-US" smtClean="0"/>
              <a:t>‹#›</a:t>
            </a:fld>
            <a:endParaRPr lang="en-US"/>
          </a:p>
        </p:txBody>
      </p:sp>
    </p:spTree>
    <p:extLst>
      <p:ext uri="{BB962C8B-B14F-4D97-AF65-F5344CB8AC3E}">
        <p14:creationId xmlns:p14="http://schemas.microsoft.com/office/powerpoint/2010/main" val="139327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61DDC8-43EF-452F-B4BC-9F0F5D12F602}"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12A3CE-4C72-43BF-AEA7-243878C645DC}" type="slidenum">
              <a:rPr lang="en-US" smtClean="0"/>
              <a:t>‹#›</a:t>
            </a:fld>
            <a:endParaRPr lang="en-US"/>
          </a:p>
        </p:txBody>
      </p:sp>
    </p:spTree>
    <p:extLst>
      <p:ext uri="{BB962C8B-B14F-4D97-AF65-F5344CB8AC3E}">
        <p14:creationId xmlns:p14="http://schemas.microsoft.com/office/powerpoint/2010/main" val="1193735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61DDC8-43EF-452F-B4BC-9F0F5D12F602}"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12A3CE-4C72-43BF-AEA7-243878C645DC}" type="slidenum">
              <a:rPr lang="en-US" smtClean="0"/>
              <a:t>‹#›</a:t>
            </a:fld>
            <a:endParaRPr lang="en-US"/>
          </a:p>
        </p:txBody>
      </p:sp>
    </p:spTree>
    <p:extLst>
      <p:ext uri="{BB962C8B-B14F-4D97-AF65-F5344CB8AC3E}">
        <p14:creationId xmlns:p14="http://schemas.microsoft.com/office/powerpoint/2010/main" val="1361066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61DDC8-43EF-452F-B4BC-9F0F5D12F602}" type="datetimeFigureOut">
              <a:rPr lang="en-US" smtClean="0"/>
              <a:t>6/5/2023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2A3CE-4C72-43BF-AEA7-243878C645DC}" type="slidenum">
              <a:rPr lang="en-US" smtClean="0"/>
              <a:t>‹#›</a:t>
            </a:fld>
            <a:endParaRPr lang="en-US"/>
          </a:p>
        </p:txBody>
      </p:sp>
    </p:spTree>
    <p:extLst>
      <p:ext uri="{BB962C8B-B14F-4D97-AF65-F5344CB8AC3E}">
        <p14:creationId xmlns:p14="http://schemas.microsoft.com/office/powerpoint/2010/main" val="2014810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NUL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audio" Target="../media/audio1.wav"/><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jpg"/><Relationship Id="rId4" Type="http://schemas.openxmlformats.org/officeDocument/2006/relationships/audio" Target="../media/audio2.wav"/><Relationship Id="rId9" Type="http://schemas.openxmlformats.org/officeDocument/2006/relationships/audio" Target="NULL"/></Relationships>
</file>

<file path=ppt/slides/_rels/slide1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image" Target="../media/image11.png"/><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32.gif"/><Relationship Id="rId3" Type="http://schemas.openxmlformats.org/officeDocument/2006/relationships/image" Target="../media/image27.jpg"/><Relationship Id="rId7" Type="http://schemas.openxmlformats.org/officeDocument/2006/relationships/image" Target="../media/image31.png"/><Relationship Id="rId2" Type="http://schemas.openxmlformats.org/officeDocument/2006/relationships/audio" Target="../media/audio4.wav"/><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g"/><Relationship Id="rId9" Type="http://schemas.openxmlformats.org/officeDocument/2006/relationships/image" Target="../media/image33.gif"/></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NUL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audio" Target="../media/audio1.wav"/><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1.jpg"/><Relationship Id="rId4" Type="http://schemas.openxmlformats.org/officeDocument/2006/relationships/audio" Target="../media/audio2.wav"/><Relationship Id="rId9" Type="http://schemas.openxmlformats.org/officeDocument/2006/relationships/audio" Target="NUL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audio" Target="NULL"/><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xmlns="" id="{BD7E053F-EE27-4ED2-AB4C-6655B1F9AA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932" y="1737361"/>
            <a:ext cx="3578213" cy="5608137"/>
          </a:xfrm>
          <a:prstGeom prst="rect">
            <a:avLst/>
          </a:prstGeom>
        </p:spPr>
      </p:pic>
      <p:pic>
        <p:nvPicPr>
          <p:cNvPr id="12" name="Picture 11">
            <a:extLst>
              <a:ext uri="{FF2B5EF4-FFF2-40B4-BE49-F238E27FC236}">
                <a16:creationId xmlns:a16="http://schemas.microsoft.com/office/drawing/2014/main" xmlns="" id="{1DF3B7AF-4F70-453D-8FA4-32765BA2B7DE}"/>
              </a:ext>
            </a:extLst>
          </p:cNvPr>
          <p:cNvPicPr>
            <a:picLocks noChangeAspect="1"/>
          </p:cNvPicPr>
          <p:nvPr/>
        </p:nvPicPr>
        <p:blipFill>
          <a:blip r:embed="rId4"/>
          <a:stretch>
            <a:fillRect/>
          </a:stretch>
        </p:blipFill>
        <p:spPr>
          <a:xfrm>
            <a:off x="3986190" y="1243832"/>
            <a:ext cx="1964531" cy="838200"/>
          </a:xfrm>
          <a:prstGeom prst="rect">
            <a:avLst/>
          </a:prstGeom>
        </p:spPr>
      </p:pic>
      <p:pic>
        <p:nvPicPr>
          <p:cNvPr id="13" name="图片 17">
            <a:extLst>
              <a:ext uri="{FF2B5EF4-FFF2-40B4-BE49-F238E27FC236}">
                <a16:creationId xmlns:a16="http://schemas.microsoft.com/office/drawing/2014/main" xmlns="" id="{65B4FDBF-2421-46DD-B70D-2556BAFFCAC8}"/>
              </a:ext>
            </a:extLst>
          </p:cNvPr>
          <p:cNvPicPr>
            <a:picLocks noChangeAspect="1"/>
          </p:cNvPicPr>
          <p:nvPr/>
        </p:nvPicPr>
        <p:blipFill rotWithShape="1">
          <a:blip r:embed="rId5">
            <a:extLst>
              <a:ext uri="{28A0092B-C50C-407E-A947-70E740481C1C}">
                <a14:useLocalDpi xmlns:a14="http://schemas.microsoft.com/office/drawing/2010/main" val="0"/>
              </a:ext>
            </a:extLst>
          </a:blip>
          <a:srcRect l="58690" b="24928"/>
          <a:stretch/>
        </p:blipFill>
        <p:spPr>
          <a:xfrm>
            <a:off x="6463948" y="4191233"/>
            <a:ext cx="2767771" cy="2794359"/>
          </a:xfrm>
          <a:prstGeom prst="rect">
            <a:avLst/>
          </a:prstGeom>
          <a:ln>
            <a:noFill/>
          </a:ln>
          <a:effectLst>
            <a:softEdge rad="112500"/>
          </a:effectLst>
        </p:spPr>
      </p:pic>
      <p:pic>
        <p:nvPicPr>
          <p:cNvPr id="4" name="Picture 3">
            <a:extLst>
              <a:ext uri="{FF2B5EF4-FFF2-40B4-BE49-F238E27FC236}">
                <a16:creationId xmlns:a16="http://schemas.microsoft.com/office/drawing/2014/main" xmlns="" id="{378CAA23-1F76-496F-8100-51F256C4B306}"/>
              </a:ext>
            </a:extLst>
          </p:cNvPr>
          <p:cNvPicPr>
            <a:picLocks noChangeAspect="1"/>
          </p:cNvPicPr>
          <p:nvPr/>
        </p:nvPicPr>
        <p:blipFill>
          <a:blip r:embed="rId6"/>
          <a:stretch>
            <a:fillRect/>
          </a:stretch>
        </p:blipFill>
        <p:spPr>
          <a:xfrm>
            <a:off x="2810968" y="2466645"/>
            <a:ext cx="5244539" cy="1694835"/>
          </a:xfrm>
          <a:prstGeom prst="rect">
            <a:avLst/>
          </a:prstGeom>
        </p:spPr>
      </p:pic>
    </p:spTree>
    <p:extLst>
      <p:ext uri="{BB962C8B-B14F-4D97-AF65-F5344CB8AC3E}">
        <p14:creationId xmlns:p14="http://schemas.microsoft.com/office/powerpoint/2010/main" val="29712287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8">
            <a:extLst>
              <a:ext uri="{FF2B5EF4-FFF2-40B4-BE49-F238E27FC236}">
                <a16:creationId xmlns:a16="http://schemas.microsoft.com/office/drawing/2014/main" xmlns="" id="{19A0BD80-F9AC-4A36-95A2-8B38220254C3}"/>
              </a:ext>
            </a:extLst>
          </p:cNvPr>
          <p:cNvPicPr>
            <a:picLocks noChangeAspect="1"/>
          </p:cNvPicPr>
          <p:nvPr/>
        </p:nvPicPr>
        <p:blipFill rotWithShape="1">
          <a:blip r:embed="rId4">
            <a:extLst>
              <a:ext uri="{28A0092B-C50C-407E-A947-70E740481C1C}">
                <a14:useLocalDpi xmlns:a14="http://schemas.microsoft.com/office/drawing/2010/main" val="0"/>
              </a:ext>
            </a:extLst>
          </a:blip>
          <a:srcRect l="39814"/>
          <a:stretch/>
        </p:blipFill>
        <p:spPr>
          <a:xfrm flipH="1">
            <a:off x="0" y="-1"/>
            <a:ext cx="9144000" cy="6858000"/>
          </a:xfrm>
          <a:prstGeom prst="rect">
            <a:avLst/>
          </a:prstGeom>
        </p:spPr>
      </p:pic>
      <p:pic>
        <p:nvPicPr>
          <p:cNvPr id="5" name="Picture 4">
            <a:extLst>
              <a:ext uri="{FF2B5EF4-FFF2-40B4-BE49-F238E27FC236}">
                <a16:creationId xmlns:a16="http://schemas.microsoft.com/office/drawing/2014/main" xmlns="" id="{8935D0F1-5C20-47B4-9C4A-BB899B9940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9004" y="1686871"/>
            <a:ext cx="4904996" cy="3749040"/>
          </a:xfrm>
          <a:prstGeom prst="rect">
            <a:avLst/>
          </a:prstGeom>
        </p:spPr>
      </p:pic>
      <p:sp>
        <p:nvSpPr>
          <p:cNvPr id="8" name="TextBox 7">
            <a:extLst>
              <a:ext uri="{FF2B5EF4-FFF2-40B4-BE49-F238E27FC236}">
                <a16:creationId xmlns:a16="http://schemas.microsoft.com/office/drawing/2014/main" xmlns="" id="{7CEB8A3D-05AE-46D4-B94C-7F031E6DE595}"/>
              </a:ext>
            </a:extLst>
          </p:cNvPr>
          <p:cNvSpPr txBox="1"/>
          <p:nvPr/>
        </p:nvSpPr>
        <p:spPr>
          <a:xfrm>
            <a:off x="1487784" y="1829219"/>
            <a:ext cx="3791281" cy="2086725"/>
          </a:xfrm>
          <a:prstGeom prst="rect">
            <a:avLst/>
          </a:prstGeom>
          <a:noFill/>
        </p:spPr>
        <p:txBody>
          <a:bodyPr wrap="square" rtlCol="0" anchor="ctr">
            <a:spAutoFit/>
          </a:bodyPr>
          <a:lstStyle/>
          <a:p>
            <a:pPr marL="571500" lvl="0" indent="-571500">
              <a:lnSpc>
                <a:spcPct val="120000"/>
              </a:lnSpc>
              <a:buFont typeface="Arial" panose="020B0604020202020204" pitchFamily="34" charset="0"/>
              <a:buChar char="•"/>
              <a:defRPr/>
            </a:pPr>
            <a:r>
              <a:rPr lang="en-US" sz="3600" dirty="0" err="1">
                <a:solidFill>
                  <a:srgbClr val="FF3300"/>
                </a:solidFill>
                <a:latin typeface="Calibri" panose="020F0502020204030204" pitchFamily="34" charset="0"/>
                <a:cs typeface="Calibri" panose="020F0502020204030204" pitchFamily="34" charset="0"/>
              </a:rPr>
              <a:t>Xác</a:t>
            </a:r>
            <a:r>
              <a:rPr lang="en-US" sz="3600" dirty="0">
                <a:solidFill>
                  <a:srgbClr val="FF3300"/>
                </a:solidFill>
                <a:latin typeface="Calibri" panose="020F0502020204030204" pitchFamily="34" charset="0"/>
                <a:cs typeface="Calibri" panose="020F0502020204030204" pitchFamily="34" charset="0"/>
              </a:rPr>
              <a:t> </a:t>
            </a:r>
            <a:r>
              <a:rPr lang="en-US" sz="3600" dirty="0" err="1">
                <a:solidFill>
                  <a:srgbClr val="FF3300"/>
                </a:solidFill>
                <a:latin typeface="Calibri" panose="020F0502020204030204" pitchFamily="34" charset="0"/>
                <a:cs typeface="Calibri" panose="020F0502020204030204" pitchFamily="34" charset="0"/>
              </a:rPr>
              <a:t>định</a:t>
            </a:r>
            <a:r>
              <a:rPr lang="en-US" sz="3600" dirty="0">
                <a:solidFill>
                  <a:srgbClr val="FF3300"/>
                </a:solidFill>
                <a:latin typeface="Calibri" panose="020F0502020204030204" pitchFamily="34" charset="0"/>
                <a:cs typeface="Calibri" panose="020F0502020204030204" pitchFamily="34" charset="0"/>
              </a:rPr>
              <a:t> </a:t>
            </a:r>
            <a:r>
              <a:rPr lang="en-US" sz="3600" dirty="0" err="1">
                <a:solidFill>
                  <a:srgbClr val="FF3300"/>
                </a:solidFill>
                <a:latin typeface="Calibri" panose="020F0502020204030204" pitchFamily="34" charset="0"/>
                <a:cs typeface="Calibri" panose="020F0502020204030204" pitchFamily="34" charset="0"/>
              </a:rPr>
              <a:t>công</a:t>
            </a:r>
            <a:r>
              <a:rPr lang="en-US" sz="3600" dirty="0">
                <a:solidFill>
                  <a:srgbClr val="FF3300"/>
                </a:solidFill>
                <a:latin typeface="Calibri" panose="020F0502020204030204" pitchFamily="34" charset="0"/>
                <a:cs typeface="Calibri" panose="020F0502020204030204" pitchFamily="34" charset="0"/>
              </a:rPr>
              <a:t> </a:t>
            </a:r>
            <a:r>
              <a:rPr lang="en-US" sz="3600" dirty="0" err="1">
                <a:solidFill>
                  <a:srgbClr val="FF3300"/>
                </a:solidFill>
                <a:latin typeface="Calibri" panose="020F0502020204030204" pitchFamily="34" charset="0"/>
                <a:cs typeface="Calibri" panose="020F0502020204030204" pitchFamily="34" charset="0"/>
              </a:rPr>
              <a:t>dụng</a:t>
            </a:r>
            <a:r>
              <a:rPr lang="en-US" sz="3600" dirty="0">
                <a:solidFill>
                  <a:srgbClr val="FF3300"/>
                </a:solidFill>
                <a:latin typeface="Calibri" panose="020F0502020204030204" pitchFamily="34" charset="0"/>
                <a:cs typeface="Calibri" panose="020F0502020204030204" pitchFamily="34" charset="0"/>
              </a:rPr>
              <a:t> </a:t>
            </a:r>
            <a:r>
              <a:rPr lang="en-US" sz="3600" dirty="0" err="1">
                <a:solidFill>
                  <a:srgbClr val="FF3300"/>
                </a:solidFill>
                <a:latin typeface="Calibri" panose="020F0502020204030204" pitchFamily="34" charset="0"/>
                <a:cs typeface="Calibri" panose="020F0502020204030204" pitchFamily="34" charset="0"/>
              </a:rPr>
              <a:t>của</a:t>
            </a:r>
            <a:r>
              <a:rPr lang="en-US" sz="3600" dirty="0">
                <a:solidFill>
                  <a:srgbClr val="FF3300"/>
                </a:solidFill>
                <a:latin typeface="Calibri" panose="020F0502020204030204" pitchFamily="34" charset="0"/>
                <a:cs typeface="Calibri" panose="020F0502020204030204" pitchFamily="34" charset="0"/>
              </a:rPr>
              <a:t> </a:t>
            </a:r>
            <a:r>
              <a:rPr lang="en-US" sz="3600" dirty="0" err="1">
                <a:solidFill>
                  <a:srgbClr val="FF3300"/>
                </a:solidFill>
                <a:latin typeface="Calibri" panose="020F0502020204030204" pitchFamily="34" charset="0"/>
                <a:cs typeface="Calibri" panose="020F0502020204030204" pitchFamily="34" charset="0"/>
              </a:rPr>
              <a:t>dấu</a:t>
            </a:r>
            <a:r>
              <a:rPr lang="en-US" sz="3600" dirty="0">
                <a:solidFill>
                  <a:srgbClr val="FF3300"/>
                </a:solidFill>
                <a:latin typeface="Calibri" panose="020F0502020204030204" pitchFamily="34" charset="0"/>
                <a:cs typeface="Calibri" panose="020F0502020204030204" pitchFamily="34" charset="0"/>
              </a:rPr>
              <a:t> </a:t>
            </a:r>
            <a:r>
              <a:rPr lang="en-US" sz="3600" dirty="0" err="1">
                <a:solidFill>
                  <a:srgbClr val="FF3300"/>
                </a:solidFill>
                <a:latin typeface="Calibri" panose="020F0502020204030204" pitchFamily="34" charset="0"/>
                <a:cs typeface="Calibri" panose="020F0502020204030204" pitchFamily="34" charset="0"/>
              </a:rPr>
              <a:t>hai</a:t>
            </a:r>
            <a:r>
              <a:rPr lang="en-US" sz="3600" dirty="0">
                <a:solidFill>
                  <a:srgbClr val="FF3300"/>
                </a:solidFill>
                <a:latin typeface="Calibri" panose="020F0502020204030204" pitchFamily="34" charset="0"/>
                <a:cs typeface="Calibri" panose="020F0502020204030204" pitchFamily="34" charset="0"/>
              </a:rPr>
              <a:t> </a:t>
            </a:r>
            <a:r>
              <a:rPr lang="en-US" sz="3600" dirty="0" err="1">
                <a:solidFill>
                  <a:srgbClr val="FF3300"/>
                </a:solidFill>
                <a:latin typeface="Calibri" panose="020F0502020204030204" pitchFamily="34" charset="0"/>
                <a:cs typeface="Calibri" panose="020F0502020204030204" pitchFamily="34" charset="0"/>
              </a:rPr>
              <a:t>chấm</a:t>
            </a:r>
            <a:r>
              <a:rPr lang="en-US" sz="3600" dirty="0">
                <a:solidFill>
                  <a:srgbClr val="FF3300"/>
                </a:solidFill>
                <a:latin typeface="Calibri" panose="020F0502020204030204" pitchFamily="34" charset="0"/>
                <a:cs typeface="Calibri" panose="020F0502020204030204" pitchFamily="34" charset="0"/>
              </a:rPr>
              <a:t> </a:t>
            </a:r>
            <a:endParaRPr kumimoji="0" lang="en-US" sz="3600" b="0"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xmlns="" id="{5344A816-0EDC-4BC3-A2F1-ABD3D6C08E2A}"/>
              </a:ext>
            </a:extLst>
          </p:cNvPr>
          <p:cNvPicPr>
            <a:picLocks noChangeAspect="1"/>
          </p:cNvPicPr>
          <p:nvPr/>
        </p:nvPicPr>
        <p:blipFill>
          <a:blip r:embed="rId6"/>
          <a:stretch>
            <a:fillRect/>
          </a:stretch>
        </p:blipFill>
        <p:spPr>
          <a:xfrm>
            <a:off x="2062269" y="709076"/>
            <a:ext cx="5034209" cy="1652159"/>
          </a:xfrm>
          <a:prstGeom prst="rect">
            <a:avLst/>
          </a:prstGeom>
        </p:spPr>
      </p:pic>
    </p:spTree>
    <p:extLst>
      <p:ext uri="{BB962C8B-B14F-4D97-AF65-F5344CB8AC3E}">
        <p14:creationId xmlns:p14="http://schemas.microsoft.com/office/powerpoint/2010/main" val="9617267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uỷn.wav"/>
                                            </p:tgtEl>
                                          </p:cMediaNode>
                                        </p:audio>
                                      </p:sub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200"/>
                                </p:stCondLst>
                                <p:childTnLst>
                                  <p:par>
                                    <p:cTn id="13" presetID="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7" name="uỷn.wav"/>
                                            </p:tgtEl>
                                          </p:cMediaNode>
                                        </p:audio>
                                      </p:subTnLst>
                                    </p:cTn>
                                  </p:par>
                                </p:childTnLst>
                              </p:cTn>
                            </p:par>
                            <p:par>
                              <p:cTn id="17" fill="hold">
                                <p:stCondLst>
                                  <p:cond delay="1700"/>
                                </p:stCondLst>
                                <p:childTnLst>
                                  <p:par>
                                    <p:cTn id="18" presetID="47"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500" fill="hold"/>
                                            <p:tgtEl>
                                              <p:spTgt spid="8"/>
                                            </p:tgtEl>
                                            <p:attrNameLst>
                                              <p:attrName>ppt_y</p:attrName>
                                            </p:attrNameLst>
                                          </p:cBhvr>
                                          <p:tavLst>
                                            <p:tav tm="0">
                                              <p:val>
                                                <p:strVal val="#ppt_y-.1"/>
                                              </p:val>
                                            </p:tav>
                                            <p:tav tm="100000">
                                              <p:val>
                                                <p:strVal val="#ppt_y"/>
                                              </p:val>
                                            </p:tav>
                                          </p:tavLst>
                                        </p:anim>
                                      </p:childTnLst>
                                    </p:cTn>
                                  </p:par>
                                </p:childTnLst>
                              </p:cTn>
                            </p:par>
                            <p:par>
                              <p:cTn id="23" fill="hold">
                                <p:stCondLst>
                                  <p:cond delay="22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8">
            <a:extLst>
              <a:ext uri="{FF2B5EF4-FFF2-40B4-BE49-F238E27FC236}">
                <a16:creationId xmlns:a16="http://schemas.microsoft.com/office/drawing/2014/main" xmlns="" id="{19A0BD80-F9AC-4A36-95A2-8B38220254C3}"/>
              </a:ext>
            </a:extLst>
          </p:cNvPr>
          <p:cNvPicPr>
            <a:picLocks noChangeAspect="1"/>
          </p:cNvPicPr>
          <p:nvPr/>
        </p:nvPicPr>
        <p:blipFill rotWithShape="1">
          <a:blip r:embed="rId5">
            <a:extLst>
              <a:ext uri="{28A0092B-C50C-407E-A947-70E740481C1C}">
                <a14:useLocalDpi xmlns:a14="http://schemas.microsoft.com/office/drawing/2010/main" val="0"/>
              </a:ext>
            </a:extLst>
          </a:blip>
          <a:srcRect l="39814"/>
          <a:stretch/>
        </p:blipFill>
        <p:spPr>
          <a:xfrm flipH="1">
            <a:off x="0" y="-1"/>
            <a:ext cx="9144000" cy="6858000"/>
          </a:xfrm>
          <a:prstGeom prst="rect">
            <a:avLst/>
          </a:prstGeom>
        </p:spPr>
      </p:pic>
      <p:pic>
        <p:nvPicPr>
          <p:cNvPr id="12" name="Picture 11" descr="A picture containing toy, doll, vector graphics, clipart&#10;&#10;Description automatically generated">
            <a:extLst>
              <a:ext uri="{FF2B5EF4-FFF2-40B4-BE49-F238E27FC236}">
                <a16:creationId xmlns:a16="http://schemas.microsoft.com/office/drawing/2014/main" xmlns="" id="{A677EF4A-24D2-4404-9E82-FA04D0B7ED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10879" y="886375"/>
            <a:ext cx="6233121" cy="4937760"/>
          </a:xfrm>
          <a:prstGeom prst="rect">
            <a:avLst/>
          </a:prstGeom>
        </p:spPr>
      </p:pic>
      <p:sp>
        <p:nvSpPr>
          <p:cNvPr id="3" name="Speech Bubble: Oval 2">
            <a:extLst>
              <a:ext uri="{FF2B5EF4-FFF2-40B4-BE49-F238E27FC236}">
                <a16:creationId xmlns:a16="http://schemas.microsoft.com/office/drawing/2014/main" xmlns="" id="{9FEDCAEF-E932-4ED3-8D37-413CFE87D103}"/>
              </a:ext>
            </a:extLst>
          </p:cNvPr>
          <p:cNvSpPr/>
          <p:nvPr/>
        </p:nvSpPr>
        <p:spPr>
          <a:xfrm flipH="1">
            <a:off x="7482880" y="1401094"/>
            <a:ext cx="1382672" cy="1504335"/>
          </a:xfrm>
          <a:prstGeom prst="wedgeEllipseCallout">
            <a:avLst/>
          </a:prstGeom>
          <a:solidFill>
            <a:srgbClr val="FFFF66"/>
          </a:solidFill>
          <a:ln w="28575">
            <a:solidFill>
              <a:srgbClr val="FFFF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NHẬN XÉT</a:t>
            </a:r>
          </a:p>
        </p:txBody>
      </p:sp>
      <p:sp>
        <p:nvSpPr>
          <p:cNvPr id="11" name="Speech Bubble: Oval 10">
            <a:extLst>
              <a:ext uri="{FF2B5EF4-FFF2-40B4-BE49-F238E27FC236}">
                <a16:creationId xmlns:a16="http://schemas.microsoft.com/office/drawing/2014/main" xmlns="" id="{4B4D17F4-4E8D-4BE6-8A66-73B6CD9D52F7}"/>
              </a:ext>
            </a:extLst>
          </p:cNvPr>
          <p:cNvSpPr/>
          <p:nvPr/>
        </p:nvSpPr>
        <p:spPr>
          <a:xfrm>
            <a:off x="3200767" y="1519083"/>
            <a:ext cx="1371233" cy="1504335"/>
          </a:xfrm>
          <a:prstGeom prst="wedgeEllipseCallout">
            <a:avLst/>
          </a:prstGeom>
          <a:solidFill>
            <a:srgbClr val="FFFF66"/>
          </a:solidFill>
          <a:ln w="28575">
            <a:solidFill>
              <a:srgbClr val="FFFF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66CC"/>
                </a:solidFill>
                <a:effectLst/>
                <a:uLnTx/>
                <a:uFillTx/>
                <a:latin typeface="Calibri" panose="020F0502020204030204" pitchFamily="34" charset="0"/>
                <a:ea typeface="+mn-ea"/>
                <a:cs typeface="Calibri" panose="020F0502020204030204" pitchFamily="34" charset="0"/>
              </a:rPr>
              <a:t>TRÌNH BÀY</a:t>
            </a:r>
          </a:p>
        </p:txBody>
      </p:sp>
      <p:pic>
        <p:nvPicPr>
          <p:cNvPr id="4" name="Picture 3">
            <a:extLst>
              <a:ext uri="{FF2B5EF4-FFF2-40B4-BE49-F238E27FC236}">
                <a16:creationId xmlns:a16="http://schemas.microsoft.com/office/drawing/2014/main" xmlns="" id="{75D39DE4-2829-4BDD-947D-21B00ABA56C1}"/>
              </a:ext>
            </a:extLst>
          </p:cNvPr>
          <p:cNvPicPr>
            <a:picLocks noChangeAspect="1"/>
          </p:cNvPicPr>
          <p:nvPr/>
        </p:nvPicPr>
        <p:blipFill>
          <a:blip r:embed="rId7"/>
          <a:stretch>
            <a:fillRect/>
          </a:stretch>
        </p:blipFill>
        <p:spPr>
          <a:xfrm>
            <a:off x="1458684" y="527125"/>
            <a:ext cx="1742083" cy="4127350"/>
          </a:xfrm>
          <a:prstGeom prst="rect">
            <a:avLst/>
          </a:prstGeom>
        </p:spPr>
      </p:pic>
    </p:spTree>
    <p:extLst>
      <p:ext uri="{BB962C8B-B14F-4D97-AF65-F5344CB8AC3E}">
        <p14:creationId xmlns:p14="http://schemas.microsoft.com/office/powerpoint/2010/main" val="29666794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0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50000">
                                          <p:cBhvr additive="base">
                                            <p:cTn id="7" dur="5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uỷn.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subTnLst>
                                        <p:audio>
                                          <p:cMediaNode>
                                            <p:cTn display="0" masterRel="sameClick">
                                              <p:stCondLst>
                                                <p:cond evt="begin" delay="0">
                                                  <p:tn val="11"/>
                                                </p:cond>
                                              </p:stCondLst>
                                              <p:endCondLst>
                                                <p:cond evt="onStopAudio" delay="0">
                                                  <p:tgtEl>
                                                    <p:sldTgt/>
                                                  </p:tgtEl>
                                                </p:cond>
                                              </p:endCondLst>
                                            </p:cTn>
                                            <p:tgtEl>
                                              <p:sndTgt r:embed="rId4" name="Trò-chơi-chíu.wav"/>
                                            </p:tgtEl>
                                          </p:cMediaNode>
                                        </p:audio>
                                      </p:sub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1150"/>
                                </p:stCondLst>
                                <p:childTnLst>
                                  <p:par>
                                    <p:cTn id="9" presetID="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8" name="uỷn.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subTnLst>
                                        <p:audio>
                                          <p:cMediaNode>
                                            <p:cTn display="0" masterRel="sameClick">
                                              <p:stCondLst>
                                                <p:cond evt="begin" delay="0">
                                                  <p:tn val="15"/>
                                                </p:cond>
                                              </p:stCondLst>
                                              <p:endCondLst>
                                                <p:cond evt="onStopAudio" delay="0">
                                                  <p:tgtEl>
                                                    <p:sldTgt/>
                                                  </p:tgtEl>
                                                </p:cond>
                                              </p:endCondLst>
                                            </p:cTn>
                                            <p:tgtEl>
                                              <p:sndTgt r:embed="rId9" name="Trò-chơi-chíu.wav"/>
                                            </p:tgtEl>
                                          </p:cMediaNode>
                                        </p:audio>
                                      </p:sub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1"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2">
            <a:extLst>
              <a:ext uri="{FF2B5EF4-FFF2-40B4-BE49-F238E27FC236}">
                <a16:creationId xmlns:a16="http://schemas.microsoft.com/office/drawing/2014/main" xmlns="" id="{B21A1313-A382-435B-B5D6-C525F1456ED9}"/>
              </a:ext>
            </a:extLst>
          </p:cNvPr>
          <p:cNvSpPr/>
          <p:nvPr/>
        </p:nvSpPr>
        <p:spPr>
          <a:xfrm>
            <a:off x="354330" y="457200"/>
            <a:ext cx="8435340" cy="6092456"/>
          </a:xfrm>
          <a:prstGeom prst="roundRect">
            <a:avLst/>
          </a:prstGeom>
          <a:noFill/>
          <a:ln w="38100">
            <a:solidFill>
              <a:srgbClr val="67A125"/>
            </a:solidFill>
          </a:ln>
          <a:effectLst>
            <a:glow rad="101600">
              <a:srgbClr val="7BC22C">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pic>
        <p:nvPicPr>
          <p:cNvPr id="4" name="图片 8">
            <a:extLst>
              <a:ext uri="{FF2B5EF4-FFF2-40B4-BE49-F238E27FC236}">
                <a16:creationId xmlns:a16="http://schemas.microsoft.com/office/drawing/2014/main" xmlns="" id="{F3E47FCB-9148-4645-9A59-872528341FB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045161" y="0"/>
            <a:ext cx="1098839" cy="1828800"/>
          </a:xfrm>
          <a:prstGeom prst="rect">
            <a:avLst/>
          </a:prstGeom>
        </p:spPr>
      </p:pic>
      <p:sp>
        <p:nvSpPr>
          <p:cNvPr id="13" name="Rectangle: Rounded Corners 12">
            <a:extLst>
              <a:ext uri="{FF2B5EF4-FFF2-40B4-BE49-F238E27FC236}">
                <a16:creationId xmlns:a16="http://schemas.microsoft.com/office/drawing/2014/main" xmlns="" id="{47A5992F-3A3D-432F-BADD-B670A40BAE7D}"/>
              </a:ext>
            </a:extLst>
          </p:cNvPr>
          <p:cNvSpPr/>
          <p:nvPr/>
        </p:nvSpPr>
        <p:spPr>
          <a:xfrm>
            <a:off x="672508" y="698200"/>
            <a:ext cx="4813892" cy="16792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2400" dirty="0">
                <a:latin typeface="Arial" panose="020B0604020202020204" pitchFamily="34" charset="0"/>
                <a:cs typeface="Arial" panose="020B0604020202020204" pitchFamily="34" charset="0"/>
              </a:rPr>
              <a:t>a. </a:t>
            </a:r>
            <a:r>
              <a:rPr lang="vi-VN" sz="2400" dirty="0">
                <a:latin typeface="Arial" panose="020B0604020202020204" pitchFamily="34" charset="0"/>
                <a:cs typeface="Arial" panose="020B0604020202020204" pitchFamily="34" charset="0"/>
              </a:rPr>
              <a:t>Trong túi vải thô của bà có đủ thứ quà, mùa nào thức nấy: nhãn tháng Sáu, na tháng Bảy, roi mùa hạ, </a:t>
            </a:r>
            <a:r>
              <a:rPr lang="en-US" sz="2400" dirty="0">
                <a:latin typeface="Arial" panose="020B0604020202020204" pitchFamily="34" charset="0"/>
                <a:cs typeface="Arial" panose="020B0604020202020204" pitchFamily="34" charset="0"/>
              </a:rPr>
              <a:t>h</a:t>
            </a:r>
            <a:r>
              <a:rPr lang="vi-VN" sz="2400" dirty="0">
                <a:latin typeface="Arial" panose="020B0604020202020204" pitchFamily="34" charset="0"/>
                <a:cs typeface="Arial" panose="020B0604020202020204" pitchFamily="34" charset="0"/>
              </a:rPr>
              <a:t>ương sen mùa thu.</a:t>
            </a:r>
          </a:p>
          <a:p>
            <a:pPr algn="r"/>
            <a:r>
              <a:rPr lang="vi-VN" sz="2400" dirty="0">
                <a:latin typeface="Arial" panose="020B0604020202020204" pitchFamily="34" charset="0"/>
                <a:cs typeface="Arial" panose="020B0604020202020204" pitchFamily="34" charset="0"/>
              </a:rPr>
              <a:t>(Theo Ma Văn Kháng)</a:t>
            </a:r>
          </a:p>
        </p:txBody>
      </p:sp>
      <p:pic>
        <p:nvPicPr>
          <p:cNvPr id="14" name="Picture 13" descr="A picture containing metalware&#10;&#10;Description automatically generated">
            <a:extLst>
              <a:ext uri="{FF2B5EF4-FFF2-40B4-BE49-F238E27FC236}">
                <a16:creationId xmlns:a16="http://schemas.microsoft.com/office/drawing/2014/main" xmlns="" id="{CBA8E09D-E6A5-4D62-8928-A5E6BFFC1C6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6057" t="11398" r="29213" b="58280"/>
          <a:stretch/>
        </p:blipFill>
        <p:spPr>
          <a:xfrm>
            <a:off x="5538989" y="1331908"/>
            <a:ext cx="505838" cy="457200"/>
          </a:xfrm>
          <a:prstGeom prst="rect">
            <a:avLst/>
          </a:prstGeom>
        </p:spPr>
      </p:pic>
      <p:sp>
        <p:nvSpPr>
          <p:cNvPr id="15" name="TextBox 14">
            <a:extLst>
              <a:ext uri="{FF2B5EF4-FFF2-40B4-BE49-F238E27FC236}">
                <a16:creationId xmlns:a16="http://schemas.microsoft.com/office/drawing/2014/main" xmlns="" id="{C050E844-22E4-43D0-8A99-04526153F3E5}"/>
              </a:ext>
            </a:extLst>
          </p:cNvPr>
          <p:cNvSpPr txBox="1"/>
          <p:nvPr/>
        </p:nvSpPr>
        <p:spPr>
          <a:xfrm>
            <a:off x="6004158" y="1244026"/>
            <a:ext cx="2785513" cy="1077218"/>
          </a:xfrm>
          <a:prstGeom prst="rect">
            <a:avLst/>
          </a:prstGeom>
          <a:noFill/>
        </p:spPr>
        <p:txBody>
          <a:bodyPr wrap="square">
            <a:spAutoFit/>
          </a:bodyPr>
          <a:lstStyle/>
          <a:p>
            <a:pPr lvl="0"/>
            <a:r>
              <a:rPr lang="en-US" sz="3200" dirty="0" err="1">
                <a:solidFill>
                  <a:srgbClr val="9900CC"/>
                </a:solidFill>
                <a:latin typeface="Calibri" panose="020F0502020204030204" pitchFamily="34" charset="0"/>
                <a:ea typeface="Times New Roman" panose="02020603050405020304" pitchFamily="18" charset="0"/>
                <a:cs typeface="Calibri" panose="020F0502020204030204" pitchFamily="34" charset="0"/>
              </a:rPr>
              <a:t>Báo</a:t>
            </a:r>
            <a:r>
              <a:rPr lang="en-US" sz="3200" dirty="0">
                <a:solidFill>
                  <a:srgbClr val="9900CC"/>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9900CC"/>
                </a:solidFill>
                <a:latin typeface="Calibri" panose="020F0502020204030204" pitchFamily="34" charset="0"/>
                <a:ea typeface="Times New Roman" panose="02020603050405020304" pitchFamily="18" charset="0"/>
                <a:cs typeface="Calibri" panose="020F0502020204030204" pitchFamily="34" charset="0"/>
              </a:rPr>
              <a:t>hiệu</a:t>
            </a:r>
            <a:r>
              <a:rPr lang="en-US" sz="3200" dirty="0">
                <a:solidFill>
                  <a:srgbClr val="9900CC"/>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9900CC"/>
                </a:solidFill>
                <a:latin typeface="Calibri" panose="020F0502020204030204" pitchFamily="34" charset="0"/>
                <a:ea typeface="Times New Roman" panose="02020603050405020304" pitchFamily="18" charset="0"/>
                <a:cs typeface="Calibri" panose="020F0502020204030204" pitchFamily="34" charset="0"/>
              </a:rPr>
              <a:t>phần</a:t>
            </a:r>
            <a:r>
              <a:rPr lang="en-US" sz="3200" dirty="0">
                <a:solidFill>
                  <a:srgbClr val="9900CC"/>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9900CC"/>
                </a:solidFill>
                <a:latin typeface="Calibri" panose="020F0502020204030204" pitchFamily="34" charset="0"/>
                <a:ea typeface="Times New Roman" panose="02020603050405020304" pitchFamily="18" charset="0"/>
                <a:cs typeface="Calibri" panose="020F0502020204030204" pitchFamily="34" charset="0"/>
              </a:rPr>
              <a:t>liệt</a:t>
            </a:r>
            <a:r>
              <a:rPr lang="en-US" sz="3200" dirty="0">
                <a:solidFill>
                  <a:srgbClr val="9900CC"/>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9900CC"/>
                </a:solidFill>
                <a:latin typeface="Calibri" panose="020F0502020204030204" pitchFamily="34" charset="0"/>
                <a:ea typeface="Times New Roman" panose="02020603050405020304" pitchFamily="18" charset="0"/>
                <a:cs typeface="Calibri" panose="020F0502020204030204" pitchFamily="34" charset="0"/>
              </a:rPr>
              <a:t>kê</a:t>
            </a:r>
            <a:endParaRPr kumimoji="0" lang="vi-VN" sz="3200" b="0" i="0" u="none" strike="noStrike" kern="1200" cap="none" spc="0" normalizeH="0" baseline="0" noProof="0" dirty="0">
              <a:ln>
                <a:noFill/>
              </a:ln>
              <a:solidFill>
                <a:srgbClr val="9900CC"/>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16" name="Rectangle: Rounded Corners 15">
            <a:extLst>
              <a:ext uri="{FF2B5EF4-FFF2-40B4-BE49-F238E27FC236}">
                <a16:creationId xmlns:a16="http://schemas.microsoft.com/office/drawing/2014/main" xmlns="" id="{81E7727B-C4FE-4571-936B-1F36A507C138}"/>
              </a:ext>
            </a:extLst>
          </p:cNvPr>
          <p:cNvSpPr/>
          <p:nvPr/>
        </p:nvSpPr>
        <p:spPr>
          <a:xfrm>
            <a:off x="603397" y="2879581"/>
            <a:ext cx="4935592" cy="1479767"/>
          </a:xfrm>
          <a:prstGeom prst="roundRect">
            <a:avLst/>
          </a:prstGeom>
          <a:solidFill>
            <a:srgbClr val="AE78D6"/>
          </a:solidFill>
        </p:spPr>
        <p:style>
          <a:lnRef idx="1">
            <a:schemeClr val="accent2"/>
          </a:lnRef>
          <a:fillRef idx="2">
            <a:schemeClr val="accent2"/>
          </a:fillRef>
          <a:effectRef idx="1">
            <a:schemeClr val="accent2"/>
          </a:effectRef>
          <a:fontRef idx="minor">
            <a:schemeClr val="dk1"/>
          </a:fontRef>
        </p:style>
        <p:txBody>
          <a:bodyPr rtlCol="0" anchor="ctr"/>
          <a:lstStyle/>
          <a:p>
            <a:pPr algn="just"/>
            <a:r>
              <a:rPr lang="vi-VN" sz="2400" dirty="0">
                <a:latin typeface="Arial" panose="020B0604020202020204" pitchFamily="34" charset="0"/>
                <a:cs typeface="Arial" panose="020B0604020202020204" pitchFamily="34" charset="0"/>
              </a:rPr>
              <a:t>b. Hoa giấy có một đặc điểm khác với nhiều loài hoa: hoa rụng mà vẫn còn tươi nguyên.</a:t>
            </a:r>
          </a:p>
          <a:p>
            <a:pPr algn="r"/>
            <a:r>
              <a:rPr lang="vi-VN" sz="2400" dirty="0">
                <a:latin typeface="Arial" panose="020B0604020202020204" pitchFamily="34" charset="0"/>
                <a:cs typeface="Arial" panose="020B0604020202020204" pitchFamily="34" charset="0"/>
              </a:rPr>
              <a:t>(Theo Trần Hoài Dương)</a:t>
            </a:r>
          </a:p>
        </p:txBody>
      </p:sp>
      <p:pic>
        <p:nvPicPr>
          <p:cNvPr id="19" name="Picture 18" descr="A picture containing metalware&#10;&#10;Description automatically generated">
            <a:extLst>
              <a:ext uri="{FF2B5EF4-FFF2-40B4-BE49-F238E27FC236}">
                <a16:creationId xmlns:a16="http://schemas.microsoft.com/office/drawing/2014/main" xmlns="" id="{9A2B4C93-9537-46BC-B2A3-24D67367AAB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6057" t="11398" r="29213" b="58280"/>
          <a:stretch/>
        </p:blipFill>
        <p:spPr>
          <a:xfrm>
            <a:off x="5579659" y="3361954"/>
            <a:ext cx="505838" cy="457200"/>
          </a:xfrm>
          <a:prstGeom prst="rect">
            <a:avLst/>
          </a:prstGeom>
        </p:spPr>
      </p:pic>
      <p:sp>
        <p:nvSpPr>
          <p:cNvPr id="20" name="TextBox 19">
            <a:extLst>
              <a:ext uri="{FF2B5EF4-FFF2-40B4-BE49-F238E27FC236}">
                <a16:creationId xmlns:a16="http://schemas.microsoft.com/office/drawing/2014/main" xmlns="" id="{22D34B0D-1C1B-4F2B-B451-BDC262AC0D1E}"/>
              </a:ext>
            </a:extLst>
          </p:cNvPr>
          <p:cNvSpPr txBox="1"/>
          <p:nvPr/>
        </p:nvSpPr>
        <p:spPr>
          <a:xfrm>
            <a:off x="6044827" y="3274071"/>
            <a:ext cx="2785513" cy="1077218"/>
          </a:xfrm>
          <a:prstGeom prst="rect">
            <a:avLst/>
          </a:prstGeom>
          <a:noFill/>
        </p:spPr>
        <p:txBody>
          <a:bodyPr wrap="square">
            <a:spAutoFit/>
          </a:bodyPr>
          <a:lstStyle/>
          <a:p>
            <a:pPr lvl="0"/>
            <a:r>
              <a:rPr lang="en-US" sz="3200" dirty="0" err="1">
                <a:solidFill>
                  <a:srgbClr val="9900CC"/>
                </a:solidFill>
                <a:latin typeface="Calibri" panose="020F0502020204030204" pitchFamily="34" charset="0"/>
                <a:ea typeface="Times New Roman" panose="02020603050405020304" pitchFamily="18" charset="0"/>
                <a:cs typeface="Calibri" panose="020F0502020204030204" pitchFamily="34" charset="0"/>
              </a:rPr>
              <a:t>Báo</a:t>
            </a:r>
            <a:r>
              <a:rPr lang="en-US" sz="3200" dirty="0">
                <a:solidFill>
                  <a:srgbClr val="9900CC"/>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9900CC"/>
                </a:solidFill>
                <a:latin typeface="Calibri" panose="020F0502020204030204" pitchFamily="34" charset="0"/>
                <a:ea typeface="Times New Roman" panose="02020603050405020304" pitchFamily="18" charset="0"/>
                <a:cs typeface="Calibri" panose="020F0502020204030204" pitchFamily="34" charset="0"/>
              </a:rPr>
              <a:t>hiệu</a:t>
            </a:r>
            <a:r>
              <a:rPr lang="en-US" sz="3200" dirty="0">
                <a:solidFill>
                  <a:srgbClr val="9900CC"/>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9900CC"/>
                </a:solidFill>
                <a:latin typeface="Calibri" panose="020F0502020204030204" pitchFamily="34" charset="0"/>
                <a:ea typeface="Times New Roman" panose="02020603050405020304" pitchFamily="18" charset="0"/>
                <a:cs typeface="Calibri" panose="020F0502020204030204" pitchFamily="34" charset="0"/>
              </a:rPr>
              <a:t>phần</a:t>
            </a:r>
            <a:r>
              <a:rPr lang="en-US" sz="3200" dirty="0">
                <a:solidFill>
                  <a:srgbClr val="9900CC"/>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9900CC"/>
                </a:solidFill>
                <a:latin typeface="Calibri" panose="020F0502020204030204" pitchFamily="34" charset="0"/>
                <a:ea typeface="Times New Roman" panose="02020603050405020304" pitchFamily="18" charset="0"/>
                <a:cs typeface="Calibri" panose="020F0502020204030204" pitchFamily="34" charset="0"/>
              </a:rPr>
              <a:t>giải</a:t>
            </a:r>
            <a:r>
              <a:rPr lang="en-US" sz="3200" dirty="0">
                <a:solidFill>
                  <a:srgbClr val="9900CC"/>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9900CC"/>
                </a:solidFill>
                <a:latin typeface="Calibri" panose="020F0502020204030204" pitchFamily="34" charset="0"/>
                <a:ea typeface="Times New Roman" panose="02020603050405020304" pitchFamily="18" charset="0"/>
                <a:cs typeface="Calibri" panose="020F0502020204030204" pitchFamily="34" charset="0"/>
              </a:rPr>
              <a:t>thích</a:t>
            </a:r>
            <a:endParaRPr kumimoji="0" lang="vi-VN" sz="3200" b="0" i="0" u="none" strike="noStrike" kern="1200" cap="none" spc="0" normalizeH="0" baseline="0" noProof="0" dirty="0">
              <a:ln>
                <a:noFill/>
              </a:ln>
              <a:solidFill>
                <a:srgbClr val="9900CC"/>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21" name="Rectangle: Rounded Corners 20">
            <a:extLst>
              <a:ext uri="{FF2B5EF4-FFF2-40B4-BE49-F238E27FC236}">
                <a16:creationId xmlns:a16="http://schemas.microsoft.com/office/drawing/2014/main" xmlns="" id="{4B3C8B31-D4AE-4B01-BC17-EF14A7150F04}"/>
              </a:ext>
            </a:extLst>
          </p:cNvPr>
          <p:cNvSpPr/>
          <p:nvPr/>
        </p:nvSpPr>
        <p:spPr>
          <a:xfrm>
            <a:off x="603397" y="4838715"/>
            <a:ext cx="4935592" cy="1321085"/>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just"/>
            <a:r>
              <a:rPr lang="vi-VN" sz="2400" dirty="0">
                <a:latin typeface="Arial" panose="020B0604020202020204" pitchFamily="34" charset="0"/>
                <a:cs typeface="Arial" panose="020B0604020202020204" pitchFamily="34" charset="0"/>
              </a:rPr>
              <a:t>c. Chú sóc có bộ lông khá đẹp: lưng xám nhưng bụng và chóp đuôi lại đỏ rực.</a:t>
            </a:r>
          </a:p>
          <a:p>
            <a:pPr algn="r"/>
            <a:r>
              <a:rPr lang="vi-VN" sz="2400" dirty="0">
                <a:latin typeface="Arial" panose="020B0604020202020204" pitchFamily="34" charset="0"/>
                <a:cs typeface="Arial" panose="020B0604020202020204" pitchFamily="34" charset="0"/>
              </a:rPr>
              <a:t>(Theo Ngô Quân Miện)</a:t>
            </a:r>
          </a:p>
        </p:txBody>
      </p:sp>
      <p:pic>
        <p:nvPicPr>
          <p:cNvPr id="22" name="Picture 21" descr="A picture containing metalware&#10;&#10;Description automatically generated">
            <a:extLst>
              <a:ext uri="{FF2B5EF4-FFF2-40B4-BE49-F238E27FC236}">
                <a16:creationId xmlns:a16="http://schemas.microsoft.com/office/drawing/2014/main" xmlns="" id="{AF5D574E-A360-4EDF-B5DE-4A212831E10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6057" t="11398" r="29213" b="58280"/>
          <a:stretch/>
        </p:blipFill>
        <p:spPr>
          <a:xfrm>
            <a:off x="5629596" y="5265814"/>
            <a:ext cx="505838" cy="457200"/>
          </a:xfrm>
          <a:prstGeom prst="rect">
            <a:avLst/>
          </a:prstGeom>
        </p:spPr>
      </p:pic>
      <p:sp>
        <p:nvSpPr>
          <p:cNvPr id="23" name="TextBox 22">
            <a:extLst>
              <a:ext uri="{FF2B5EF4-FFF2-40B4-BE49-F238E27FC236}">
                <a16:creationId xmlns:a16="http://schemas.microsoft.com/office/drawing/2014/main" xmlns="" id="{1B83C4D0-2923-4359-8033-6F9B967C7005}"/>
              </a:ext>
            </a:extLst>
          </p:cNvPr>
          <p:cNvSpPr txBox="1"/>
          <p:nvPr/>
        </p:nvSpPr>
        <p:spPr>
          <a:xfrm>
            <a:off x="6094764" y="5177931"/>
            <a:ext cx="2943973" cy="1077218"/>
          </a:xfrm>
          <a:prstGeom prst="rect">
            <a:avLst/>
          </a:prstGeom>
          <a:noFill/>
        </p:spPr>
        <p:txBody>
          <a:bodyPr wrap="square">
            <a:spAutoFit/>
          </a:bodyPr>
          <a:lstStyle/>
          <a:p>
            <a:pPr lvl="0"/>
            <a:r>
              <a:rPr lang="en-US" sz="3200" dirty="0" err="1">
                <a:solidFill>
                  <a:srgbClr val="9900CC"/>
                </a:solidFill>
                <a:latin typeface="Calibri" panose="020F0502020204030204" pitchFamily="34" charset="0"/>
                <a:ea typeface="Times New Roman" panose="02020603050405020304" pitchFamily="18" charset="0"/>
                <a:cs typeface="Calibri" panose="020F0502020204030204" pitchFamily="34" charset="0"/>
              </a:rPr>
              <a:t>Báo</a:t>
            </a:r>
            <a:r>
              <a:rPr lang="en-US" sz="3200" dirty="0">
                <a:solidFill>
                  <a:srgbClr val="9900CC"/>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9900CC"/>
                </a:solidFill>
                <a:latin typeface="Calibri" panose="020F0502020204030204" pitchFamily="34" charset="0"/>
                <a:ea typeface="Times New Roman" panose="02020603050405020304" pitchFamily="18" charset="0"/>
                <a:cs typeface="Calibri" panose="020F0502020204030204" pitchFamily="34" charset="0"/>
              </a:rPr>
              <a:t>hiệu</a:t>
            </a:r>
            <a:r>
              <a:rPr lang="en-US" sz="3200" dirty="0">
                <a:solidFill>
                  <a:srgbClr val="9900CC"/>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9900CC"/>
                </a:solidFill>
                <a:latin typeface="Calibri" panose="020F0502020204030204" pitchFamily="34" charset="0"/>
                <a:ea typeface="Times New Roman" panose="02020603050405020304" pitchFamily="18" charset="0"/>
                <a:cs typeface="Calibri" panose="020F0502020204030204" pitchFamily="34" charset="0"/>
              </a:rPr>
              <a:t>phần</a:t>
            </a:r>
            <a:r>
              <a:rPr lang="en-US" sz="3200" dirty="0">
                <a:solidFill>
                  <a:srgbClr val="9900CC"/>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9900CC"/>
                </a:solidFill>
                <a:latin typeface="Calibri" panose="020F0502020204030204" pitchFamily="34" charset="0"/>
                <a:ea typeface="Times New Roman" panose="02020603050405020304" pitchFamily="18" charset="0"/>
                <a:cs typeface="Calibri" panose="020F0502020204030204" pitchFamily="34" charset="0"/>
              </a:rPr>
              <a:t>giải</a:t>
            </a:r>
            <a:r>
              <a:rPr lang="en-US" sz="3200" dirty="0">
                <a:solidFill>
                  <a:srgbClr val="9900CC"/>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9900CC"/>
                </a:solidFill>
                <a:latin typeface="Calibri" panose="020F0502020204030204" pitchFamily="34" charset="0"/>
                <a:ea typeface="Times New Roman" panose="02020603050405020304" pitchFamily="18" charset="0"/>
                <a:cs typeface="Calibri" panose="020F0502020204030204" pitchFamily="34" charset="0"/>
              </a:rPr>
              <a:t>thích</a:t>
            </a:r>
            <a:endParaRPr kumimoji="0" lang="vi-VN" sz="3200" b="0" i="0" u="none" strike="noStrike" kern="1200" cap="none" spc="0" normalizeH="0" baseline="0" noProof="0" dirty="0">
              <a:ln>
                <a:noFill/>
              </a:ln>
              <a:solidFill>
                <a:srgbClr val="9900CC"/>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060965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subTnLst>
                                    <p:audio>
                                      <p:cMediaNode>
                                        <p:cTn display="0" masterRel="sameClick">
                                          <p:stCondLst>
                                            <p:cond evt="begin" delay="0">
                                              <p:tn val="14"/>
                                            </p:cond>
                                          </p:stCondLst>
                                          <p:endCondLst>
                                            <p:cond evt="onStopAudio" delay="0">
                                              <p:tgtEl>
                                                <p:sldTgt/>
                                              </p:tgtEl>
                                            </p:cond>
                                          </p:endCondLst>
                                        </p:cTn>
                                        <p:tgtEl>
                                          <p:sndTgt r:embed="rId3" name="Trò-chơi-ting.wav"/>
                                        </p:tgtEl>
                                      </p:cMediaNode>
                                    </p:audio>
                                  </p:sub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right)">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subTnLst>
                                    <p:audio>
                                      <p:cMediaNode>
                                        <p:cTn display="0" masterRel="sameClick">
                                          <p:stCondLst>
                                            <p:cond evt="begin" delay="0">
                                              <p:tn val="28"/>
                                            </p:cond>
                                          </p:stCondLst>
                                          <p:endCondLst>
                                            <p:cond evt="onStopAudio" delay="0">
                                              <p:tgtEl>
                                                <p:sldTgt/>
                                              </p:tgtEl>
                                            </p:cond>
                                          </p:endCondLst>
                                        </p:cTn>
                                        <p:tgtEl>
                                          <p:sndTgt r:embed="rId3" name="Trò-chơi-ting.wav"/>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right)">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left)">
                                      <p:cBhvr>
                                        <p:cTn id="44" dur="500"/>
                                        <p:tgtEl>
                                          <p:spTgt spid="23"/>
                                        </p:tgtEl>
                                      </p:cBhvr>
                                    </p:animEffect>
                                  </p:childTnLst>
                                  <p:subTnLst>
                                    <p:audio>
                                      <p:cMediaNode>
                                        <p:cTn display="0" masterRel="sameClick">
                                          <p:stCondLst>
                                            <p:cond evt="begin" delay="0">
                                              <p:tn val="42"/>
                                            </p:cond>
                                          </p:stCondLst>
                                          <p:endCondLst>
                                            <p:cond evt="onStopAudio" delay="0">
                                              <p:tgtEl>
                                                <p:sldTgt/>
                                              </p:tgtEl>
                                            </p:cond>
                                          </p:endCondLst>
                                        </p:cTn>
                                        <p:tgtEl>
                                          <p:sndTgt r:embed="rId3" name="Trò-chơi-t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16" grpId="0" animBg="1"/>
      <p:bldP spid="20" grpId="0"/>
      <p:bldP spid="21"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xmlns="" id="{64DD2FA9-26B7-4639-8CC5-D025E336AA83}"/>
              </a:ext>
            </a:extLst>
          </p:cNvPr>
          <p:cNvPicPr>
            <a:picLocks noChangeAspect="1"/>
          </p:cNvPicPr>
          <p:nvPr/>
        </p:nvPicPr>
        <p:blipFill rotWithShape="1">
          <a:blip r:embed="rId3">
            <a:extLst>
              <a:ext uri="{28A0092B-C50C-407E-A947-70E740481C1C}">
                <a14:useLocalDpi xmlns:a14="http://schemas.microsoft.com/office/drawing/2010/main" val="0"/>
              </a:ext>
            </a:extLst>
          </a:blip>
          <a:srcRect l="39760" r="54"/>
          <a:stretch/>
        </p:blipFill>
        <p:spPr>
          <a:xfrm>
            <a:off x="0" y="-1"/>
            <a:ext cx="9144000" cy="6858000"/>
          </a:xfrm>
          <a:prstGeom prst="rect">
            <a:avLst/>
          </a:prstGeom>
        </p:spPr>
      </p:pic>
      <p:pic>
        <p:nvPicPr>
          <p:cNvPr id="5" name="图片 3">
            <a:extLst>
              <a:ext uri="{FF2B5EF4-FFF2-40B4-BE49-F238E27FC236}">
                <a16:creationId xmlns:a16="http://schemas.microsoft.com/office/drawing/2014/main" xmlns="" id="{56FA9A4F-FDD2-41F6-B19C-416B8BF6B5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571" y="261257"/>
            <a:ext cx="3200400" cy="6858000"/>
          </a:xfrm>
          <a:prstGeom prst="rect">
            <a:avLst/>
          </a:prstGeom>
        </p:spPr>
      </p:pic>
      <p:pic>
        <p:nvPicPr>
          <p:cNvPr id="2" name="Picture 1">
            <a:extLst>
              <a:ext uri="{FF2B5EF4-FFF2-40B4-BE49-F238E27FC236}">
                <a16:creationId xmlns:a16="http://schemas.microsoft.com/office/drawing/2014/main" xmlns="" id="{ED4C900F-2EF2-4AA6-9277-881337C4F7F0}"/>
              </a:ext>
            </a:extLst>
          </p:cNvPr>
          <p:cNvPicPr>
            <a:picLocks noChangeAspect="1"/>
          </p:cNvPicPr>
          <p:nvPr/>
        </p:nvPicPr>
        <p:blipFill>
          <a:blip r:embed="rId5"/>
          <a:stretch>
            <a:fillRect/>
          </a:stretch>
        </p:blipFill>
        <p:spPr>
          <a:xfrm>
            <a:off x="2413829" y="1088664"/>
            <a:ext cx="4316342" cy="1664352"/>
          </a:xfrm>
          <a:prstGeom prst="rect">
            <a:avLst/>
          </a:prstGeom>
        </p:spPr>
      </p:pic>
      <p:pic>
        <p:nvPicPr>
          <p:cNvPr id="7" name="Picture 6">
            <a:extLst>
              <a:ext uri="{FF2B5EF4-FFF2-40B4-BE49-F238E27FC236}">
                <a16:creationId xmlns:a16="http://schemas.microsoft.com/office/drawing/2014/main" xmlns="" id="{E7157B0C-4E77-4DE5-94D8-1323318B9E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30663" y="2515843"/>
            <a:ext cx="1428591" cy="2651677"/>
          </a:xfrm>
          <a:prstGeom prst="rect">
            <a:avLst/>
          </a:prstGeom>
          <a:ln>
            <a:noFill/>
          </a:ln>
          <a:effectLst>
            <a:softEdge rad="112500"/>
          </a:effectLst>
        </p:spPr>
      </p:pic>
    </p:spTree>
    <p:extLst>
      <p:ext uri="{BB962C8B-B14F-4D97-AF65-F5344CB8AC3E}">
        <p14:creationId xmlns:p14="http://schemas.microsoft.com/office/powerpoint/2010/main" val="3144207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xmlns="" id="{AC828D5C-2610-43F2-8763-7A6BFB378CCD}"/>
              </a:ext>
            </a:extLst>
          </p:cNvPr>
          <p:cNvSpPr/>
          <p:nvPr/>
        </p:nvSpPr>
        <p:spPr>
          <a:xfrm>
            <a:off x="408563" y="505839"/>
            <a:ext cx="8331740" cy="5865779"/>
          </a:xfrm>
          <a:prstGeom prst="roundRect">
            <a:avLst/>
          </a:prstGeom>
          <a:solidFill>
            <a:schemeClr val="bg1"/>
          </a:solidFill>
          <a:ln w="57150">
            <a:solidFill>
              <a:srgbClr val="67A125"/>
            </a:solidFill>
          </a:ln>
          <a:effectLst>
            <a:glow rad="635000">
              <a:srgbClr val="7BC22C">
                <a:alpha val="7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3" name="图片 3">
            <a:extLst>
              <a:ext uri="{FF2B5EF4-FFF2-40B4-BE49-F238E27FC236}">
                <a16:creationId xmlns:a16="http://schemas.microsoft.com/office/drawing/2014/main" xmlns="" id="{65012BBB-D2D7-43A7-9E25-91EE8F16DF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985" y="2654185"/>
            <a:ext cx="3429000" cy="4572000"/>
          </a:xfrm>
          <a:prstGeom prst="rect">
            <a:avLst/>
          </a:prstGeom>
        </p:spPr>
      </p:pic>
      <p:pic>
        <p:nvPicPr>
          <p:cNvPr id="8" name="图片 6">
            <a:extLst>
              <a:ext uri="{FF2B5EF4-FFF2-40B4-BE49-F238E27FC236}">
                <a16:creationId xmlns:a16="http://schemas.microsoft.com/office/drawing/2014/main" xmlns="" id="{2BA606F9-745B-4EE5-A1A5-AD96FF21FE6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rot="19857704">
            <a:off x="7847948" y="144764"/>
            <a:ext cx="1395603" cy="2011680"/>
          </a:xfrm>
          <a:prstGeom prst="rect">
            <a:avLst/>
          </a:prstGeom>
        </p:spPr>
      </p:pic>
      <p:pic>
        <p:nvPicPr>
          <p:cNvPr id="6" name="Picture 5" descr="Text&#10;&#10;Description automatically generated">
            <a:extLst>
              <a:ext uri="{FF2B5EF4-FFF2-40B4-BE49-F238E27FC236}">
                <a16:creationId xmlns:a16="http://schemas.microsoft.com/office/drawing/2014/main" xmlns="" id="{EA407DFB-4A39-4930-9AFA-60223F721FC4}"/>
              </a:ext>
            </a:extLst>
          </p:cNvPr>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val="0"/>
              </a:ext>
            </a:extLst>
          </a:blip>
          <a:stretch>
            <a:fillRect/>
          </a:stretch>
        </p:blipFill>
        <p:spPr>
          <a:xfrm>
            <a:off x="1987190" y="-48638"/>
            <a:ext cx="4800600" cy="6400800"/>
          </a:xfrm>
          <a:prstGeom prst="rect">
            <a:avLst/>
          </a:prstGeom>
        </p:spPr>
      </p:pic>
      <p:pic>
        <p:nvPicPr>
          <p:cNvPr id="12" name="Picture 11" descr="A child reading a book&#10;&#10;Description automatically generated with medium confidence">
            <a:extLst>
              <a:ext uri="{FF2B5EF4-FFF2-40B4-BE49-F238E27FC236}">
                <a16:creationId xmlns:a16="http://schemas.microsoft.com/office/drawing/2014/main" xmlns="" id="{A9B5861E-8429-4CA2-B050-FDE846E7E0E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77671" y="2434370"/>
            <a:ext cx="3017520" cy="4023360"/>
          </a:xfrm>
          <a:prstGeom prst="rect">
            <a:avLst/>
          </a:prstGeom>
        </p:spPr>
      </p:pic>
      <p:sp>
        <p:nvSpPr>
          <p:cNvPr id="14" name="TextBox 13">
            <a:extLst>
              <a:ext uri="{FF2B5EF4-FFF2-40B4-BE49-F238E27FC236}">
                <a16:creationId xmlns:a16="http://schemas.microsoft.com/office/drawing/2014/main" xmlns="" id="{D85027CF-1109-4BE6-A3DA-92809FFB99E4}"/>
              </a:ext>
            </a:extLst>
          </p:cNvPr>
          <p:cNvSpPr txBox="1"/>
          <p:nvPr/>
        </p:nvSpPr>
        <p:spPr>
          <a:xfrm>
            <a:off x="2601891" y="1501952"/>
            <a:ext cx="3528904" cy="2565959"/>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029" sz="4800" b="1" i="0" u="none" strike="noStrike" kern="1200" cap="none" spc="0" normalizeH="0" baseline="0" noProof="0" dirty="0" err="1">
                <a:ln>
                  <a:noFill/>
                </a:ln>
                <a:solidFill>
                  <a:srgbClr val="C00000"/>
                </a:solidFill>
                <a:effectLst/>
                <a:uLnTx/>
                <a:uFillTx/>
                <a:latin typeface="Calibri" panose="020F0502020204030204" pitchFamily="34" charset="0"/>
                <a:ea typeface="Times New Roman" panose="02020603050405020304" pitchFamily="18" charset="0"/>
                <a:cs typeface="Calibri" panose="020F0502020204030204" pitchFamily="34" charset="0"/>
              </a:rPr>
              <a:t>Trò</a:t>
            </a:r>
            <a:r>
              <a:rPr kumimoji="0" lang="en-029" sz="4800" b="1" i="0" u="none" strike="noStrike" kern="1200" cap="none" spc="0" normalizeH="0" noProof="0" dirty="0">
                <a:ln>
                  <a:noFill/>
                </a:ln>
                <a:solidFill>
                  <a:srgbClr val="C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4800" b="1" i="0" u="none" strike="noStrike" kern="1200" cap="none" spc="0" normalizeH="0" noProof="0" dirty="0" err="1">
                <a:ln>
                  <a:noFill/>
                </a:ln>
                <a:solidFill>
                  <a:srgbClr val="C00000"/>
                </a:solidFill>
                <a:effectLst/>
                <a:uLnTx/>
                <a:uFillTx/>
                <a:latin typeface="Calibri" panose="020F0502020204030204" pitchFamily="34" charset="0"/>
                <a:ea typeface="Times New Roman" panose="02020603050405020304" pitchFamily="18" charset="0"/>
                <a:cs typeface="Calibri" panose="020F0502020204030204" pitchFamily="34" charset="0"/>
              </a:rPr>
              <a:t>chơi</a:t>
            </a:r>
            <a:r>
              <a:rPr kumimoji="0" lang="en-029" sz="4800" b="1" i="0" u="none" strike="noStrike" kern="1200" cap="none" spc="0" normalizeH="0" noProof="0" dirty="0">
                <a:ln>
                  <a:noFill/>
                </a:ln>
                <a:solidFill>
                  <a:srgbClr val="C00000"/>
                </a:solidFill>
                <a:effectLst/>
                <a:uLnTx/>
                <a:uFillTx/>
                <a:latin typeface="Calibri" panose="020F0502020204030204" pitchFamily="34" charset="0"/>
                <a:ea typeface="Times New Roman" panose="02020603050405020304" pitchFamily="18" charset="0"/>
                <a:cs typeface="Calibri" panose="020F0502020204030204" pitchFamily="34" charset="0"/>
              </a:rPr>
              <a:t>:</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029" sz="4800" b="1" baseline="0" dirty="0">
                <a:solidFill>
                  <a:srgbClr val="C00000"/>
                </a:solidFill>
                <a:latin typeface="Calibri" panose="020F0502020204030204" pitchFamily="34" charset="0"/>
                <a:ea typeface="Times New Roman" panose="02020603050405020304" pitchFamily="18" charset="0"/>
                <a:cs typeface="Calibri" panose="020F0502020204030204" pitchFamily="34" charset="0"/>
              </a:rPr>
              <a:t>Ai</a:t>
            </a:r>
            <a:r>
              <a:rPr lang="en-029" sz="48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 </a:t>
            </a:r>
            <a:r>
              <a:rPr lang="en-029" sz="4800" b="1" dirty="0" err="1">
                <a:solidFill>
                  <a:srgbClr val="C00000"/>
                </a:solidFill>
                <a:latin typeface="Calibri" panose="020F0502020204030204" pitchFamily="34" charset="0"/>
                <a:ea typeface="Times New Roman" panose="02020603050405020304" pitchFamily="18" charset="0"/>
                <a:cs typeface="Calibri" panose="020F0502020204030204" pitchFamily="34" charset="0"/>
              </a:rPr>
              <a:t>nhanh</a:t>
            </a:r>
            <a:r>
              <a:rPr lang="en-029" sz="48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 ai </a:t>
            </a:r>
            <a:r>
              <a:rPr lang="en-029" sz="4800" b="1" dirty="0" err="1">
                <a:solidFill>
                  <a:srgbClr val="C00000"/>
                </a:solidFill>
                <a:latin typeface="Calibri" panose="020F0502020204030204" pitchFamily="34" charset="0"/>
                <a:ea typeface="Times New Roman" panose="02020603050405020304" pitchFamily="18" charset="0"/>
                <a:cs typeface="Calibri" panose="020F0502020204030204" pitchFamily="34" charset="0"/>
              </a:rPr>
              <a:t>đúng</a:t>
            </a:r>
            <a:endParaRPr kumimoji="0" lang="en-US" sz="4800" b="1" i="0" u="none" strike="noStrike" kern="1200" cap="none" spc="0" normalizeH="0" baseline="0" noProof="0" dirty="0">
              <a:ln>
                <a:noFill/>
              </a:ln>
              <a:solidFill>
                <a:srgbClr val="C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6680116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 calcmode="lin" valueType="num">
                                          <p:cBhvr>
                                            <p:cTn id="14" dur="500" fill="hold"/>
                                            <p:tgtEl>
                                              <p:spTgt spid="8"/>
                                            </p:tgtEl>
                                            <p:attrNameLst>
                                              <p:attrName>style.rotation</p:attrName>
                                            </p:attrNameLst>
                                          </p:cBhvr>
                                          <p:tavLst>
                                            <p:tav tm="0">
                                              <p:val>
                                                <p:fltVal val="90"/>
                                              </p:val>
                                            </p:tav>
                                            <p:tav tm="100000">
                                              <p:val>
                                                <p:fltVal val="0"/>
                                              </p:val>
                                            </p:tav>
                                          </p:tavLst>
                                        </p:anim>
                                        <p:animEffect transition="in" filter="fade">
                                          <p:cBhvr>
                                            <p:cTn id="15" dur="500"/>
                                            <p:tgtEl>
                                              <p:spTgt spid="8"/>
                                            </p:tgtEl>
                                          </p:cBhvr>
                                        </p:animEffect>
                                      </p:childTnLst>
                                    </p:cTn>
                                  </p:par>
                                </p:childTnLst>
                              </p:cTn>
                            </p:par>
                            <p:par>
                              <p:cTn id="16" fill="hold">
                                <p:stCondLst>
                                  <p:cond delay="500"/>
                                </p:stCondLst>
                                <p:childTnLst>
                                  <p:par>
                                    <p:cTn id="17" presetID="2" presetClass="entr" presetSubtype="4" fill="hold" nodeType="afterEffect" p14:presetBounceEnd="50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50000">
                                          <p:cBhvr additive="base">
                                            <p:cTn id="19" dur="5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uỷn.wav"/>
                                            </p:tgtEl>
                                          </p:cMediaNode>
                                        </p:audio>
                                      </p:subTnLst>
                                    </p:cTn>
                                  </p:par>
                                  <p:par>
                                    <p:cTn id="21" presetID="22" presetClass="entr" presetSubtype="1"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 calcmode="lin" valueType="num">
                                          <p:cBhvr>
                                            <p:cTn id="14" dur="500" fill="hold"/>
                                            <p:tgtEl>
                                              <p:spTgt spid="8"/>
                                            </p:tgtEl>
                                            <p:attrNameLst>
                                              <p:attrName>style.rotation</p:attrName>
                                            </p:attrNameLst>
                                          </p:cBhvr>
                                          <p:tavLst>
                                            <p:tav tm="0">
                                              <p:val>
                                                <p:fltVal val="90"/>
                                              </p:val>
                                            </p:tav>
                                            <p:tav tm="100000">
                                              <p:val>
                                                <p:fltVal val="0"/>
                                              </p:val>
                                            </p:tav>
                                          </p:tavLst>
                                        </p:anim>
                                        <p:animEffect transition="in" filter="fade">
                                          <p:cBhvr>
                                            <p:cTn id="15" dur="500"/>
                                            <p:tgtEl>
                                              <p:spTgt spid="8"/>
                                            </p:tgtEl>
                                          </p:cBhvr>
                                        </p:animEffect>
                                      </p:child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8" name="uỷn.wav"/>
                                            </p:tgtEl>
                                          </p:cMediaNode>
                                        </p:audio>
                                      </p:subTnLst>
                                    </p:cTn>
                                  </p:par>
                                  <p:par>
                                    <p:cTn id="21" presetID="22" presetClass="entr" presetSubtype="1"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6">
            <a:extLst>
              <a:ext uri="{FF2B5EF4-FFF2-40B4-BE49-F238E27FC236}">
                <a16:creationId xmlns:a16="http://schemas.microsoft.com/office/drawing/2014/main" xmlns="" id="{2BA606F9-745B-4EE5-A1A5-AD96FF21FE6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rot="19857704">
            <a:off x="7847948" y="144764"/>
            <a:ext cx="1395603" cy="2011680"/>
          </a:xfrm>
          <a:prstGeom prst="rect">
            <a:avLst/>
          </a:prstGeom>
        </p:spPr>
      </p:pic>
      <p:pic>
        <p:nvPicPr>
          <p:cNvPr id="6" name="Picture 5" descr="Text&#10;&#10;Description automatically generated">
            <a:extLst>
              <a:ext uri="{FF2B5EF4-FFF2-40B4-BE49-F238E27FC236}">
                <a16:creationId xmlns:a16="http://schemas.microsoft.com/office/drawing/2014/main" xmlns="" id="{EA407DFB-4A39-4930-9AFA-60223F721FC4}"/>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8800"/>
                    </a14:imgEffect>
                  </a14:imgLayer>
                </a14:imgProps>
              </a:ext>
              <a:ext uri="{28A0092B-C50C-407E-A947-70E740481C1C}">
                <a14:useLocalDpi xmlns:a14="http://schemas.microsoft.com/office/drawing/2010/main" val="0"/>
              </a:ext>
            </a:extLst>
          </a:blip>
          <a:stretch>
            <a:fillRect/>
          </a:stretch>
        </p:blipFill>
        <p:spPr>
          <a:xfrm>
            <a:off x="0" y="-544025"/>
            <a:ext cx="9401839" cy="8518444"/>
          </a:xfrm>
          <a:prstGeom prst="rect">
            <a:avLst/>
          </a:prstGeom>
        </p:spPr>
      </p:pic>
      <p:sp>
        <p:nvSpPr>
          <p:cNvPr id="14" name="TextBox 13">
            <a:extLst>
              <a:ext uri="{FF2B5EF4-FFF2-40B4-BE49-F238E27FC236}">
                <a16:creationId xmlns:a16="http://schemas.microsoft.com/office/drawing/2014/main" xmlns="" id="{D85027CF-1109-4BE6-A3DA-92809FFB99E4}"/>
              </a:ext>
            </a:extLst>
          </p:cNvPr>
          <p:cNvSpPr txBox="1"/>
          <p:nvPr/>
        </p:nvSpPr>
        <p:spPr>
          <a:xfrm>
            <a:off x="1116418" y="878385"/>
            <a:ext cx="7169003" cy="5207964"/>
          </a:xfrm>
          <a:prstGeom prst="rect">
            <a:avLst/>
          </a:prstGeom>
          <a:noFill/>
        </p:spPr>
        <p:txBody>
          <a:bodyPr wrap="square">
            <a:spAutoFit/>
          </a:bodyPr>
          <a:lstStyle/>
          <a:p>
            <a:pPr lvl="0" algn="ctr">
              <a:lnSpc>
                <a:spcPct val="107000"/>
              </a:lnSpc>
              <a:spcAft>
                <a:spcPts val="800"/>
              </a:spcAft>
            </a:pPr>
            <a:r>
              <a:rPr lang="vi-VN" sz="4000" b="1" u="sng" dirty="0">
                <a:solidFill>
                  <a:srgbClr val="0070C0"/>
                </a:solidFill>
                <a:latin typeface="Calibri" panose="020F0502020204030204" pitchFamily="34" charset="0"/>
                <a:ea typeface="Times New Roman" panose="02020603050405020304" pitchFamily="18" charset="0"/>
                <a:cs typeface="Calibri" panose="020F0502020204030204" pitchFamily="34" charset="0"/>
              </a:rPr>
              <a:t>Luật chơi: </a:t>
            </a:r>
            <a:endParaRPr lang="en-US" sz="4000" b="1" u="sng" dirty="0">
              <a:solidFill>
                <a:srgbClr val="0070C0"/>
              </a:solidFill>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a:lnSpc>
                <a:spcPct val="107000"/>
              </a:lnSpc>
              <a:spcAft>
                <a:spcPts val="800"/>
              </a:spcAft>
              <a:buFont typeface="Arial" panose="020B0604020202020204" pitchFamily="34" charset="0"/>
              <a:buChar char="•"/>
            </a:pPr>
            <a:r>
              <a:rPr lang="vi-VN" sz="28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Có 2 đội chơi, mỗi đội 5 bạn.</a:t>
            </a:r>
            <a:endParaRPr lang="en-US" sz="28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a:lnSpc>
                <a:spcPct val="107000"/>
              </a:lnSpc>
              <a:spcAft>
                <a:spcPts val="800"/>
              </a:spcAft>
              <a:buFont typeface="Arial" panose="020B0604020202020204" pitchFamily="34" charset="0"/>
              <a:buChar char="•"/>
            </a:pPr>
            <a:r>
              <a:rPr lang="vi-VN" sz="28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 Mỗi đội lần lượt cử 1 thành viên tham gia thi với nhau tìm những từ ngữ chỉ người thân trong gia đình (Mỗi thành viên lên viết 1 từ ngữ chỉ người thân rồi về chỗ, thành viên tiếp theo trong đội lên viết).</a:t>
            </a:r>
            <a:endParaRPr lang="en-US" sz="28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a:lnSpc>
                <a:spcPct val="107000"/>
              </a:lnSpc>
              <a:spcAft>
                <a:spcPts val="800"/>
              </a:spcAft>
              <a:buFont typeface="Arial" panose="020B0604020202020204" pitchFamily="34" charset="0"/>
              <a:buChar char="•"/>
            </a:pPr>
            <a:r>
              <a:rPr lang="vi-VN" sz="28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Trong thời gian 3 phút, đội nào tìm được nhiều từ ngữ và chính xác nhất thì giành chiến thắng.</a:t>
            </a:r>
            <a:endPar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131628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90"/>
                                          </p:val>
                                        </p:tav>
                                        <p:tav tm="100000">
                                          <p:val>
                                            <p:fltVal val="0"/>
                                          </p:val>
                                        </p:tav>
                                      </p:tavLst>
                                    </p:anim>
                                    <p:animEffect transition="in" filter="fade">
                                      <p:cBhvr>
                                        <p:cTn id="10" dur="500"/>
                                        <p:tgtEl>
                                          <p:spTgt spid="8"/>
                                        </p:tgtEl>
                                      </p:cBhvr>
                                    </p:animEffect>
                                  </p:childTnLst>
                                </p:cTn>
                              </p:par>
                              <p:par>
                                <p:cTn id="11" presetID="2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CHIA SẺ MIỄN PHÍ BỞI NK POWERSKILLS">
            <a:extLst>
              <a:ext uri="{FF2B5EF4-FFF2-40B4-BE49-F238E27FC236}">
                <a16:creationId xmlns:a16="http://schemas.microsoft.com/office/drawing/2014/main" xmlns="" id="{AFE38A1D-7C4A-4691-84F9-BF31175DA230}"/>
              </a:ext>
            </a:extLst>
          </p:cNvPr>
          <p:cNvGrpSpPr/>
          <p:nvPr/>
        </p:nvGrpSpPr>
        <p:grpSpPr>
          <a:xfrm>
            <a:off x="0" y="8177"/>
            <a:ext cx="18259425" cy="6858001"/>
            <a:chOff x="-2" y="8176"/>
            <a:chExt cx="24345900" cy="6858001"/>
          </a:xfrm>
        </p:grpSpPr>
        <p:pic>
          <p:nvPicPr>
            <p:cNvPr id="6" name="Picture 5">
              <a:extLst>
                <a:ext uri="{FF2B5EF4-FFF2-40B4-BE49-F238E27FC236}">
                  <a16:creationId xmlns:a16="http://schemas.microsoft.com/office/drawing/2014/main" xmlns="" id="{45085741-5BF2-4FCB-B752-E0B3D1B4F62D}"/>
                </a:ext>
              </a:extLst>
            </p:cNvPr>
            <p:cNvPicPr>
              <a:picLocks noChangeAspect="1"/>
            </p:cNvPicPr>
            <p:nvPr/>
          </p:nvPicPr>
          <p:blipFill>
            <a:blip r:embed="rId3">
              <a:extLst>
                <a:ext uri="{28A0092B-C50C-407E-A947-70E740481C1C}">
                  <a14:useLocalDpi xmlns:a14="http://schemas.microsoft.com/office/drawing/2010/main" val="0"/>
                </a:ext>
              </a:extLst>
            </a:blip>
            <a:srcRect t="3717" b="3717"/>
            <a:stretch/>
          </p:blipFill>
          <p:spPr>
            <a:xfrm flipH="1">
              <a:off x="-2" y="8177"/>
              <a:ext cx="12172950" cy="6858000"/>
            </a:xfrm>
            <a:prstGeom prst="rect">
              <a:avLst/>
            </a:prstGeom>
          </p:spPr>
        </p:pic>
        <p:pic>
          <p:nvPicPr>
            <p:cNvPr id="7" name="Picture 6">
              <a:extLst>
                <a:ext uri="{FF2B5EF4-FFF2-40B4-BE49-F238E27FC236}">
                  <a16:creationId xmlns:a16="http://schemas.microsoft.com/office/drawing/2014/main" xmlns="" id="{7BAB415E-56FD-4EEC-8091-5DA641D0698A}"/>
                </a:ext>
              </a:extLst>
            </p:cNvPr>
            <p:cNvPicPr>
              <a:picLocks noChangeAspect="1"/>
            </p:cNvPicPr>
            <p:nvPr/>
          </p:nvPicPr>
          <p:blipFill>
            <a:blip r:embed="rId3">
              <a:extLst>
                <a:ext uri="{28A0092B-C50C-407E-A947-70E740481C1C}">
                  <a14:useLocalDpi xmlns:a14="http://schemas.microsoft.com/office/drawing/2010/main" val="0"/>
                </a:ext>
              </a:extLst>
            </a:blip>
            <a:srcRect t="3717" b="3717"/>
            <a:stretch/>
          </p:blipFill>
          <p:spPr>
            <a:xfrm flipH="1">
              <a:off x="12172948" y="8176"/>
              <a:ext cx="12172950" cy="6858000"/>
            </a:xfrm>
            <a:prstGeom prst="rect">
              <a:avLst/>
            </a:prstGeom>
          </p:spPr>
        </p:pic>
        <p:pic>
          <p:nvPicPr>
            <p:cNvPr id="32" name="Picture 31">
              <a:extLst>
                <a:ext uri="{FF2B5EF4-FFF2-40B4-BE49-F238E27FC236}">
                  <a16:creationId xmlns:a16="http://schemas.microsoft.com/office/drawing/2014/main" xmlns="" id="{B2D81E4F-8B8C-4F48-BF63-0901D1B337C6}"/>
                </a:ext>
              </a:extLst>
            </p:cNvPr>
            <p:cNvPicPr>
              <a:picLocks noChangeAspect="1"/>
            </p:cNvPicPr>
            <p:nvPr/>
          </p:nvPicPr>
          <p:blipFill rotWithShape="1">
            <a:blip r:embed="rId3">
              <a:extLst>
                <a:ext uri="{28A0092B-C50C-407E-A947-70E740481C1C}">
                  <a14:useLocalDpi xmlns:a14="http://schemas.microsoft.com/office/drawing/2010/main" val="0"/>
                </a:ext>
              </a:extLst>
            </a:blip>
            <a:srcRect l="21978" t="75199" b="3717"/>
            <a:stretch/>
          </p:blipFill>
          <p:spPr>
            <a:xfrm flipH="1">
              <a:off x="134831" y="5304077"/>
              <a:ext cx="24211067" cy="1562100"/>
            </a:xfrm>
            <a:prstGeom prst="rect">
              <a:avLst/>
            </a:prstGeom>
          </p:spPr>
        </p:pic>
      </p:grpSp>
      <p:pic>
        <p:nvPicPr>
          <p:cNvPr id="2056" name="CẤM BUÔN BÁN, REUP KHI CHƯA CÓ SỰ CHO PHÉP CỦA TÁC GIẢ"/>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p:blipFill>
        <p:spPr bwMode="auto">
          <a:xfrm>
            <a:off x="14250690" y="2295504"/>
            <a:ext cx="4080173" cy="2902614"/>
          </a:xfrm>
          <a:prstGeom prst="rect">
            <a:avLst/>
          </a:prstGeom>
          <a:noFill/>
          <a:extLst>
            <a:ext uri="{909E8E84-426E-40DD-AFC4-6F175D3DCCD1}">
              <a14:hiddenFill xmlns:a14="http://schemas.microsoft.com/office/drawing/2010/main">
                <a:solidFill>
                  <a:srgbClr val="FFFFFF"/>
                </a:solidFill>
              </a14:hiddenFill>
            </a:ext>
          </a:extLst>
        </p:spPr>
      </p:pic>
      <p:pic>
        <p:nvPicPr>
          <p:cNvPr id="2058" name="CHIA SẺ MIỄN PHÍ BỞI NK POWERSKILLS" descr="Download Software Development Services - Covent Garden PNG Image with No  Background - PNGkey.c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4408" y="2295504"/>
            <a:ext cx="1171575" cy="1562100"/>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rcRect/>
          <a:stretch/>
        </p:blipFill>
        <p:spPr>
          <a:xfrm>
            <a:off x="2723198" y="304651"/>
            <a:ext cx="3287552" cy="926326"/>
          </a:xfrm>
          <a:prstGeom prst="rect">
            <a:avLst/>
          </a:prstGeom>
        </p:spPr>
      </p:pic>
      <p:pic>
        <p:nvPicPr>
          <p:cNvPr id="28" name="Picture 27"/>
          <p:cNvPicPr>
            <a:picLocks noChangeAspect="1"/>
          </p:cNvPicPr>
          <p:nvPr/>
        </p:nvPicPr>
        <p:blipFill>
          <a:blip r:embed="rId7"/>
          <a:stretch>
            <a:fillRect/>
          </a:stretch>
        </p:blipFill>
        <p:spPr>
          <a:xfrm rot="19973613">
            <a:off x="2531432" y="628758"/>
            <a:ext cx="3235550" cy="4530911"/>
          </a:xfrm>
          <a:prstGeom prst="rect">
            <a:avLst/>
          </a:prstGeom>
        </p:spPr>
      </p:pic>
      <p:pic>
        <p:nvPicPr>
          <p:cNvPr id="33" name="Picture 32">
            <a:extLst>
              <a:ext uri="{FF2B5EF4-FFF2-40B4-BE49-F238E27FC236}">
                <a16:creationId xmlns:a16="http://schemas.microsoft.com/office/drawing/2014/main" xmlns="" id="{71062424-D1DF-4A69-A99B-821D365A06F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854823">
            <a:off x="1959850" y="2215719"/>
            <a:ext cx="835968" cy="626976"/>
          </a:xfrm>
          <a:prstGeom prst="rect">
            <a:avLst/>
          </a:prstGeom>
        </p:spPr>
      </p:pic>
      <p:grpSp>
        <p:nvGrpSpPr>
          <p:cNvPr id="13" name="CHIA SẺ MIỄN PHÍ BỞI NK POWERSKILLS">
            <a:extLst>
              <a:ext uri="{FF2B5EF4-FFF2-40B4-BE49-F238E27FC236}">
                <a16:creationId xmlns:a16="http://schemas.microsoft.com/office/drawing/2014/main" xmlns="" id="{D416F3F9-BC81-465F-9174-2C459783CDE3}"/>
              </a:ext>
            </a:extLst>
          </p:cNvPr>
          <p:cNvGrpSpPr/>
          <p:nvPr/>
        </p:nvGrpSpPr>
        <p:grpSpPr>
          <a:xfrm flipH="1">
            <a:off x="323822" y="964326"/>
            <a:ext cx="2373014" cy="2867879"/>
            <a:chOff x="7818713" y="466999"/>
            <a:chExt cx="4448158" cy="4031828"/>
          </a:xfrm>
        </p:grpSpPr>
        <p:sp>
          <p:nvSpPr>
            <p:cNvPr id="14" name="Oval 13">
              <a:extLst>
                <a:ext uri="{FF2B5EF4-FFF2-40B4-BE49-F238E27FC236}">
                  <a16:creationId xmlns:a16="http://schemas.microsoft.com/office/drawing/2014/main" xmlns="" id="{24B02B67-EFC4-4246-8876-F6BFDBB85290}"/>
                </a:ext>
              </a:extLst>
            </p:cNvPr>
            <p:cNvSpPr/>
            <p:nvPr/>
          </p:nvSpPr>
          <p:spPr>
            <a:xfrm>
              <a:off x="9004300" y="2374900"/>
              <a:ext cx="647700" cy="584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xmlns="" id="{6190430A-C686-4935-9BF0-F9461AF1002F}"/>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7818713" y="466999"/>
              <a:ext cx="4448158" cy="4031828"/>
            </a:xfrm>
            <a:prstGeom prst="rect">
              <a:avLst/>
            </a:prstGeom>
          </p:spPr>
        </p:pic>
      </p:grpSp>
    </p:spTree>
    <p:extLst>
      <p:ext uri="{BB962C8B-B14F-4D97-AF65-F5344CB8AC3E}">
        <p14:creationId xmlns:p14="http://schemas.microsoft.com/office/powerpoint/2010/main" val="27611727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5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8"/>
                                        </p:tgtEl>
                                      </p:cBhvr>
                                    </p:animEffect>
                                    <p:set>
                                      <p:cBhvr>
                                        <p:cTn id="7" dur="1" fill="hold">
                                          <p:stCondLst>
                                            <p:cond delay="499"/>
                                          </p:stCondLst>
                                        </p:cTn>
                                        <p:tgtEl>
                                          <p:spTgt spid="2058"/>
                                        </p:tgtEl>
                                        <p:attrNameLst>
                                          <p:attrName>style.visibility</p:attrName>
                                        </p:attrNameLst>
                                      </p:cBhvr>
                                      <p:to>
                                        <p:strVal val="hidden"/>
                                      </p:to>
                                    </p:set>
                                  </p:childTnLst>
                                </p:cTn>
                              </p:par>
                              <p:par>
                                <p:cTn id="8" presetID="35" presetClass="path" presetSubtype="0" repeatCount="72000" fill="hold" nodeType="withEffect">
                                  <p:stCondLst>
                                    <p:cond delay="0"/>
                                  </p:stCondLst>
                                  <p:childTnLst>
                                    <p:animMotion origin="layout" path="M 2.5E-6 2.59259E-6 L -0.99688 2.59259E-6 " pathEditMode="relative" rAng="0" ptsTypes="AA">
                                      <p:cBhvr>
                                        <p:cTn id="9" dur="2500" fill="hold"/>
                                        <p:tgtEl>
                                          <p:spTgt spid="5"/>
                                        </p:tgtEl>
                                        <p:attrNameLst>
                                          <p:attrName>ppt_x</p:attrName>
                                          <p:attrName>ppt_y</p:attrName>
                                        </p:attrNameLst>
                                      </p:cBhvr>
                                      <p:rCtr x="-49844" y="0"/>
                                    </p:animMotion>
                                  </p:childTnLst>
                                </p:cTn>
                              </p:par>
                              <p:par>
                                <p:cTn id="10" presetID="35" presetClass="path" presetSubtype="0" fill="hold" nodeType="withEffect">
                                  <p:stCondLst>
                                    <p:cond delay="177500"/>
                                  </p:stCondLst>
                                  <p:childTnLst>
                                    <p:animMotion origin="layout" path="M -4.16667E-7 3.7037E-6 L -0.99505 3.7037E-6 " pathEditMode="relative" rAng="0" ptsTypes="AA">
                                      <p:cBhvr>
                                        <p:cTn id="11" dur="2000" fill="hold"/>
                                        <p:tgtEl>
                                          <p:spTgt spid="2056"/>
                                        </p:tgtEl>
                                        <p:attrNameLst>
                                          <p:attrName>ppt_x</p:attrName>
                                          <p:attrName>ppt_y</p:attrName>
                                        </p:attrNameLst>
                                      </p:cBhvr>
                                      <p:rCtr x="-49753" y="0"/>
                                    </p:animMotion>
                                  </p:childTnLst>
                                </p:cTn>
                              </p:par>
                              <p:par>
                                <p:cTn id="12" presetID="0" presetClass="path" presetSubtype="0" accel="50000" decel="50000" fill="hold" nodeType="withEffect">
                                  <p:stCondLst>
                                    <p:cond delay="177500"/>
                                  </p:stCondLst>
                                  <p:childTnLst>
                                    <p:animMotion origin="layout" path="M 0.08959 -0.03565 L 0.08959 -0.03542 C 0.12084 -0.04422 0.1517 -0.05718 0.18334 -0.06088 C 0.21407 -0.06412 0.21016 -0.06297 0.24584 -0.07199 C 0.24948 -0.07292 0.25313 -0.07338 0.25678 -0.07477 C 0.26667 -0.07801 0.27657 -0.08218 0.28646 -0.08588 C 0.28855 -0.08866 0.29011 -0.09352 0.29271 -0.09422 C 0.30352 -0.09723 0.31459 -0.0956 0.32553 -0.09699 C 0.32865 -0.09746 0.33164 -0.09954 0.3349 -0.09977 C 0.35821 -0.10139 0.38178 -0.10162 0.40521 -0.10255 C 0.43542 -0.11019 0.41993 -0.10741 0.47865 -0.10255 C 0.48021 -0.10232 0.48164 -0.1 0.48334 -0.09977 C 0.49102 -0.09815 0.49896 -0.09792 0.50678 -0.09699 C 0.50886 -0.09514 0.51094 -0.09352 0.51303 -0.09144 C 0.52383 -0.0794 0.51472 -0.08565 0.52396 -0.08033 C 0.52553 -0.07755 0.52683 -0.07431 0.52865 -0.07199 C 0.53477 -0.06343 0.53594 -0.06273 0.54115 -0.0581 " pathEditMode="relative" rAng="0" ptsTypes="AAAAAAAAAAAAAAAAA">
                                      <p:cBhvr>
                                        <p:cTn id="13" dur="2000" fill="hold"/>
                                        <p:tgtEl>
                                          <p:spTgt spid="13"/>
                                        </p:tgtEl>
                                        <p:attrNameLst>
                                          <p:attrName>ppt_x</p:attrName>
                                          <p:attrName>ppt_y</p:attrName>
                                        </p:attrNameLst>
                                      </p:cBhvr>
                                      <p:rCtr x="22578" y="-3588"/>
                                    </p:animMotion>
                                  </p:childTnLst>
                                </p:cTn>
                              </p:par>
                              <p:par>
                                <p:cTn id="14" presetID="0" presetClass="path" presetSubtype="0" accel="50000" decel="50000" fill="hold" nodeType="withEffect">
                                  <p:stCondLst>
                                    <p:cond delay="177500"/>
                                  </p:stCondLst>
                                  <p:childTnLst>
                                    <p:animMotion origin="layout" path="M 0.08958 -0.03565 L 0.08958 -0.03542 C 0.12083 -0.04421 0.15169 -0.05718 0.18333 -0.06088 C 0.21406 -0.06412 0.21015 -0.06296 0.24583 -0.07199 C 0.24948 -0.07292 0.25312 -0.07338 0.25677 -0.07477 C 0.26666 -0.07801 0.27656 -0.08218 0.28645 -0.08588 C 0.28854 -0.08866 0.2901 -0.09352 0.2927 -0.09421 C 0.30351 -0.09722 0.31458 -0.0956 0.32552 -0.09699 C 0.32864 -0.09745 0.33164 -0.09954 0.33489 -0.09977 C 0.3582 -0.10139 0.38177 -0.10162 0.4052 -0.10255 C 0.43541 -0.11019 0.41992 -0.10741 0.47864 -0.10255 C 0.4802 -0.10231 0.48164 -0.1 0.48333 -0.09977 C 0.49101 -0.09815 0.49895 -0.09792 0.50677 -0.09699 C 0.50885 -0.09514 0.51093 -0.09352 0.51302 -0.09144 C 0.52382 -0.0794 0.51471 -0.08565 0.52395 -0.08032 C 0.52552 -0.07755 0.52682 -0.07431 0.52864 -0.07199 C 0.53476 -0.06343 0.53593 -0.06273 0.54114 -0.0581 " pathEditMode="relative" rAng="0" ptsTypes="AAAAAAAAAAAAAAAAA">
                                      <p:cBhvr>
                                        <p:cTn id="15" dur="2000" fill="hold"/>
                                        <p:tgtEl>
                                          <p:spTgt spid="33"/>
                                        </p:tgtEl>
                                        <p:attrNameLst>
                                          <p:attrName>ppt_x</p:attrName>
                                          <p:attrName>ppt_y</p:attrName>
                                        </p:attrNameLst>
                                      </p:cBhvr>
                                      <p:rCtr x="22578" y="-3588"/>
                                    </p:animMotion>
                                  </p:childTnLst>
                                </p:cTn>
                              </p:par>
                              <p:par>
                                <p:cTn id="16" presetID="0" presetClass="path" presetSubtype="0" fill="hold" nodeType="withEffect">
                                  <p:stCondLst>
                                    <p:cond delay="179500"/>
                                  </p:stCondLst>
                                  <p:childTnLst>
                                    <p:animMotion origin="layout" path="M 0.53841 -0.06042 L 0.53841 -0.06042 C 0.54427 -0.05995 0.55013 -0.05995 0.55612 -0.05903 C 0.55768 -0.0588 0.55924 -0.05787 0.56093 -0.05764 C 0.56497 -0.05694 0.56901 -0.05671 0.57304 -0.05625 C 0.57578 -0.05486 0.57903 -0.05301 0.5819 -0.05185 C 0.5832 -0.05139 0.5845 -0.05116 0.58593 -0.05046 C 0.5875 -0.04977 0.58906 -0.04861 0.59075 -0.04769 L 0.5931 -0.0463 L 0.59557 -0.04468 C 0.6013 -0.03449 0.59895 -0.03935 0.60286 -0.03032 C 0.60481 -0.01968 0.60208 -0.03287 0.6052 -0.02176 C 0.6056 -0.0206 0.6056 -0.01898 0.60599 -0.01759 C 0.60716 -0.01366 0.60833 -0.01204 0.61002 -0.00903 C 0.61093 -0.00394 0.61041 -0.0044 0.61328 -0.00185 C 0.61406 -0.00116 0.61575 -0.00023 0.61575 -0.00023 " pathEditMode="relative" ptsTypes="AAAAAAAAAAAAAAAA">
                                      <p:cBhvr>
                                        <p:cTn id="17" dur="400" fill="hold"/>
                                        <p:tgtEl>
                                          <p:spTgt spid="33"/>
                                        </p:tgtEl>
                                        <p:attrNameLst>
                                          <p:attrName>ppt_x</p:attrName>
                                          <p:attrName>ppt_y</p:attrName>
                                        </p:attrNameLst>
                                      </p:cBhvr>
                                    </p:animMotion>
                                  </p:childTnLst>
                                </p:cTn>
                              </p:par>
                              <p:par>
                                <p:cTn id="18" presetID="10" presetClass="exit" presetSubtype="0" fill="hold" nodeType="withEffect">
                                  <p:stCondLst>
                                    <p:cond delay="179900"/>
                                  </p:stCondLst>
                                  <p:childTnLst>
                                    <p:animEffect transition="out" filter="fade">
                                      <p:cBhvr>
                                        <p:cTn id="19" dur="300"/>
                                        <p:tgtEl>
                                          <p:spTgt spid="33"/>
                                        </p:tgtEl>
                                      </p:cBhvr>
                                    </p:animEffect>
                                    <p:set>
                                      <p:cBhvr>
                                        <p:cTn id="20" dur="1" fill="hold">
                                          <p:stCondLst>
                                            <p:cond delay="299"/>
                                          </p:stCondLst>
                                        </p:cTn>
                                        <p:tgtEl>
                                          <p:spTgt spid="33"/>
                                        </p:tgtEl>
                                        <p:attrNameLst>
                                          <p:attrName>style.visibility</p:attrName>
                                        </p:attrNameLst>
                                      </p:cBhvr>
                                      <p:to>
                                        <p:strVal val="hidden"/>
                                      </p:to>
                                    </p:set>
                                  </p:childTnLst>
                                </p:cTn>
                              </p:par>
                              <p:par>
                                <p:cTn id="21" presetID="22" presetClass="exit" presetSubtype="8" fill="hold" nodeType="withEffect">
                                  <p:stCondLst>
                                    <p:cond delay="0"/>
                                  </p:stCondLst>
                                  <p:childTnLst>
                                    <p:animEffect transition="out" filter="wipe(left)">
                                      <p:cBhvr>
                                        <p:cTn id="22" dur="180000"/>
                                        <p:tgtEl>
                                          <p:spTgt spid="16"/>
                                        </p:tgtEl>
                                      </p:cBhvr>
                                    </p:animEffect>
                                    <p:set>
                                      <p:cBhvr>
                                        <p:cTn id="23" dur="1" fill="hold">
                                          <p:stCondLst>
                                            <p:cond delay="179999"/>
                                          </p:stCondLst>
                                        </p:cTn>
                                        <p:tgtEl>
                                          <p:spTgt spid="16"/>
                                        </p:tgtEl>
                                        <p:attrNameLst>
                                          <p:attrName>style.visibility</p:attrName>
                                        </p:attrNameLst>
                                      </p:cBhvr>
                                      <p:to>
                                        <p:strVal val="hidden"/>
                                      </p:to>
                                    </p:set>
                                  </p:childTnLst>
                                </p:cTn>
                              </p:par>
                            </p:childTnLst>
                          </p:cTn>
                        </p:par>
                        <p:par>
                          <p:cTn id="24" fill="hold">
                            <p:stCondLst>
                              <p:cond delay="180200"/>
                            </p:stCondLst>
                            <p:childTnLst>
                              <p:par>
                                <p:cTn id="25" presetID="10" presetClass="entr" presetSubtype="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subTnLst>
                                    <p:audio>
                                      <p:cMediaNode>
                                        <p:cTn display="0" masterRel="sameClick">
                                          <p:stCondLst>
                                            <p:cond evt="begin" delay="0">
                                              <p:tn val="25"/>
                                            </p:cond>
                                          </p:stCondLst>
                                          <p:endCondLst>
                                            <p:cond evt="onStopAudio" delay="0">
                                              <p:tgtEl>
                                                <p:sldTgt/>
                                              </p:tgtEl>
                                            </p:cond>
                                          </p:endCondLst>
                                        </p:cTn>
                                        <p:tgtEl>
                                          <p:sndTgt r:embed="rId2" name="dung.wav"/>
                                        </p:tgtEl>
                                      </p:cMediaNode>
                                    </p:audio>
                                  </p:subTnLst>
                                </p:cTn>
                              </p:par>
                              <p:par>
                                <p:cTn id="28" presetID="26" presetClass="emph" presetSubtype="0" fill="hold" nodeType="withEffect">
                                  <p:stCondLst>
                                    <p:cond delay="0"/>
                                  </p:stCondLst>
                                  <p:childTnLst>
                                    <p:animEffect transition="out" filter="fade">
                                      <p:cBhvr>
                                        <p:cTn id="29" dur="500" tmFilter="0, 0; .2, .5; .8, .5; 1, 0"/>
                                        <p:tgtEl>
                                          <p:spTgt spid="28"/>
                                        </p:tgtEl>
                                      </p:cBhvr>
                                    </p:animEffect>
                                    <p:animScale>
                                      <p:cBhvr>
                                        <p:cTn id="30" dur="250" autoRev="1" fill="hold"/>
                                        <p:tgtEl>
                                          <p:spTgt spid="28"/>
                                        </p:tgtEl>
                                      </p:cBhvr>
                                      <p:by x="105000" y="105000"/>
                                    </p:animScale>
                                  </p:childTnLst>
                                </p:cTn>
                              </p:par>
                            </p:childTnLst>
                          </p:cTn>
                        </p:par>
                      </p:childTnLst>
                    </p:cTn>
                  </p:par>
                </p:childTnLst>
              </p:cTn>
              <p:nextCondLst>
                <p:cond evt="onClick" delay="0">
                  <p:tgtEl>
                    <p:spTgt spid="2058"/>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xmlns="" id="{AC828D5C-2610-43F2-8763-7A6BFB378CCD}"/>
              </a:ext>
            </a:extLst>
          </p:cNvPr>
          <p:cNvSpPr/>
          <p:nvPr/>
        </p:nvSpPr>
        <p:spPr>
          <a:xfrm>
            <a:off x="408563" y="505839"/>
            <a:ext cx="8331740" cy="5865779"/>
          </a:xfrm>
          <a:prstGeom prst="roundRect">
            <a:avLst/>
          </a:prstGeom>
          <a:solidFill>
            <a:schemeClr val="bg1"/>
          </a:solidFill>
          <a:ln w="57150">
            <a:solidFill>
              <a:srgbClr val="67A125"/>
            </a:solidFill>
          </a:ln>
          <a:effectLst>
            <a:glow rad="635000">
              <a:srgbClr val="7BC22C">
                <a:alpha val="7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8" name="图片 6">
            <a:extLst>
              <a:ext uri="{FF2B5EF4-FFF2-40B4-BE49-F238E27FC236}">
                <a16:creationId xmlns:a16="http://schemas.microsoft.com/office/drawing/2014/main" xmlns="" id="{2BA606F9-745B-4EE5-A1A5-AD96FF21FE64}"/>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rot="19857704">
            <a:off x="7952070" y="-230226"/>
            <a:ext cx="1395603" cy="2011680"/>
          </a:xfrm>
          <a:prstGeom prst="rect">
            <a:avLst/>
          </a:prstGeom>
        </p:spPr>
      </p:pic>
      <p:sp>
        <p:nvSpPr>
          <p:cNvPr id="9" name="Cloud 8">
            <a:extLst>
              <a:ext uri="{FF2B5EF4-FFF2-40B4-BE49-F238E27FC236}">
                <a16:creationId xmlns:a16="http://schemas.microsoft.com/office/drawing/2014/main" xmlns="" id="{7B790A90-82D6-44AE-BD8D-B79BB1EA50B5}"/>
              </a:ext>
            </a:extLst>
          </p:cNvPr>
          <p:cNvSpPr/>
          <p:nvPr/>
        </p:nvSpPr>
        <p:spPr>
          <a:xfrm>
            <a:off x="403697" y="2380240"/>
            <a:ext cx="2235993" cy="1990725"/>
          </a:xfrm>
          <a:prstGeom prst="cloud">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Nội</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dung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học</a:t>
            </a:r>
            <a:endPar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Left Brace 9">
            <a:extLst>
              <a:ext uri="{FF2B5EF4-FFF2-40B4-BE49-F238E27FC236}">
                <a16:creationId xmlns:a16="http://schemas.microsoft.com/office/drawing/2014/main" xmlns="" id="{6500455B-2D96-4E0A-9DE5-9731EE9D29A0}"/>
              </a:ext>
            </a:extLst>
          </p:cNvPr>
          <p:cNvSpPr/>
          <p:nvPr/>
        </p:nvSpPr>
        <p:spPr>
          <a:xfrm>
            <a:off x="2686126" y="2032576"/>
            <a:ext cx="328612" cy="2757488"/>
          </a:xfrm>
          <a:prstGeom prst="leftBrace">
            <a:avLst>
              <a:gd name="adj1" fmla="val 21586"/>
              <a:gd name="adj2" fmla="val 49549"/>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xmlns="" id="{10B60BEA-FAE3-47C4-9D0B-FC7713008FAB}"/>
              </a:ext>
            </a:extLst>
          </p:cNvPr>
          <p:cNvSpPr/>
          <p:nvPr/>
        </p:nvSpPr>
        <p:spPr>
          <a:xfrm>
            <a:off x="3014737" y="1475364"/>
            <a:ext cx="1685927" cy="131445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Từ</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ngữ</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chỉ</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thân</a:t>
            </a:r>
            <a:endPar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Rectangle 12">
            <a:extLst>
              <a:ext uri="{FF2B5EF4-FFF2-40B4-BE49-F238E27FC236}">
                <a16:creationId xmlns:a16="http://schemas.microsoft.com/office/drawing/2014/main" xmlns="" id="{C240E4EB-F875-4C5C-9354-D0A5AB40AA1E}"/>
              </a:ext>
            </a:extLst>
          </p:cNvPr>
          <p:cNvSpPr/>
          <p:nvPr/>
        </p:nvSpPr>
        <p:spPr>
          <a:xfrm>
            <a:off x="3014737" y="4370964"/>
            <a:ext cx="1771652" cy="103107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Dấu</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hai</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chấm</a:t>
            </a:r>
            <a:endPar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5" name="Straight Connector 14">
            <a:extLst>
              <a:ext uri="{FF2B5EF4-FFF2-40B4-BE49-F238E27FC236}">
                <a16:creationId xmlns:a16="http://schemas.microsoft.com/office/drawing/2014/main" xmlns="" id="{9C10DF85-CCD2-4F26-AE87-9C389D9B99B9}"/>
              </a:ext>
            </a:extLst>
          </p:cNvPr>
          <p:cNvCxnSpPr>
            <a:cxnSpLocks/>
          </p:cNvCxnSpPr>
          <p:nvPr/>
        </p:nvCxnSpPr>
        <p:spPr>
          <a:xfrm>
            <a:off x="4793530" y="4915078"/>
            <a:ext cx="825344" cy="889100"/>
          </a:xfrm>
          <a:prstGeom prst="line">
            <a:avLst/>
          </a:prstGeom>
          <a:ln/>
        </p:spPr>
        <p:style>
          <a:lnRef idx="2">
            <a:schemeClr val="accent2"/>
          </a:lnRef>
          <a:fillRef idx="1">
            <a:schemeClr val="lt1"/>
          </a:fillRef>
          <a:effectRef idx="0">
            <a:schemeClr val="accent2"/>
          </a:effectRef>
          <a:fontRef idx="minor">
            <a:schemeClr val="dk1"/>
          </a:fontRef>
        </p:style>
      </p:cxnSp>
      <p:sp>
        <p:nvSpPr>
          <p:cNvPr id="16" name="Rectangle 15">
            <a:extLst>
              <a:ext uri="{FF2B5EF4-FFF2-40B4-BE49-F238E27FC236}">
                <a16:creationId xmlns:a16="http://schemas.microsoft.com/office/drawing/2014/main" xmlns="" id="{A529A64D-68C8-4991-84E2-36FA44947DED}"/>
              </a:ext>
            </a:extLst>
          </p:cNvPr>
          <p:cNvSpPr/>
          <p:nvPr/>
        </p:nvSpPr>
        <p:spPr>
          <a:xfrm>
            <a:off x="5618874" y="5274674"/>
            <a:ext cx="2648525" cy="106971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Biết</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sử</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dụng</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dấu</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hai</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chấm</a:t>
            </a:r>
            <a:endPar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9" name="Straight Connector 18">
            <a:extLst>
              <a:ext uri="{FF2B5EF4-FFF2-40B4-BE49-F238E27FC236}">
                <a16:creationId xmlns:a16="http://schemas.microsoft.com/office/drawing/2014/main" xmlns="" id="{C22A9350-C6F3-4327-BF74-A21A0BFFC6A2}"/>
              </a:ext>
            </a:extLst>
          </p:cNvPr>
          <p:cNvCxnSpPr>
            <a:cxnSpLocks/>
          </p:cNvCxnSpPr>
          <p:nvPr/>
        </p:nvCxnSpPr>
        <p:spPr>
          <a:xfrm>
            <a:off x="4698226" y="2205216"/>
            <a:ext cx="920648" cy="0"/>
          </a:xfrm>
          <a:prstGeom prst="line">
            <a:avLst/>
          </a:prstGeom>
          <a:ln/>
        </p:spPr>
        <p:style>
          <a:lnRef idx="2">
            <a:schemeClr val="accent2"/>
          </a:lnRef>
          <a:fillRef idx="1">
            <a:schemeClr val="lt1"/>
          </a:fillRef>
          <a:effectRef idx="0">
            <a:schemeClr val="accent2"/>
          </a:effectRef>
          <a:fontRef idx="minor">
            <a:schemeClr val="dk1"/>
          </a:fontRef>
        </p:style>
      </p:cxnSp>
      <p:sp>
        <p:nvSpPr>
          <p:cNvPr id="20" name="Rectangle 19">
            <a:extLst>
              <a:ext uri="{FF2B5EF4-FFF2-40B4-BE49-F238E27FC236}">
                <a16:creationId xmlns:a16="http://schemas.microsoft.com/office/drawing/2014/main" xmlns="" id="{D8FCC6EB-6B1F-4092-A3EE-8828A4CE1F51}"/>
              </a:ext>
            </a:extLst>
          </p:cNvPr>
          <p:cNvSpPr/>
          <p:nvPr/>
        </p:nvSpPr>
        <p:spPr>
          <a:xfrm>
            <a:off x="5618874" y="1660247"/>
            <a:ext cx="2648524" cy="108993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Tìm</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từ</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ngữ</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chỉ</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thân</a:t>
            </a:r>
            <a:endPar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21" name="Straight Connector 20">
            <a:extLst>
              <a:ext uri="{FF2B5EF4-FFF2-40B4-BE49-F238E27FC236}">
                <a16:creationId xmlns:a16="http://schemas.microsoft.com/office/drawing/2014/main" xmlns="" id="{9AB59AAE-CAFE-46EF-9E72-931520FD4D6D}"/>
              </a:ext>
            </a:extLst>
          </p:cNvPr>
          <p:cNvCxnSpPr>
            <a:cxnSpLocks/>
          </p:cNvCxnSpPr>
          <p:nvPr/>
        </p:nvCxnSpPr>
        <p:spPr>
          <a:xfrm flipV="1">
            <a:off x="4793530" y="4250408"/>
            <a:ext cx="927790" cy="650947"/>
          </a:xfrm>
          <a:prstGeom prst="line">
            <a:avLst/>
          </a:prstGeom>
          <a:ln/>
        </p:spPr>
        <p:style>
          <a:lnRef idx="2">
            <a:schemeClr val="accent2"/>
          </a:lnRef>
          <a:fillRef idx="1">
            <a:schemeClr val="lt1"/>
          </a:fillRef>
          <a:effectRef idx="0">
            <a:schemeClr val="accent2"/>
          </a:effectRef>
          <a:fontRef idx="minor">
            <a:schemeClr val="dk1"/>
          </a:fontRef>
        </p:style>
      </p:cxnSp>
      <p:sp>
        <p:nvSpPr>
          <p:cNvPr id="22" name="Rectangle 21">
            <a:extLst>
              <a:ext uri="{FF2B5EF4-FFF2-40B4-BE49-F238E27FC236}">
                <a16:creationId xmlns:a16="http://schemas.microsoft.com/office/drawing/2014/main" xmlns="" id="{C065A9A0-DF9B-4979-99A9-A5F5895704F2}"/>
              </a:ext>
            </a:extLst>
          </p:cNvPr>
          <p:cNvSpPr/>
          <p:nvPr/>
        </p:nvSpPr>
        <p:spPr>
          <a:xfrm>
            <a:off x="5695798" y="3848162"/>
            <a:ext cx="2571602" cy="1066916"/>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Nêu</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công</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dụng</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dấu</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hai</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chấm</a:t>
            </a:r>
            <a:endPar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4233492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90"/>
                                          </p:val>
                                        </p:tav>
                                        <p:tav tm="100000">
                                          <p:val>
                                            <p:fltVal val="0"/>
                                          </p:val>
                                        </p:tav>
                                      </p:tavLst>
                                    </p:anim>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strips(down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Vertical)">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inVertical)">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down)">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down)">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6" grpId="0" animBg="1"/>
      <p:bldP spid="20"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 id="{EAC7BFEA-95CA-4B1E-BBFF-D3AA9AFD10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524" y="3059000"/>
            <a:ext cx="2060200" cy="4140598"/>
          </a:xfrm>
          <a:prstGeom prst="rect">
            <a:avLst/>
          </a:prstGeom>
        </p:spPr>
      </p:pic>
      <p:pic>
        <p:nvPicPr>
          <p:cNvPr id="2" name="Picture 1">
            <a:extLst>
              <a:ext uri="{FF2B5EF4-FFF2-40B4-BE49-F238E27FC236}">
                <a16:creationId xmlns:a16="http://schemas.microsoft.com/office/drawing/2014/main" xmlns="" id="{3DB53690-A80C-4706-B202-E75566D4C100}"/>
              </a:ext>
            </a:extLst>
          </p:cNvPr>
          <p:cNvPicPr>
            <a:picLocks noChangeAspect="1"/>
          </p:cNvPicPr>
          <p:nvPr/>
        </p:nvPicPr>
        <p:blipFill>
          <a:blip r:embed="rId4"/>
          <a:stretch>
            <a:fillRect/>
          </a:stretch>
        </p:blipFill>
        <p:spPr>
          <a:xfrm>
            <a:off x="2050676" y="1749407"/>
            <a:ext cx="4576969" cy="3359187"/>
          </a:xfrm>
          <a:prstGeom prst="rect">
            <a:avLst/>
          </a:prstGeom>
        </p:spPr>
      </p:pic>
    </p:spTree>
    <p:extLst>
      <p:ext uri="{BB962C8B-B14F-4D97-AF65-F5344CB8AC3E}">
        <p14:creationId xmlns:p14="http://schemas.microsoft.com/office/powerpoint/2010/main" val="18923535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矩形: 圆角 1">
            <a:extLst>
              <a:ext uri="{FF2B5EF4-FFF2-40B4-BE49-F238E27FC236}">
                <a16:creationId xmlns:a16="http://schemas.microsoft.com/office/drawing/2014/main" xmlns="" id="{605BC50E-F823-4689-BAD4-2184C39AE3E6}"/>
              </a:ext>
            </a:extLst>
          </p:cNvPr>
          <p:cNvSpPr/>
          <p:nvPr/>
        </p:nvSpPr>
        <p:spPr>
          <a:xfrm>
            <a:off x="331668" y="156490"/>
            <a:ext cx="8408635" cy="6496389"/>
          </a:xfrm>
          <a:prstGeom prst="roundRect">
            <a:avLst/>
          </a:prstGeom>
          <a:solidFill>
            <a:schemeClr val="bg1"/>
          </a:solidFill>
          <a:ln w="57150">
            <a:solidFill>
              <a:srgbClr val="67A125"/>
            </a:solidFill>
          </a:ln>
          <a:effectLst>
            <a:glow rad="635000">
              <a:srgbClr val="7BC22C">
                <a:alpha val="7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0" name="TextBox 29">
            <a:extLst>
              <a:ext uri="{FF2B5EF4-FFF2-40B4-BE49-F238E27FC236}">
                <a16:creationId xmlns:a16="http://schemas.microsoft.com/office/drawing/2014/main" xmlns="" id="{0FC89918-E10D-4D57-A265-7B8856A8F8AC}"/>
              </a:ext>
            </a:extLst>
          </p:cNvPr>
          <p:cNvSpPr txBox="1"/>
          <p:nvPr/>
        </p:nvSpPr>
        <p:spPr>
          <a:xfrm>
            <a:off x="1044648" y="205123"/>
            <a:ext cx="732849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2727"/>
                </a:solidFill>
                <a:effectLst/>
                <a:uLnTx/>
                <a:uFillTx/>
                <a:latin typeface="Calibri" panose="020F0502020204030204" pitchFamily="34" charset="0"/>
                <a:ea typeface="+mn-ea"/>
                <a:cs typeface="Calibri" panose="020F0502020204030204" pitchFamily="34" charset="0"/>
              </a:rPr>
              <a:t>1</a:t>
            </a:r>
            <a:r>
              <a:rPr kumimoji="0" lang="en-US" sz="3600" b="1" i="0" u="none" strike="noStrike" kern="1200" cap="none" spc="0" normalizeH="0" baseline="0" noProof="0" dirty="0">
                <a:ln>
                  <a:noFill/>
                </a:ln>
                <a:solidFill>
                  <a:srgbClr val="FF2727"/>
                </a:solidFill>
                <a:effectLst/>
                <a:uLnTx/>
                <a:uFillTx/>
                <a:latin typeface="Calibri" panose="020F0502020204030204" pitchFamily="34" charset="0"/>
                <a:ea typeface="+mn-ea"/>
                <a:cs typeface="Calibri" panose="020F0502020204030204" pitchFamily="34" charset="0"/>
              </a:rPr>
              <a:t>.</a:t>
            </a:r>
            <a:r>
              <a:rPr kumimoji="0" lang="vi-VN" sz="3600" b="1" i="0" u="none" strike="noStrike" kern="1200" cap="none" spc="0" normalizeH="0" baseline="0" noProof="0" dirty="0">
                <a:ln>
                  <a:noFill/>
                </a:ln>
                <a:solidFill>
                  <a:srgbClr val="FF2727"/>
                </a:solidFill>
                <a:effectLst/>
                <a:uLnTx/>
                <a:uFillTx/>
                <a:latin typeface="Calibri" panose="020F0502020204030204" pitchFamily="34" charset="0"/>
                <a:ea typeface="+mn-ea"/>
                <a:cs typeface="Calibri" panose="020F0502020204030204" pitchFamily="34" charset="0"/>
              </a:rPr>
              <a:t> Tìm các từ ngữ chỉ người thân trong đoạn văn dưới đây</a:t>
            </a:r>
          </a:p>
        </p:txBody>
      </p:sp>
      <p:sp>
        <p:nvSpPr>
          <p:cNvPr id="2" name="TextBox 1">
            <a:extLst>
              <a:ext uri="{FF2B5EF4-FFF2-40B4-BE49-F238E27FC236}">
                <a16:creationId xmlns:a16="http://schemas.microsoft.com/office/drawing/2014/main" xmlns="" id="{D2CF6B45-56F8-4538-96F9-D7AA3C2249E3}"/>
              </a:ext>
            </a:extLst>
          </p:cNvPr>
          <p:cNvSpPr txBox="1"/>
          <p:nvPr/>
        </p:nvSpPr>
        <p:spPr>
          <a:xfrm>
            <a:off x="885160" y="1843035"/>
            <a:ext cx="7487979" cy="4524315"/>
          </a:xfrm>
          <a:prstGeom prst="rect">
            <a:avLst/>
          </a:prstGeom>
          <a:noFill/>
        </p:spPr>
        <p:txBody>
          <a:bodyPr wrap="square" rtlCol="0">
            <a:spAutoFit/>
          </a:bodyPr>
          <a:lstStyle/>
          <a:p>
            <a:pPr algn="just"/>
            <a:r>
              <a:rPr lang="vi-VN" sz="3600" dirty="0"/>
              <a:t>Bà nội của tôi là bà ngoại của em Đốm. Hai chị em tôi đều rất quý bà vì cả hai đều được bà chăm sóc từ khi mới sinh. Không phải chỉ đối với tôi và Đốm, mà sau này, em My, em Chấm ra đời, bà đều nâng niu bế ẵm từ lúc lọt lòng.</a:t>
            </a:r>
          </a:p>
          <a:p>
            <a:pPr algn="r"/>
            <a:r>
              <a:rPr lang="vi-VN" sz="3600" dirty="0"/>
              <a:t>(Theo Vũ Tú Nam)</a:t>
            </a:r>
          </a:p>
        </p:txBody>
      </p:sp>
      <p:cxnSp>
        <p:nvCxnSpPr>
          <p:cNvPr id="4" name="Straight Connector 3">
            <a:extLst>
              <a:ext uri="{FF2B5EF4-FFF2-40B4-BE49-F238E27FC236}">
                <a16:creationId xmlns:a16="http://schemas.microsoft.com/office/drawing/2014/main" xmlns="" id="{58971EF8-10BD-4416-8BAA-19248FF7AAD0}"/>
              </a:ext>
            </a:extLst>
          </p:cNvPr>
          <p:cNvCxnSpPr>
            <a:cxnSpLocks/>
          </p:cNvCxnSpPr>
          <p:nvPr/>
        </p:nvCxnSpPr>
        <p:spPr>
          <a:xfrm>
            <a:off x="2830919" y="776177"/>
            <a:ext cx="301433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2739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8">
            <a:extLst>
              <a:ext uri="{FF2B5EF4-FFF2-40B4-BE49-F238E27FC236}">
                <a16:creationId xmlns:a16="http://schemas.microsoft.com/office/drawing/2014/main" xmlns="" id="{19A0BD80-F9AC-4A36-95A2-8B38220254C3}"/>
              </a:ext>
            </a:extLst>
          </p:cNvPr>
          <p:cNvPicPr>
            <a:picLocks noChangeAspect="1"/>
          </p:cNvPicPr>
          <p:nvPr/>
        </p:nvPicPr>
        <p:blipFill rotWithShape="1">
          <a:blip r:embed="rId4">
            <a:extLst>
              <a:ext uri="{28A0092B-C50C-407E-A947-70E740481C1C}">
                <a14:useLocalDpi xmlns:a14="http://schemas.microsoft.com/office/drawing/2010/main" val="0"/>
              </a:ext>
            </a:extLst>
          </a:blip>
          <a:srcRect l="39814"/>
          <a:stretch/>
        </p:blipFill>
        <p:spPr>
          <a:xfrm flipH="1">
            <a:off x="0" y="-1"/>
            <a:ext cx="9144000" cy="6858000"/>
          </a:xfrm>
          <a:prstGeom prst="rect">
            <a:avLst/>
          </a:prstGeom>
        </p:spPr>
      </p:pic>
      <p:pic>
        <p:nvPicPr>
          <p:cNvPr id="4" name="Picture 3" descr="A picture containing toy, doll, vector graphics&#10;&#10;Description automatically generated">
            <a:extLst>
              <a:ext uri="{FF2B5EF4-FFF2-40B4-BE49-F238E27FC236}">
                <a16:creationId xmlns:a16="http://schemas.microsoft.com/office/drawing/2014/main" xmlns="" id="{D169926E-F724-468B-BF1F-929462213F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6405" y="1920239"/>
            <a:ext cx="4477595" cy="4297680"/>
          </a:xfrm>
          <a:prstGeom prst="rect">
            <a:avLst/>
          </a:prstGeom>
        </p:spPr>
      </p:pic>
      <p:pic>
        <p:nvPicPr>
          <p:cNvPr id="5" name="Picture 4">
            <a:extLst>
              <a:ext uri="{FF2B5EF4-FFF2-40B4-BE49-F238E27FC236}">
                <a16:creationId xmlns:a16="http://schemas.microsoft.com/office/drawing/2014/main" xmlns="" id="{25280DE3-887F-402F-8409-973321C590E7}"/>
              </a:ext>
            </a:extLst>
          </p:cNvPr>
          <p:cNvPicPr>
            <a:picLocks noChangeAspect="1"/>
          </p:cNvPicPr>
          <p:nvPr/>
        </p:nvPicPr>
        <p:blipFill>
          <a:blip r:embed="rId6"/>
          <a:stretch>
            <a:fillRect/>
          </a:stretch>
        </p:blipFill>
        <p:spPr>
          <a:xfrm>
            <a:off x="1999021" y="1002721"/>
            <a:ext cx="4906181" cy="1652159"/>
          </a:xfrm>
          <a:prstGeom prst="rect">
            <a:avLst/>
          </a:prstGeom>
        </p:spPr>
      </p:pic>
      <p:sp>
        <p:nvSpPr>
          <p:cNvPr id="2" name="TextBox 1">
            <a:extLst>
              <a:ext uri="{FF2B5EF4-FFF2-40B4-BE49-F238E27FC236}">
                <a16:creationId xmlns:a16="http://schemas.microsoft.com/office/drawing/2014/main" xmlns="" id="{DB24DCA2-FAB9-4560-A45D-D550A90107CF}"/>
              </a:ext>
            </a:extLst>
          </p:cNvPr>
          <p:cNvSpPr txBox="1"/>
          <p:nvPr/>
        </p:nvSpPr>
        <p:spPr>
          <a:xfrm>
            <a:off x="1650705" y="2498651"/>
            <a:ext cx="3556590" cy="2308324"/>
          </a:xfrm>
          <a:prstGeom prst="rect">
            <a:avLst/>
          </a:prstGeom>
          <a:noFill/>
        </p:spPr>
        <p:txBody>
          <a:bodyPr wrap="square" rtlCol="0">
            <a:spAutoFit/>
          </a:bodyPr>
          <a:lstStyle/>
          <a:p>
            <a:pPr algn="ctr"/>
            <a:r>
              <a:rPr lang="en-US" sz="3600" dirty="0" err="1"/>
              <a:t>Cùng</a:t>
            </a:r>
            <a:r>
              <a:rPr lang="en-US" sz="3600" dirty="0"/>
              <a:t> </a:t>
            </a:r>
            <a:r>
              <a:rPr lang="en-US" sz="3600" dirty="0" err="1"/>
              <a:t>thảo</a:t>
            </a:r>
            <a:r>
              <a:rPr lang="en-US" sz="3600" dirty="0"/>
              <a:t> </a:t>
            </a:r>
            <a:r>
              <a:rPr lang="en-US" sz="3600" dirty="0" err="1"/>
              <a:t>luận</a:t>
            </a:r>
            <a:r>
              <a:rPr lang="en-US" sz="3600" dirty="0"/>
              <a:t> </a:t>
            </a:r>
            <a:r>
              <a:rPr lang="en-US" sz="3600" dirty="0" err="1"/>
              <a:t>tìm</a:t>
            </a:r>
            <a:r>
              <a:rPr lang="en-US" sz="3600" dirty="0"/>
              <a:t> </a:t>
            </a:r>
            <a:r>
              <a:rPr lang="en-US" sz="3600" dirty="0" err="1"/>
              <a:t>từ</a:t>
            </a:r>
            <a:r>
              <a:rPr lang="en-US" sz="3600" dirty="0"/>
              <a:t> </a:t>
            </a:r>
            <a:r>
              <a:rPr lang="en-US" sz="3600" dirty="0" err="1"/>
              <a:t>ngữ</a:t>
            </a:r>
            <a:r>
              <a:rPr lang="en-US" sz="3600" dirty="0"/>
              <a:t> </a:t>
            </a:r>
            <a:r>
              <a:rPr lang="en-US" sz="3600" dirty="0" err="1"/>
              <a:t>chỉ</a:t>
            </a:r>
            <a:r>
              <a:rPr lang="en-US" sz="3600" dirty="0"/>
              <a:t> </a:t>
            </a:r>
            <a:r>
              <a:rPr lang="en-US" sz="3600" dirty="0" err="1"/>
              <a:t>người</a:t>
            </a:r>
            <a:r>
              <a:rPr lang="en-US" sz="3600" dirty="0"/>
              <a:t> </a:t>
            </a:r>
            <a:r>
              <a:rPr lang="en-US" sz="3600" dirty="0" err="1"/>
              <a:t>thân</a:t>
            </a:r>
            <a:r>
              <a:rPr lang="en-US" sz="3600" dirty="0"/>
              <a:t> </a:t>
            </a:r>
            <a:r>
              <a:rPr lang="en-US" sz="3600" dirty="0" err="1"/>
              <a:t>trong</a:t>
            </a:r>
            <a:r>
              <a:rPr lang="en-US" sz="3600" dirty="0"/>
              <a:t> </a:t>
            </a:r>
            <a:r>
              <a:rPr lang="en-US" sz="3600" dirty="0" err="1"/>
              <a:t>đoạn</a:t>
            </a:r>
            <a:r>
              <a:rPr lang="en-US" sz="3600" dirty="0"/>
              <a:t> </a:t>
            </a:r>
            <a:r>
              <a:rPr lang="en-US" sz="3600" dirty="0" err="1"/>
              <a:t>văn</a:t>
            </a:r>
            <a:endParaRPr lang="en-US" sz="3600" dirty="0"/>
          </a:p>
        </p:txBody>
      </p:sp>
    </p:spTree>
    <p:extLst>
      <p:ext uri="{BB962C8B-B14F-4D97-AF65-F5344CB8AC3E}">
        <p14:creationId xmlns:p14="http://schemas.microsoft.com/office/powerpoint/2010/main" val="34902077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uỷn.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7" name="uỷn.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8">
            <a:extLst>
              <a:ext uri="{FF2B5EF4-FFF2-40B4-BE49-F238E27FC236}">
                <a16:creationId xmlns:a16="http://schemas.microsoft.com/office/drawing/2014/main" xmlns="" id="{19A0BD80-F9AC-4A36-95A2-8B38220254C3}"/>
              </a:ext>
            </a:extLst>
          </p:cNvPr>
          <p:cNvPicPr>
            <a:picLocks noChangeAspect="1"/>
          </p:cNvPicPr>
          <p:nvPr/>
        </p:nvPicPr>
        <p:blipFill rotWithShape="1">
          <a:blip r:embed="rId5">
            <a:extLst>
              <a:ext uri="{28A0092B-C50C-407E-A947-70E740481C1C}">
                <a14:useLocalDpi xmlns:a14="http://schemas.microsoft.com/office/drawing/2010/main" val="0"/>
              </a:ext>
            </a:extLst>
          </a:blip>
          <a:srcRect l="39814"/>
          <a:stretch/>
        </p:blipFill>
        <p:spPr>
          <a:xfrm flipH="1">
            <a:off x="0" y="-1"/>
            <a:ext cx="9144000" cy="6858000"/>
          </a:xfrm>
          <a:prstGeom prst="rect">
            <a:avLst/>
          </a:prstGeom>
        </p:spPr>
      </p:pic>
      <p:pic>
        <p:nvPicPr>
          <p:cNvPr id="12" name="Picture 11" descr="A picture containing toy, doll, vector graphics, clipart&#10;&#10;Description automatically generated">
            <a:extLst>
              <a:ext uri="{FF2B5EF4-FFF2-40B4-BE49-F238E27FC236}">
                <a16:creationId xmlns:a16="http://schemas.microsoft.com/office/drawing/2014/main" xmlns="" id="{A677EF4A-24D2-4404-9E82-FA04D0B7ED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10879" y="886375"/>
            <a:ext cx="6233121" cy="4937760"/>
          </a:xfrm>
          <a:prstGeom prst="rect">
            <a:avLst/>
          </a:prstGeom>
        </p:spPr>
      </p:pic>
      <p:sp>
        <p:nvSpPr>
          <p:cNvPr id="3" name="Speech Bubble: Oval 2">
            <a:extLst>
              <a:ext uri="{FF2B5EF4-FFF2-40B4-BE49-F238E27FC236}">
                <a16:creationId xmlns:a16="http://schemas.microsoft.com/office/drawing/2014/main" xmlns="" id="{9FEDCAEF-E932-4ED3-8D37-413CFE87D103}"/>
              </a:ext>
            </a:extLst>
          </p:cNvPr>
          <p:cNvSpPr/>
          <p:nvPr/>
        </p:nvSpPr>
        <p:spPr>
          <a:xfrm flipH="1">
            <a:off x="7482880" y="1401094"/>
            <a:ext cx="1382672" cy="1504335"/>
          </a:xfrm>
          <a:prstGeom prst="wedgeEllipseCallout">
            <a:avLst/>
          </a:prstGeom>
          <a:solidFill>
            <a:srgbClr val="FFFF66"/>
          </a:solidFill>
          <a:ln w="28575">
            <a:solidFill>
              <a:srgbClr val="FFFF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NHẬN XÉT</a:t>
            </a:r>
          </a:p>
        </p:txBody>
      </p:sp>
      <p:sp>
        <p:nvSpPr>
          <p:cNvPr id="11" name="Speech Bubble: Oval 10">
            <a:extLst>
              <a:ext uri="{FF2B5EF4-FFF2-40B4-BE49-F238E27FC236}">
                <a16:creationId xmlns:a16="http://schemas.microsoft.com/office/drawing/2014/main" xmlns="" id="{4B4D17F4-4E8D-4BE6-8A66-73B6CD9D52F7}"/>
              </a:ext>
            </a:extLst>
          </p:cNvPr>
          <p:cNvSpPr/>
          <p:nvPr/>
        </p:nvSpPr>
        <p:spPr>
          <a:xfrm>
            <a:off x="3200767" y="1519083"/>
            <a:ext cx="1371233" cy="1504335"/>
          </a:xfrm>
          <a:prstGeom prst="wedgeEllipseCallout">
            <a:avLst/>
          </a:prstGeom>
          <a:solidFill>
            <a:srgbClr val="FFFF66"/>
          </a:solidFill>
          <a:ln w="28575">
            <a:solidFill>
              <a:srgbClr val="FFFF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66CC"/>
                </a:solidFill>
                <a:effectLst/>
                <a:uLnTx/>
                <a:uFillTx/>
                <a:latin typeface="Calibri" panose="020F0502020204030204" pitchFamily="34" charset="0"/>
                <a:ea typeface="+mn-ea"/>
                <a:cs typeface="Calibri" panose="020F0502020204030204" pitchFamily="34" charset="0"/>
              </a:rPr>
              <a:t>TRÌNH BÀY</a:t>
            </a:r>
          </a:p>
        </p:txBody>
      </p:sp>
      <p:pic>
        <p:nvPicPr>
          <p:cNvPr id="4" name="Picture 3">
            <a:extLst>
              <a:ext uri="{FF2B5EF4-FFF2-40B4-BE49-F238E27FC236}">
                <a16:creationId xmlns:a16="http://schemas.microsoft.com/office/drawing/2014/main" xmlns="" id="{8C0EA32C-0CB2-4A6C-A92C-873F8BE7D9F1}"/>
              </a:ext>
            </a:extLst>
          </p:cNvPr>
          <p:cNvPicPr>
            <a:picLocks noChangeAspect="1"/>
          </p:cNvPicPr>
          <p:nvPr/>
        </p:nvPicPr>
        <p:blipFill>
          <a:blip r:embed="rId7"/>
          <a:stretch>
            <a:fillRect/>
          </a:stretch>
        </p:blipFill>
        <p:spPr>
          <a:xfrm>
            <a:off x="1168797" y="991453"/>
            <a:ext cx="1742083" cy="4102964"/>
          </a:xfrm>
          <a:prstGeom prst="rect">
            <a:avLst/>
          </a:prstGeom>
        </p:spPr>
      </p:pic>
    </p:spTree>
    <p:extLst>
      <p:ext uri="{BB962C8B-B14F-4D97-AF65-F5344CB8AC3E}">
        <p14:creationId xmlns:p14="http://schemas.microsoft.com/office/powerpoint/2010/main" val="18696089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0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50000">
                                          <p:cBhvr additive="base">
                                            <p:cTn id="7" dur="5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uỷn.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subTnLst>
                                        <p:audio>
                                          <p:cMediaNode>
                                            <p:cTn display="0" masterRel="sameClick">
                                              <p:stCondLst>
                                                <p:cond evt="begin" delay="0">
                                                  <p:tn val="11"/>
                                                </p:cond>
                                              </p:stCondLst>
                                              <p:endCondLst>
                                                <p:cond evt="onStopAudio" delay="0">
                                                  <p:tgtEl>
                                                    <p:sldTgt/>
                                                  </p:tgtEl>
                                                </p:cond>
                                              </p:endCondLst>
                                            </p:cTn>
                                            <p:tgtEl>
                                              <p:sndTgt r:embed="rId4" name="Trò-chơi-chíu.wav"/>
                                            </p:tgtEl>
                                          </p:cMediaNode>
                                        </p:audio>
                                      </p:sub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1150"/>
                                </p:stCondLst>
                                <p:childTnLst>
                                  <p:par>
                                    <p:cTn id="9" presetID="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8" name="uỷn.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subTnLst>
                                        <p:audio>
                                          <p:cMediaNode>
                                            <p:cTn display="0" masterRel="sameClick">
                                              <p:stCondLst>
                                                <p:cond evt="begin" delay="0">
                                                  <p:tn val="15"/>
                                                </p:cond>
                                              </p:stCondLst>
                                              <p:endCondLst>
                                                <p:cond evt="onStopAudio" delay="0">
                                                  <p:tgtEl>
                                                    <p:sldTgt/>
                                                  </p:tgtEl>
                                                </p:cond>
                                              </p:endCondLst>
                                            </p:cTn>
                                            <p:tgtEl>
                                              <p:sndTgt r:embed="rId9" name="Trò-chơi-chíu.wav"/>
                                            </p:tgtEl>
                                          </p:cMediaNode>
                                        </p:audio>
                                      </p:sub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1"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矩形: 圆角 1">
            <a:extLst>
              <a:ext uri="{FF2B5EF4-FFF2-40B4-BE49-F238E27FC236}">
                <a16:creationId xmlns:a16="http://schemas.microsoft.com/office/drawing/2014/main" xmlns="" id="{605BC50E-F823-4689-BAD4-2184C39AE3E6}"/>
              </a:ext>
            </a:extLst>
          </p:cNvPr>
          <p:cNvSpPr/>
          <p:nvPr/>
        </p:nvSpPr>
        <p:spPr>
          <a:xfrm>
            <a:off x="331668" y="156490"/>
            <a:ext cx="8408635" cy="6496389"/>
          </a:xfrm>
          <a:prstGeom prst="roundRect">
            <a:avLst/>
          </a:prstGeom>
          <a:solidFill>
            <a:schemeClr val="bg1"/>
          </a:solidFill>
          <a:ln w="57150">
            <a:solidFill>
              <a:srgbClr val="67A125"/>
            </a:solidFill>
          </a:ln>
          <a:effectLst>
            <a:glow rad="635000">
              <a:srgbClr val="7BC22C">
                <a:alpha val="7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0" name="TextBox 29">
            <a:extLst>
              <a:ext uri="{FF2B5EF4-FFF2-40B4-BE49-F238E27FC236}">
                <a16:creationId xmlns:a16="http://schemas.microsoft.com/office/drawing/2014/main" xmlns="" id="{0FC89918-E10D-4D57-A265-7B8856A8F8AC}"/>
              </a:ext>
            </a:extLst>
          </p:cNvPr>
          <p:cNvSpPr txBox="1"/>
          <p:nvPr/>
        </p:nvSpPr>
        <p:spPr>
          <a:xfrm>
            <a:off x="1044648" y="205123"/>
            <a:ext cx="732849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2727"/>
                </a:solidFill>
                <a:effectLst/>
                <a:uLnTx/>
                <a:uFillTx/>
                <a:latin typeface="Calibri" panose="020F0502020204030204" pitchFamily="34" charset="0"/>
                <a:ea typeface="+mn-ea"/>
                <a:cs typeface="Calibri" panose="020F0502020204030204" pitchFamily="34" charset="0"/>
              </a:rPr>
              <a:t>1</a:t>
            </a:r>
            <a:r>
              <a:rPr kumimoji="0" lang="en-US" sz="3600" b="1" i="0" u="none" strike="noStrike" kern="1200" cap="none" spc="0" normalizeH="0" baseline="0" noProof="0" dirty="0">
                <a:ln>
                  <a:noFill/>
                </a:ln>
                <a:solidFill>
                  <a:srgbClr val="FF2727"/>
                </a:solidFill>
                <a:effectLst/>
                <a:uLnTx/>
                <a:uFillTx/>
                <a:latin typeface="Calibri" panose="020F0502020204030204" pitchFamily="34" charset="0"/>
                <a:ea typeface="+mn-ea"/>
                <a:cs typeface="Calibri" panose="020F0502020204030204" pitchFamily="34" charset="0"/>
              </a:rPr>
              <a:t>.</a:t>
            </a:r>
            <a:r>
              <a:rPr kumimoji="0" lang="vi-VN" sz="3600" b="1" i="0" u="none" strike="noStrike" kern="1200" cap="none" spc="0" normalizeH="0" baseline="0" noProof="0" dirty="0">
                <a:ln>
                  <a:noFill/>
                </a:ln>
                <a:solidFill>
                  <a:srgbClr val="FF2727"/>
                </a:solidFill>
                <a:effectLst/>
                <a:uLnTx/>
                <a:uFillTx/>
                <a:latin typeface="Calibri" panose="020F0502020204030204" pitchFamily="34" charset="0"/>
                <a:ea typeface="+mn-ea"/>
                <a:cs typeface="Calibri" panose="020F0502020204030204" pitchFamily="34" charset="0"/>
              </a:rPr>
              <a:t> Tìm các từ ngữ chỉ người thân trong đoạn văn dưới đây</a:t>
            </a:r>
          </a:p>
        </p:txBody>
      </p:sp>
      <p:sp>
        <p:nvSpPr>
          <p:cNvPr id="2" name="TextBox 1">
            <a:extLst>
              <a:ext uri="{FF2B5EF4-FFF2-40B4-BE49-F238E27FC236}">
                <a16:creationId xmlns:a16="http://schemas.microsoft.com/office/drawing/2014/main" xmlns="" id="{D2CF6B45-56F8-4538-96F9-D7AA3C2249E3}"/>
              </a:ext>
            </a:extLst>
          </p:cNvPr>
          <p:cNvSpPr txBox="1"/>
          <p:nvPr/>
        </p:nvSpPr>
        <p:spPr>
          <a:xfrm>
            <a:off x="637954" y="1843035"/>
            <a:ext cx="8102349" cy="452431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Bà nội của tôi là bà ngoại của em Đốm. Hai chị em tôi đều rất quý bà vì cả hai đều được bà chăm sóc từ khi mới sinh. Không phải chỉ đối với tôi và Đốm, mà sau này, em My, em Chấm ra đời, bà đều nâng niu bế ẵm từ lúc lọt lòng.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(Theo Vũ Tú Nam)</a:t>
            </a:r>
          </a:p>
        </p:txBody>
      </p:sp>
      <p:cxnSp>
        <p:nvCxnSpPr>
          <p:cNvPr id="4" name="Straight Connector 3">
            <a:extLst>
              <a:ext uri="{FF2B5EF4-FFF2-40B4-BE49-F238E27FC236}">
                <a16:creationId xmlns:a16="http://schemas.microsoft.com/office/drawing/2014/main" xmlns="" id="{58971EF8-10BD-4416-8BAA-19248FF7AAD0}"/>
              </a:ext>
            </a:extLst>
          </p:cNvPr>
          <p:cNvCxnSpPr>
            <a:cxnSpLocks/>
          </p:cNvCxnSpPr>
          <p:nvPr/>
        </p:nvCxnSpPr>
        <p:spPr>
          <a:xfrm>
            <a:off x="2830919" y="776177"/>
            <a:ext cx="301433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xmlns="" id="{3AC8171F-9E87-4A2D-9418-0530443CC9EE}"/>
              </a:ext>
            </a:extLst>
          </p:cNvPr>
          <p:cNvSpPr/>
          <p:nvPr/>
        </p:nvSpPr>
        <p:spPr>
          <a:xfrm>
            <a:off x="637954" y="1679944"/>
            <a:ext cx="1156291" cy="7974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52316D8D-8577-4FF4-A22F-E398693822BD}"/>
              </a:ext>
            </a:extLst>
          </p:cNvPr>
          <p:cNvSpPr/>
          <p:nvPr/>
        </p:nvSpPr>
        <p:spPr>
          <a:xfrm>
            <a:off x="3269512" y="1703491"/>
            <a:ext cx="1491216" cy="7974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E749CA66-8D26-43D1-930A-C4C3E04B4BA1}"/>
              </a:ext>
            </a:extLst>
          </p:cNvPr>
          <p:cNvSpPr/>
          <p:nvPr/>
        </p:nvSpPr>
        <p:spPr>
          <a:xfrm>
            <a:off x="7555373" y="1814741"/>
            <a:ext cx="1184930" cy="6861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4847FFEF-7306-4355-A52B-7A51E1379AD7}"/>
              </a:ext>
            </a:extLst>
          </p:cNvPr>
          <p:cNvSpPr/>
          <p:nvPr/>
        </p:nvSpPr>
        <p:spPr>
          <a:xfrm>
            <a:off x="3004168" y="2477387"/>
            <a:ext cx="530688" cy="5734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C63143B8-A8DC-4945-B79D-8692D182D8C8}"/>
              </a:ext>
            </a:extLst>
          </p:cNvPr>
          <p:cNvSpPr/>
          <p:nvPr/>
        </p:nvSpPr>
        <p:spPr>
          <a:xfrm>
            <a:off x="2683003" y="3581665"/>
            <a:ext cx="530688" cy="5734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9318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xmlns="" id="{AC828D5C-2610-43F2-8763-7A6BFB378CCD}"/>
              </a:ext>
            </a:extLst>
          </p:cNvPr>
          <p:cNvSpPr/>
          <p:nvPr/>
        </p:nvSpPr>
        <p:spPr>
          <a:xfrm>
            <a:off x="408563" y="505839"/>
            <a:ext cx="8331740" cy="5865779"/>
          </a:xfrm>
          <a:prstGeom prst="roundRect">
            <a:avLst/>
          </a:prstGeom>
          <a:solidFill>
            <a:schemeClr val="bg1"/>
          </a:solidFill>
          <a:ln w="57150">
            <a:solidFill>
              <a:srgbClr val="67A125"/>
            </a:solidFill>
          </a:ln>
          <a:effectLst>
            <a:glow rad="635000">
              <a:srgbClr val="7BC22C">
                <a:alpha val="7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3" name="图片 3">
            <a:extLst>
              <a:ext uri="{FF2B5EF4-FFF2-40B4-BE49-F238E27FC236}">
                <a16:creationId xmlns:a16="http://schemas.microsoft.com/office/drawing/2014/main" xmlns="" id="{65012BBB-D2D7-43A7-9E25-91EE8F16DF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157" y="2654186"/>
            <a:ext cx="3429000" cy="4572000"/>
          </a:xfrm>
          <a:prstGeom prst="rect">
            <a:avLst/>
          </a:prstGeom>
        </p:spPr>
      </p:pic>
      <p:pic>
        <p:nvPicPr>
          <p:cNvPr id="5" name="Picture 4" descr="A picture containing accessory, case&#10;&#10;Description automatically generated">
            <a:extLst>
              <a:ext uri="{FF2B5EF4-FFF2-40B4-BE49-F238E27FC236}">
                <a16:creationId xmlns:a16="http://schemas.microsoft.com/office/drawing/2014/main" xmlns="" id="{A24169AD-6186-4B41-8DC4-45A22E9ABC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05" y="-124870"/>
            <a:ext cx="7744619" cy="6858000"/>
          </a:xfrm>
          <a:prstGeom prst="rect">
            <a:avLst/>
          </a:prstGeom>
        </p:spPr>
      </p:pic>
      <p:pic>
        <p:nvPicPr>
          <p:cNvPr id="7" name="Picture 6" descr="A picture containing toy, vector graphics&#10;&#10;Description automatically generated">
            <a:extLst>
              <a:ext uri="{FF2B5EF4-FFF2-40B4-BE49-F238E27FC236}">
                <a16:creationId xmlns:a16="http://schemas.microsoft.com/office/drawing/2014/main" xmlns="" id="{7BB9C4A6-A95D-49FB-B480-9AD0408FAB8D}"/>
              </a:ext>
            </a:extLst>
          </p:cNvPr>
          <p:cNvPicPr>
            <a:picLocks noChangeAspect="1"/>
          </p:cNvPicPr>
          <p:nvPr/>
        </p:nvPicPr>
        <p:blipFill rotWithShape="1">
          <a:blip r:embed="rId5">
            <a:extLst>
              <a:ext uri="{28A0092B-C50C-407E-A947-70E740481C1C}">
                <a14:useLocalDpi xmlns:a14="http://schemas.microsoft.com/office/drawing/2010/main" val="0"/>
              </a:ext>
            </a:extLst>
          </a:blip>
          <a:srcRect t="23011"/>
          <a:stretch/>
        </p:blipFill>
        <p:spPr>
          <a:xfrm>
            <a:off x="5468987" y="1907504"/>
            <a:ext cx="3595152" cy="4937760"/>
          </a:xfrm>
          <a:prstGeom prst="rect">
            <a:avLst/>
          </a:prstGeom>
        </p:spPr>
      </p:pic>
      <p:pic>
        <p:nvPicPr>
          <p:cNvPr id="8" name="图片 6">
            <a:extLst>
              <a:ext uri="{FF2B5EF4-FFF2-40B4-BE49-F238E27FC236}">
                <a16:creationId xmlns:a16="http://schemas.microsoft.com/office/drawing/2014/main" xmlns="" id="{2BA606F9-745B-4EE5-A1A5-AD96FF21FE64}"/>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rot="19857704">
            <a:off x="7847948" y="144764"/>
            <a:ext cx="1395603" cy="2011680"/>
          </a:xfrm>
          <a:prstGeom prst="rect">
            <a:avLst/>
          </a:prstGeom>
        </p:spPr>
      </p:pic>
      <p:sp>
        <p:nvSpPr>
          <p:cNvPr id="9" name="TextBox 8">
            <a:extLst>
              <a:ext uri="{FF2B5EF4-FFF2-40B4-BE49-F238E27FC236}">
                <a16:creationId xmlns:a16="http://schemas.microsoft.com/office/drawing/2014/main" xmlns="" id="{BD19699F-E1DC-47C6-8672-14A2C1F95A2A}"/>
              </a:ext>
            </a:extLst>
          </p:cNvPr>
          <p:cNvSpPr txBox="1"/>
          <p:nvPr/>
        </p:nvSpPr>
        <p:spPr>
          <a:xfrm rot="21272280">
            <a:off x="2217018" y="1352819"/>
            <a:ext cx="3373108" cy="4154984"/>
          </a:xfrm>
          <a:prstGeom prst="rect">
            <a:avLst/>
          </a:prstGeom>
          <a:noFill/>
        </p:spPr>
        <p:txBody>
          <a:bodyPr wrap="square" rtlCol="0" anchor="ctr">
            <a:spAutoFit/>
          </a:bodyPr>
          <a:lstStyle/>
          <a:p>
            <a:pPr lvl="0" algn="ctr">
              <a:lnSpc>
                <a:spcPct val="120000"/>
              </a:lnSpc>
            </a:pPr>
            <a:r>
              <a:rPr lang="en-US" sz="4400" dirty="0">
                <a:solidFill>
                  <a:srgbClr val="0033CC"/>
                </a:solidFill>
                <a:effectLst>
                  <a:glow rad="127000">
                    <a:srgbClr val="0033CC">
                      <a:alpha val="30000"/>
                    </a:srgbClr>
                  </a:glow>
                </a:effectLst>
                <a:latin typeface="Calibri" panose="020F0502020204030204" pitchFamily="34" charset="0"/>
                <a:cs typeface="Calibri" panose="020F0502020204030204" pitchFamily="34" charset="0"/>
              </a:rPr>
              <a:t>2. </a:t>
            </a:r>
            <a:r>
              <a:rPr lang="vi-VN" sz="4400" dirty="0">
                <a:solidFill>
                  <a:srgbClr val="0033CC"/>
                </a:solidFill>
                <a:effectLst>
                  <a:glow rad="127000">
                    <a:srgbClr val="0033CC">
                      <a:alpha val="30000"/>
                    </a:srgbClr>
                  </a:glow>
                </a:effectLst>
                <a:latin typeface="Calibri" panose="020F0502020204030204" pitchFamily="34" charset="0"/>
                <a:cs typeface="Calibri" panose="020F0502020204030204" pitchFamily="34" charset="0"/>
              </a:rPr>
              <a:t>Tìm thêm từ ngữ chỉ những người thân bên nội và bên ngoại.</a:t>
            </a:r>
          </a:p>
        </p:txBody>
      </p:sp>
    </p:spTree>
    <p:extLst>
      <p:ext uri="{BB962C8B-B14F-4D97-AF65-F5344CB8AC3E}">
        <p14:creationId xmlns:p14="http://schemas.microsoft.com/office/powerpoint/2010/main" val="24804453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 calcmode="lin" valueType="num">
                                          <p:cBhvr>
                                            <p:cTn id="14" dur="500" fill="hold"/>
                                            <p:tgtEl>
                                              <p:spTgt spid="8"/>
                                            </p:tgtEl>
                                            <p:attrNameLst>
                                              <p:attrName>style.rotation</p:attrName>
                                            </p:attrNameLst>
                                          </p:cBhvr>
                                          <p:tavLst>
                                            <p:tav tm="0">
                                              <p:val>
                                                <p:fltVal val="90"/>
                                              </p:val>
                                            </p:tav>
                                            <p:tav tm="100000">
                                              <p:val>
                                                <p:fltVal val="0"/>
                                              </p:val>
                                            </p:tav>
                                          </p:tavLst>
                                        </p:anim>
                                        <p:animEffect transition="in" filter="fade">
                                          <p:cBhvr>
                                            <p:cTn id="15" dur="500"/>
                                            <p:tgtEl>
                                              <p:spTgt spid="8"/>
                                            </p:tgtEl>
                                          </p:cBhvr>
                                        </p:animEffect>
                                      </p:childTnLst>
                                    </p:cTn>
                                  </p:par>
                                </p:childTnLst>
                              </p:cTn>
                            </p:par>
                            <p:par>
                              <p:cTn id="16" fill="hold">
                                <p:stCondLst>
                                  <p:cond delay="500"/>
                                </p:stCondLst>
                                <p:childTnLst>
                                  <p:par>
                                    <p:cTn id="17" presetID="2" presetClass="entr" presetSubtype="4" fill="hold" nodeType="afterEffect" p14:presetBounceEnd="50000">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14:bounceEnd="50000">
                                          <p:cBhvr additive="base">
                                            <p:cTn id="19" dur="5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uỷn.wav"/>
                                            </p:tgtEl>
                                          </p:cMediaNode>
                                        </p:audio>
                                      </p:subTnLst>
                                    </p:cTn>
                                  </p:par>
                                </p:childTnLst>
                              </p:cTn>
                            </p:par>
                            <p:par>
                              <p:cTn id="21" fill="hold">
                                <p:stCondLst>
                                  <p:cond delay="1000"/>
                                </p:stCondLst>
                                <p:childTnLst>
                                  <p:par>
                                    <p:cTn id="22" presetID="6" presetClass="entr" presetSubtype="32"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out)">
                                          <p:cBhvr>
                                            <p:cTn id="24" dur="75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 calcmode="lin" valueType="num">
                                          <p:cBhvr>
                                            <p:cTn id="14" dur="500" fill="hold"/>
                                            <p:tgtEl>
                                              <p:spTgt spid="8"/>
                                            </p:tgtEl>
                                            <p:attrNameLst>
                                              <p:attrName>style.rotation</p:attrName>
                                            </p:attrNameLst>
                                          </p:cBhvr>
                                          <p:tavLst>
                                            <p:tav tm="0">
                                              <p:val>
                                                <p:fltVal val="90"/>
                                              </p:val>
                                            </p:tav>
                                            <p:tav tm="100000">
                                              <p:val>
                                                <p:fltVal val="0"/>
                                              </p:val>
                                            </p:tav>
                                          </p:tavLst>
                                        </p:anim>
                                        <p:animEffect transition="in" filter="fade">
                                          <p:cBhvr>
                                            <p:cTn id="15" dur="500"/>
                                            <p:tgtEl>
                                              <p:spTgt spid="8"/>
                                            </p:tgtEl>
                                          </p:cBhvr>
                                        </p:animEffect>
                                      </p:child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7" name="uỷn.wav"/>
                                            </p:tgtEl>
                                          </p:cMediaNode>
                                        </p:audio>
                                      </p:subTnLst>
                                    </p:cTn>
                                  </p:par>
                                </p:childTnLst>
                              </p:cTn>
                            </p:par>
                            <p:par>
                              <p:cTn id="21" fill="hold">
                                <p:stCondLst>
                                  <p:cond delay="1000"/>
                                </p:stCondLst>
                                <p:childTnLst>
                                  <p:par>
                                    <p:cTn id="22" presetID="6" presetClass="entr" presetSubtype="32"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out)">
                                          <p:cBhvr>
                                            <p:cTn id="24" dur="75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7">
            <a:extLst>
              <a:ext uri="{FF2B5EF4-FFF2-40B4-BE49-F238E27FC236}">
                <a16:creationId xmlns:a16="http://schemas.microsoft.com/office/drawing/2014/main" xmlns="" id="{D65E39EC-8456-41B7-B43B-96C5A921DDBD}"/>
              </a:ext>
            </a:extLst>
          </p:cNvPr>
          <p:cNvGraphicFramePr>
            <a:graphicFrameLocks noGrp="1"/>
          </p:cNvGraphicFramePr>
          <p:nvPr>
            <p:extLst>
              <p:ext uri="{D42A27DB-BD31-4B8C-83A1-F6EECF244321}">
                <p14:modId xmlns:p14="http://schemas.microsoft.com/office/powerpoint/2010/main" val="1893449520"/>
              </p:ext>
            </p:extLst>
          </p:nvPr>
        </p:nvGraphicFramePr>
        <p:xfrm>
          <a:off x="418978" y="390565"/>
          <a:ext cx="8296397" cy="6219785"/>
        </p:xfrm>
        <a:graphic>
          <a:graphicData uri="http://schemas.openxmlformats.org/drawingml/2006/table">
            <a:tbl>
              <a:tblPr firstRow="1" bandRow="1">
                <a:tableStyleId>{5940675A-B579-460E-94D1-54222C63F5DA}</a:tableStyleId>
              </a:tblPr>
              <a:tblGrid>
                <a:gridCol w="3995859">
                  <a:extLst>
                    <a:ext uri="{9D8B030D-6E8A-4147-A177-3AD203B41FA5}">
                      <a16:colId xmlns:a16="http://schemas.microsoft.com/office/drawing/2014/main" xmlns="" val="1775803112"/>
                    </a:ext>
                  </a:extLst>
                </a:gridCol>
                <a:gridCol w="4300538">
                  <a:extLst>
                    <a:ext uri="{9D8B030D-6E8A-4147-A177-3AD203B41FA5}">
                      <a16:colId xmlns:a16="http://schemas.microsoft.com/office/drawing/2014/main" xmlns="" val="1073152033"/>
                    </a:ext>
                  </a:extLst>
                </a:gridCol>
              </a:tblGrid>
              <a:tr h="1029048">
                <a:tc>
                  <a:txBody>
                    <a:bodyPr/>
                    <a:lstStyle/>
                    <a:p>
                      <a:pPr algn="ctr"/>
                      <a:r>
                        <a:rPr lang="en-US" sz="2800" b="0" i="0" kern="1200" dirty="0">
                          <a:solidFill>
                            <a:schemeClr val="tx1"/>
                          </a:solidFill>
                          <a:effectLst/>
                          <a:latin typeface="Arial" panose="020B0604020202020204" pitchFamily="34" charset="0"/>
                          <a:ea typeface="+mn-ea"/>
                          <a:cs typeface="Arial" panose="020B0604020202020204" pitchFamily="34" charset="0"/>
                        </a:rPr>
                        <a:t>T</a:t>
                      </a:r>
                      <a:r>
                        <a:rPr lang="vi-VN" sz="2800" b="0" i="0" kern="1200" dirty="0">
                          <a:solidFill>
                            <a:schemeClr val="tx1"/>
                          </a:solidFill>
                          <a:effectLst/>
                          <a:latin typeface="Arial" panose="020B0604020202020204" pitchFamily="34" charset="0"/>
                          <a:ea typeface="+mn-ea"/>
                          <a:cs typeface="Arial" panose="020B0604020202020204" pitchFamily="34" charset="0"/>
                        </a:rPr>
                        <a:t>ừ ngữ chỉ người thân bên nội</a:t>
                      </a:r>
                      <a:endParaRPr lang="en-US" sz="2800" b="1" dirty="0">
                        <a:latin typeface="Arial" panose="020B0604020202020204" pitchFamily="34" charset="0"/>
                        <a:cs typeface="Arial" panose="020B0604020202020204" pitchFamily="34"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800" b="0" i="0" kern="1200" dirty="0">
                          <a:solidFill>
                            <a:schemeClr val="tx1"/>
                          </a:solidFill>
                          <a:effectLst/>
                          <a:latin typeface="Arial" panose="020B0604020202020204" pitchFamily="34" charset="0"/>
                          <a:ea typeface="+mn-ea"/>
                          <a:cs typeface="Arial" panose="020B0604020202020204" pitchFamily="34" charset="0"/>
                        </a:rPr>
                        <a:t>T</a:t>
                      </a:r>
                      <a:r>
                        <a:rPr lang="vi-VN" sz="2800" b="0" i="0" kern="1200" dirty="0">
                          <a:solidFill>
                            <a:schemeClr val="tx1"/>
                          </a:solidFill>
                          <a:effectLst/>
                          <a:latin typeface="Arial" panose="020B0604020202020204" pitchFamily="34" charset="0"/>
                          <a:ea typeface="+mn-ea"/>
                          <a:cs typeface="Arial" panose="020B0604020202020204" pitchFamily="34" charset="0"/>
                        </a:rPr>
                        <a:t>ừ ngữ chỉ người thân bên </a:t>
                      </a:r>
                      <a:r>
                        <a:rPr lang="en-US" sz="2800" b="0" i="0" kern="1200" dirty="0" err="1">
                          <a:solidFill>
                            <a:schemeClr val="tx1"/>
                          </a:solidFill>
                          <a:effectLst/>
                          <a:latin typeface="Arial" panose="020B0604020202020204" pitchFamily="34" charset="0"/>
                          <a:ea typeface="+mn-ea"/>
                          <a:cs typeface="Arial" panose="020B0604020202020204" pitchFamily="34" charset="0"/>
                        </a:rPr>
                        <a:t>ngoại</a:t>
                      </a:r>
                      <a:endParaRPr lang="en-US" sz="2800" b="1" dirty="0">
                        <a:latin typeface="Arial" panose="020B0604020202020204" pitchFamily="34" charset="0"/>
                        <a:cs typeface="Arial" panose="020B0604020202020204" pitchFamily="34"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2962935067"/>
                  </a:ext>
                </a:extLst>
              </a:tr>
              <a:tr h="5190737">
                <a:tc>
                  <a:txBody>
                    <a:bodyPr/>
                    <a:lstStyle/>
                    <a:p>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endParaRPr lang="en-US"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extLst>
                  <a:ext uri="{0D108BD9-81ED-4DB2-BD59-A6C34878D82A}">
                    <a16:rowId xmlns:a16="http://schemas.microsoft.com/office/drawing/2014/main" xmlns="" val="3661512621"/>
                  </a:ext>
                </a:extLst>
              </a:tr>
            </a:tbl>
          </a:graphicData>
        </a:graphic>
      </p:graphicFrame>
      <p:grpSp>
        <p:nvGrpSpPr>
          <p:cNvPr id="3" name="Group 2">
            <a:extLst>
              <a:ext uri="{FF2B5EF4-FFF2-40B4-BE49-F238E27FC236}">
                <a16:creationId xmlns:a16="http://schemas.microsoft.com/office/drawing/2014/main" xmlns="" id="{154663A3-9539-47E4-8B7B-C0137A8ED3E0}"/>
              </a:ext>
            </a:extLst>
          </p:cNvPr>
          <p:cNvGrpSpPr/>
          <p:nvPr/>
        </p:nvGrpSpPr>
        <p:grpSpPr>
          <a:xfrm>
            <a:off x="546376" y="1781234"/>
            <a:ext cx="2080769" cy="1463040"/>
            <a:chOff x="1184275" y="1965960"/>
            <a:chExt cx="2774358" cy="1463040"/>
          </a:xfrm>
        </p:grpSpPr>
        <p:pic>
          <p:nvPicPr>
            <p:cNvPr id="4" name="Picture 2" descr="Free Cartoon Clouds Cliparts, Download Free Cartoon Clouds Cliparts png  images, Free ClipArts on Clipart Library">
              <a:extLst>
                <a:ext uri="{FF2B5EF4-FFF2-40B4-BE49-F238E27FC236}">
                  <a16:creationId xmlns:a16="http://schemas.microsoft.com/office/drawing/2014/main" xmlns="" id="{2A5AA389-4D9F-499F-A333-A7F8512DB0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4275" y="1965960"/>
              <a:ext cx="2774358" cy="14630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45BF6C79-1FD4-4A12-8334-B9217D4ED819}"/>
                </a:ext>
              </a:extLst>
            </p:cNvPr>
            <p:cNvSpPr txBox="1"/>
            <p:nvPr/>
          </p:nvSpPr>
          <p:spPr>
            <a:xfrm>
              <a:off x="1753812" y="2520496"/>
              <a:ext cx="206103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pitchFamily="34" charset="0"/>
                  <a:cs typeface="Calibri" panose="020F0502020204030204" pitchFamily="34" charset="0"/>
                </a:rPr>
                <a:t>Ông</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nội</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6" name="Group 5">
            <a:extLst>
              <a:ext uri="{FF2B5EF4-FFF2-40B4-BE49-F238E27FC236}">
                <a16:creationId xmlns:a16="http://schemas.microsoft.com/office/drawing/2014/main" xmlns="" id="{FB4E5EFD-9A36-4D5B-8DE6-44A674235E1E}"/>
              </a:ext>
            </a:extLst>
          </p:cNvPr>
          <p:cNvGrpSpPr/>
          <p:nvPr/>
        </p:nvGrpSpPr>
        <p:grpSpPr>
          <a:xfrm>
            <a:off x="2627144" y="1695690"/>
            <a:ext cx="1820673" cy="1280160"/>
            <a:chOff x="3683794" y="1826941"/>
            <a:chExt cx="2427564" cy="1280160"/>
          </a:xfrm>
        </p:grpSpPr>
        <p:pic>
          <p:nvPicPr>
            <p:cNvPr id="7" name="Picture 2" descr="Free Cartoon Clouds Cliparts, Download Free Cartoon Clouds Cliparts png  images, Free ClipArts on Clipart Library">
              <a:extLst>
                <a:ext uri="{FF2B5EF4-FFF2-40B4-BE49-F238E27FC236}">
                  <a16:creationId xmlns:a16="http://schemas.microsoft.com/office/drawing/2014/main" xmlns="" id="{72776A71-BC22-4F03-8669-C921E75D91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794" y="1826941"/>
              <a:ext cx="2427564" cy="128016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E8818B0A-A532-435B-9064-AB455E914D7E}"/>
                </a:ext>
              </a:extLst>
            </p:cNvPr>
            <p:cNvSpPr txBox="1"/>
            <p:nvPr/>
          </p:nvSpPr>
          <p:spPr>
            <a:xfrm>
              <a:off x="4328828" y="2289771"/>
              <a:ext cx="146045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bác</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9" name="Group 8">
            <a:extLst>
              <a:ext uri="{FF2B5EF4-FFF2-40B4-BE49-F238E27FC236}">
                <a16:creationId xmlns:a16="http://schemas.microsoft.com/office/drawing/2014/main" xmlns="" id="{8AE30A45-E37F-4D5B-8754-50EF94B5BA77}"/>
              </a:ext>
            </a:extLst>
          </p:cNvPr>
          <p:cNvGrpSpPr/>
          <p:nvPr/>
        </p:nvGrpSpPr>
        <p:grpSpPr>
          <a:xfrm>
            <a:off x="428625" y="3329818"/>
            <a:ext cx="1820673" cy="1280160"/>
            <a:chOff x="3683794" y="1826941"/>
            <a:chExt cx="2427564" cy="1280160"/>
          </a:xfrm>
        </p:grpSpPr>
        <p:pic>
          <p:nvPicPr>
            <p:cNvPr id="10" name="Picture 2" descr="Free Cartoon Clouds Cliparts, Download Free Cartoon Clouds Cliparts png  images, Free ClipArts on Clipart Library">
              <a:extLst>
                <a:ext uri="{FF2B5EF4-FFF2-40B4-BE49-F238E27FC236}">
                  <a16:creationId xmlns:a16="http://schemas.microsoft.com/office/drawing/2014/main" xmlns="" id="{72F9FEB3-D83D-4A07-90AB-86A0559C57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794" y="1826941"/>
              <a:ext cx="2427564" cy="128016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xmlns="" id="{87D183F2-2BA7-4873-A2D5-71793A77CA2A}"/>
                </a:ext>
              </a:extLst>
            </p:cNvPr>
            <p:cNvSpPr txBox="1"/>
            <p:nvPr/>
          </p:nvSpPr>
          <p:spPr>
            <a:xfrm>
              <a:off x="4216379" y="2174633"/>
              <a:ext cx="136239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cô</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12" name="Group 11">
            <a:extLst>
              <a:ext uri="{FF2B5EF4-FFF2-40B4-BE49-F238E27FC236}">
                <a16:creationId xmlns:a16="http://schemas.microsoft.com/office/drawing/2014/main" xmlns="" id="{5BD8E103-C360-47BB-98F0-6395B3D19721}"/>
              </a:ext>
            </a:extLst>
          </p:cNvPr>
          <p:cNvGrpSpPr/>
          <p:nvPr/>
        </p:nvGrpSpPr>
        <p:grpSpPr>
          <a:xfrm>
            <a:off x="2359646" y="3329817"/>
            <a:ext cx="1820673" cy="1280160"/>
            <a:chOff x="3683794" y="1826941"/>
            <a:chExt cx="2427564" cy="1280160"/>
          </a:xfrm>
        </p:grpSpPr>
        <p:pic>
          <p:nvPicPr>
            <p:cNvPr id="13" name="Picture 2" descr="Free Cartoon Clouds Cliparts, Download Free Cartoon Clouds Cliparts png  images, Free ClipArts on Clipart Library">
              <a:extLst>
                <a:ext uri="{FF2B5EF4-FFF2-40B4-BE49-F238E27FC236}">
                  <a16:creationId xmlns:a16="http://schemas.microsoft.com/office/drawing/2014/main" xmlns="" id="{8CBBD8F3-86B3-4121-9224-98B7D23BD3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794" y="1826941"/>
              <a:ext cx="2427564" cy="128016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xmlns="" id="{603ABFFF-D7E4-4AB6-8310-8B03D171C55D}"/>
                </a:ext>
              </a:extLst>
            </p:cNvPr>
            <p:cNvSpPr txBox="1"/>
            <p:nvPr/>
          </p:nvSpPr>
          <p:spPr>
            <a:xfrm>
              <a:off x="4157919" y="2244316"/>
              <a:ext cx="194988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chú</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15" name="Group 14">
            <a:extLst>
              <a:ext uri="{FF2B5EF4-FFF2-40B4-BE49-F238E27FC236}">
                <a16:creationId xmlns:a16="http://schemas.microsoft.com/office/drawing/2014/main" xmlns="" id="{F54024B9-66A7-4333-94E2-AA5D93EB90FB}"/>
              </a:ext>
            </a:extLst>
          </p:cNvPr>
          <p:cNvGrpSpPr/>
          <p:nvPr/>
        </p:nvGrpSpPr>
        <p:grpSpPr>
          <a:xfrm>
            <a:off x="1370900" y="4827229"/>
            <a:ext cx="1820673" cy="1503867"/>
            <a:chOff x="3683794" y="1826941"/>
            <a:chExt cx="2427564" cy="1280160"/>
          </a:xfrm>
        </p:grpSpPr>
        <p:pic>
          <p:nvPicPr>
            <p:cNvPr id="16" name="Picture 2" descr="Free Cartoon Clouds Cliparts, Download Free Cartoon Clouds Cliparts png  images, Free ClipArts on Clipart Library">
              <a:extLst>
                <a:ext uri="{FF2B5EF4-FFF2-40B4-BE49-F238E27FC236}">
                  <a16:creationId xmlns:a16="http://schemas.microsoft.com/office/drawing/2014/main" xmlns="" id="{78DCFCF2-14A8-46CA-8A59-3802975BC7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794" y="1826941"/>
              <a:ext cx="2427564" cy="128016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xmlns="" id="{0882D3AF-2580-4939-ADD7-374EDA911C11}"/>
                </a:ext>
              </a:extLst>
            </p:cNvPr>
            <p:cNvSpPr txBox="1"/>
            <p:nvPr/>
          </p:nvSpPr>
          <p:spPr>
            <a:xfrm>
              <a:off x="3994921" y="2389670"/>
              <a:ext cx="1894979" cy="4977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thím</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18" name="Group 17">
            <a:extLst>
              <a:ext uri="{FF2B5EF4-FFF2-40B4-BE49-F238E27FC236}">
                <a16:creationId xmlns:a16="http://schemas.microsoft.com/office/drawing/2014/main" xmlns="" id="{A4E79D4E-7782-4F7E-9DAD-696A192D7033}"/>
              </a:ext>
            </a:extLst>
          </p:cNvPr>
          <p:cNvGrpSpPr/>
          <p:nvPr/>
        </p:nvGrpSpPr>
        <p:grpSpPr>
          <a:xfrm>
            <a:off x="4567177" y="1754805"/>
            <a:ext cx="2557712" cy="1392209"/>
            <a:chOff x="1485243" y="3480266"/>
            <a:chExt cx="3410283" cy="1392209"/>
          </a:xfrm>
        </p:grpSpPr>
        <p:pic>
          <p:nvPicPr>
            <p:cNvPr id="19" name="Picture 2" descr="Free Cartoon Clouds Cliparts, Download Free Cartoon Clouds Cliparts png  images, Free ClipArts on Clipart Library">
              <a:extLst>
                <a:ext uri="{FF2B5EF4-FFF2-40B4-BE49-F238E27FC236}">
                  <a16:creationId xmlns:a16="http://schemas.microsoft.com/office/drawing/2014/main" xmlns="" id="{7D3BC675-70C0-432F-BE20-2C76C3F878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243" y="3480266"/>
              <a:ext cx="2640043" cy="139220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xmlns="" id="{5392FBAB-67F6-4B63-B287-8210C0BD4F4D}"/>
                </a:ext>
              </a:extLst>
            </p:cNvPr>
            <p:cNvSpPr txBox="1"/>
            <p:nvPr/>
          </p:nvSpPr>
          <p:spPr>
            <a:xfrm>
              <a:off x="2121168" y="4013391"/>
              <a:ext cx="277435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pitchFamily="34" charset="0"/>
                  <a:cs typeface="Calibri" panose="020F0502020204030204" pitchFamily="34" charset="0"/>
                </a:rPr>
                <a:t>Ông</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nội</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21" name="Group 20">
            <a:extLst>
              <a:ext uri="{FF2B5EF4-FFF2-40B4-BE49-F238E27FC236}">
                <a16:creationId xmlns:a16="http://schemas.microsoft.com/office/drawing/2014/main" xmlns="" id="{6973FA91-FF54-4631-9E63-23CC4B76CD23}"/>
              </a:ext>
            </a:extLst>
          </p:cNvPr>
          <p:cNvGrpSpPr/>
          <p:nvPr/>
        </p:nvGrpSpPr>
        <p:grpSpPr>
          <a:xfrm>
            <a:off x="6586513" y="1628212"/>
            <a:ext cx="2314907" cy="1463040"/>
            <a:chOff x="1184275" y="1965960"/>
            <a:chExt cx="3086542" cy="1463040"/>
          </a:xfrm>
        </p:grpSpPr>
        <p:pic>
          <p:nvPicPr>
            <p:cNvPr id="22" name="Picture 2" descr="Free Cartoon Clouds Cliparts, Download Free Cartoon Clouds Cliparts png  images, Free ClipArts on Clipart Library">
              <a:extLst>
                <a:ext uri="{FF2B5EF4-FFF2-40B4-BE49-F238E27FC236}">
                  <a16:creationId xmlns:a16="http://schemas.microsoft.com/office/drawing/2014/main" xmlns="" id="{0E356E11-3065-4742-986D-4C2D1A704C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4275" y="1965960"/>
              <a:ext cx="2774358" cy="146304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xmlns="" id="{40574A84-1E52-44EA-A9E7-F2AB417D7D84}"/>
                </a:ext>
              </a:extLst>
            </p:cNvPr>
            <p:cNvSpPr txBox="1"/>
            <p:nvPr/>
          </p:nvSpPr>
          <p:spPr>
            <a:xfrm>
              <a:off x="1641113" y="2612258"/>
              <a:ext cx="262970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bác</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24" name="Group 23">
            <a:extLst>
              <a:ext uri="{FF2B5EF4-FFF2-40B4-BE49-F238E27FC236}">
                <a16:creationId xmlns:a16="http://schemas.microsoft.com/office/drawing/2014/main" xmlns="" id="{A0818FFD-5C5D-4734-9B31-ED266A4E7C77}"/>
              </a:ext>
            </a:extLst>
          </p:cNvPr>
          <p:cNvGrpSpPr/>
          <p:nvPr/>
        </p:nvGrpSpPr>
        <p:grpSpPr>
          <a:xfrm>
            <a:off x="4516808" y="3232416"/>
            <a:ext cx="2080769" cy="1463040"/>
            <a:chOff x="1184275" y="1965960"/>
            <a:chExt cx="2774358" cy="1463040"/>
          </a:xfrm>
        </p:grpSpPr>
        <p:pic>
          <p:nvPicPr>
            <p:cNvPr id="25" name="Picture 2" descr="Free Cartoon Clouds Cliparts, Download Free Cartoon Clouds Cliparts png  images, Free ClipArts on Clipart Library">
              <a:extLst>
                <a:ext uri="{FF2B5EF4-FFF2-40B4-BE49-F238E27FC236}">
                  <a16:creationId xmlns:a16="http://schemas.microsoft.com/office/drawing/2014/main" xmlns="" id="{CD182546-27E2-42FC-8FE2-437FFDC4D6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4275" y="1965960"/>
              <a:ext cx="2774358" cy="146304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xmlns="" id="{0F05B749-5490-4E10-8BC1-338829D0DE83}"/>
                </a:ext>
              </a:extLst>
            </p:cNvPr>
            <p:cNvSpPr txBox="1"/>
            <p:nvPr/>
          </p:nvSpPr>
          <p:spPr>
            <a:xfrm>
              <a:off x="1312580" y="2588680"/>
              <a:ext cx="25875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dì</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27" name="Group 26">
            <a:extLst>
              <a:ext uri="{FF2B5EF4-FFF2-40B4-BE49-F238E27FC236}">
                <a16:creationId xmlns:a16="http://schemas.microsoft.com/office/drawing/2014/main" xmlns="" id="{F946A5EF-AACF-49BE-B6BC-AA4A21B6140C}"/>
              </a:ext>
            </a:extLst>
          </p:cNvPr>
          <p:cNvGrpSpPr/>
          <p:nvPr/>
        </p:nvGrpSpPr>
        <p:grpSpPr>
          <a:xfrm>
            <a:off x="6666568" y="3263051"/>
            <a:ext cx="1820673" cy="1280160"/>
            <a:chOff x="3683794" y="1826941"/>
            <a:chExt cx="2427564" cy="1280160"/>
          </a:xfrm>
        </p:grpSpPr>
        <p:pic>
          <p:nvPicPr>
            <p:cNvPr id="28" name="Picture 2" descr="Free Cartoon Clouds Cliparts, Download Free Cartoon Clouds Cliparts png  images, Free ClipArts on Clipart Library">
              <a:extLst>
                <a:ext uri="{FF2B5EF4-FFF2-40B4-BE49-F238E27FC236}">
                  <a16:creationId xmlns:a16="http://schemas.microsoft.com/office/drawing/2014/main" xmlns="" id="{719EADA8-C1B3-4407-9877-EC56283414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794" y="1826941"/>
              <a:ext cx="2427564" cy="128016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xmlns="" id="{B527B459-167A-48ED-BCD8-09B43E6E1AC0}"/>
                </a:ext>
              </a:extLst>
            </p:cNvPr>
            <p:cNvSpPr txBox="1"/>
            <p:nvPr/>
          </p:nvSpPr>
          <p:spPr>
            <a:xfrm>
              <a:off x="3984780" y="2240703"/>
              <a:ext cx="189497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cậu</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30" name="Group 29">
            <a:extLst>
              <a:ext uri="{FF2B5EF4-FFF2-40B4-BE49-F238E27FC236}">
                <a16:creationId xmlns:a16="http://schemas.microsoft.com/office/drawing/2014/main" xmlns="" id="{93ABF73B-A03C-4135-9994-AC3F3EF4E801}"/>
              </a:ext>
            </a:extLst>
          </p:cNvPr>
          <p:cNvGrpSpPr/>
          <p:nvPr/>
        </p:nvGrpSpPr>
        <p:grpSpPr>
          <a:xfrm>
            <a:off x="5239517" y="4690891"/>
            <a:ext cx="2945376" cy="1776545"/>
            <a:chOff x="2184190" y="1559156"/>
            <a:chExt cx="3927168" cy="1776545"/>
          </a:xfrm>
        </p:grpSpPr>
        <p:pic>
          <p:nvPicPr>
            <p:cNvPr id="31" name="Picture 2" descr="Free Cartoon Clouds Cliparts, Download Free Cartoon Clouds Cliparts png  images, Free ClipArts on Clipart Library">
              <a:extLst>
                <a:ext uri="{FF2B5EF4-FFF2-40B4-BE49-F238E27FC236}">
                  <a16:creationId xmlns:a16="http://schemas.microsoft.com/office/drawing/2014/main" xmlns="" id="{DD8308B0-3601-491A-A63B-DC91786A5E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4190" y="1559156"/>
              <a:ext cx="3927168" cy="1776545"/>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xmlns="" id="{64991E25-A686-4103-B02E-D39AFB74B25A}"/>
                </a:ext>
              </a:extLst>
            </p:cNvPr>
            <p:cNvSpPr txBox="1"/>
            <p:nvPr/>
          </p:nvSpPr>
          <p:spPr>
            <a:xfrm>
              <a:off x="2837004" y="2254402"/>
              <a:ext cx="289021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mợ</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40831961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500" fill="hold"/>
                                        <p:tgtEl>
                                          <p:spTgt spid="21"/>
                                        </p:tgtEl>
                                        <p:attrNameLst>
                                          <p:attrName>ppt_w</p:attrName>
                                        </p:attrNameLst>
                                      </p:cBhvr>
                                      <p:tavLst>
                                        <p:tav tm="0">
                                          <p:val>
                                            <p:fltVal val="0"/>
                                          </p:val>
                                        </p:tav>
                                        <p:tav tm="100000">
                                          <p:val>
                                            <p:strVal val="#ppt_w"/>
                                          </p:val>
                                        </p:tav>
                                      </p:tavLst>
                                    </p:anim>
                                    <p:anim calcmode="lin" valueType="num">
                                      <p:cBhvr>
                                        <p:cTn id="55" dur="500" fill="hold"/>
                                        <p:tgtEl>
                                          <p:spTgt spid="21"/>
                                        </p:tgtEl>
                                        <p:attrNameLst>
                                          <p:attrName>ppt_h</p:attrName>
                                        </p:attrNameLst>
                                      </p:cBhvr>
                                      <p:tavLst>
                                        <p:tav tm="0">
                                          <p:val>
                                            <p:fltVal val="0"/>
                                          </p:val>
                                        </p:tav>
                                        <p:tav tm="100000">
                                          <p:val>
                                            <p:strVal val="#ppt_h"/>
                                          </p:val>
                                        </p:tav>
                                      </p:tavLst>
                                    </p:anim>
                                    <p:animEffect transition="in" filter="fade">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500" fill="hold"/>
                                        <p:tgtEl>
                                          <p:spTgt spid="24"/>
                                        </p:tgtEl>
                                        <p:attrNameLst>
                                          <p:attrName>ppt_w</p:attrName>
                                        </p:attrNameLst>
                                      </p:cBhvr>
                                      <p:tavLst>
                                        <p:tav tm="0">
                                          <p:val>
                                            <p:fltVal val="0"/>
                                          </p:val>
                                        </p:tav>
                                        <p:tav tm="100000">
                                          <p:val>
                                            <p:strVal val="#ppt_w"/>
                                          </p:val>
                                        </p:tav>
                                      </p:tavLst>
                                    </p:anim>
                                    <p:anim calcmode="lin" valueType="num">
                                      <p:cBhvr>
                                        <p:cTn id="62" dur="500" fill="hold"/>
                                        <p:tgtEl>
                                          <p:spTgt spid="24"/>
                                        </p:tgtEl>
                                        <p:attrNameLst>
                                          <p:attrName>ppt_h</p:attrName>
                                        </p:attrNameLst>
                                      </p:cBhvr>
                                      <p:tavLst>
                                        <p:tav tm="0">
                                          <p:val>
                                            <p:fltVal val="0"/>
                                          </p:val>
                                        </p:tav>
                                        <p:tav tm="100000">
                                          <p:val>
                                            <p:strVal val="#ppt_h"/>
                                          </p:val>
                                        </p:tav>
                                      </p:tavLst>
                                    </p:anim>
                                    <p:animEffect transition="in" filter="fade">
                                      <p:cBhvr>
                                        <p:cTn id="63" dur="500"/>
                                        <p:tgtEl>
                                          <p:spTgt spid="24"/>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2">
            <a:extLst>
              <a:ext uri="{FF2B5EF4-FFF2-40B4-BE49-F238E27FC236}">
                <a16:creationId xmlns:a16="http://schemas.microsoft.com/office/drawing/2014/main" xmlns="" id="{B21A1313-A382-435B-B5D6-C525F1456ED9}"/>
              </a:ext>
            </a:extLst>
          </p:cNvPr>
          <p:cNvSpPr/>
          <p:nvPr/>
        </p:nvSpPr>
        <p:spPr>
          <a:xfrm>
            <a:off x="354330" y="457200"/>
            <a:ext cx="8435340" cy="5943600"/>
          </a:xfrm>
          <a:prstGeom prst="roundRect">
            <a:avLst/>
          </a:prstGeom>
          <a:noFill/>
          <a:ln w="38100">
            <a:solidFill>
              <a:srgbClr val="67A125"/>
            </a:solidFill>
          </a:ln>
          <a:effectLst>
            <a:glow rad="101600">
              <a:srgbClr val="7BC22C">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pic>
        <p:nvPicPr>
          <p:cNvPr id="4" name="图片 8">
            <a:extLst>
              <a:ext uri="{FF2B5EF4-FFF2-40B4-BE49-F238E27FC236}">
                <a16:creationId xmlns:a16="http://schemas.microsoft.com/office/drawing/2014/main" xmlns="" id="{F3E47FCB-9148-4645-9A59-872528341FB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045161" y="0"/>
            <a:ext cx="1098839" cy="1828800"/>
          </a:xfrm>
          <a:prstGeom prst="rect">
            <a:avLst/>
          </a:prstGeom>
        </p:spPr>
      </p:pic>
      <p:sp>
        <p:nvSpPr>
          <p:cNvPr id="12" name="TextBox 11">
            <a:extLst>
              <a:ext uri="{FF2B5EF4-FFF2-40B4-BE49-F238E27FC236}">
                <a16:creationId xmlns:a16="http://schemas.microsoft.com/office/drawing/2014/main" xmlns="" id="{B89EBD47-3B56-4564-998C-B9CE9757D434}"/>
              </a:ext>
            </a:extLst>
          </p:cNvPr>
          <p:cNvSpPr txBox="1"/>
          <p:nvPr/>
        </p:nvSpPr>
        <p:spPr>
          <a:xfrm>
            <a:off x="632638" y="742772"/>
            <a:ext cx="787872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2727"/>
                </a:solidFill>
                <a:effectLst/>
                <a:uLnTx/>
                <a:uFillTx/>
                <a:latin typeface="Calibri" panose="020F0502020204030204" pitchFamily="34" charset="0"/>
                <a:ea typeface="+mn-ea"/>
                <a:cs typeface="Calibri" panose="020F0502020204030204" pitchFamily="34" charset="0"/>
              </a:rPr>
              <a:t>3. </a:t>
            </a:r>
            <a:r>
              <a:rPr kumimoji="0" lang="vi-VN" sz="3600" b="1" i="0" u="none" strike="noStrike" kern="1200" cap="none" spc="0" normalizeH="0" baseline="0" noProof="0" dirty="0">
                <a:ln>
                  <a:noFill/>
                </a:ln>
                <a:solidFill>
                  <a:srgbClr val="FF2727"/>
                </a:solidFill>
                <a:effectLst/>
                <a:uLnTx/>
                <a:uFillTx/>
                <a:latin typeface="Calibri" panose="020F0502020204030204" pitchFamily="34" charset="0"/>
                <a:ea typeface="+mn-ea"/>
                <a:cs typeface="Calibri" panose="020F0502020204030204" pitchFamily="34" charset="0"/>
              </a:rPr>
              <a:t>Nêu công dụng của dấu hai chấm trong mỗi câu sau:</a:t>
            </a:r>
          </a:p>
        </p:txBody>
      </p:sp>
      <p:sp>
        <p:nvSpPr>
          <p:cNvPr id="3" name="TextBox 2">
            <a:extLst>
              <a:ext uri="{FF2B5EF4-FFF2-40B4-BE49-F238E27FC236}">
                <a16:creationId xmlns:a16="http://schemas.microsoft.com/office/drawing/2014/main" xmlns="" id="{55F7E7EC-BB14-4CEA-A1A9-CBB7F33C17F9}"/>
              </a:ext>
            </a:extLst>
          </p:cNvPr>
          <p:cNvSpPr txBox="1"/>
          <p:nvPr/>
        </p:nvSpPr>
        <p:spPr>
          <a:xfrm>
            <a:off x="1175829" y="1373475"/>
            <a:ext cx="7192925" cy="1569660"/>
          </a:xfrm>
          <a:prstGeom prst="rect">
            <a:avLst/>
          </a:prstGeom>
          <a:noFill/>
        </p:spPr>
        <p:txBody>
          <a:bodyPr wrap="square" rtlCol="0">
            <a:spAutoFit/>
          </a:bodyPr>
          <a:lstStyle/>
          <a:p>
            <a:pPr algn="just"/>
            <a:r>
              <a:rPr lang="en-US" sz="3200" dirty="0" err="1"/>
              <a:t>Cảnh</a:t>
            </a:r>
            <a:r>
              <a:rPr lang="en-US" sz="3200" dirty="0"/>
              <a:t> </a:t>
            </a:r>
            <a:r>
              <a:rPr lang="en-US" sz="3200" dirty="0" err="1"/>
              <a:t>vật</a:t>
            </a:r>
            <a:r>
              <a:rPr lang="en-US" sz="3200" dirty="0"/>
              <a:t> </a:t>
            </a:r>
            <a:r>
              <a:rPr lang="en-US" sz="3200" dirty="0" err="1"/>
              <a:t>xung</a:t>
            </a:r>
            <a:r>
              <a:rPr lang="en-US" sz="3200" dirty="0"/>
              <a:t> </a:t>
            </a:r>
            <a:r>
              <a:rPr lang="en-US" sz="3200" dirty="0" err="1"/>
              <a:t>quanh</a:t>
            </a:r>
            <a:r>
              <a:rPr lang="en-US" sz="3200" dirty="0"/>
              <a:t> </a:t>
            </a:r>
            <a:r>
              <a:rPr lang="en-US" sz="3200" dirty="0" err="1"/>
              <a:t>tôi</a:t>
            </a:r>
            <a:r>
              <a:rPr lang="en-US" sz="3200" dirty="0"/>
              <a:t> </a:t>
            </a:r>
            <a:r>
              <a:rPr lang="en-US" sz="3200" dirty="0" err="1"/>
              <a:t>đều</a:t>
            </a:r>
            <a:r>
              <a:rPr lang="en-US" sz="3200" dirty="0"/>
              <a:t> </a:t>
            </a:r>
            <a:r>
              <a:rPr lang="en-US" sz="3200" dirty="0" err="1"/>
              <a:t>thay</a:t>
            </a:r>
            <a:r>
              <a:rPr lang="en-US" sz="3200" dirty="0"/>
              <a:t> </a:t>
            </a:r>
            <a:r>
              <a:rPr lang="en-US" sz="3200" dirty="0" err="1"/>
              <a:t>đổi</a:t>
            </a:r>
            <a:r>
              <a:rPr lang="en-US" sz="3200" dirty="0"/>
              <a:t>, </a:t>
            </a:r>
            <a:r>
              <a:rPr lang="en-US" sz="3200" dirty="0" err="1"/>
              <a:t>vì</a:t>
            </a:r>
            <a:r>
              <a:rPr lang="en-US" sz="3200" dirty="0"/>
              <a:t> </a:t>
            </a:r>
            <a:r>
              <a:rPr lang="en-US" sz="3200" dirty="0" err="1"/>
              <a:t>chính</a:t>
            </a:r>
            <a:r>
              <a:rPr lang="en-US" sz="3200" dirty="0"/>
              <a:t> </a:t>
            </a:r>
            <a:r>
              <a:rPr lang="en-US" sz="3200" dirty="0" err="1"/>
              <a:t>lòng</a:t>
            </a:r>
            <a:r>
              <a:rPr lang="en-US" sz="3200" dirty="0"/>
              <a:t> </a:t>
            </a:r>
            <a:r>
              <a:rPr lang="en-US" sz="3200" dirty="0" err="1"/>
              <a:t>tôi</a:t>
            </a:r>
            <a:r>
              <a:rPr lang="en-US" sz="3200" dirty="0"/>
              <a:t> </a:t>
            </a:r>
            <a:r>
              <a:rPr lang="en-US" sz="3200" dirty="0" err="1"/>
              <a:t>đang</a:t>
            </a:r>
            <a:r>
              <a:rPr lang="en-US" sz="3200" dirty="0"/>
              <a:t> </a:t>
            </a:r>
            <a:r>
              <a:rPr lang="en-US" sz="3200" dirty="0" err="1"/>
              <a:t>có</a:t>
            </a:r>
            <a:r>
              <a:rPr lang="en-US" sz="3200" dirty="0"/>
              <a:t> </a:t>
            </a:r>
            <a:r>
              <a:rPr lang="en-US" sz="3200" dirty="0" err="1"/>
              <a:t>sự</a:t>
            </a:r>
            <a:r>
              <a:rPr lang="en-US" sz="3200" dirty="0"/>
              <a:t> </a:t>
            </a:r>
            <a:r>
              <a:rPr lang="en-US" sz="3200" dirty="0" err="1"/>
              <a:t>thay</a:t>
            </a:r>
            <a:r>
              <a:rPr lang="en-US" sz="3200" dirty="0"/>
              <a:t> </a:t>
            </a:r>
            <a:r>
              <a:rPr lang="en-US" sz="3200" dirty="0" err="1"/>
              <a:t>đổi</a:t>
            </a:r>
            <a:r>
              <a:rPr lang="en-US" sz="3200" dirty="0"/>
              <a:t> </a:t>
            </a:r>
            <a:r>
              <a:rPr lang="en-US" sz="3200" dirty="0" err="1"/>
              <a:t>lớn</a:t>
            </a:r>
            <a:r>
              <a:rPr lang="en-US" sz="3200" dirty="0"/>
              <a:t>: </a:t>
            </a:r>
            <a:r>
              <a:rPr lang="en-US" sz="3200" dirty="0" err="1"/>
              <a:t>hôm</a:t>
            </a:r>
            <a:r>
              <a:rPr lang="en-US" sz="3200" dirty="0"/>
              <a:t> nay </a:t>
            </a:r>
            <a:r>
              <a:rPr lang="en-US" sz="3200" dirty="0" err="1"/>
              <a:t>tôi</a:t>
            </a:r>
            <a:r>
              <a:rPr lang="en-US" sz="3200" dirty="0"/>
              <a:t> </a:t>
            </a:r>
            <a:r>
              <a:rPr lang="en-US" sz="3200" dirty="0" err="1"/>
              <a:t>đi</a:t>
            </a:r>
            <a:r>
              <a:rPr lang="en-US" sz="3200" dirty="0"/>
              <a:t> </a:t>
            </a:r>
            <a:r>
              <a:rPr lang="en-US" sz="3200" dirty="0" err="1"/>
              <a:t>học</a:t>
            </a:r>
            <a:r>
              <a:rPr lang="en-US" sz="3200" dirty="0"/>
              <a:t>.</a:t>
            </a:r>
          </a:p>
        </p:txBody>
      </p:sp>
      <p:sp>
        <p:nvSpPr>
          <p:cNvPr id="8" name="Cloud 7">
            <a:extLst>
              <a:ext uri="{FF2B5EF4-FFF2-40B4-BE49-F238E27FC236}">
                <a16:creationId xmlns:a16="http://schemas.microsoft.com/office/drawing/2014/main" xmlns="" id="{E329262F-3057-4C1B-8576-D2D17E8349A1}"/>
              </a:ext>
            </a:extLst>
          </p:cNvPr>
          <p:cNvSpPr/>
          <p:nvPr/>
        </p:nvSpPr>
        <p:spPr>
          <a:xfrm>
            <a:off x="701749" y="2689507"/>
            <a:ext cx="3763926" cy="1307805"/>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a. </a:t>
            </a:r>
            <a:r>
              <a:rPr lang="en-US" sz="3200" dirty="0" err="1"/>
              <a:t>Để</a:t>
            </a:r>
            <a:r>
              <a:rPr lang="en-US" sz="3200" dirty="0"/>
              <a:t> </a:t>
            </a:r>
            <a:r>
              <a:rPr lang="en-US" sz="3200" dirty="0" err="1"/>
              <a:t>báo</a:t>
            </a:r>
            <a:r>
              <a:rPr lang="en-US" sz="3200" dirty="0"/>
              <a:t> </a:t>
            </a:r>
            <a:r>
              <a:rPr lang="en-US" sz="3200" dirty="0" err="1"/>
              <a:t>hiệu</a:t>
            </a:r>
            <a:r>
              <a:rPr lang="en-US" sz="3200" dirty="0"/>
              <a:t> </a:t>
            </a:r>
            <a:r>
              <a:rPr lang="en-US" sz="3200" dirty="0" err="1"/>
              <a:t>lời</a:t>
            </a:r>
            <a:r>
              <a:rPr lang="en-US" sz="3200" dirty="0"/>
              <a:t> </a:t>
            </a:r>
            <a:r>
              <a:rPr lang="en-US" sz="3200" dirty="0" err="1"/>
              <a:t>nói</a:t>
            </a:r>
            <a:r>
              <a:rPr lang="en-US" sz="3200" dirty="0"/>
              <a:t> </a:t>
            </a:r>
            <a:r>
              <a:rPr lang="en-US" sz="3200" dirty="0" err="1"/>
              <a:t>trực</a:t>
            </a:r>
            <a:r>
              <a:rPr lang="en-US" sz="3200" dirty="0"/>
              <a:t> </a:t>
            </a:r>
            <a:r>
              <a:rPr lang="en-US" sz="3200" dirty="0" err="1"/>
              <a:t>tiếp</a:t>
            </a:r>
            <a:endParaRPr lang="en-US" sz="3200" dirty="0"/>
          </a:p>
        </p:txBody>
      </p:sp>
      <p:sp>
        <p:nvSpPr>
          <p:cNvPr id="16" name="Cloud 15">
            <a:extLst>
              <a:ext uri="{FF2B5EF4-FFF2-40B4-BE49-F238E27FC236}">
                <a16:creationId xmlns:a16="http://schemas.microsoft.com/office/drawing/2014/main" xmlns="" id="{98DC531F-08E0-4561-A75A-99BC6B06FF23}"/>
              </a:ext>
            </a:extLst>
          </p:cNvPr>
          <p:cNvSpPr/>
          <p:nvPr/>
        </p:nvSpPr>
        <p:spPr>
          <a:xfrm>
            <a:off x="4281236" y="3391044"/>
            <a:ext cx="3763926" cy="1307805"/>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b. </a:t>
            </a:r>
            <a:r>
              <a:rPr lang="en-US" sz="3200" dirty="0" err="1"/>
              <a:t>Để</a:t>
            </a:r>
            <a:r>
              <a:rPr lang="en-US" sz="3200" dirty="0"/>
              <a:t> </a:t>
            </a:r>
            <a:r>
              <a:rPr lang="en-US" sz="3200" dirty="0" err="1"/>
              <a:t>báo</a:t>
            </a:r>
            <a:r>
              <a:rPr lang="en-US" sz="3200" dirty="0"/>
              <a:t> </a:t>
            </a:r>
            <a:r>
              <a:rPr lang="en-US" sz="3200" dirty="0" err="1"/>
              <a:t>hiệu</a:t>
            </a:r>
            <a:r>
              <a:rPr lang="en-US" sz="3200" dirty="0"/>
              <a:t> </a:t>
            </a:r>
            <a:r>
              <a:rPr lang="en-US" sz="3200" dirty="0" err="1"/>
              <a:t>phần</a:t>
            </a:r>
            <a:r>
              <a:rPr lang="en-US" sz="3200" dirty="0"/>
              <a:t> </a:t>
            </a:r>
            <a:r>
              <a:rPr lang="en-US" sz="3200" dirty="0" err="1"/>
              <a:t>giải</a:t>
            </a:r>
            <a:r>
              <a:rPr lang="en-US" sz="3200" dirty="0"/>
              <a:t> </a:t>
            </a:r>
            <a:r>
              <a:rPr lang="en-US" sz="3200" dirty="0" err="1"/>
              <a:t>thích</a:t>
            </a:r>
            <a:endParaRPr lang="en-US" sz="3200" dirty="0"/>
          </a:p>
        </p:txBody>
      </p:sp>
      <p:sp>
        <p:nvSpPr>
          <p:cNvPr id="19" name="Cloud 18">
            <a:extLst>
              <a:ext uri="{FF2B5EF4-FFF2-40B4-BE49-F238E27FC236}">
                <a16:creationId xmlns:a16="http://schemas.microsoft.com/office/drawing/2014/main" xmlns="" id="{41D4928A-84B6-4E33-865E-55A06B3C50CA}"/>
              </a:ext>
            </a:extLst>
          </p:cNvPr>
          <p:cNvSpPr/>
          <p:nvPr/>
        </p:nvSpPr>
        <p:spPr>
          <a:xfrm>
            <a:off x="4830655" y="4927449"/>
            <a:ext cx="3763926" cy="1307805"/>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c. </a:t>
            </a:r>
            <a:r>
              <a:rPr lang="en-US" sz="3200" dirty="0" err="1"/>
              <a:t>Để</a:t>
            </a:r>
            <a:r>
              <a:rPr lang="en-US" sz="3200" dirty="0"/>
              <a:t> </a:t>
            </a:r>
            <a:r>
              <a:rPr lang="en-US" sz="3200" dirty="0" err="1"/>
              <a:t>báo</a:t>
            </a:r>
            <a:r>
              <a:rPr lang="en-US" sz="3200" dirty="0"/>
              <a:t> </a:t>
            </a:r>
            <a:r>
              <a:rPr lang="en-US" sz="3200" dirty="0" err="1"/>
              <a:t>hiệu</a:t>
            </a:r>
            <a:r>
              <a:rPr lang="en-US" sz="3200" dirty="0"/>
              <a:t> </a:t>
            </a:r>
            <a:r>
              <a:rPr lang="en-US" sz="3200" dirty="0" err="1"/>
              <a:t>phần</a:t>
            </a:r>
            <a:r>
              <a:rPr lang="en-US" sz="3200" dirty="0"/>
              <a:t> </a:t>
            </a:r>
            <a:r>
              <a:rPr lang="en-US" sz="3200" dirty="0" err="1"/>
              <a:t>liệt</a:t>
            </a:r>
            <a:r>
              <a:rPr lang="en-US" sz="3200" dirty="0"/>
              <a:t> </a:t>
            </a:r>
            <a:r>
              <a:rPr lang="en-US" sz="3200" dirty="0" err="1"/>
              <a:t>kê</a:t>
            </a:r>
            <a:endParaRPr lang="en-US" sz="3200" dirty="0"/>
          </a:p>
        </p:txBody>
      </p:sp>
      <p:grpSp>
        <p:nvGrpSpPr>
          <p:cNvPr id="9" name="Group 8">
            <a:extLst>
              <a:ext uri="{FF2B5EF4-FFF2-40B4-BE49-F238E27FC236}">
                <a16:creationId xmlns:a16="http://schemas.microsoft.com/office/drawing/2014/main" xmlns="" id="{05859C5C-32AE-4566-90D3-A17FC2772354}"/>
              </a:ext>
            </a:extLst>
          </p:cNvPr>
          <p:cNvGrpSpPr/>
          <p:nvPr/>
        </p:nvGrpSpPr>
        <p:grpSpPr>
          <a:xfrm>
            <a:off x="-386588" y="3997311"/>
            <a:ext cx="4612003" cy="3194856"/>
            <a:chOff x="-526084" y="4257504"/>
            <a:chExt cx="6149337" cy="3194856"/>
          </a:xfrm>
        </p:grpSpPr>
        <p:pic>
          <p:nvPicPr>
            <p:cNvPr id="25" name="Picture 24" descr="A child reading a book&#10;&#10;Description automatically generated with medium confidence">
              <a:extLst>
                <a:ext uri="{FF2B5EF4-FFF2-40B4-BE49-F238E27FC236}">
                  <a16:creationId xmlns:a16="http://schemas.microsoft.com/office/drawing/2014/main" xmlns="" id="{1D5F8463-0389-40F6-8CF8-C08B5DD4BD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084" y="4257504"/>
              <a:ext cx="3194856" cy="3194856"/>
            </a:xfrm>
            <a:prstGeom prst="rect">
              <a:avLst/>
            </a:prstGeom>
          </p:spPr>
        </p:pic>
        <p:sp>
          <p:nvSpPr>
            <p:cNvPr id="20" name="Rectangle: Rounded Corners 19">
              <a:extLst>
                <a:ext uri="{FF2B5EF4-FFF2-40B4-BE49-F238E27FC236}">
                  <a16:creationId xmlns:a16="http://schemas.microsoft.com/office/drawing/2014/main" xmlns="" id="{6B51803C-60A8-4619-AD3A-B7767B969FCA}"/>
                </a:ext>
              </a:extLst>
            </p:cNvPr>
            <p:cNvSpPr/>
            <p:nvPr/>
          </p:nvSpPr>
          <p:spPr>
            <a:xfrm>
              <a:off x="2006233" y="5887175"/>
              <a:ext cx="3617020" cy="104442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Nhớ</a:t>
              </a:r>
              <a:r>
                <a:rPr lang="en-US" sz="2400" b="1" dirty="0"/>
                <a:t> </a:t>
              </a:r>
              <a:r>
                <a:rPr lang="en-US" sz="2400" b="1" dirty="0" err="1"/>
                <a:t>lại</a:t>
              </a:r>
              <a:r>
                <a:rPr lang="en-US" sz="2400" b="1" dirty="0"/>
                <a:t> </a:t>
              </a:r>
              <a:r>
                <a:rPr lang="en-US" sz="2400" b="1" dirty="0" err="1"/>
                <a:t>công</a:t>
              </a:r>
              <a:r>
                <a:rPr lang="en-US" sz="2400" b="1" dirty="0"/>
                <a:t> </a:t>
              </a:r>
              <a:r>
                <a:rPr lang="en-US" sz="2400" b="1" dirty="0" err="1"/>
                <a:t>dụng</a:t>
              </a:r>
              <a:r>
                <a:rPr lang="en-US" sz="2400" b="1" dirty="0"/>
                <a:t> </a:t>
              </a:r>
              <a:r>
                <a:rPr lang="en-US" sz="2400" b="1" dirty="0" err="1"/>
                <a:t>dấu</a:t>
              </a:r>
              <a:r>
                <a:rPr lang="en-US" sz="2400" b="1" dirty="0"/>
                <a:t> </a:t>
              </a:r>
              <a:r>
                <a:rPr lang="en-US" sz="2400" b="1" dirty="0" err="1"/>
                <a:t>hai</a:t>
              </a:r>
              <a:r>
                <a:rPr lang="en-US" sz="2400" b="1" dirty="0"/>
                <a:t> </a:t>
              </a:r>
              <a:r>
                <a:rPr lang="en-US" sz="2400" b="1" dirty="0" err="1"/>
                <a:t>chấm</a:t>
              </a:r>
              <a:r>
                <a:rPr lang="en-US" sz="2400" b="1" dirty="0"/>
                <a:t> </a:t>
              </a:r>
              <a:r>
                <a:rPr lang="en-US" sz="2400" b="1" dirty="0" err="1"/>
                <a:t>là</a:t>
              </a:r>
              <a:r>
                <a:rPr lang="en-US" sz="2400" b="1" dirty="0"/>
                <a:t> </a:t>
              </a:r>
              <a:r>
                <a:rPr lang="en-US" sz="2400" b="1" dirty="0" err="1"/>
                <a:t>gì</a:t>
              </a:r>
              <a:r>
                <a:rPr lang="en-US" sz="2400" b="1" dirty="0"/>
                <a:t>?</a:t>
              </a:r>
            </a:p>
          </p:txBody>
        </p:sp>
      </p:grpSp>
    </p:spTree>
    <p:extLst>
      <p:ext uri="{BB962C8B-B14F-4D97-AF65-F5344CB8AC3E}">
        <p14:creationId xmlns:p14="http://schemas.microsoft.com/office/powerpoint/2010/main" val="953570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9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mph" presetSubtype="2" fill="hold" grpId="1" nodeType="clickEffect">
                                  <p:stCondLst>
                                    <p:cond delay="0"/>
                                  </p:stCondLst>
                                  <p:childTnLst>
                                    <p:animClr clrSpc="rgb" dir="cw">
                                      <p:cBhvr>
                                        <p:cTn id="36" dur="2000" fill="hold"/>
                                        <p:tgtEl>
                                          <p:spTgt spid="16"/>
                                        </p:tgtEl>
                                        <p:attrNameLst>
                                          <p:attrName>fillcolor</p:attrName>
                                        </p:attrNameLst>
                                      </p:cBhvr>
                                      <p:to>
                                        <a:srgbClr val="FF0000"/>
                                      </p:to>
                                    </p:animClr>
                                    <p:set>
                                      <p:cBhvr>
                                        <p:cTn id="37" dur="2000" fill="hold"/>
                                        <p:tgtEl>
                                          <p:spTgt spid="16"/>
                                        </p:tgtEl>
                                        <p:attrNameLst>
                                          <p:attrName>fill.type</p:attrName>
                                        </p:attrNameLst>
                                      </p:cBhvr>
                                      <p:to>
                                        <p:strVal val="solid"/>
                                      </p:to>
                                    </p:set>
                                    <p:set>
                                      <p:cBhvr>
                                        <p:cTn id="38" dur="2000" fill="hold"/>
                                        <p:tgtEl>
                                          <p:spTgt spid="1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16" grpId="0" animBg="1"/>
      <p:bldP spid="16" grpId="1"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2">
            <a:extLst>
              <a:ext uri="{FF2B5EF4-FFF2-40B4-BE49-F238E27FC236}">
                <a16:creationId xmlns:a16="http://schemas.microsoft.com/office/drawing/2014/main" xmlns="" id="{B21A1313-A382-435B-B5D6-C525F1456ED9}"/>
              </a:ext>
            </a:extLst>
          </p:cNvPr>
          <p:cNvSpPr/>
          <p:nvPr/>
        </p:nvSpPr>
        <p:spPr>
          <a:xfrm>
            <a:off x="354330" y="191386"/>
            <a:ext cx="8435340" cy="6209414"/>
          </a:xfrm>
          <a:prstGeom prst="roundRect">
            <a:avLst/>
          </a:prstGeom>
          <a:noFill/>
          <a:ln w="38100">
            <a:solidFill>
              <a:srgbClr val="67A125"/>
            </a:solidFill>
          </a:ln>
          <a:effectLst>
            <a:glow rad="101600">
              <a:srgbClr val="7BC22C">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2" name="TextBox 11">
            <a:extLst>
              <a:ext uri="{FF2B5EF4-FFF2-40B4-BE49-F238E27FC236}">
                <a16:creationId xmlns:a16="http://schemas.microsoft.com/office/drawing/2014/main" xmlns="" id="{B89EBD47-3B56-4564-998C-B9CE9757D434}"/>
              </a:ext>
            </a:extLst>
          </p:cNvPr>
          <p:cNvSpPr txBox="1"/>
          <p:nvPr/>
        </p:nvSpPr>
        <p:spPr>
          <a:xfrm>
            <a:off x="311800" y="322698"/>
            <a:ext cx="8435340" cy="1200329"/>
          </a:xfrm>
          <a:prstGeom prst="rect">
            <a:avLst/>
          </a:prstGeom>
          <a:noFill/>
        </p:spPr>
        <p:txBody>
          <a:bodyPr wrap="square" rtlCol="0">
            <a:spAutoFit/>
          </a:bodyPr>
          <a:lstStyle/>
          <a:p>
            <a:pPr lvl="0" algn="ctr">
              <a:defRPr/>
            </a:pPr>
            <a:r>
              <a:rPr lang="en-US" sz="3600" b="1" dirty="0">
                <a:solidFill>
                  <a:srgbClr val="FF2727"/>
                </a:solidFill>
                <a:latin typeface="Calibri" panose="020F0502020204030204" pitchFamily="34" charset="0"/>
                <a:cs typeface="Calibri" panose="020F0502020204030204" pitchFamily="34" charset="0"/>
              </a:rPr>
              <a:t>4. </a:t>
            </a:r>
            <a:r>
              <a:rPr lang="en-US" sz="3600" b="1" dirty="0" err="1">
                <a:solidFill>
                  <a:srgbClr val="FF2727"/>
                </a:solidFill>
                <a:latin typeface="Calibri" panose="020F0502020204030204" pitchFamily="34" charset="0"/>
                <a:cs typeface="Calibri" panose="020F0502020204030204" pitchFamily="34" charset="0"/>
              </a:rPr>
              <a:t>Xác</a:t>
            </a:r>
            <a:r>
              <a:rPr lang="en-US" sz="3600" b="1" dirty="0">
                <a:solidFill>
                  <a:srgbClr val="FF2727"/>
                </a:solidFill>
                <a:latin typeface="Calibri" panose="020F0502020204030204" pitchFamily="34" charset="0"/>
                <a:cs typeface="Calibri" panose="020F0502020204030204" pitchFamily="34" charset="0"/>
              </a:rPr>
              <a:t> </a:t>
            </a:r>
            <a:r>
              <a:rPr lang="en-US" sz="3600" b="1" dirty="0" err="1">
                <a:solidFill>
                  <a:srgbClr val="FF2727"/>
                </a:solidFill>
                <a:latin typeface="Calibri" panose="020F0502020204030204" pitchFamily="34" charset="0"/>
                <a:cs typeface="Calibri" panose="020F0502020204030204" pitchFamily="34" charset="0"/>
              </a:rPr>
              <a:t>định</a:t>
            </a:r>
            <a:r>
              <a:rPr lang="en-US" sz="3600" b="1" dirty="0">
                <a:solidFill>
                  <a:srgbClr val="FF2727"/>
                </a:solidFill>
                <a:latin typeface="Calibri" panose="020F0502020204030204" pitchFamily="34" charset="0"/>
                <a:cs typeface="Calibri" panose="020F0502020204030204" pitchFamily="34" charset="0"/>
              </a:rPr>
              <a:t> </a:t>
            </a:r>
            <a:r>
              <a:rPr lang="en-US" sz="3600" b="1" dirty="0" err="1">
                <a:solidFill>
                  <a:srgbClr val="FF2727"/>
                </a:solidFill>
                <a:latin typeface="Calibri" panose="020F0502020204030204" pitchFamily="34" charset="0"/>
                <a:cs typeface="Calibri" panose="020F0502020204030204" pitchFamily="34" charset="0"/>
              </a:rPr>
              <a:t>công</a:t>
            </a:r>
            <a:r>
              <a:rPr lang="en-US" sz="3600" b="1" dirty="0">
                <a:solidFill>
                  <a:srgbClr val="FF2727"/>
                </a:solidFill>
                <a:latin typeface="Calibri" panose="020F0502020204030204" pitchFamily="34" charset="0"/>
                <a:cs typeface="Calibri" panose="020F0502020204030204" pitchFamily="34" charset="0"/>
              </a:rPr>
              <a:t> </a:t>
            </a:r>
            <a:r>
              <a:rPr lang="en-US" sz="3600" b="1" dirty="0" err="1">
                <a:solidFill>
                  <a:srgbClr val="FF2727"/>
                </a:solidFill>
                <a:latin typeface="Calibri" panose="020F0502020204030204" pitchFamily="34" charset="0"/>
                <a:cs typeface="Calibri" panose="020F0502020204030204" pitchFamily="34" charset="0"/>
              </a:rPr>
              <a:t>dụng</a:t>
            </a:r>
            <a:r>
              <a:rPr lang="en-US" sz="3600" b="1" dirty="0">
                <a:solidFill>
                  <a:srgbClr val="FF2727"/>
                </a:solidFill>
                <a:latin typeface="Calibri" panose="020F0502020204030204" pitchFamily="34" charset="0"/>
                <a:cs typeface="Calibri" panose="020F0502020204030204" pitchFamily="34" charset="0"/>
              </a:rPr>
              <a:t> </a:t>
            </a:r>
            <a:r>
              <a:rPr lang="en-US" sz="3600" b="1" dirty="0" err="1">
                <a:solidFill>
                  <a:srgbClr val="FF2727"/>
                </a:solidFill>
                <a:latin typeface="Calibri" panose="020F0502020204030204" pitchFamily="34" charset="0"/>
                <a:cs typeface="Calibri" panose="020F0502020204030204" pitchFamily="34" charset="0"/>
              </a:rPr>
              <a:t>của</a:t>
            </a:r>
            <a:r>
              <a:rPr lang="en-US" sz="3600" b="1" dirty="0">
                <a:solidFill>
                  <a:srgbClr val="FF2727"/>
                </a:solidFill>
                <a:latin typeface="Calibri" panose="020F0502020204030204" pitchFamily="34" charset="0"/>
                <a:cs typeface="Calibri" panose="020F0502020204030204" pitchFamily="34" charset="0"/>
              </a:rPr>
              <a:t> </a:t>
            </a:r>
            <a:r>
              <a:rPr lang="en-US" sz="3600" b="1" dirty="0" err="1">
                <a:solidFill>
                  <a:srgbClr val="FF2727"/>
                </a:solidFill>
                <a:latin typeface="Calibri" panose="020F0502020204030204" pitchFamily="34" charset="0"/>
                <a:cs typeface="Calibri" panose="020F0502020204030204" pitchFamily="34" charset="0"/>
              </a:rPr>
              <a:t>dấu</a:t>
            </a:r>
            <a:r>
              <a:rPr lang="en-US" sz="3600" b="1" dirty="0">
                <a:solidFill>
                  <a:srgbClr val="FF2727"/>
                </a:solidFill>
                <a:latin typeface="Calibri" panose="020F0502020204030204" pitchFamily="34" charset="0"/>
                <a:cs typeface="Calibri" panose="020F0502020204030204" pitchFamily="34" charset="0"/>
              </a:rPr>
              <a:t> </a:t>
            </a:r>
            <a:r>
              <a:rPr lang="en-US" sz="3600" b="1" dirty="0" err="1">
                <a:solidFill>
                  <a:srgbClr val="FF2727"/>
                </a:solidFill>
                <a:latin typeface="Calibri" panose="020F0502020204030204" pitchFamily="34" charset="0"/>
                <a:cs typeface="Calibri" panose="020F0502020204030204" pitchFamily="34" charset="0"/>
              </a:rPr>
              <a:t>hai</a:t>
            </a:r>
            <a:r>
              <a:rPr lang="en-US" sz="3600" b="1" dirty="0">
                <a:solidFill>
                  <a:srgbClr val="FF2727"/>
                </a:solidFill>
                <a:latin typeface="Calibri" panose="020F0502020204030204" pitchFamily="34" charset="0"/>
                <a:cs typeface="Calibri" panose="020F0502020204030204" pitchFamily="34" charset="0"/>
              </a:rPr>
              <a:t> </a:t>
            </a:r>
            <a:r>
              <a:rPr lang="en-US" sz="3600" b="1" dirty="0" err="1">
                <a:solidFill>
                  <a:srgbClr val="FF2727"/>
                </a:solidFill>
                <a:latin typeface="Calibri" panose="020F0502020204030204" pitchFamily="34" charset="0"/>
                <a:cs typeface="Calibri" panose="020F0502020204030204" pitchFamily="34" charset="0"/>
              </a:rPr>
              <a:t>chấm</a:t>
            </a:r>
            <a:r>
              <a:rPr lang="en-US" sz="3600" b="1" dirty="0">
                <a:solidFill>
                  <a:srgbClr val="FF2727"/>
                </a:solidFill>
                <a:latin typeface="Calibri" panose="020F0502020204030204" pitchFamily="34" charset="0"/>
                <a:cs typeface="Calibri" panose="020F0502020204030204" pitchFamily="34" charset="0"/>
              </a:rPr>
              <a:t> </a:t>
            </a:r>
            <a:r>
              <a:rPr lang="en-US" sz="3600" b="1" dirty="0" err="1">
                <a:solidFill>
                  <a:srgbClr val="FF2727"/>
                </a:solidFill>
                <a:latin typeface="Calibri" panose="020F0502020204030204" pitchFamily="34" charset="0"/>
                <a:cs typeface="Calibri" panose="020F0502020204030204" pitchFamily="34" charset="0"/>
              </a:rPr>
              <a:t>trong</a:t>
            </a:r>
            <a:r>
              <a:rPr lang="en-US" sz="3600" b="1" dirty="0">
                <a:solidFill>
                  <a:srgbClr val="FF2727"/>
                </a:solidFill>
                <a:latin typeface="Calibri" panose="020F0502020204030204" pitchFamily="34" charset="0"/>
                <a:cs typeface="Calibri" panose="020F0502020204030204" pitchFamily="34" charset="0"/>
              </a:rPr>
              <a:t> </a:t>
            </a:r>
            <a:r>
              <a:rPr lang="en-US" sz="3600" b="1" dirty="0" err="1">
                <a:solidFill>
                  <a:srgbClr val="FF2727"/>
                </a:solidFill>
                <a:latin typeface="Calibri" panose="020F0502020204030204" pitchFamily="34" charset="0"/>
                <a:cs typeface="Calibri" panose="020F0502020204030204" pitchFamily="34" charset="0"/>
              </a:rPr>
              <a:t>mỗi</a:t>
            </a:r>
            <a:r>
              <a:rPr lang="en-US" sz="3600" b="1" dirty="0">
                <a:solidFill>
                  <a:srgbClr val="FF2727"/>
                </a:solidFill>
                <a:latin typeface="Calibri" panose="020F0502020204030204" pitchFamily="34" charset="0"/>
                <a:cs typeface="Calibri" panose="020F0502020204030204" pitchFamily="34" charset="0"/>
              </a:rPr>
              <a:t> </a:t>
            </a:r>
            <a:r>
              <a:rPr lang="en-US" sz="3600" b="1" dirty="0" err="1">
                <a:solidFill>
                  <a:srgbClr val="FF2727"/>
                </a:solidFill>
                <a:latin typeface="Calibri" panose="020F0502020204030204" pitchFamily="34" charset="0"/>
                <a:cs typeface="Calibri" panose="020F0502020204030204" pitchFamily="34" charset="0"/>
              </a:rPr>
              <a:t>câu</a:t>
            </a:r>
            <a:r>
              <a:rPr lang="en-US" sz="3600" b="1" dirty="0">
                <a:solidFill>
                  <a:srgbClr val="FF2727"/>
                </a:solidFill>
                <a:latin typeface="Calibri" panose="020F0502020204030204" pitchFamily="34" charset="0"/>
                <a:cs typeface="Calibri" panose="020F0502020204030204" pitchFamily="34" charset="0"/>
              </a:rPr>
              <a:t> </a:t>
            </a:r>
            <a:r>
              <a:rPr lang="en-US" sz="3600" b="1" dirty="0" err="1">
                <a:solidFill>
                  <a:srgbClr val="FF2727"/>
                </a:solidFill>
                <a:latin typeface="Calibri" panose="020F0502020204030204" pitchFamily="34" charset="0"/>
                <a:cs typeface="Calibri" panose="020F0502020204030204" pitchFamily="34" charset="0"/>
              </a:rPr>
              <a:t>văn</a:t>
            </a:r>
            <a:r>
              <a:rPr lang="en-US" sz="3600" b="1" dirty="0">
                <a:solidFill>
                  <a:srgbClr val="FF2727"/>
                </a:solidFill>
                <a:latin typeface="Calibri" panose="020F0502020204030204" pitchFamily="34" charset="0"/>
                <a:cs typeface="Calibri" panose="020F0502020204030204" pitchFamily="34" charset="0"/>
              </a:rPr>
              <a:t> </a:t>
            </a:r>
            <a:r>
              <a:rPr lang="en-US" sz="3600" b="1" dirty="0" err="1">
                <a:solidFill>
                  <a:srgbClr val="FF2727"/>
                </a:solidFill>
                <a:latin typeface="Calibri" panose="020F0502020204030204" pitchFamily="34" charset="0"/>
                <a:cs typeface="Calibri" panose="020F0502020204030204" pitchFamily="34" charset="0"/>
              </a:rPr>
              <a:t>dưới</a:t>
            </a:r>
            <a:r>
              <a:rPr lang="en-US" sz="3600" b="1" dirty="0">
                <a:solidFill>
                  <a:srgbClr val="FF2727"/>
                </a:solidFill>
                <a:latin typeface="Calibri" panose="020F0502020204030204" pitchFamily="34" charset="0"/>
                <a:cs typeface="Calibri" panose="020F0502020204030204" pitchFamily="34" charset="0"/>
              </a:rPr>
              <a:t> </a:t>
            </a:r>
            <a:r>
              <a:rPr lang="en-US" sz="3600" b="1" dirty="0" err="1">
                <a:solidFill>
                  <a:srgbClr val="FF2727"/>
                </a:solidFill>
                <a:latin typeface="Calibri" panose="020F0502020204030204" pitchFamily="34" charset="0"/>
                <a:cs typeface="Calibri" panose="020F0502020204030204" pitchFamily="34" charset="0"/>
              </a:rPr>
              <a:t>đây</a:t>
            </a:r>
            <a:r>
              <a:rPr lang="en-US" sz="3600" b="1" dirty="0">
                <a:solidFill>
                  <a:srgbClr val="FF2727"/>
                </a:solidFill>
                <a:latin typeface="Calibri" panose="020F0502020204030204" pitchFamily="34" charset="0"/>
                <a:cs typeface="Calibri" panose="020F0502020204030204" pitchFamily="34" charset="0"/>
              </a:rPr>
              <a:t>.</a:t>
            </a:r>
            <a:endParaRPr kumimoji="0" lang="vi-VN" sz="3600" b="1" i="0" u="none" strike="noStrike" kern="1200" cap="none" spc="0" normalizeH="0" baseline="0" noProof="0" dirty="0">
              <a:ln>
                <a:noFill/>
              </a:ln>
              <a:solidFill>
                <a:srgbClr val="FF2727"/>
              </a:solidFill>
              <a:effectLst/>
              <a:uLnTx/>
              <a:uFillTx/>
              <a:latin typeface="Calibri" panose="020F0502020204030204" pitchFamily="34" charset="0"/>
              <a:ea typeface="+mn-ea"/>
              <a:cs typeface="Calibri" panose="020F0502020204030204" pitchFamily="34" charset="0"/>
            </a:endParaRPr>
          </a:p>
        </p:txBody>
      </p:sp>
      <p:sp>
        <p:nvSpPr>
          <p:cNvPr id="13" name="Oval 12">
            <a:extLst>
              <a:ext uri="{FF2B5EF4-FFF2-40B4-BE49-F238E27FC236}">
                <a16:creationId xmlns:a16="http://schemas.microsoft.com/office/drawing/2014/main" xmlns="" id="{D2E79B94-A548-44F4-9319-3D8CD44D3A3B}"/>
              </a:ext>
            </a:extLst>
          </p:cNvPr>
          <p:cNvSpPr/>
          <p:nvPr/>
        </p:nvSpPr>
        <p:spPr>
          <a:xfrm>
            <a:off x="420784" y="1471281"/>
            <a:ext cx="3763926" cy="96383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t>Báo</a:t>
            </a:r>
            <a:r>
              <a:rPr lang="en-US" sz="3200" dirty="0"/>
              <a:t> </a:t>
            </a:r>
            <a:r>
              <a:rPr lang="en-US" sz="3200" dirty="0" err="1"/>
              <a:t>hiệu</a:t>
            </a:r>
            <a:r>
              <a:rPr lang="en-US" sz="3200" dirty="0"/>
              <a:t> </a:t>
            </a:r>
            <a:r>
              <a:rPr lang="en-US" sz="3200" dirty="0" err="1"/>
              <a:t>phần</a:t>
            </a:r>
            <a:r>
              <a:rPr lang="en-US" sz="3200" dirty="0"/>
              <a:t> </a:t>
            </a:r>
            <a:r>
              <a:rPr lang="en-US" sz="3200" dirty="0" err="1"/>
              <a:t>giải</a:t>
            </a:r>
            <a:r>
              <a:rPr lang="en-US" sz="3200" dirty="0"/>
              <a:t> </a:t>
            </a:r>
            <a:r>
              <a:rPr lang="en-US" sz="3200" dirty="0" err="1"/>
              <a:t>thích</a:t>
            </a:r>
            <a:endParaRPr lang="en-US" sz="3200" dirty="0"/>
          </a:p>
        </p:txBody>
      </p:sp>
      <p:sp>
        <p:nvSpPr>
          <p:cNvPr id="14" name="Oval 13">
            <a:extLst>
              <a:ext uri="{FF2B5EF4-FFF2-40B4-BE49-F238E27FC236}">
                <a16:creationId xmlns:a16="http://schemas.microsoft.com/office/drawing/2014/main" xmlns="" id="{779C0C81-36F5-471B-8AE6-FD13A6F16230}"/>
              </a:ext>
            </a:extLst>
          </p:cNvPr>
          <p:cNvSpPr/>
          <p:nvPr/>
        </p:nvSpPr>
        <p:spPr>
          <a:xfrm>
            <a:off x="4842334" y="1436015"/>
            <a:ext cx="3989867" cy="99910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t>Báo</a:t>
            </a:r>
            <a:r>
              <a:rPr lang="en-US" sz="3200" dirty="0"/>
              <a:t> </a:t>
            </a:r>
            <a:r>
              <a:rPr lang="en-US" sz="3200" dirty="0" err="1"/>
              <a:t>hiệu</a:t>
            </a:r>
            <a:r>
              <a:rPr lang="en-US" sz="3200" dirty="0"/>
              <a:t> </a:t>
            </a:r>
            <a:r>
              <a:rPr lang="en-US" sz="3200" dirty="0" err="1"/>
              <a:t>phần</a:t>
            </a:r>
            <a:r>
              <a:rPr lang="en-US" sz="3200" dirty="0"/>
              <a:t> </a:t>
            </a:r>
            <a:r>
              <a:rPr lang="en-US" sz="3200" dirty="0" err="1"/>
              <a:t>liệt</a:t>
            </a:r>
            <a:r>
              <a:rPr lang="en-US" sz="3200" dirty="0"/>
              <a:t> </a:t>
            </a:r>
            <a:r>
              <a:rPr lang="en-US" sz="3200" dirty="0" err="1"/>
              <a:t>kê</a:t>
            </a:r>
            <a:endParaRPr lang="en-US" sz="3200" dirty="0"/>
          </a:p>
        </p:txBody>
      </p:sp>
      <p:sp>
        <p:nvSpPr>
          <p:cNvPr id="5" name="Rectangle: Rounded Corners 4">
            <a:extLst>
              <a:ext uri="{FF2B5EF4-FFF2-40B4-BE49-F238E27FC236}">
                <a16:creationId xmlns:a16="http://schemas.microsoft.com/office/drawing/2014/main" xmlns="" id="{267CA285-E842-4CAA-B2D5-09518BBF8845}"/>
              </a:ext>
            </a:extLst>
          </p:cNvPr>
          <p:cNvSpPr/>
          <p:nvPr/>
        </p:nvSpPr>
        <p:spPr>
          <a:xfrm>
            <a:off x="616688" y="2637274"/>
            <a:ext cx="7846828" cy="122221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2400" dirty="0">
                <a:latin typeface="Arial" panose="020B0604020202020204" pitchFamily="34" charset="0"/>
                <a:cs typeface="Arial" panose="020B0604020202020204" pitchFamily="34" charset="0"/>
              </a:rPr>
              <a:t>a. </a:t>
            </a:r>
            <a:r>
              <a:rPr lang="vi-VN" sz="2400" dirty="0">
                <a:latin typeface="Arial" panose="020B0604020202020204" pitchFamily="34" charset="0"/>
                <a:cs typeface="Arial" panose="020B0604020202020204" pitchFamily="34" charset="0"/>
              </a:rPr>
              <a:t>Trong túi vải thô của bà có đủ thứ quà, mùa nào thức nấy: nhãn tháng Sáu, na tháng Bảy, roi mùa hạ, </a:t>
            </a:r>
            <a:r>
              <a:rPr lang="en-US" sz="2400" dirty="0">
                <a:latin typeface="Arial" panose="020B0604020202020204" pitchFamily="34" charset="0"/>
                <a:cs typeface="Arial" panose="020B0604020202020204" pitchFamily="34" charset="0"/>
              </a:rPr>
              <a:t>h</a:t>
            </a:r>
            <a:r>
              <a:rPr lang="vi-VN" sz="2400" dirty="0">
                <a:latin typeface="Arial" panose="020B0604020202020204" pitchFamily="34" charset="0"/>
                <a:cs typeface="Arial" panose="020B0604020202020204" pitchFamily="34" charset="0"/>
              </a:rPr>
              <a:t>ương sen mùa thu.</a:t>
            </a:r>
          </a:p>
          <a:p>
            <a:pPr algn="r"/>
            <a:r>
              <a:rPr lang="vi-VN" sz="2400" dirty="0">
                <a:latin typeface="Arial" panose="020B0604020202020204" pitchFamily="34" charset="0"/>
                <a:cs typeface="Arial" panose="020B0604020202020204" pitchFamily="34" charset="0"/>
              </a:rPr>
              <a:t>(Theo Ma Văn Kháng)</a:t>
            </a:r>
          </a:p>
        </p:txBody>
      </p:sp>
      <p:sp>
        <p:nvSpPr>
          <p:cNvPr id="15" name="Rectangle: Rounded Corners 14">
            <a:extLst>
              <a:ext uri="{FF2B5EF4-FFF2-40B4-BE49-F238E27FC236}">
                <a16:creationId xmlns:a16="http://schemas.microsoft.com/office/drawing/2014/main" xmlns="" id="{EAC81734-6051-4EA0-B2F6-853D46FBEA93}"/>
              </a:ext>
            </a:extLst>
          </p:cNvPr>
          <p:cNvSpPr/>
          <p:nvPr/>
        </p:nvSpPr>
        <p:spPr>
          <a:xfrm>
            <a:off x="616687" y="4026387"/>
            <a:ext cx="7846828" cy="1222212"/>
          </a:xfrm>
          <a:prstGeom prst="roundRect">
            <a:avLst/>
          </a:prstGeom>
          <a:solidFill>
            <a:srgbClr val="AE78D6"/>
          </a:solidFill>
        </p:spPr>
        <p:style>
          <a:lnRef idx="1">
            <a:schemeClr val="accent2"/>
          </a:lnRef>
          <a:fillRef idx="2">
            <a:schemeClr val="accent2"/>
          </a:fillRef>
          <a:effectRef idx="1">
            <a:schemeClr val="accent2"/>
          </a:effectRef>
          <a:fontRef idx="minor">
            <a:schemeClr val="dk1"/>
          </a:fontRef>
        </p:style>
        <p:txBody>
          <a:bodyPr rtlCol="0" anchor="ctr"/>
          <a:lstStyle/>
          <a:p>
            <a:pPr algn="just"/>
            <a:r>
              <a:rPr lang="vi-VN" sz="2400" dirty="0">
                <a:latin typeface="Arial" panose="020B0604020202020204" pitchFamily="34" charset="0"/>
                <a:cs typeface="Arial" panose="020B0604020202020204" pitchFamily="34" charset="0"/>
              </a:rPr>
              <a:t>b. Hoa giấy có một đặc điểm khác với nhiều loài hoa: hoa rụng mà vẫn còn tươi nguyên.</a:t>
            </a:r>
          </a:p>
          <a:p>
            <a:pPr algn="r"/>
            <a:r>
              <a:rPr lang="vi-VN" sz="2400" dirty="0">
                <a:latin typeface="Arial" panose="020B0604020202020204" pitchFamily="34" charset="0"/>
                <a:cs typeface="Arial" panose="020B0604020202020204" pitchFamily="34" charset="0"/>
              </a:rPr>
              <a:t>(Theo Trần Hoài Dương)</a:t>
            </a:r>
          </a:p>
        </p:txBody>
      </p:sp>
      <p:sp>
        <p:nvSpPr>
          <p:cNvPr id="18" name="Rectangle: Rounded Corners 17">
            <a:extLst>
              <a:ext uri="{FF2B5EF4-FFF2-40B4-BE49-F238E27FC236}">
                <a16:creationId xmlns:a16="http://schemas.microsoft.com/office/drawing/2014/main" xmlns="" id="{5E2D1C22-0C7A-4B50-A351-13378A120141}"/>
              </a:ext>
            </a:extLst>
          </p:cNvPr>
          <p:cNvSpPr/>
          <p:nvPr/>
        </p:nvSpPr>
        <p:spPr>
          <a:xfrm>
            <a:off x="648586" y="5444402"/>
            <a:ext cx="7846828" cy="1222212"/>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just"/>
            <a:r>
              <a:rPr lang="vi-VN" sz="2400" dirty="0">
                <a:latin typeface="Arial" panose="020B0604020202020204" pitchFamily="34" charset="0"/>
                <a:cs typeface="Arial" panose="020B0604020202020204" pitchFamily="34" charset="0"/>
              </a:rPr>
              <a:t>c. Chú sóc có bộ lông khá đẹp: lưng xám nhưng bụng và chóp đuôi lại đỏ rực.</a:t>
            </a:r>
          </a:p>
          <a:p>
            <a:pPr algn="r"/>
            <a:r>
              <a:rPr lang="vi-VN" sz="2400" dirty="0">
                <a:latin typeface="Arial" panose="020B0604020202020204" pitchFamily="34" charset="0"/>
                <a:cs typeface="Arial" panose="020B0604020202020204" pitchFamily="34" charset="0"/>
              </a:rPr>
              <a:t>(Theo Ngô Quân Miện)</a:t>
            </a:r>
          </a:p>
        </p:txBody>
      </p:sp>
    </p:spTree>
    <p:extLst>
      <p:ext uri="{BB962C8B-B14F-4D97-AF65-F5344CB8AC3E}">
        <p14:creationId xmlns:p14="http://schemas.microsoft.com/office/powerpoint/2010/main" val="3432886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right)">
                                      <p:cBhvr>
                                        <p:cTn id="20" dur="500"/>
                                        <p:tgtEl>
                                          <p:spTgt spid="18"/>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right)">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5" grpId="0" animBg="1"/>
      <p:bldP spid="15"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692</Words>
  <Application>Microsoft Office PowerPoint</Application>
  <PresentationFormat>On-screen Show (4:3)</PresentationFormat>
  <Paragraphs>73</Paragraphs>
  <Slides>18</Slides>
  <Notes>11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cp:revision>
  <dcterms:created xsi:type="dcterms:W3CDTF">2023-06-05T16:15:55Z</dcterms:created>
  <dcterms:modified xsi:type="dcterms:W3CDTF">2023-06-05T16:16:59Z</dcterms:modified>
</cp:coreProperties>
</file>