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8" r:id="rId6"/>
    <p:sldId id="267" r:id="rId7"/>
    <p:sldId id="271" r:id="rId8"/>
    <p:sldId id="274" r:id="rId9"/>
    <p:sldId id="275" r:id="rId10"/>
    <p:sldId id="279" r:id="rId11"/>
    <p:sldId id="282" r:id="rId12"/>
    <p:sldId id="280" r:id="rId13"/>
    <p:sldId id="277"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6600"/>
    <a:srgbClr val="33CC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8" d="100"/>
          <a:sy n="48" d="100"/>
        </p:scale>
        <p:origin x="4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BC026-C194-4390-BCDE-D8C6CC90A9C5}"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72750-10DA-4C2B-844B-13DFB22D1D40}" type="slidenum">
              <a:rPr lang="en-US" smtClean="0"/>
              <a:t>‹#›</a:t>
            </a:fld>
            <a:endParaRPr lang="en-US"/>
          </a:p>
        </p:txBody>
      </p:sp>
    </p:spTree>
    <p:extLst>
      <p:ext uri="{BB962C8B-B14F-4D97-AF65-F5344CB8AC3E}">
        <p14:creationId xmlns:p14="http://schemas.microsoft.com/office/powerpoint/2010/main" val="125767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0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矩形: 圆角 10">
            <a:extLst>
              <a:ext uri="{FF2B5EF4-FFF2-40B4-BE49-F238E27FC236}">
                <a16:creationId xmlns:a16="http://schemas.microsoft.com/office/drawing/2014/main" id="{8412E2C9-82C5-4B91-9C70-78A97EE48304}"/>
              </a:ext>
            </a:extLst>
          </p:cNvPr>
          <p:cNvSpPr/>
          <p:nvPr userDrawn="1"/>
        </p:nvSpPr>
        <p:spPr>
          <a:xfrm>
            <a:off x="261257" y="293914"/>
            <a:ext cx="11658599" cy="6364515"/>
          </a:xfrm>
          <a:prstGeom prst="roundRect">
            <a:avLst>
              <a:gd name="adj" fmla="val 9786"/>
            </a:avLst>
          </a:prstGeom>
          <a:solidFill>
            <a:schemeClr val="bg1"/>
          </a:solidFill>
          <a:ln w="19050">
            <a:solidFill>
              <a:srgbClr val="5EA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panose="020B0500000000000000" pitchFamily="34" charset="-122"/>
              <a:ea typeface="思源黑体 CN" panose="020B0500000000000000" pitchFamily="34" charset="-122"/>
              <a:sym typeface="思源黑体 CN" panose="020B0500000000000000" pitchFamily="34" charset="-122"/>
            </a:endParaRPr>
          </a:p>
        </p:txBody>
      </p:sp>
    </p:spTree>
    <p:extLst>
      <p:ext uri="{BB962C8B-B14F-4D97-AF65-F5344CB8AC3E}">
        <p14:creationId xmlns:p14="http://schemas.microsoft.com/office/powerpoint/2010/main" val="397558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3D8C612-D1BB-4C64-B9BF-2DBA39AC2662}" type="datetimeFigureOut">
              <a:rPr lang="en-US" smtClean="0"/>
              <a:t>10/10/2023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C211C78-ED2D-481B-802E-E147749F6BE2}" type="slidenum">
              <a:rPr lang="en-US" smtClean="0"/>
              <a:t>‹#›</a:t>
            </a:fld>
            <a:endParaRPr lang="en-US"/>
          </a:p>
        </p:txBody>
      </p:sp>
    </p:spTree>
    <p:extLst>
      <p:ext uri="{BB962C8B-B14F-4D97-AF65-F5344CB8AC3E}">
        <p14:creationId xmlns:p14="http://schemas.microsoft.com/office/powerpoint/2010/main" val="31187230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1012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4307" y="101326"/>
            <a:ext cx="2506680" cy="2029009"/>
          </a:xfrm>
          <a:prstGeom prst="rect">
            <a:avLst/>
          </a:prstGeom>
        </p:spPr>
      </p:pic>
      <p:pic>
        <p:nvPicPr>
          <p:cNvPr id="5" name="Picture 4">
            <a:extLst>
              <a:ext uri="{FF2B5EF4-FFF2-40B4-BE49-F238E27FC236}">
                <a16:creationId xmlns:a16="http://schemas.microsoft.com/office/drawing/2014/main" id="{C1FCE2A4-87F2-5B73-4F14-038B746E8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6" name="Picture 5">
            <a:extLst>
              <a:ext uri="{FF2B5EF4-FFF2-40B4-BE49-F238E27FC236}">
                <a16:creationId xmlns:a16="http://schemas.microsoft.com/office/drawing/2014/main" id="{49243760-C26D-E1D0-486D-502F3064344F}"/>
              </a:ext>
            </a:extLst>
          </p:cNvPr>
          <p:cNvPicPr>
            <a:picLocks noChangeAspect="1"/>
          </p:cNvPicPr>
          <p:nvPr/>
        </p:nvPicPr>
        <p:blipFill>
          <a:blip r:embed="rId4"/>
          <a:stretch>
            <a:fillRect/>
          </a:stretch>
        </p:blipFill>
        <p:spPr>
          <a:xfrm>
            <a:off x="3691216" y="161401"/>
            <a:ext cx="4858933" cy="1225402"/>
          </a:xfrm>
          <a:prstGeom prst="rect">
            <a:avLst/>
          </a:prstGeom>
        </p:spPr>
      </p:pic>
      <p:pic>
        <p:nvPicPr>
          <p:cNvPr id="7" name="Picture 6" descr="A picture containing text, furniture&#10;&#10;Description automatically generated">
            <a:extLst>
              <a:ext uri="{FF2B5EF4-FFF2-40B4-BE49-F238E27FC236}">
                <a16:creationId xmlns:a16="http://schemas.microsoft.com/office/drawing/2014/main" id="{7E64F6F1-813B-4661-B1A3-AB37234CAA8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149" y="4512291"/>
            <a:ext cx="2740859" cy="2446216"/>
          </a:xfrm>
          <a:prstGeom prst="rect">
            <a:avLst/>
          </a:prstGeom>
        </p:spPr>
      </p:pic>
      <p:pic>
        <p:nvPicPr>
          <p:cNvPr id="8" name="Picture 7" descr="Icon&#10;&#10;Description automatically generated">
            <a:extLst>
              <a:ext uri="{FF2B5EF4-FFF2-40B4-BE49-F238E27FC236}">
                <a16:creationId xmlns:a16="http://schemas.microsoft.com/office/drawing/2014/main" id="{A0970591-D357-4AEB-A5E1-81B452BA1F80}"/>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030772" y="3833352"/>
            <a:ext cx="3880968" cy="388096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2A0DC52-D749-4FE1-8203-36E583753E6E}"/>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tretch>
            <a:fillRect/>
          </a:stretch>
        </p:blipFill>
        <p:spPr>
          <a:xfrm>
            <a:off x="6238904" y="3833352"/>
            <a:ext cx="3161445" cy="3161445"/>
          </a:xfrm>
          <a:prstGeom prst="rect">
            <a:avLst/>
          </a:prstGeom>
        </p:spPr>
      </p:pic>
      <p:pic>
        <p:nvPicPr>
          <p:cNvPr id="10" name="Picture 9" descr="A toy figurine holding a pineapple&#10;&#10;Description automatically generated with medium confidence">
            <a:extLst>
              <a:ext uri="{FF2B5EF4-FFF2-40B4-BE49-F238E27FC236}">
                <a16:creationId xmlns:a16="http://schemas.microsoft.com/office/drawing/2014/main" id="{B26C2527-580A-43C4-9BE6-F246857345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9696" y="3956615"/>
            <a:ext cx="2901385" cy="2901385"/>
          </a:xfrm>
          <a:prstGeom prst="rect">
            <a:avLst/>
          </a:prstGeom>
        </p:spPr>
      </p:pic>
      <p:pic>
        <p:nvPicPr>
          <p:cNvPr id="26" name="Picture 25"/>
          <p:cNvPicPr>
            <a:picLocks noChangeAspect="1"/>
          </p:cNvPicPr>
          <p:nvPr/>
        </p:nvPicPr>
        <p:blipFill>
          <a:blip r:embed="rId11"/>
          <a:stretch>
            <a:fillRect/>
          </a:stretch>
        </p:blipFill>
        <p:spPr>
          <a:xfrm>
            <a:off x="1161156" y="1132520"/>
            <a:ext cx="9919052" cy="4602879"/>
          </a:xfrm>
          <a:prstGeom prst="rect">
            <a:avLst/>
          </a:prstGeom>
        </p:spPr>
      </p:pic>
    </p:spTree>
    <p:extLst>
      <p:ext uri="{BB962C8B-B14F-4D97-AF65-F5344CB8AC3E}">
        <p14:creationId xmlns:p14="http://schemas.microsoft.com/office/powerpoint/2010/main" val="42637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80313" y="596563"/>
            <a:ext cx="11029787" cy="1300394"/>
            <a:chOff x="891092" y="916590"/>
            <a:chExt cx="10531413" cy="1444830"/>
          </a:xfrm>
        </p:grpSpPr>
        <p:sp>
          <p:nvSpPr>
            <p:cNvPr id="6" name="Rounded Rectangle 5"/>
            <p:cNvSpPr/>
            <p:nvPr/>
          </p:nvSpPr>
          <p:spPr>
            <a:xfrm>
              <a:off x="891092" y="916590"/>
              <a:ext cx="10531413" cy="1444830"/>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891092" y="946454"/>
              <a:ext cx="10389770" cy="1299454"/>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en-US" sz="35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Vai trò của nhà</a:t>
              </a:r>
              <a:r>
                <a:rPr kumimoji="0" lang="en-US" sz="3500" b="1" i="0"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máy thủy điện </a:t>
              </a:r>
              <a:r>
                <a:rPr kumimoji="0" lang="en-US" sz="35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đối với đời sống và sản xuất của người dân khu vực miền núi Bắc Bộ là:</a:t>
              </a:r>
            </a:p>
          </p:txBody>
        </p:sp>
      </p:grpSp>
      <p:grpSp>
        <p:nvGrpSpPr>
          <p:cNvPr id="8" name="Group 7"/>
          <p:cNvGrpSpPr/>
          <p:nvPr/>
        </p:nvGrpSpPr>
        <p:grpSpPr>
          <a:xfrm>
            <a:off x="781545" y="2379237"/>
            <a:ext cx="10795975" cy="2303599"/>
            <a:chOff x="664813" y="837323"/>
            <a:chExt cx="10691167" cy="1274261"/>
          </a:xfrm>
        </p:grpSpPr>
        <p:sp>
          <p:nvSpPr>
            <p:cNvPr id="9" name="Rounded Rectangle 8"/>
            <p:cNvSpPr/>
            <p:nvPr/>
          </p:nvSpPr>
          <p:spPr>
            <a:xfrm>
              <a:off x="664813" y="837323"/>
              <a:ext cx="10691167" cy="1274261"/>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51258" y="946455"/>
              <a:ext cx="10429604" cy="1072574"/>
            </a:xfrm>
            <a:prstGeom prst="rect">
              <a:avLst/>
            </a:prstGeom>
          </p:spPr>
          <p:txBody>
            <a:bodyPr wrap="square">
              <a:spAutoFit/>
            </a:bodyPr>
            <a:lstStyle/>
            <a:p>
              <a:pPr algn="just"/>
              <a:r>
                <a:rPr lang="vi-VN" sz="4000" b="1" i="1">
                  <a:solidFill>
                    <a:srgbClr val="002060"/>
                  </a:solidFill>
                  <a:latin typeface="Cambria" panose="02040503050406030204" pitchFamily="18" charset="0"/>
                  <a:ea typeface="Cambria" panose="02040503050406030204" pitchFamily="18" charset="0"/>
                </a:rPr>
                <a:t>- Cung cấp điện </a:t>
              </a:r>
              <a:r>
                <a:rPr lang="en-US" sz="4000" b="1" i="1">
                  <a:solidFill>
                    <a:srgbClr val="002060"/>
                  </a:solidFill>
                  <a:latin typeface="Cambria" panose="02040503050406030204" pitchFamily="18" charset="0"/>
                  <a:ea typeface="Cambria" panose="02040503050406030204" pitchFamily="18" charset="0"/>
                </a:rPr>
                <a:t>phục vụ </a:t>
              </a:r>
              <a:r>
                <a:rPr lang="vi-VN" sz="4000" b="1" i="1">
                  <a:solidFill>
                    <a:srgbClr val="002060"/>
                  </a:solidFill>
                  <a:latin typeface="Cambria" panose="02040503050406030204" pitchFamily="18" charset="0"/>
                  <a:ea typeface="Cambria" panose="02040503050406030204" pitchFamily="18" charset="0"/>
                </a:rPr>
                <a:t>cho sinh hoạt và sản xuất.</a:t>
              </a:r>
              <a:endParaRPr lang="en-US" sz="4000" b="1">
                <a:solidFill>
                  <a:srgbClr val="002060"/>
                </a:solidFill>
                <a:latin typeface="Cambria" panose="02040503050406030204" pitchFamily="18" charset="0"/>
                <a:ea typeface="Cambria" panose="02040503050406030204" pitchFamily="18" charset="0"/>
              </a:endParaRPr>
            </a:p>
            <a:p>
              <a:pPr algn="just"/>
              <a:r>
                <a:rPr lang="vi-VN" sz="4000" b="1" i="1">
                  <a:solidFill>
                    <a:srgbClr val="002060"/>
                  </a:solidFill>
                  <a:latin typeface="Cambria" panose="02040503050406030204" pitchFamily="18" charset="0"/>
                  <a:ea typeface="Cambria" panose="02040503050406030204" pitchFamily="18" charset="0"/>
                </a:rPr>
                <a:t>- Giúp giảm lũ cho vùng đồng bằng.</a:t>
              </a:r>
              <a:endParaRPr kumimoji="0" lang="en-US" sz="16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162407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8381" y="5888179"/>
            <a:ext cx="7027834" cy="646331"/>
          </a:xfrm>
          <a:prstGeom prst="rect">
            <a:avLst/>
          </a:prstGeom>
          <a:noFill/>
        </p:spPr>
        <p:txBody>
          <a:bodyPr wrap="square" rtlCol="0">
            <a:spAutoFit/>
          </a:bodyPr>
          <a:lstStyle/>
          <a:p>
            <a:pPr algn="ctr"/>
            <a:r>
              <a:rPr lang="en-US" sz="3600" b="1">
                <a:latin typeface="Cambria" panose="02040503050406030204" pitchFamily="18" charset="0"/>
                <a:ea typeface="Cambria" panose="02040503050406030204" pitchFamily="18" charset="0"/>
              </a:rPr>
              <a:t>Nhà máy thủy điện  Hòa Bình</a:t>
            </a:r>
            <a:endParaRPr lang="en-US" sz="3600">
              <a:latin typeface="Cambria" panose="02040503050406030204" pitchFamily="18" charset="0"/>
              <a:ea typeface="Cambria" panose="02040503050406030204" pitchFamily="18" charset="0"/>
            </a:endParaRPr>
          </a:p>
        </p:txBody>
      </p:sp>
      <p:pic>
        <p:nvPicPr>
          <p:cNvPr id="5" name="Picture 4" descr="https://files.bds.net/vr/nha-may-thuy-dien-hoa-binh-hoa-binh-hydropower-plant-choang-ngop-voi-cong-trinh-thuy-dien-voi-quy-mo-lon-nhat-o-viet-nam/can-canh-thuy-dien-hoa-bin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634" y="386397"/>
            <a:ext cx="10923329" cy="5349385"/>
          </a:xfrm>
          <a:prstGeom prst="rect">
            <a:avLst/>
          </a:prstGeom>
          <a:noFill/>
          <a:ln>
            <a:noFill/>
          </a:ln>
        </p:spPr>
      </p:pic>
    </p:spTree>
    <p:extLst>
      <p:ext uri="{BB962C8B-B14F-4D97-AF65-F5344CB8AC3E}">
        <p14:creationId xmlns:p14="http://schemas.microsoft.com/office/powerpoint/2010/main" val="1880655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31128" y="588254"/>
            <a:ext cx="6790295" cy="867946"/>
            <a:chOff x="891092" y="916590"/>
            <a:chExt cx="10531413" cy="1660338"/>
          </a:xfrm>
        </p:grpSpPr>
        <p:sp>
          <p:nvSpPr>
            <p:cNvPr id="3" name="Rounded Rectangle 2"/>
            <p:cNvSpPr/>
            <p:nvPr/>
          </p:nvSpPr>
          <p:spPr>
            <a:xfrm>
              <a:off x="891092" y="916590"/>
              <a:ext cx="10531413" cy="1660338"/>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023460" y="946455"/>
              <a:ext cx="10257401" cy="1354151"/>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lang="en-US" sz="4000" b="1" i="1">
                  <a:solidFill>
                    <a:srgbClr val="002060"/>
                  </a:solidFill>
                  <a:latin typeface="Cambria" panose="02040503050406030204" pitchFamily="18" charset="0"/>
                  <a:ea typeface="Cambria" panose="02040503050406030204" pitchFamily="18" charset="0"/>
                  <a:cs typeface="Times New Roman" pitchFamily="18" charset="0"/>
                </a:rPr>
                <a:t>c</a:t>
              </a:r>
              <a:r>
                <a:rPr kumimoji="0" lang="en-US" sz="4000" b="1" i="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Khai thác</a:t>
              </a:r>
              <a:r>
                <a:rPr kumimoji="0" lang="en-US" sz="4000" b="1" i="1"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khoáng sản</a:t>
              </a:r>
              <a:endParaRPr kumimoji="0" lang="en-US" sz="4000" b="1" i="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grpSp>
      <p:grpSp>
        <p:nvGrpSpPr>
          <p:cNvPr id="5" name="Group 4"/>
          <p:cNvGrpSpPr/>
          <p:nvPr/>
        </p:nvGrpSpPr>
        <p:grpSpPr>
          <a:xfrm>
            <a:off x="670601" y="1880476"/>
            <a:ext cx="10795975" cy="4312506"/>
            <a:chOff x="749449" y="875643"/>
            <a:chExt cx="10691167" cy="2385510"/>
          </a:xfrm>
        </p:grpSpPr>
        <p:sp>
          <p:nvSpPr>
            <p:cNvPr id="6" name="Rounded Rectangle 5"/>
            <p:cNvSpPr/>
            <p:nvPr/>
          </p:nvSpPr>
          <p:spPr>
            <a:xfrm>
              <a:off x="749449" y="875643"/>
              <a:ext cx="10691167" cy="2385510"/>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1023460" y="946455"/>
              <a:ext cx="10257401" cy="2179200"/>
            </a:xfrm>
            <a:prstGeom prst="rect">
              <a:avLst/>
            </a:prstGeom>
          </p:spPr>
          <p:txBody>
            <a:bodyPr wrap="square">
              <a:spAutoFit/>
            </a:bodyPr>
            <a:lstStyle/>
            <a:p>
              <a:pPr marL="0" marR="0" lvl="0" indent="0" algn="just" defTabSz="609585"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Đọc thông tin và quan sát hình 6, em hãy:</a:t>
              </a:r>
            </a:p>
            <a:p>
              <a:pPr marL="0" marR="0" lvl="0" indent="0" algn="just" defTabSz="609585"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rPr>
                <a:t>- Xác</a:t>
              </a:r>
              <a:r>
                <a:rPr kumimoji="0" lang="en-US" sz="4000" b="1" i="0" u="none" strike="noStrike" kern="1200" cap="none" spc="0" normalizeH="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rPr>
                <a:t> định trên lược đồ một số mỏ khoáng sản ở vùng Trung du và miền núi Bắc Bộ.</a:t>
              </a:r>
            </a:p>
            <a:p>
              <a:pPr marL="0" marR="0" lvl="0" indent="0" algn="just" defTabSz="609585" rtl="0" eaLnBrk="1" fontAlgn="auto" latinLnBrk="0" hangingPunct="1">
                <a:lnSpc>
                  <a:spcPct val="100000"/>
                </a:lnSpc>
                <a:spcBef>
                  <a:spcPts val="600"/>
                </a:spcBef>
                <a:spcAft>
                  <a:spcPts val="0"/>
                </a:spcAft>
                <a:buClrTx/>
                <a:buSzTx/>
                <a:buFontTx/>
                <a:buNone/>
                <a:tabLst/>
                <a:defRPr/>
              </a:pPr>
              <a:r>
                <a:rPr lang="en-US" sz="4000" b="1" baseline="0">
                  <a:solidFill>
                    <a:srgbClr val="0070C0"/>
                  </a:solidFill>
                  <a:latin typeface="Cambria" panose="02040503050406030204" pitchFamily="18" charset="0"/>
                  <a:ea typeface="Cambria" panose="02040503050406030204" pitchFamily="18" charset="0"/>
                  <a:cs typeface="Times New Roman" pitchFamily="18" charset="0"/>
                </a:rPr>
                <a:t>    -</a:t>
              </a:r>
              <a:r>
                <a:rPr lang="en-US" sz="4000" b="1">
                  <a:solidFill>
                    <a:srgbClr val="0070C0"/>
                  </a:solidFill>
                  <a:latin typeface="Cambria" panose="02040503050406030204" pitchFamily="18" charset="0"/>
                  <a:ea typeface="Cambria" panose="02040503050406030204" pitchFamily="18" charset="0"/>
                  <a:cs typeface="Times New Roman" pitchFamily="18" charset="0"/>
                </a:rPr>
                <a:t> Kể tên một số sản phẩm có nguồn gốc từ khoáng sản của vùng Trung du và miền núi Bắc Bộ.</a:t>
              </a:r>
              <a:endPar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38586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69910" y="467312"/>
            <a:ext cx="8168599" cy="779597"/>
            <a:chOff x="749449" y="875643"/>
            <a:chExt cx="10691167" cy="2385510"/>
          </a:xfrm>
        </p:grpSpPr>
        <p:sp>
          <p:nvSpPr>
            <p:cNvPr id="3" name="Rounded Rectangle 2"/>
            <p:cNvSpPr/>
            <p:nvPr/>
          </p:nvSpPr>
          <p:spPr>
            <a:xfrm>
              <a:off x="749449" y="875643"/>
              <a:ext cx="10691167" cy="2385510"/>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023460" y="946456"/>
              <a:ext cx="10257401" cy="2166080"/>
            </a:xfrm>
            <a:prstGeom prst="rect">
              <a:avLst/>
            </a:prstGeom>
          </p:spPr>
          <p:txBody>
            <a:bodyPr wrap="square">
              <a:spAutoFit/>
            </a:bodyPr>
            <a:lstStyle/>
            <a:p>
              <a:pPr marL="0" marR="0" lvl="0" indent="0" algn="ctr" defTabSz="609585"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rPr>
                <a:t>Đọc thông tin</a:t>
              </a:r>
              <a:r>
                <a:rPr kumimoji="0" lang="en-US" sz="4000" b="1" i="0" u="none" strike="noStrike" kern="1200" cap="none" spc="0" normalizeH="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rPr>
                <a:t> sgk/ trang 26, 27</a:t>
              </a:r>
              <a:endPar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Times New Roman" pitchFamily="18" charset="0"/>
              </a:endParaRPr>
            </a:p>
          </p:txBody>
        </p:sp>
      </p:grpSp>
      <p:sp>
        <p:nvSpPr>
          <p:cNvPr id="5" name="Rectangle 4"/>
          <p:cNvSpPr/>
          <p:nvPr/>
        </p:nvSpPr>
        <p:spPr>
          <a:xfrm>
            <a:off x="401781" y="1460296"/>
            <a:ext cx="11152909" cy="4678204"/>
          </a:xfrm>
          <a:prstGeom prst="rect">
            <a:avLst/>
          </a:prstGeom>
        </p:spPr>
        <p:txBody>
          <a:bodyPr wrap="square">
            <a:spAutoFit/>
          </a:bodyPr>
          <a:lstStyle/>
          <a:p>
            <a:pPr algn="just" defTabSz="609585">
              <a:spcBef>
                <a:spcPts val="1200"/>
              </a:spcBef>
            </a:pPr>
            <a:r>
              <a:rPr lang="en-US" sz="3600" b="1">
                <a:solidFill>
                  <a:srgbClr val="002060"/>
                </a:solidFill>
                <a:latin typeface="Cambria" panose="02040503050406030204" pitchFamily="18" charset="0"/>
                <a:ea typeface="Cambria" panose="02040503050406030204" pitchFamily="18" charset="0"/>
                <a:cs typeface="Times New Roman" pitchFamily="18" charset="0"/>
              </a:rPr>
              <a:t>      Khai thác khoáng sản là hoạt động kinh tế quan trọng của vùng Trung du và miền núi Bắc Bộ.</a:t>
            </a:r>
          </a:p>
          <a:p>
            <a:pPr algn="just" defTabSz="609585">
              <a:spcBef>
                <a:spcPts val="1200"/>
              </a:spcBef>
            </a:pPr>
            <a:r>
              <a:rPr lang="en-US" sz="3600" b="1">
                <a:solidFill>
                  <a:srgbClr val="002060"/>
                </a:solidFill>
                <a:latin typeface="Cambria" panose="02040503050406030204" pitchFamily="18" charset="0"/>
                <a:ea typeface="Cambria" panose="02040503050406030204" pitchFamily="18" charset="0"/>
                <a:cs typeface="Times New Roman" pitchFamily="18" charset="0"/>
              </a:rPr>
              <a:t>      Khoáng sản khai thác được dùng làm nguyên liệu cho nhiều ngành công nghiệp: than cho sản xuất điện, các khoáng sản kim loại để luyện kim, a-pa-tít để sản xuất phân lân, đá vôi làm vật liệu xây dựng,… Khoáng sản được khai thác ở các mỏ, sau đó vận chuyển đến nhà máy để chế biến.</a:t>
            </a:r>
          </a:p>
        </p:txBody>
      </p:sp>
    </p:spTree>
    <p:extLst>
      <p:ext uri="{BB962C8B-B14F-4D97-AF65-F5344CB8AC3E}">
        <p14:creationId xmlns:p14="http://schemas.microsoft.com/office/powerpoint/2010/main" val="302038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64" y="0"/>
            <a:ext cx="10343985" cy="5576785"/>
          </a:xfrm>
          <a:prstGeom prst="rect">
            <a:avLst/>
          </a:prstGeom>
        </p:spPr>
      </p:pic>
      <p:pic>
        <p:nvPicPr>
          <p:cNvPr id="3" name="Picture 2"/>
          <p:cNvPicPr>
            <a:picLocks noChangeAspect="1"/>
          </p:cNvPicPr>
          <p:nvPr/>
        </p:nvPicPr>
        <p:blipFill>
          <a:blip r:embed="rId3"/>
          <a:stretch>
            <a:fillRect/>
          </a:stretch>
        </p:blipFill>
        <p:spPr>
          <a:xfrm>
            <a:off x="3002529" y="1865029"/>
            <a:ext cx="6197404" cy="2393283"/>
          </a:xfrm>
          <a:prstGeom prst="rect">
            <a:avLst/>
          </a:prstGeom>
        </p:spPr>
      </p:pic>
    </p:spTree>
    <p:extLst>
      <p:ext uri="{BB962C8B-B14F-4D97-AF65-F5344CB8AC3E}">
        <p14:creationId xmlns:p14="http://schemas.microsoft.com/office/powerpoint/2010/main" val="423906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9AA456-D2BE-5B1E-601E-8F730080D2AD}"/>
              </a:ext>
            </a:extLst>
          </p:cNvPr>
          <p:cNvPicPr>
            <a:picLocks noChangeAspect="1"/>
          </p:cNvPicPr>
          <p:nvPr/>
        </p:nvPicPr>
        <p:blipFill>
          <a:blip r:embed="rId2"/>
          <a:stretch>
            <a:fillRect/>
          </a:stretch>
        </p:blipFill>
        <p:spPr>
          <a:xfrm>
            <a:off x="2463816" y="142596"/>
            <a:ext cx="6498899" cy="1579001"/>
          </a:xfrm>
          <a:prstGeom prst="rect">
            <a:avLst/>
          </a:prstGeom>
        </p:spPr>
      </p:pic>
      <p:grpSp>
        <p:nvGrpSpPr>
          <p:cNvPr id="3" name="Group 2"/>
          <p:cNvGrpSpPr/>
          <p:nvPr/>
        </p:nvGrpSpPr>
        <p:grpSpPr>
          <a:xfrm>
            <a:off x="440871" y="1191986"/>
            <a:ext cx="11217729" cy="5274127"/>
            <a:chOff x="947538" y="1518131"/>
            <a:chExt cx="9963150" cy="4762392"/>
          </a:xfrm>
        </p:grpSpPr>
        <p:sp>
          <p:nvSpPr>
            <p:cNvPr id="4" name="Rounded Rectangle 3"/>
            <p:cNvSpPr/>
            <p:nvPr/>
          </p:nvSpPr>
          <p:spPr>
            <a:xfrm>
              <a:off x="947538" y="1518131"/>
              <a:ext cx="9963150" cy="4762392"/>
            </a:xfrm>
            <a:prstGeom prst="roundRect">
              <a:avLst/>
            </a:prstGeom>
            <a:solidFill>
              <a:schemeClr val="bg1"/>
            </a:solid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6061" y="1676486"/>
              <a:ext cx="9706619" cy="3512888"/>
            </a:xfrm>
            <a:prstGeom prst="rect">
              <a:avLst/>
            </a:prstGeom>
            <a:noFill/>
          </p:spPr>
          <p:txBody>
            <a:bodyPr wrap="square" rtlCol="0">
              <a:spAutoFit/>
            </a:bodyPr>
            <a:lstStyle/>
            <a:p>
              <a:pPr algn="just">
                <a:lnSpc>
                  <a:spcPct val="150000"/>
                </a:lnSpc>
              </a:pPr>
              <a:r>
                <a:rPr lang="en-US" sz="2800">
                  <a:solidFill>
                    <a:srgbClr val="339966"/>
                  </a:solidFill>
                  <a:latin typeface="Cambria" panose="02040503050406030204" pitchFamily="18" charset="0"/>
                  <a:ea typeface="Cambria" panose="02040503050406030204" pitchFamily="18" charset="0"/>
                </a:rPr>
                <a:t>- Kể được tên một số dân tộc sinh sống ở vùng Trung du và miền núi Bắc Bộ.</a:t>
              </a:r>
            </a:p>
            <a:p>
              <a:pPr algn="just">
                <a:lnSpc>
                  <a:spcPct val="150000"/>
                </a:lnSpc>
              </a:pPr>
              <a:r>
                <a:rPr lang="en-US" sz="2800">
                  <a:solidFill>
                    <a:srgbClr val="339966"/>
                  </a:solidFill>
                  <a:latin typeface="Cambria" panose="02040503050406030204" pitchFamily="18" charset="0"/>
                  <a:ea typeface="Cambria" panose="02040503050406030204" pitchFamily="18" charset="0"/>
                </a:rPr>
                <a:t>- Nhận xét được một cách đơn giản về sự phân bố dân cư ở Trung du và miền núi Bắc Bộ thông qua lược đồ phân bố dân cư.</a:t>
              </a:r>
            </a:p>
            <a:p>
              <a:pPr algn="just">
                <a:lnSpc>
                  <a:spcPct val="150000"/>
                </a:lnSpc>
              </a:pPr>
              <a:r>
                <a:rPr lang="en-US" sz="2800">
                  <a:solidFill>
                    <a:srgbClr val="339966"/>
                  </a:solidFill>
                  <a:latin typeface="Cambria" panose="02040503050406030204" pitchFamily="18" charset="0"/>
                  <a:ea typeface="Cambria" panose="02040503050406030204" pitchFamily="18" charset="0"/>
                </a:rPr>
                <a:t>- Kể tên một số cách thức khai thác tự nhiên (ví dụ: làm ruộng bậc thang, xây dựng các công trình thuỷ điện, khai thác khoáng sản,..)</a:t>
              </a:r>
            </a:p>
          </p:txBody>
        </p:sp>
      </p:grpSp>
    </p:spTree>
    <p:extLst>
      <p:ext uri="{BB962C8B-B14F-4D97-AF65-F5344CB8AC3E}">
        <p14:creationId xmlns:p14="http://schemas.microsoft.com/office/powerpoint/2010/main" val="85985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42A0DC52-D749-4FE1-8203-36E583753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6732" y="3696555"/>
            <a:ext cx="3161445" cy="31614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79" y="-226189"/>
            <a:ext cx="9732956" cy="6628808"/>
          </a:xfrm>
          <a:prstGeom prst="rect">
            <a:avLst/>
          </a:prstGeom>
        </p:spPr>
      </p:pic>
      <p:pic>
        <p:nvPicPr>
          <p:cNvPr id="4" name="Picture 3">
            <a:extLst>
              <a:ext uri="{FF2B5EF4-FFF2-40B4-BE49-F238E27FC236}">
                <a16:creationId xmlns:a16="http://schemas.microsoft.com/office/drawing/2014/main" id="{0911222D-685D-449E-C1D5-8215B6856909}"/>
              </a:ext>
            </a:extLst>
          </p:cNvPr>
          <p:cNvPicPr>
            <a:picLocks noChangeAspect="1"/>
          </p:cNvPicPr>
          <p:nvPr/>
        </p:nvPicPr>
        <p:blipFill>
          <a:blip r:embed="rId4"/>
          <a:stretch>
            <a:fillRect/>
          </a:stretch>
        </p:blipFill>
        <p:spPr>
          <a:xfrm>
            <a:off x="1511860" y="2223357"/>
            <a:ext cx="6187769" cy="2151584"/>
          </a:xfrm>
          <a:prstGeom prst="rect">
            <a:avLst/>
          </a:prstGeom>
        </p:spPr>
      </p:pic>
    </p:spTree>
    <p:extLst>
      <p:ext uri="{BB962C8B-B14F-4D97-AF65-F5344CB8AC3E}">
        <p14:creationId xmlns:p14="http://schemas.microsoft.com/office/powerpoint/2010/main" val="28187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79" y="-226189"/>
            <a:ext cx="9732956" cy="6628808"/>
          </a:xfrm>
          <a:prstGeom prst="rect">
            <a:avLst/>
          </a:prstGeom>
        </p:spPr>
      </p:pic>
      <p:pic>
        <p:nvPicPr>
          <p:cNvPr id="5" name="Picture 4" descr="A toy figurine holding a pineapple&#10;&#10;Description automatically generated with medium confidence">
            <a:extLst>
              <a:ext uri="{FF2B5EF4-FFF2-40B4-BE49-F238E27FC236}">
                <a16:creationId xmlns:a16="http://schemas.microsoft.com/office/drawing/2014/main" id="{B26C2527-580A-43C4-9BE6-F24685734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6203" y="3156857"/>
            <a:ext cx="3701143" cy="3701143"/>
          </a:xfrm>
          <a:prstGeom prst="rect">
            <a:avLst/>
          </a:prstGeom>
        </p:spPr>
      </p:pic>
      <p:pic>
        <p:nvPicPr>
          <p:cNvPr id="6" name="Picture 5">
            <a:extLst>
              <a:ext uri="{FF2B5EF4-FFF2-40B4-BE49-F238E27FC236}">
                <a16:creationId xmlns:a16="http://schemas.microsoft.com/office/drawing/2014/main" id="{8EBB01FD-D3AB-E154-057D-FB5650C65B88}"/>
              </a:ext>
            </a:extLst>
          </p:cNvPr>
          <p:cNvPicPr>
            <a:picLocks noChangeAspect="1"/>
          </p:cNvPicPr>
          <p:nvPr/>
        </p:nvPicPr>
        <p:blipFill>
          <a:blip r:embed="rId4"/>
          <a:stretch>
            <a:fillRect/>
          </a:stretch>
        </p:blipFill>
        <p:spPr>
          <a:xfrm>
            <a:off x="1366569" y="2423662"/>
            <a:ext cx="6185651" cy="2101174"/>
          </a:xfrm>
          <a:prstGeom prst="rect">
            <a:avLst/>
          </a:prstGeom>
        </p:spPr>
      </p:pic>
    </p:spTree>
    <p:extLst>
      <p:ext uri="{BB962C8B-B14F-4D97-AF65-F5344CB8AC3E}">
        <p14:creationId xmlns:p14="http://schemas.microsoft.com/office/powerpoint/2010/main" val="4161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2A0DC52-D749-4FE1-8203-36E583753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311176" y="3008921"/>
            <a:ext cx="4075856" cy="4075856"/>
          </a:xfrm>
          <a:prstGeom prst="rect">
            <a:avLst/>
          </a:prstGeom>
        </p:spPr>
      </p:pic>
      <p:pic>
        <p:nvPicPr>
          <p:cNvPr id="4" name="Picture 3" descr="A picture containing doll, toy&#10;&#10;Description automatically generated">
            <a:extLst>
              <a:ext uri="{FF2B5EF4-FFF2-40B4-BE49-F238E27FC236}">
                <a16:creationId xmlns:a16="http://schemas.microsoft.com/office/drawing/2014/main" id="{8B472C1B-9E99-49A1-AB6F-B7AFEC86C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63" y="3252689"/>
            <a:ext cx="2457907" cy="3588321"/>
          </a:xfrm>
          <a:prstGeom prst="rect">
            <a:avLst/>
          </a:prstGeom>
        </p:spPr>
      </p:pic>
      <p:pic>
        <p:nvPicPr>
          <p:cNvPr id="8" name="Picture 7"/>
          <p:cNvPicPr>
            <a:picLocks noChangeAspect="1"/>
          </p:cNvPicPr>
          <p:nvPr/>
        </p:nvPicPr>
        <p:blipFill>
          <a:blip r:embed="rId4"/>
          <a:stretch>
            <a:fillRect/>
          </a:stretch>
        </p:blipFill>
        <p:spPr>
          <a:xfrm>
            <a:off x="1372316" y="636107"/>
            <a:ext cx="7035394" cy="3895682"/>
          </a:xfrm>
          <a:prstGeom prst="rect">
            <a:avLst/>
          </a:prstGeom>
        </p:spPr>
      </p:pic>
    </p:spTree>
    <p:extLst>
      <p:ext uri="{BB962C8B-B14F-4D97-AF65-F5344CB8AC3E}">
        <p14:creationId xmlns:p14="http://schemas.microsoft.com/office/powerpoint/2010/main" val="293871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27777" y="514551"/>
            <a:ext cx="6379647" cy="867946"/>
            <a:chOff x="891092" y="916590"/>
            <a:chExt cx="10531413" cy="1660338"/>
          </a:xfrm>
        </p:grpSpPr>
        <p:sp>
          <p:nvSpPr>
            <p:cNvPr id="3" name="Rounded Rectangle 2"/>
            <p:cNvSpPr/>
            <p:nvPr/>
          </p:nvSpPr>
          <p:spPr>
            <a:xfrm>
              <a:off x="891092" y="916590"/>
              <a:ext cx="10531413" cy="1660338"/>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3460" y="946455"/>
              <a:ext cx="10257401" cy="1354151"/>
            </a:xfrm>
            <a:prstGeom prst="rect">
              <a:avLst/>
            </a:prstGeom>
          </p:spPr>
          <p:txBody>
            <a:bodyPr wrap="square">
              <a:spAutoFit/>
            </a:bodyPr>
            <a:lstStyle/>
            <a:p>
              <a:pPr algn="ctr" defTabSz="609585">
                <a:spcBef>
                  <a:spcPct val="50000"/>
                </a:spcBef>
              </a:pPr>
              <a:r>
                <a:rPr lang="en-US" sz="4000" b="1" i="1">
                  <a:solidFill>
                    <a:srgbClr val="002060"/>
                  </a:solidFill>
                  <a:latin typeface="Cambria" panose="02040503050406030204" pitchFamily="18" charset="0"/>
                  <a:ea typeface="Cambria" panose="02040503050406030204" pitchFamily="18" charset="0"/>
                  <a:cs typeface="Times New Roman" pitchFamily="18" charset="0"/>
                </a:rPr>
                <a:t>a) Làm ruộng bậc thang</a:t>
              </a:r>
            </a:p>
          </p:txBody>
        </p:sp>
      </p:grpSp>
      <p:grpSp>
        <p:nvGrpSpPr>
          <p:cNvPr id="5" name="Group 4"/>
          <p:cNvGrpSpPr/>
          <p:nvPr/>
        </p:nvGrpSpPr>
        <p:grpSpPr>
          <a:xfrm>
            <a:off x="670601" y="1880476"/>
            <a:ext cx="10795975" cy="2836954"/>
            <a:chOff x="749449" y="875643"/>
            <a:chExt cx="10691167" cy="1569292"/>
          </a:xfrm>
        </p:grpSpPr>
        <p:sp>
          <p:nvSpPr>
            <p:cNvPr id="6" name="Rounded Rectangle 5"/>
            <p:cNvSpPr/>
            <p:nvPr/>
          </p:nvSpPr>
          <p:spPr>
            <a:xfrm>
              <a:off x="749449" y="875643"/>
              <a:ext cx="10691167" cy="1569292"/>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23460" y="946455"/>
              <a:ext cx="10257401" cy="1413075"/>
            </a:xfrm>
            <a:prstGeom prst="rect">
              <a:avLst/>
            </a:prstGeom>
          </p:spPr>
          <p:txBody>
            <a:bodyPr wrap="square">
              <a:spAutoFit/>
            </a:bodyPr>
            <a:lstStyle/>
            <a:p>
              <a:pPr algn="just" defTabSz="609585">
                <a:spcBef>
                  <a:spcPct val="50000"/>
                </a:spcBef>
              </a:pPr>
              <a:r>
                <a:rPr lang="en-US" sz="4000" b="1">
                  <a:solidFill>
                    <a:srgbClr val="002060"/>
                  </a:solidFill>
                  <a:latin typeface="Cambria" panose="02040503050406030204" pitchFamily="18" charset="0"/>
                  <a:ea typeface="Cambria" panose="02040503050406030204" pitchFamily="18" charset="0"/>
                  <a:cs typeface="Times New Roman" pitchFamily="18" charset="0"/>
                </a:rPr>
                <a:t>Đọc thông tin và quan sát hình 4, em hãy cho biết vai trò của ruộng bậc thang đối với đời sống và sản xuất của người dân khu vực miền núi Bắc Bộ.</a:t>
              </a:r>
            </a:p>
          </p:txBody>
        </p:sp>
      </p:grpSp>
    </p:spTree>
    <p:extLst>
      <p:ext uri="{BB962C8B-B14F-4D97-AF65-F5344CB8AC3E}">
        <p14:creationId xmlns:p14="http://schemas.microsoft.com/office/powerpoint/2010/main" val="33311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4172" y="459133"/>
            <a:ext cx="11029787" cy="1300394"/>
            <a:chOff x="891092" y="916590"/>
            <a:chExt cx="10531413" cy="1444830"/>
          </a:xfrm>
        </p:grpSpPr>
        <p:sp>
          <p:nvSpPr>
            <p:cNvPr id="6" name="Rounded Rectangle 5"/>
            <p:cNvSpPr/>
            <p:nvPr/>
          </p:nvSpPr>
          <p:spPr>
            <a:xfrm>
              <a:off x="891092" y="916590"/>
              <a:ext cx="10531413" cy="1444830"/>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1092" y="946454"/>
              <a:ext cx="10389770" cy="1333650"/>
            </a:xfrm>
            <a:prstGeom prst="rect">
              <a:avLst/>
            </a:prstGeom>
          </p:spPr>
          <p:txBody>
            <a:bodyPr wrap="square">
              <a:spAutoFit/>
            </a:bodyPr>
            <a:lstStyle/>
            <a:p>
              <a:pPr algn="ctr" defTabSz="609585">
                <a:spcBef>
                  <a:spcPct val="50000"/>
                </a:spcBef>
              </a:pPr>
              <a:r>
                <a:rPr lang="en-US" sz="3600" b="1">
                  <a:solidFill>
                    <a:srgbClr val="002060"/>
                  </a:solidFill>
                  <a:latin typeface="Cambria" panose="02040503050406030204" pitchFamily="18" charset="0"/>
                  <a:ea typeface="Cambria" panose="02040503050406030204" pitchFamily="18" charset="0"/>
                  <a:cs typeface="Times New Roman" pitchFamily="18" charset="0"/>
                </a:rPr>
                <a:t>Vai trò của ruộng bậc thang đối với đời sống và sản xuất của người dân khu vực miền núi Bắc Bộ là:</a:t>
              </a:r>
            </a:p>
          </p:txBody>
        </p:sp>
      </p:grpSp>
      <p:grpSp>
        <p:nvGrpSpPr>
          <p:cNvPr id="8" name="Group 7"/>
          <p:cNvGrpSpPr/>
          <p:nvPr/>
        </p:nvGrpSpPr>
        <p:grpSpPr>
          <a:xfrm>
            <a:off x="679638" y="2212983"/>
            <a:ext cx="10795975" cy="3536651"/>
            <a:chOff x="749449" y="875642"/>
            <a:chExt cx="10691167" cy="1956337"/>
          </a:xfrm>
        </p:grpSpPr>
        <p:sp>
          <p:nvSpPr>
            <p:cNvPr id="9" name="Rounded Rectangle 8"/>
            <p:cNvSpPr/>
            <p:nvPr/>
          </p:nvSpPr>
          <p:spPr>
            <a:xfrm>
              <a:off x="749449" y="875642"/>
              <a:ext cx="10691167" cy="1956337"/>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81933" y="946455"/>
              <a:ext cx="10298929" cy="1838700"/>
            </a:xfrm>
            <a:prstGeom prst="rect">
              <a:avLst/>
            </a:prstGeom>
          </p:spPr>
          <p:txBody>
            <a:bodyPr wrap="square">
              <a:spAutoFit/>
            </a:bodyPr>
            <a:lstStyle/>
            <a:p>
              <a:pPr algn="just">
                <a:spcBef>
                  <a:spcPts val="600"/>
                </a:spcBef>
              </a:pPr>
              <a:r>
                <a:rPr lang="vi-VN" sz="4000" b="1" i="1">
                  <a:solidFill>
                    <a:srgbClr val="002060"/>
                  </a:solidFill>
                  <a:latin typeface="Cambria" panose="02040503050406030204" pitchFamily="18" charset="0"/>
                  <a:ea typeface="Cambria" panose="02040503050406030204" pitchFamily="18" charset="0"/>
                </a:rPr>
                <a:t>- Trồng lúa nước, giúp đảm bảo nguồn lương thực cho người dân.</a:t>
              </a:r>
              <a:endParaRPr lang="en-US" sz="4000" b="1">
                <a:solidFill>
                  <a:srgbClr val="002060"/>
                </a:solidFill>
                <a:latin typeface="Cambria" panose="02040503050406030204" pitchFamily="18" charset="0"/>
                <a:ea typeface="Cambria" panose="02040503050406030204" pitchFamily="18" charset="0"/>
              </a:endParaRPr>
            </a:p>
            <a:p>
              <a:pPr algn="just">
                <a:spcBef>
                  <a:spcPts val="600"/>
                </a:spcBef>
              </a:pPr>
              <a:r>
                <a:rPr lang="vi-VN" sz="4000" b="1" i="1">
                  <a:solidFill>
                    <a:srgbClr val="002060"/>
                  </a:solidFill>
                  <a:latin typeface="Cambria" panose="02040503050406030204" pitchFamily="18" charset="0"/>
                  <a:ea typeface="Cambria" panose="02040503050406030204" pitchFamily="18" charset="0"/>
                </a:rPr>
                <a:t>- Hạn chế tình trạng phá rừng làm nương rẫy.</a:t>
              </a:r>
              <a:endParaRPr lang="en-US" sz="4000" b="1">
                <a:solidFill>
                  <a:srgbClr val="002060"/>
                </a:solidFill>
                <a:latin typeface="Cambria" panose="02040503050406030204" pitchFamily="18" charset="0"/>
                <a:ea typeface="Cambria" panose="02040503050406030204" pitchFamily="18" charset="0"/>
              </a:endParaRPr>
            </a:p>
            <a:p>
              <a:pPr algn="just">
                <a:spcBef>
                  <a:spcPts val="600"/>
                </a:spcBef>
              </a:pPr>
              <a:r>
                <a:rPr lang="vi-VN" sz="4000" b="1" i="1">
                  <a:solidFill>
                    <a:srgbClr val="002060"/>
                  </a:solidFill>
                  <a:latin typeface="Cambria" panose="02040503050406030204" pitchFamily="18" charset="0"/>
                  <a:ea typeface="Cambria" panose="02040503050406030204" pitchFamily="18" charset="0"/>
                </a:rPr>
                <a:t>- Thúc đẩy hoạt động du lịch của vùng.</a:t>
              </a:r>
              <a:endParaRPr lang="en-US" sz="7200" b="1">
                <a:solidFill>
                  <a:srgbClr val="002060"/>
                </a:solidFill>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263992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86904" y="477418"/>
            <a:ext cx="9422659" cy="867946"/>
            <a:chOff x="891092" y="916590"/>
            <a:chExt cx="10531413" cy="1660338"/>
          </a:xfrm>
        </p:grpSpPr>
        <p:sp>
          <p:nvSpPr>
            <p:cNvPr id="3" name="Rounded Rectangle 2"/>
            <p:cNvSpPr/>
            <p:nvPr/>
          </p:nvSpPr>
          <p:spPr>
            <a:xfrm>
              <a:off x="891092" y="916590"/>
              <a:ext cx="10531413" cy="1660338"/>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3460" y="946455"/>
              <a:ext cx="10257401" cy="1354151"/>
            </a:xfrm>
            <a:prstGeom prst="rect">
              <a:avLst/>
            </a:prstGeom>
          </p:spPr>
          <p:txBody>
            <a:bodyPr wrap="square">
              <a:spAutoFit/>
            </a:bodyPr>
            <a:lstStyle/>
            <a:p>
              <a:pPr algn="ctr" defTabSz="609585">
                <a:spcBef>
                  <a:spcPct val="50000"/>
                </a:spcBef>
              </a:pPr>
              <a:r>
                <a:rPr lang="en-US" sz="4000" b="1" i="1">
                  <a:solidFill>
                    <a:srgbClr val="002060"/>
                  </a:solidFill>
                  <a:latin typeface="Cambria" panose="02040503050406030204" pitchFamily="18" charset="0"/>
                  <a:ea typeface="Cambria" panose="02040503050406030204" pitchFamily="18" charset="0"/>
                  <a:cs typeface="Times New Roman" pitchFamily="18" charset="0"/>
                </a:rPr>
                <a:t>b) Xây dựng các công trình thủy điện.</a:t>
              </a:r>
            </a:p>
          </p:txBody>
        </p:sp>
      </p:grpSp>
      <p:grpSp>
        <p:nvGrpSpPr>
          <p:cNvPr id="5" name="Group 4"/>
          <p:cNvGrpSpPr/>
          <p:nvPr/>
        </p:nvGrpSpPr>
        <p:grpSpPr>
          <a:xfrm>
            <a:off x="670601" y="1880476"/>
            <a:ext cx="10795975" cy="2836954"/>
            <a:chOff x="749449" y="875643"/>
            <a:chExt cx="10691167" cy="1569292"/>
          </a:xfrm>
        </p:grpSpPr>
        <p:sp>
          <p:nvSpPr>
            <p:cNvPr id="6" name="Rounded Rectangle 5"/>
            <p:cNvSpPr/>
            <p:nvPr/>
          </p:nvSpPr>
          <p:spPr>
            <a:xfrm>
              <a:off x="749449" y="875643"/>
              <a:ext cx="10691167" cy="1569292"/>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23460" y="946455"/>
              <a:ext cx="10257401" cy="1413074"/>
            </a:xfrm>
            <a:prstGeom prst="rect">
              <a:avLst/>
            </a:prstGeom>
          </p:spPr>
          <p:txBody>
            <a:bodyPr wrap="square">
              <a:spAutoFit/>
            </a:bodyPr>
            <a:lstStyle/>
            <a:p>
              <a:pPr algn="just" defTabSz="609585">
                <a:spcBef>
                  <a:spcPct val="50000"/>
                </a:spcBef>
              </a:pPr>
              <a:r>
                <a:rPr lang="en-US" sz="4000" b="1">
                  <a:solidFill>
                    <a:srgbClr val="002060"/>
                  </a:solidFill>
                  <a:latin typeface="Cambria" panose="02040503050406030204" pitchFamily="18" charset="0"/>
                  <a:ea typeface="Cambria" panose="02040503050406030204" pitchFamily="18" charset="0"/>
                  <a:cs typeface="Times New Roman" pitchFamily="18" charset="0"/>
                </a:rPr>
                <a:t>Đọc thông tin và quan sát hình 5, 6, em hãy kể tên và xác định trên lược đồ một số nhà máy thủy điện ở vùng Trung du và miền núi Bắc Bộ.</a:t>
              </a:r>
            </a:p>
          </p:txBody>
        </p:sp>
      </p:grpSp>
    </p:spTree>
    <p:extLst>
      <p:ext uri="{BB962C8B-B14F-4D97-AF65-F5344CB8AC3E}">
        <p14:creationId xmlns:p14="http://schemas.microsoft.com/office/powerpoint/2010/main" val="386178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93" y="1731819"/>
            <a:ext cx="5051485" cy="2729898"/>
          </a:xfrm>
          <a:prstGeom prst="rect">
            <a:avLst/>
          </a:prstGeom>
        </p:spPr>
      </p:pic>
      <p:sp>
        <p:nvSpPr>
          <p:cNvPr id="3" name="Rectangle 2"/>
          <p:cNvSpPr/>
          <p:nvPr/>
        </p:nvSpPr>
        <p:spPr>
          <a:xfrm>
            <a:off x="5495880" y="809133"/>
            <a:ext cx="6266629" cy="5078313"/>
          </a:xfrm>
          <a:prstGeom prst="rect">
            <a:avLst/>
          </a:prstGeom>
        </p:spPr>
        <p:txBody>
          <a:bodyPr wrap="square">
            <a:spAutoFit/>
          </a:bodyPr>
          <a:lstStyle/>
          <a:p>
            <a:pPr algn="just" defTabSz="609585">
              <a:spcBef>
                <a:spcPts val="1200"/>
              </a:spcBef>
            </a:pPr>
            <a:r>
              <a:rPr lang="en-US" sz="3600" b="1">
                <a:solidFill>
                  <a:srgbClr val="002060"/>
                </a:solidFill>
                <a:latin typeface="Cambria" panose="02040503050406030204" pitchFamily="18" charset="0"/>
                <a:ea typeface="Cambria" panose="02040503050406030204" pitchFamily="18" charset="0"/>
                <a:cs typeface="Times New Roman" pitchFamily="18" charset="0"/>
              </a:rPr>
              <a:t>      Sông ngòi ở vùng Trung du và miền núi Bắc Bộ có tiềm năng lớn để phát triển thủy điện. Nhiều nhà máy thủy điện đã được xây dựng, cung cấp điện phục vụ cho sinh hoạt và sản xuất, đồng thời giảm lũ cho vùng đồng bằng.</a:t>
            </a:r>
          </a:p>
        </p:txBody>
      </p:sp>
      <p:sp>
        <p:nvSpPr>
          <p:cNvPr id="5" name="TextBox 4"/>
          <p:cNvSpPr txBox="1"/>
          <p:nvPr/>
        </p:nvSpPr>
        <p:spPr>
          <a:xfrm>
            <a:off x="375263" y="4461717"/>
            <a:ext cx="4908420" cy="830997"/>
          </a:xfrm>
          <a:prstGeom prst="rect">
            <a:avLst/>
          </a:prstGeom>
          <a:noFill/>
        </p:spPr>
        <p:txBody>
          <a:bodyPr wrap="square" rtlCol="0">
            <a:spAutoFit/>
          </a:bodyPr>
          <a:lstStyle/>
          <a:p>
            <a:pPr algn="ctr"/>
            <a:r>
              <a:rPr lang="en-US" sz="2400" b="1">
                <a:latin typeface="Cambria" panose="02040503050406030204" pitchFamily="18" charset="0"/>
                <a:ea typeface="Cambria" panose="02040503050406030204" pitchFamily="18" charset="0"/>
              </a:rPr>
              <a:t>Hình 5</a:t>
            </a:r>
            <a:r>
              <a:rPr lang="en-US" sz="2400">
                <a:latin typeface="Cambria" panose="02040503050406030204" pitchFamily="18" charset="0"/>
                <a:ea typeface="Cambria" panose="02040503050406030204" pitchFamily="18" charset="0"/>
              </a:rPr>
              <a:t>: Nhà máy thủy điện Thác Bà trên sông Chảy (tỉnh Yên Bái)</a:t>
            </a:r>
          </a:p>
        </p:txBody>
      </p:sp>
    </p:spTree>
    <p:extLst>
      <p:ext uri="{BB962C8B-B14F-4D97-AF65-F5344CB8AC3E}">
        <p14:creationId xmlns:p14="http://schemas.microsoft.com/office/powerpoint/2010/main" val="3414142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TotalTime>
  <Words>517</Words>
  <Application>Microsoft Office PowerPoint</Application>
  <PresentationFormat>Widescreen</PresentationFormat>
  <Paragraphs>24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Times New Roman</vt:lpstr>
      <vt:lpstr>思源黑体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MĂNGNONTEAM</cp:keywords>
  <cp:lastModifiedBy>WINDOWS</cp:lastModifiedBy>
  <cp:revision>38</cp:revision>
  <dcterms:created xsi:type="dcterms:W3CDTF">2023-09-02T22:22:47Z</dcterms:created>
  <dcterms:modified xsi:type="dcterms:W3CDTF">2023-10-10T07:41:03Z</dcterms:modified>
</cp:coreProperties>
</file>