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1" r:id="rId2"/>
  </p:sldMasterIdLst>
  <p:notesMasterIdLst>
    <p:notesMasterId r:id="rId23"/>
  </p:notesMasterIdLst>
  <p:sldIdLst>
    <p:sldId id="257" r:id="rId3"/>
    <p:sldId id="258" r:id="rId4"/>
    <p:sldId id="263" r:id="rId5"/>
    <p:sldId id="301" r:id="rId6"/>
    <p:sldId id="272" r:id="rId7"/>
    <p:sldId id="300" r:id="rId8"/>
    <p:sldId id="309" r:id="rId9"/>
    <p:sldId id="302" r:id="rId10"/>
    <p:sldId id="303" r:id="rId11"/>
    <p:sldId id="271" r:id="rId12"/>
    <p:sldId id="313" r:id="rId13"/>
    <p:sldId id="314" r:id="rId14"/>
    <p:sldId id="305" r:id="rId15"/>
    <p:sldId id="306" r:id="rId16"/>
    <p:sldId id="287" r:id="rId17"/>
    <p:sldId id="307" r:id="rId18"/>
    <p:sldId id="317" r:id="rId19"/>
    <p:sldId id="277" r:id="rId20"/>
    <p:sldId id="284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5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7" autoAdjust="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AC2B1-0A7C-40F4-91F4-B398ACC018FD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004A9-5F6D-4905-B2AA-917F88E53A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372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004A9-5F6D-4905-B2AA-917F88E53A3E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231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85970-6B69-4FDD-8570-D45455331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984EAF-C678-4115-993C-9028A97F7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45C74-7AF3-4CA8-976F-E110CC5A0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4088-B0E7-4590-8691-F99230761135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D5974-E81B-4FCB-BAC7-E1AEC1D7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BEA6A-71F0-4073-A897-3CDF9E475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87F5-9F2B-4078-A444-1C5EB0781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0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B05CD-90C5-43E8-ABF7-D21074F3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B6F11C-F635-44FF-B9EC-687C57807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18F82-7554-4F3F-8812-B4268137D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4088-B0E7-4590-8691-F99230761135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A424E-7215-4280-8D0C-399179688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3AEC3-5E54-4B5A-964F-FFDDE19AC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87F5-9F2B-4078-A444-1C5EB0781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2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EBFDD7-08ED-49FA-A643-F1DB76995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876FE-4610-4F12-9FF1-34003D0B0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487D3-4E3D-45BB-B39D-D25A133A5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4088-B0E7-4590-8691-F99230761135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11244-B4C5-4F29-A673-AB061BBD8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6A616-FDAA-4558-8A32-1D50A43F2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87F5-9F2B-4078-A444-1C5EB0781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58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ACA0-CCAD-470F-94BA-12E5BD0987C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96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ACA0-CCAD-470F-94BA-12E5BD0987C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82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ACA0-CCAD-470F-94BA-12E5BD0987C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77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ACA0-CCAD-470F-94BA-12E5BD0987C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58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ACA0-CCAD-470F-94BA-12E5BD0987C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51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ACA0-CCAD-470F-94BA-12E5BD0987C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43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ACA0-CCAD-470F-94BA-12E5BD0987C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81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ACA0-CCAD-470F-94BA-12E5BD0987C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7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D4CD5-FBBE-4A6B-8D63-D5A24AA06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6F9BC-EF80-4A29-B7DF-F27E458CB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C1AD2-CD60-4AA2-8AA7-1D880969A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4088-B0E7-4590-8691-F99230761135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7D410-F8E0-479C-8DBE-041BA7197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E3D09-431F-404C-AF84-EA178E8FF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87F5-9F2B-4078-A444-1C5EB0781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56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ACA0-CCAD-470F-94BA-12E5BD0987C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68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ACA0-CCAD-470F-94BA-12E5BD0987C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85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ACA0-CCAD-470F-94BA-12E5BD0987C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7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04AD-419F-4501-B616-B56013997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FBCF6-78FC-47B1-A873-AA73FACF4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AE637-26D1-45C1-84A3-F3CCC43A3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4088-B0E7-4590-8691-F99230761135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823D-592D-4406-9066-690F6F34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8B85E-F3A4-4D2C-971C-1B46C398E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87F5-9F2B-4078-A444-1C5EB0781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6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CB3F9-1A37-43E0-9AE4-00B5E438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55933-CB36-4B2A-AFCA-B36E74318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35279-1F3F-4713-91E1-2EE19C361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D7854-050B-4E97-9718-3FC152889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4088-B0E7-4590-8691-F99230761135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3ACA3-70BA-4F08-B78A-08E6ADB5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EE5965-4DFC-46A6-9915-CFDABBB0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87F5-9F2B-4078-A444-1C5EB0781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BA01-640E-454E-8E40-EB5C67FBC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60700-5EEB-48B8-BF0A-A0EAE4531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1BBE6-B0C0-4319-80D8-E869CCDB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6C811E-E986-4557-A88E-642FF825E1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91182A-966F-4C55-9C5C-26DCFF1F73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CEC5BF-8F1C-4F31-AA06-A54543E1A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4088-B0E7-4590-8691-F99230761135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775AFC-D1B0-4ACC-966C-69EF122AD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432B1-1F59-4CB1-9099-3CED5A17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87F5-9F2B-4078-A444-1C5EB0781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2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5958B-897B-4BF7-BAC6-39E483445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E51B27-7BDC-40B5-98A5-339EB554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4088-B0E7-4590-8691-F99230761135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BBDAC-281F-458A-99AE-708AB6DD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61B311-6D42-4E85-8006-CC452856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87F5-9F2B-4078-A444-1C5EB0781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4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8C4BB7-DA49-4807-B294-06C536D95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4088-B0E7-4590-8691-F99230761135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CF8137-0AF4-4D74-96F4-B782E980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4D8D5-BFEC-4C22-B3BE-EEF099C96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87F5-9F2B-4078-A444-1C5EB0781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6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C796-E9C8-4378-B65D-70FE6B1F8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E0026-0451-41FF-BFB0-493E22ED7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6E902-15ED-4AB1-A8E8-077CE1A11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50A46-2380-4365-8650-CB329E3DA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4088-B0E7-4590-8691-F99230761135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99D4D-F6AB-4A3C-8E4C-C03D87383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630A3-99BF-4421-ABAD-F56523B0B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87F5-9F2B-4078-A444-1C5EB0781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0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74291-35CE-46F7-A141-088D9AAE7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06512-0D0E-4151-AB8E-B7D824EE1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A26BD-8B2F-4F83-92EB-FDBB7FBDF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20613-C09E-4976-90D1-ED4936E36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4088-B0E7-4590-8691-F99230761135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63A6A-4C85-4D1C-9009-E5D996DF0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CD7D9-9E6C-44B3-8A95-0BBD30852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87F5-9F2B-4078-A444-1C5EB0781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87E8-A12F-4C4A-A993-729F0864D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BF7BE-39F7-4287-A177-83D5238ED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6CF74-A109-4CA7-8C68-E536AD624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24088-B0E7-4590-8691-F99230761135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6D7C6-E2A4-4088-A83E-9314F9315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980FF-68DC-4E61-A8EC-09876249A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D87F5-9F2B-4078-A444-1C5EB0781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24088-B0E7-4590-8691-F99230761135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D87F5-9F2B-4078-A444-1C5EB0781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8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26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76820" y="3983235"/>
            <a:ext cx="6787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9609" y="1869365"/>
            <a:ext cx="748153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CHÀO MỪNG CÁC CON</a:t>
            </a:r>
          </a:p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ĐẾN VỚI BÀI HỌC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5941032"/>
      </p:ext>
    </p:extLst>
  </p:cSld>
  <p:clrMapOvr>
    <a:masterClrMapping/>
  </p:clrMapOvr>
  <p:transition spd="slow" advTm="12022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8000" t="-12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A836F1-629E-4ABE-AA36-BC9F40884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740" y="2514600"/>
            <a:ext cx="705652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09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59A6F-D69A-4C8E-A384-1CBD30B194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9" y="354538"/>
            <a:ext cx="510744" cy="528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6673" y="354538"/>
            <a:ext cx="980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436" y="1579418"/>
            <a:ext cx="624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Cách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dùng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dao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để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cắt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thức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ăn</a:t>
            </a:r>
            <a:endParaRPr lang="vi-VN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27" y="3055504"/>
            <a:ext cx="6890328" cy="276340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833091" y="3953164"/>
            <a:ext cx="738909" cy="2309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7384133">
            <a:off x="6547697" y="3445552"/>
            <a:ext cx="738909" cy="31697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9416460">
            <a:off x="7758545" y="5290709"/>
            <a:ext cx="600363" cy="38792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4473" y="4175596"/>
            <a:ext cx="2382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lưỡi</a:t>
            </a:r>
            <a:r>
              <a:rPr lang="en-US" sz="2800" b="1" dirty="0"/>
              <a:t> </a:t>
            </a:r>
            <a:r>
              <a:rPr lang="en-US" sz="2800" b="1" dirty="0" err="1"/>
              <a:t>dao</a:t>
            </a:r>
            <a:endParaRPr lang="vi-VN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02464" y="3080819"/>
            <a:ext cx="2225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dao</a:t>
            </a:r>
            <a:endParaRPr lang="vi-VN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08077" y="5557299"/>
            <a:ext cx="2249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cán</a:t>
            </a:r>
            <a:r>
              <a:rPr lang="en-US" sz="2800" b="1" dirty="0"/>
              <a:t> </a:t>
            </a:r>
            <a:r>
              <a:rPr lang="en-US" sz="2800" b="1" dirty="0" err="1"/>
              <a:t>dao</a:t>
            </a:r>
            <a:endParaRPr lang="vi-VN" sz="28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705806" y="3430742"/>
            <a:ext cx="2957366" cy="15066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2978622" y="3099670"/>
            <a:ext cx="406400" cy="21656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2037250" y="3168732"/>
            <a:ext cx="1643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mũi</a:t>
            </a:r>
            <a:r>
              <a:rPr lang="en-US" sz="2800" b="1" dirty="0"/>
              <a:t> </a:t>
            </a:r>
            <a:r>
              <a:rPr lang="en-US" sz="2800" b="1" dirty="0" err="1"/>
              <a:t>dao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404004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A59A6F-D69A-4C8E-A384-1CBD30B194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6" y="818903"/>
            <a:ext cx="510744" cy="528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187" y="1597307"/>
            <a:ext cx="2346320" cy="49956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07" y="1597307"/>
            <a:ext cx="2329005" cy="49956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512" y="1597307"/>
            <a:ext cx="2337663" cy="49956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4503" y="883158"/>
            <a:ext cx="9809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Lato" panose="020F0502020204030203" pitchFamily="34" charset="0"/>
              </a:rPr>
              <a:t>Nói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với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bạn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cách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sử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dụng</a:t>
            </a:r>
            <a:r>
              <a:rPr lang="en-US" sz="2000" b="1" dirty="0">
                <a:latin typeface="Lato" panose="020F0502020204030203" pitchFamily="34" charset="0"/>
              </a:rPr>
              <a:t> an </a:t>
            </a:r>
            <a:r>
              <a:rPr lang="en-US" sz="2000" b="1" dirty="0" err="1">
                <a:latin typeface="Lato" panose="020F0502020204030203" pitchFamily="34" charset="0"/>
              </a:rPr>
              <a:t>toàn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đồ</a:t>
            </a:r>
            <a:r>
              <a:rPr lang="en-US" sz="2000" b="1" dirty="0">
                <a:latin typeface="Lato" panose="020F0502020204030203" pitchFamily="34" charset="0"/>
              </a:rPr>
              <a:t> dung </a:t>
            </a:r>
            <a:r>
              <a:rPr lang="en-US" sz="2000" b="1" dirty="0" err="1">
                <a:latin typeface="Lato" panose="020F0502020204030203" pitchFamily="34" charset="0"/>
              </a:rPr>
              <a:t>sắc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nhọn</a:t>
            </a:r>
            <a:r>
              <a:rPr lang="en-US" sz="2000" b="1" dirty="0">
                <a:latin typeface="Lato" panose="020F0502020204030203" pitchFamily="34" charset="0"/>
              </a:rPr>
              <a:t>.</a:t>
            </a:r>
          </a:p>
        </p:txBody>
      </p:sp>
      <p:sp>
        <p:nvSpPr>
          <p:cNvPr id="13" name="Oval 12"/>
          <p:cNvSpPr/>
          <p:nvPr/>
        </p:nvSpPr>
        <p:spPr>
          <a:xfrm>
            <a:off x="2203637" y="6173878"/>
            <a:ext cx="419100" cy="419100"/>
          </a:xfrm>
          <a:prstGeom prst="ellipse">
            <a:avLst/>
          </a:prstGeom>
          <a:solidFill>
            <a:srgbClr val="F99C1C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056" y="5533302"/>
            <a:ext cx="640575" cy="6405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176" y="5533303"/>
            <a:ext cx="640575" cy="6405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059" y="5533301"/>
            <a:ext cx="640575" cy="64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3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A59A6F-D69A-4C8E-A384-1CBD30B194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6" y="818903"/>
            <a:ext cx="510744" cy="5286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4503" y="883158"/>
            <a:ext cx="9809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Lato" panose="020F0502020204030203" pitchFamily="34" charset="0"/>
              </a:rPr>
              <a:t>Nói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với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bạn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cách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sử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dụng</a:t>
            </a:r>
            <a:r>
              <a:rPr lang="en-US" sz="2000" b="1" dirty="0">
                <a:latin typeface="Lato" panose="020F0502020204030203" pitchFamily="34" charset="0"/>
              </a:rPr>
              <a:t> an </a:t>
            </a:r>
            <a:r>
              <a:rPr lang="en-US" sz="2000" b="1" dirty="0" err="1">
                <a:latin typeface="Lato" panose="020F0502020204030203" pitchFamily="34" charset="0"/>
              </a:rPr>
              <a:t>toàn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đồ</a:t>
            </a:r>
            <a:r>
              <a:rPr lang="en-US" sz="2000" b="1" dirty="0">
                <a:latin typeface="Lato" panose="020F0502020204030203" pitchFamily="34" charset="0"/>
              </a:rPr>
              <a:t> dung </a:t>
            </a:r>
            <a:r>
              <a:rPr lang="en-US" sz="2000" b="1" dirty="0" err="1">
                <a:latin typeface="Lato" panose="020F0502020204030203" pitchFamily="34" charset="0"/>
              </a:rPr>
              <a:t>sắc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nhọn</a:t>
            </a:r>
            <a:r>
              <a:rPr lang="en-US" sz="2000" b="1" dirty="0">
                <a:latin typeface="Lato" panose="020F0502020204030203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26" y="1522450"/>
            <a:ext cx="8067675" cy="47053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994087" y="5895975"/>
            <a:ext cx="419100" cy="419100"/>
          </a:xfrm>
          <a:prstGeom prst="ellipse">
            <a:avLst/>
          </a:prstGeom>
          <a:solidFill>
            <a:srgbClr val="F99C1C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0136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"/>
          <a:stretch/>
        </p:blipFill>
        <p:spPr>
          <a:xfrm>
            <a:off x="1807535" y="1676400"/>
            <a:ext cx="8133907" cy="49927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A59A6F-D69A-4C8E-A384-1CBD30B194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84" y="230750"/>
            <a:ext cx="510744" cy="5286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4503" y="202673"/>
            <a:ext cx="980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dùng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2451287" y="6250078"/>
            <a:ext cx="419100" cy="419100"/>
          </a:xfrm>
          <a:prstGeom prst="ellipse">
            <a:avLst/>
          </a:prstGeom>
          <a:solidFill>
            <a:srgbClr val="F99C1C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119075" y="1347523"/>
            <a:ext cx="4205139" cy="1548077"/>
          </a:xfrm>
          <a:prstGeom prst="wedgeRoundRectCallout">
            <a:avLst>
              <a:gd name="adj1" fmla="val -57315"/>
              <a:gd name="adj2" fmla="val 3726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Lato" panose="020F0502020204030203" pitchFamily="34" charset="0"/>
              </a:rPr>
              <a:t>    Em </a:t>
            </a:r>
            <a:r>
              <a:rPr lang="en-US" sz="2800" b="1" dirty="0" err="1">
                <a:solidFill>
                  <a:schemeClr val="tx1"/>
                </a:solidFill>
                <a:latin typeface="Lato" panose="020F0502020204030203" pitchFamily="34" charset="0"/>
              </a:rPr>
              <a:t>cầm</a:t>
            </a:r>
            <a:r>
              <a:rPr lang="en-US" sz="28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Lato" panose="020F0502020204030203" pitchFamily="34" charset="0"/>
              </a:rPr>
              <a:t>kéo</a:t>
            </a:r>
            <a:r>
              <a:rPr lang="en-US" sz="28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Lato" panose="020F0502020204030203" pitchFamily="34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Lato" panose="020F0502020204030203" pitchFamily="34" charset="0"/>
              </a:rPr>
              <a:t>chị</a:t>
            </a:r>
            <a:r>
              <a:rPr lang="en-US" sz="28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Lato" panose="020F0502020204030203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Lato" panose="020F0502020204030203" pitchFamily="34" charset="0"/>
              </a:rPr>
              <a:t>cắt</a:t>
            </a:r>
            <a:r>
              <a:rPr lang="en-US" sz="28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Lato" panose="020F0502020204030203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Lato" panose="020F0502020204030203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Lato" panose="020F0502020204030203" pitchFamily="34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Lato" panose="020F0502020204030203" pitchFamily="34" charset="0"/>
              </a:rPr>
              <a:t>Đừng</a:t>
            </a:r>
            <a:r>
              <a:rPr lang="en-US" sz="28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Lato" panose="020F0502020204030203" pitchFamily="34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Lato" panose="020F0502020204030203" pitchFamily="34" charset="0"/>
              </a:rPr>
              <a:t>tay</a:t>
            </a:r>
            <a:r>
              <a:rPr lang="en-US" sz="28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Lato" panose="020F0502020204030203" pitchFamily="34" charset="0"/>
              </a:rPr>
              <a:t>giữ</a:t>
            </a:r>
            <a:r>
              <a:rPr lang="en-US" sz="28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Lato" panose="020F0502020204030203" pitchFamily="34" charset="0"/>
              </a:rPr>
              <a:t>giấy</a:t>
            </a:r>
            <a:r>
              <a:rPr lang="en-US" sz="28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Lato" panose="020F0502020204030203" pitchFamily="34" charset="0"/>
              </a:rPr>
              <a:t>gần</a:t>
            </a:r>
            <a:r>
              <a:rPr lang="en-US" sz="28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Lato" panose="020F0502020204030203" pitchFamily="34" charset="0"/>
              </a:rPr>
              <a:t>lưỡi</a:t>
            </a:r>
            <a:r>
              <a:rPr lang="en-US" sz="28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Lato" panose="020F0502020204030203" pitchFamily="34" charset="0"/>
              </a:rPr>
              <a:t>kéo</a:t>
            </a:r>
            <a:r>
              <a:rPr lang="en-US" sz="28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Lato" panose="020F0502020204030203" pitchFamily="34" charset="0"/>
              </a:rPr>
              <a:t>nhé</a:t>
            </a:r>
            <a:r>
              <a:rPr lang="en-US" sz="2800" b="1" dirty="0">
                <a:solidFill>
                  <a:schemeClr val="tx1"/>
                </a:solidFill>
                <a:latin typeface="Lato" panose="020F050202020403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85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4000"/>
            <a:lum/>
          </a:blip>
          <a:srcRect/>
          <a:stretch>
            <a:fillRect l="-8000" t="-12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31E722CD-0DD0-49C0-8139-E0C4ABD8DE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176" y="2514600"/>
            <a:ext cx="619564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96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9430">
        <p15:prstTrans prst="pageCurlDouble"/>
      </p:transition>
    </mc:Choice>
    <mc:Fallback xmlns="">
      <p:transition spd="slow" advTm="1943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EF1854-94D5-4CCB-B3DB-603E1D1B7F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22" y="761576"/>
            <a:ext cx="646526" cy="6853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7866" y="904180"/>
            <a:ext cx="6794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700614" y="1589023"/>
            <a:ext cx="8841900" cy="4770076"/>
            <a:chOff x="1700614" y="1589023"/>
            <a:chExt cx="8841900" cy="47700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614" y="1589023"/>
              <a:ext cx="8841900" cy="457027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413" y="2152573"/>
              <a:ext cx="3485268" cy="3443176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9185672" y="5939999"/>
              <a:ext cx="419100" cy="419100"/>
            </a:xfrm>
            <a:prstGeom prst="ellipse">
              <a:avLst/>
            </a:prstGeom>
            <a:solidFill>
              <a:srgbClr val="F99C1C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375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39160" y="933241"/>
            <a:ext cx="8841900" cy="4779826"/>
            <a:chOff x="3233653" y="1589023"/>
            <a:chExt cx="5775822" cy="477982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3653" y="1589023"/>
              <a:ext cx="5775822" cy="4570276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8038380" y="5949749"/>
              <a:ext cx="419100" cy="419100"/>
            </a:xfrm>
            <a:prstGeom prst="ellipse">
              <a:avLst/>
            </a:prstGeom>
            <a:solidFill>
              <a:srgbClr val="F99C1C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4682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49" b="90664" l="0" r="100000">
                        <a14:foregroundMark x1="38400" y1="35321" x2="59800" y2="30146"/>
                        <a14:foregroundMark x1="40300" y1="53881" x2="30600" y2="75366"/>
                        <a14:foregroundMark x1="44500" y1="68616" x2="44800" y2="72441"/>
                        <a14:foregroundMark x1="51000" y1="64117" x2="65300" y2="70529"/>
                        <a14:foregroundMark x1="62600" y1="53993" x2="63100" y2="64679"/>
                        <a14:foregroundMark x1="57100" y1="56130" x2="58300" y2="65129"/>
                        <a14:foregroundMark x1="77800" y1="53656" x2="77000" y2="66592"/>
                        <a14:backgroundMark x1="14500" y1="37908" x2="14500" y2="37908"/>
                        <a14:backgroundMark x1="17100" y1="36895" x2="17100" y2="36895"/>
                        <a14:backgroundMark x1="21000" y1="55681" x2="21000" y2="55681"/>
                        <a14:backgroundMark x1="14300" y1="56243" x2="14300" y2="56243"/>
                      </a14:backgroundRemoval>
                    </a14:imgEffect>
                    <a14:imgEffect>
                      <a14:sharpenSoften amount="58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90">
            <a:off x="8653210" y="4175904"/>
            <a:ext cx="4282982" cy="3221714"/>
          </a:xfrm>
          <a:prstGeom prst="rect">
            <a:avLst/>
          </a:prstGeom>
          <a:noFill/>
          <a:effectLst>
            <a:glow>
              <a:schemeClr val="accent1">
                <a:alpha val="98000"/>
              </a:schemeClr>
            </a:glow>
            <a:outerShdw blurRad="88900" dist="139700" dir="13800000" sx="46000" sy="46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27319" y="1410426"/>
            <a:ext cx="3339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UTM Bell" panose="02040603050506020204" pitchFamily="18" charset="0"/>
              </a:rPr>
              <a:t>KẾT LUẬN: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5054" y="2281075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kéo hoặc những đồ dùng dễ vỡ và sắc nhọn,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thận để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86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405">
        <p:circle/>
      </p:transition>
    </mc:Choice>
    <mc:Fallback xmlns="">
      <p:transition spd="slow" advTm="2040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592" y="2642833"/>
            <a:ext cx="11790408" cy="22775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UTM Cooper Black" panose="02040603050506020204" pitchFamily="18" charset="0"/>
              </a:rPr>
              <a:t>ĐỊNH HƯỚNG BÀI HỌC SAU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UTM A&amp;S Heartbeat" panose="02040603050506020204" pitchFamily="18" charset="0"/>
              </a:rPr>
              <a:t>Bài 4: An toàn khi sử dụng đồ dùng trong nhà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per Black" panose="02040603050506020204" pitchFamily="18" charset="0"/>
              </a:rPr>
              <a:t> (Tiết 2)</a:t>
            </a:r>
          </a:p>
        </p:txBody>
      </p:sp>
    </p:spTree>
    <p:extLst>
      <p:ext uri="{BB962C8B-B14F-4D97-AF65-F5344CB8AC3E}">
        <p14:creationId xmlns:p14="http://schemas.microsoft.com/office/powerpoint/2010/main" val="1115233425"/>
      </p:ext>
    </p:extLst>
  </p:cSld>
  <p:clrMapOvr>
    <a:masterClrMapping/>
  </p:clrMapOvr>
  <p:transition spd="slow" advTm="11984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8000"/>
            <a:lum/>
          </a:blip>
          <a:srcRect/>
          <a:stretch>
            <a:fillRect l="-16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014" y="759651"/>
            <a:ext cx="10334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An toàn khi sử dụng đồ dùng trong nhà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(Tiết 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996886"/>
      </p:ext>
    </p:extLst>
  </p:cSld>
  <p:clrMapOvr>
    <a:masterClrMapping/>
  </p:clrMapOvr>
  <p:transition spd="slow" advTm="3317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" t="1565" r="5621" b="74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9101" y="1019331"/>
            <a:ext cx="9983697" cy="240483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CON HỌC SINH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 NGOAN, HỌC GIỎI!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17" b="90661" l="5875" r="92250">
                        <a14:foregroundMark x1="46250" y1="28702" x2="36625" y2="50797"/>
                        <a14:foregroundMark x1="51000" y1="65831" x2="55125" y2="69021"/>
                        <a14:foregroundMark x1="45250" y1="78360" x2="45250" y2="85649"/>
                        <a14:foregroundMark x1="84625" y1="57403" x2="90000" y2="88383"/>
                        <a14:foregroundMark x1="91000" y1="61048" x2="91000" y2="63098"/>
                        <a14:foregroundMark x1="85125" y1="88155" x2="83375" y2="90661"/>
                        <a14:foregroundMark x1="81000" y1="81321" x2="82250" y2="81321"/>
                        <a14:foregroundMark x1="72250" y1="84055" x2="73250" y2="86560"/>
                        <a14:foregroundMark x1="48625" y1="11390" x2="52875" y2="15718"/>
                        <a14:foregroundMark x1="9000" y1="53986" x2="8375" y2="61959"/>
                        <a14:foregroundMark x1="5875" y1="66515" x2="8000" y2="67198"/>
                        <a14:foregroundMark x1="15125" y1="87244" x2="16000" y2="91116"/>
                        <a14:foregroundMark x1="12125" y1="87699" x2="11625" y2="90888"/>
                        <a14:foregroundMark x1="22375" y1="79271" x2="20500" y2="86788"/>
                        <a14:foregroundMark x1="24375" y1="77677" x2="24750" y2="87699"/>
                        <a14:foregroundMark x1="26125" y1="65604" x2="32000" y2="68337"/>
                        <a14:foregroundMark x1="33000" y1="68793" x2="37250" y2="73349"/>
                        <a14:foregroundMark x1="32375" y1="67882" x2="28875" y2="71526"/>
                        <a14:foregroundMark x1="52500" y1="81549" x2="53375" y2="85877"/>
                        <a14:foregroundMark x1="58375" y1="76310" x2="57250" y2="85421"/>
                        <a14:foregroundMark x1="60125" y1="76310" x2="60875" y2="85877"/>
                        <a14:foregroundMark x1="36750" y1="76082" x2="38250" y2="74943"/>
                        <a14:foregroundMark x1="92250" y1="76765" x2="92250" y2="76765"/>
                        <a14:foregroundMark x1="74125" y1="88383" x2="74125" y2="88383"/>
                        <a14:foregroundMark x1="67500" y1="86333" x2="67500" y2="86333"/>
                        <a14:foregroundMark x1="31125" y1="81321" x2="31125" y2="81321"/>
                        <a14:foregroundMark x1="33875" y1="81549" x2="33875" y2="81549"/>
                        <a14:foregroundMark x1="35375" y1="87699" x2="35375" y2="87699"/>
                        <a14:foregroundMark x1="46875" y1="7517" x2="46875" y2="7517"/>
                        <a14:foregroundMark x1="7750" y1="73121" x2="7750" y2="73121"/>
                        <a14:foregroundMark x1="9125" y1="74260" x2="9125" y2="74260"/>
                        <a14:foregroundMark x1="10250" y1="84966" x2="10250" y2="84966"/>
                        <a14:foregroundMark x1="17125" y1="68565" x2="19625" y2="76082"/>
                        <a14:foregroundMark x1="10250" y1="73804" x2="10000" y2="83371"/>
                        <a14:backgroundMark x1="9125" y1="67882" x2="9125" y2="67882"/>
                        <a14:backgroundMark x1="10250" y1="73576" x2="10250" y2="73576"/>
                        <a14:backgroundMark x1="55250" y1="73121" x2="55250" y2="73121"/>
                        <a14:backgroundMark x1="38125" y1="67882" x2="38125" y2="67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3" t="635" r="6281" b="-1"/>
          <a:stretch/>
        </p:blipFill>
        <p:spPr>
          <a:xfrm flipH="1">
            <a:off x="4288665" y="3424169"/>
            <a:ext cx="7145628" cy="360040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18102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9"/>
    </mc:Choice>
    <mc:Fallback xmlns="">
      <p:transition spd="slow" advTm="10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4960" y="2413337"/>
            <a:ext cx="52132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ll" panose="02040603050506020204" pitchFamily="18" charset="0"/>
              </a:rPr>
              <a:t>KHÁM PHÁ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Bell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8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753">
        <p:split orient="vert"/>
      </p:transition>
    </mc:Choice>
    <mc:Fallback xmlns="">
      <p:transition spd="slow" advTm="8753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214" objId="3"/>
        <p14:stopEvt time="8239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0874" y="263236"/>
            <a:ext cx="9441711" cy="6705600"/>
            <a:chOff x="457200" y="762000"/>
            <a:chExt cx="6839982" cy="47936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101"/>
            <a:stretch/>
          </p:blipFill>
          <p:spPr>
            <a:xfrm>
              <a:off x="457200" y="762000"/>
              <a:ext cx="4864788" cy="47936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98" b="30909"/>
            <a:stretch/>
          </p:blipFill>
          <p:spPr>
            <a:xfrm>
              <a:off x="5321988" y="762000"/>
              <a:ext cx="1975194" cy="473825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9545782" y="1316182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Mở sách Bài 4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</a:rPr>
              <a:t>(trang 18)</a:t>
            </a:r>
            <a:endParaRPr lang="vi-VN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50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8000" t="-12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0847" y="2747466"/>
            <a:ext cx="106041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 hãy kể tên một số đồ dùng sắc nhọn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trong nhà có thể gây nguy hiểm.</a:t>
            </a:r>
          </a:p>
        </p:txBody>
      </p:sp>
    </p:spTree>
    <p:extLst>
      <p:ext uri="{BB962C8B-B14F-4D97-AF65-F5344CB8AC3E}">
        <p14:creationId xmlns:p14="http://schemas.microsoft.com/office/powerpoint/2010/main" val="605786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561">
        <p15:prstTrans prst="pageCurlDouble"/>
      </p:transition>
    </mc:Choice>
    <mc:Fallback xmlns="">
      <p:transition spd="slow" advTm="11561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ạn chế để những đồ vật sắc nhọn trong phòng | Mogi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2" y="0"/>
            <a:ext cx="10972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28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22" y="928577"/>
            <a:ext cx="2925283" cy="2062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9" y="893135"/>
            <a:ext cx="3173266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037" y="3197409"/>
            <a:ext cx="2925283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46" y="2743199"/>
            <a:ext cx="2143125" cy="305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93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ạy bé về khái niệm an toàn | Moony Cl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57" y="1394401"/>
            <a:ext cx="5453085" cy="410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ững hiểm họa khôn lường đối với trẻ nhỏ từ những đồ vật trong nh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60" y="1394400"/>
            <a:ext cx="5748892" cy="38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ultiply 1"/>
          <p:cNvSpPr/>
          <p:nvPr/>
        </p:nvSpPr>
        <p:spPr>
          <a:xfrm>
            <a:off x="9759417" y="3352800"/>
            <a:ext cx="1005565" cy="2008908"/>
          </a:xfrm>
          <a:prstGeom prst="mathMultiply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1977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461037" y="1791565"/>
            <a:ext cx="8162926" cy="3362325"/>
          </a:xfrm>
          <a:prstGeom prst="cloud">
            <a:avLst/>
          </a:prstGeom>
          <a:solidFill>
            <a:srgbClr val="D1EEF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i="1" dirty="0" err="1">
                <a:solidFill>
                  <a:srgbClr val="1164A2"/>
                </a:solidFill>
                <a:latin typeface="Lato" panose="020F0502020204030203" pitchFamily="34" charset="0"/>
              </a:rPr>
              <a:t>Các</a:t>
            </a:r>
            <a:r>
              <a:rPr lang="en-US" sz="3200" b="1" i="1" dirty="0">
                <a:solidFill>
                  <a:srgbClr val="1164A2"/>
                </a:solidFill>
                <a:latin typeface="Lato" panose="020F0502020204030203" pitchFamily="34" charset="0"/>
              </a:rPr>
              <a:t> </a:t>
            </a:r>
            <a:r>
              <a:rPr lang="en-US" sz="3200" b="1" i="1" dirty="0" err="1">
                <a:solidFill>
                  <a:srgbClr val="1164A2"/>
                </a:solidFill>
                <a:latin typeface="Lato" panose="020F0502020204030203" pitchFamily="34" charset="0"/>
              </a:rPr>
              <a:t>bạn</a:t>
            </a:r>
            <a:r>
              <a:rPr lang="en-US" sz="3200" b="1" i="1" dirty="0">
                <a:solidFill>
                  <a:srgbClr val="1164A2"/>
                </a:solidFill>
                <a:latin typeface="Lato" panose="020F0502020204030203" pitchFamily="34" charset="0"/>
              </a:rPr>
              <a:t> </a:t>
            </a:r>
            <a:r>
              <a:rPr lang="en-US" sz="3200" b="1" i="1" dirty="0" err="1">
                <a:solidFill>
                  <a:srgbClr val="1164A2"/>
                </a:solidFill>
                <a:latin typeface="Lato" panose="020F0502020204030203" pitchFamily="34" charset="0"/>
              </a:rPr>
              <a:t>hãy</a:t>
            </a:r>
            <a:r>
              <a:rPr lang="en-US" sz="3200" b="1" i="1" dirty="0">
                <a:solidFill>
                  <a:srgbClr val="1164A2"/>
                </a:solidFill>
                <a:latin typeface="Lato" panose="020F0502020204030203" pitchFamily="34" charset="0"/>
              </a:rPr>
              <a:t> </a:t>
            </a:r>
            <a:r>
              <a:rPr lang="en-US" sz="3200" b="1" i="1" dirty="0" err="1">
                <a:solidFill>
                  <a:srgbClr val="1164A2"/>
                </a:solidFill>
                <a:latin typeface="Lato" panose="020F0502020204030203" pitchFamily="34" charset="0"/>
              </a:rPr>
              <a:t>cẩn</a:t>
            </a:r>
            <a:r>
              <a:rPr lang="en-US" sz="3200" b="1" i="1" dirty="0">
                <a:solidFill>
                  <a:srgbClr val="1164A2"/>
                </a:solidFill>
                <a:latin typeface="Lato" panose="020F0502020204030203" pitchFamily="34" charset="0"/>
              </a:rPr>
              <a:t> </a:t>
            </a:r>
            <a:r>
              <a:rPr lang="en-US" sz="3200" b="1" i="1" dirty="0" err="1">
                <a:solidFill>
                  <a:srgbClr val="1164A2"/>
                </a:solidFill>
                <a:latin typeface="Lato" panose="020F0502020204030203" pitchFamily="34" charset="0"/>
              </a:rPr>
              <a:t>thận</a:t>
            </a:r>
            <a:r>
              <a:rPr lang="en-US" sz="3200" b="1" i="1" dirty="0">
                <a:solidFill>
                  <a:srgbClr val="1164A2"/>
                </a:solidFill>
                <a:latin typeface="Lato" panose="020F0502020204030203" pitchFamily="34" charset="0"/>
              </a:rPr>
              <a:t> </a:t>
            </a:r>
            <a:r>
              <a:rPr lang="en-US" sz="3200" b="1" i="1" dirty="0" err="1">
                <a:solidFill>
                  <a:srgbClr val="1164A2"/>
                </a:solidFill>
                <a:latin typeface="Lato" panose="020F0502020204030203" pitchFamily="34" charset="0"/>
              </a:rPr>
              <a:t>với</a:t>
            </a:r>
            <a:r>
              <a:rPr lang="en-US" sz="3200" b="1" i="1" dirty="0">
                <a:solidFill>
                  <a:srgbClr val="1164A2"/>
                </a:solidFill>
                <a:latin typeface="Lato" panose="020F0502020204030203" pitchFamily="34" charset="0"/>
              </a:rPr>
              <a:t> </a:t>
            </a:r>
          </a:p>
          <a:p>
            <a:pPr algn="just"/>
            <a:r>
              <a:rPr lang="en-US" sz="3200" b="1" i="1" dirty="0" err="1">
                <a:solidFill>
                  <a:srgbClr val="1164A2"/>
                </a:solidFill>
                <a:latin typeface="Lato" panose="020F0502020204030203" pitchFamily="34" charset="0"/>
              </a:rPr>
              <a:t>đồ</a:t>
            </a:r>
            <a:r>
              <a:rPr lang="en-US" sz="3200" b="1" i="1" dirty="0">
                <a:solidFill>
                  <a:srgbClr val="1164A2"/>
                </a:solidFill>
                <a:latin typeface="Lato" panose="020F0502020204030203" pitchFamily="34" charset="0"/>
              </a:rPr>
              <a:t> </a:t>
            </a:r>
            <a:r>
              <a:rPr lang="en-US" sz="3200" b="1" i="1" dirty="0" err="1">
                <a:solidFill>
                  <a:srgbClr val="1164A2"/>
                </a:solidFill>
                <a:latin typeface="Lato" panose="020F0502020204030203" pitchFamily="34" charset="0"/>
              </a:rPr>
              <a:t>dùng</a:t>
            </a:r>
            <a:r>
              <a:rPr lang="en-US" sz="3200" b="1" i="1" dirty="0">
                <a:solidFill>
                  <a:srgbClr val="1164A2"/>
                </a:solidFill>
                <a:latin typeface="Lato" panose="020F0502020204030203" pitchFamily="34" charset="0"/>
              </a:rPr>
              <a:t> </a:t>
            </a:r>
            <a:r>
              <a:rPr lang="en-US" sz="3200" b="1" i="1" dirty="0" err="1">
                <a:solidFill>
                  <a:srgbClr val="1164A2"/>
                </a:solidFill>
                <a:latin typeface="Lato" panose="020F0502020204030203" pitchFamily="34" charset="0"/>
              </a:rPr>
              <a:t>sắc</a:t>
            </a:r>
            <a:r>
              <a:rPr lang="en-US" sz="3200" b="1" i="1" dirty="0">
                <a:solidFill>
                  <a:srgbClr val="1164A2"/>
                </a:solidFill>
                <a:latin typeface="Lato" panose="020F0502020204030203" pitchFamily="34" charset="0"/>
              </a:rPr>
              <a:t> </a:t>
            </a:r>
            <a:r>
              <a:rPr lang="en-US" sz="3200" b="1" i="1" dirty="0" err="1">
                <a:solidFill>
                  <a:srgbClr val="1164A2"/>
                </a:solidFill>
                <a:latin typeface="Lato" panose="020F0502020204030203" pitchFamily="34" charset="0"/>
              </a:rPr>
              <a:t>nhọn</a:t>
            </a:r>
            <a:r>
              <a:rPr lang="en-US" sz="3200" b="1" i="1" dirty="0">
                <a:solidFill>
                  <a:srgbClr val="1164A2"/>
                </a:solidFill>
                <a:latin typeface="Lato" panose="020F0502020204030203" pitchFamily="34" charset="0"/>
              </a:rPr>
              <a:t> </a:t>
            </a:r>
            <a:r>
              <a:rPr lang="en-US" sz="3200" b="1" i="1" dirty="0" err="1">
                <a:solidFill>
                  <a:srgbClr val="1164A2"/>
                </a:solidFill>
                <a:latin typeface="Lato" panose="020F0502020204030203" pitchFamily="34" charset="0"/>
              </a:rPr>
              <a:t>nhé</a:t>
            </a:r>
            <a:r>
              <a:rPr lang="en-US" sz="3200" b="1" i="1" dirty="0">
                <a:solidFill>
                  <a:srgbClr val="1164A2"/>
                </a:solidFill>
                <a:latin typeface="Lato" panose="020F0502020204030203" pitchFamily="34" charset="0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53" y="946871"/>
            <a:ext cx="3452158" cy="345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861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1376</TotalTime>
  <Words>243</Words>
  <Application>Microsoft Office PowerPoint</Application>
  <PresentationFormat>Widescreen</PresentationFormat>
  <Paragraphs>36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Lato</vt:lpstr>
      <vt:lpstr>Times New Roman</vt:lpstr>
      <vt:lpstr>UTM A&amp;S Heartbeat</vt:lpstr>
      <vt:lpstr>UTM Bell</vt:lpstr>
      <vt:lpstr>UTM Cooper Black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 trí</cp:lastModifiedBy>
  <cp:revision>121</cp:revision>
  <dcterms:created xsi:type="dcterms:W3CDTF">2021-08-25T10:38:51Z</dcterms:created>
  <dcterms:modified xsi:type="dcterms:W3CDTF">2023-06-05T14:09:43Z</dcterms:modified>
</cp:coreProperties>
</file>