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0"/>
  </p:notesMasterIdLst>
  <p:sldIdLst>
    <p:sldId id="327" r:id="rId2"/>
    <p:sldId id="351" r:id="rId3"/>
    <p:sldId id="328" r:id="rId4"/>
    <p:sldId id="353" r:id="rId5"/>
    <p:sldId id="355" r:id="rId6"/>
    <p:sldId id="367" r:id="rId7"/>
    <p:sldId id="362" r:id="rId8"/>
    <p:sldId id="352" r:id="rId9"/>
    <p:sldId id="294" r:id="rId10"/>
    <p:sldId id="369" r:id="rId11"/>
    <p:sldId id="370" r:id="rId12"/>
    <p:sldId id="371" r:id="rId13"/>
    <p:sldId id="329" r:id="rId14"/>
    <p:sldId id="361" r:id="rId15"/>
    <p:sldId id="343" r:id="rId16"/>
    <p:sldId id="372" r:id="rId17"/>
    <p:sldId id="340" r:id="rId18"/>
    <p:sldId id="310"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FF"/>
    <a:srgbClr val="00FF00"/>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849" autoAdjust="0"/>
  </p:normalViewPr>
  <p:slideViewPr>
    <p:cSldViewPr>
      <p:cViewPr varScale="1">
        <p:scale>
          <a:sx n="97" d="100"/>
          <a:sy n="97" d="100"/>
        </p:scale>
        <p:origin x="504" y="90"/>
      </p:cViewPr>
      <p:guideLst>
        <p:guide orient="horz" pos="2160"/>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00" d="100"/>
          <a:sy n="100" d="100"/>
        </p:scale>
        <p:origin x="-2592" y="7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3/1/2023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457201"/>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485900"/>
            <a:ext cx="28194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16806"/>
            <a:ext cx="3867150"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1645444"/>
            <a:ext cx="3867150"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116806"/>
            <a:ext cx="3868738" cy="48101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1645444"/>
            <a:ext cx="3868738" cy="298370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9" y="1576388"/>
            <a:ext cx="2949575" cy="28194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460CF7-1785-465E-A750-9D04373FCD58}"/>
              </a:ext>
            </a:extLst>
          </p:cNvPr>
          <p:cNvSpPr>
            <a:spLocks noGrp="1"/>
          </p:cNvSpPr>
          <p:nvPr>
            <p:ph type="dt" sz="half" idx="10"/>
          </p:nvPr>
        </p:nvSpPr>
        <p:spPr/>
        <p:txBody>
          <a:bodyPr/>
          <a:lstStyle/>
          <a:p>
            <a:fld id="{F7C12FCE-2274-483B-A722-0D11E37C17E7}" type="datetimeFigureOut">
              <a:rPr lang="vi-VN" smtClean="0"/>
              <a:t>01/03/2023</a:t>
            </a:fld>
            <a:endParaRPr lang="vi-VN"/>
          </a:p>
        </p:txBody>
      </p:sp>
      <p:sp>
        <p:nvSpPr>
          <p:cNvPr id="5" name="Footer Placeholder 4">
            <a:extLst>
              <a:ext uri="{FF2B5EF4-FFF2-40B4-BE49-F238E27FC236}">
                <a16:creationId xmlns:a16="http://schemas.microsoft.com/office/drawing/2014/main" id="{775BCE35-DB65-4384-A22F-8F9D0B3827B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BCCEDC5-AAC2-4449-822C-5E34F52EFCFD}"/>
              </a:ext>
            </a:extLst>
          </p:cNvPr>
          <p:cNvSpPr>
            <a:spLocks noGrp="1"/>
          </p:cNvSpPr>
          <p:nvPr>
            <p:ph type="sldNum" sz="quarter" idx="12"/>
          </p:nvPr>
        </p:nvSpPr>
        <p:spPr/>
        <p:txBody>
          <a:bodyPr/>
          <a:lstStyle/>
          <a:p>
            <a:fld id="{F4FDBE3C-7FF7-44CE-8611-1B757FD57DAF}" type="slidenum">
              <a:rPr lang="vi-VN" smtClean="0"/>
              <a:t>‹#›</a:t>
            </a:fld>
            <a:endParaRPr lang="vi-VN"/>
          </a:p>
        </p:txBody>
      </p:sp>
      <p:pic>
        <p:nvPicPr>
          <p:cNvPr id="11" name="Picture 10">
            <a:extLst>
              <a:ext uri="{FF2B5EF4-FFF2-40B4-BE49-F238E27FC236}">
                <a16:creationId xmlns:a16="http://schemas.microsoft.com/office/drawing/2014/main" id="{553ED81B-5C81-41B5-A703-04D07BE21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7706773" cy="5143500"/>
          </a:xfrm>
          <a:prstGeom prst="rect">
            <a:avLst/>
          </a:prstGeom>
        </p:spPr>
      </p:pic>
      <p:sp>
        <p:nvSpPr>
          <p:cNvPr id="12" name="Rectangle 11">
            <a:extLst>
              <a:ext uri="{FF2B5EF4-FFF2-40B4-BE49-F238E27FC236}">
                <a16:creationId xmlns:a16="http://schemas.microsoft.com/office/drawing/2014/main" id="{AE3F4050-F618-4D2A-8919-9C50C32D8DA8}"/>
              </a:ext>
            </a:extLst>
          </p:cNvPr>
          <p:cNvSpPr/>
          <p:nvPr userDrawn="1"/>
        </p:nvSpPr>
        <p:spPr>
          <a:xfrm>
            <a:off x="2" y="-1"/>
            <a:ext cx="8265695" cy="51435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4756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3/1/2023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93" r:id="rId2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WordArt 14"/>
          <p:cNvSpPr>
            <a:spLocks noChangeArrowheads="1" noChangeShapeType="1" noTextEdit="1"/>
          </p:cNvSpPr>
          <p:nvPr/>
        </p:nvSpPr>
        <p:spPr bwMode="auto">
          <a:xfrm>
            <a:off x="2895602" y="518181"/>
            <a:ext cx="3200398" cy="742950"/>
          </a:xfrm>
          <a:prstGeom prst="rect">
            <a:avLst/>
          </a:prstGeom>
        </p:spPr>
        <p:txBody>
          <a:bodyPr wrap="none" fromWordArt="1">
            <a:prstTxWarp prst="textDeflate">
              <a:avLst>
                <a:gd name="adj" fmla="val 26227"/>
              </a:avLst>
            </a:prstTxWarp>
          </a:bodyPr>
          <a:lstStyle/>
          <a:p>
            <a:pPr algn="ctr"/>
            <a:r>
              <a:rPr lang="en-US" sz="2400" b="1" kern="10">
                <a:ln w="9525">
                  <a:solidFill>
                    <a:srgbClr val="FF0000"/>
                  </a:solidFill>
                  <a:round/>
                  <a:headEnd/>
                  <a:tailEnd/>
                </a:ln>
                <a:solidFill>
                  <a:srgbClr val="FF0000"/>
                </a:solidFill>
                <a:latin typeface="Cambria"/>
                <a:ea typeface="Cambria"/>
              </a:rPr>
              <a:t>Môn: Tin học</a:t>
            </a:r>
          </a:p>
        </p:txBody>
      </p:sp>
      <p:sp>
        <p:nvSpPr>
          <p:cNvPr id="5135" name="WordArt 15"/>
          <p:cNvSpPr>
            <a:spLocks noChangeArrowheads="1" noChangeShapeType="1" noTextEdit="1"/>
          </p:cNvSpPr>
          <p:nvPr/>
        </p:nvSpPr>
        <p:spPr bwMode="auto">
          <a:xfrm>
            <a:off x="3616778" y="1261131"/>
            <a:ext cx="1564822" cy="440532"/>
          </a:xfrm>
          <a:prstGeom prst="rect">
            <a:avLst/>
          </a:prstGeom>
        </p:spPr>
        <p:txBody>
          <a:bodyPr wrap="none" fromWordArt="1">
            <a:prstTxWarp prst="textPlain">
              <a:avLst>
                <a:gd name="adj" fmla="val 50000"/>
              </a:avLst>
            </a:prstTxWarp>
          </a:bodyPr>
          <a:lstStyle/>
          <a:p>
            <a:pPr algn="ctr"/>
            <a:r>
              <a:rPr lang="en-US" sz="1400" b="1" kern="10">
                <a:ln w="9525">
                  <a:solidFill>
                    <a:srgbClr val="FF0000"/>
                  </a:solidFill>
                  <a:round/>
                  <a:headEnd/>
                  <a:tailEnd/>
                </a:ln>
                <a:solidFill>
                  <a:srgbClr val="FF0000"/>
                </a:solidFill>
                <a:latin typeface="Cambria"/>
                <a:ea typeface="Cambria"/>
              </a:rPr>
              <a:t>Lớp: 3</a:t>
            </a:r>
          </a:p>
        </p:txBody>
      </p:sp>
      <p:sp>
        <p:nvSpPr>
          <p:cNvPr id="2" name="TextBox 1"/>
          <p:cNvSpPr txBox="1"/>
          <p:nvPr/>
        </p:nvSpPr>
        <p:spPr>
          <a:xfrm>
            <a:off x="644976" y="1718330"/>
            <a:ext cx="7660824" cy="461665"/>
          </a:xfrm>
          <a:prstGeom prst="rect">
            <a:avLst/>
          </a:prstGeom>
          <a:noFill/>
        </p:spPr>
        <p:txBody>
          <a:bodyPr wrap="square" rtlCol="0">
            <a:spAutoFit/>
          </a:bodyPr>
          <a:lstStyle/>
          <a:p>
            <a:pPr algn="ctr"/>
            <a:r>
              <a:rPr lang="en-US" altLang="en-US" sz="2400" b="1" dirty="0" smtClean="0">
                <a:solidFill>
                  <a:srgbClr val="FF0000"/>
                </a:solidFill>
                <a:latin typeface="Times New Roman" pitchFamily="18" charset="0"/>
                <a:cs typeface="Times New Roman" pitchFamily="18" charset="0"/>
              </a:rPr>
              <a:t>CHỦ ĐỀ C1: </a:t>
            </a:r>
            <a:r>
              <a:rPr lang="en-US" sz="2400" b="1" dirty="0" smtClean="0">
                <a:ln w="22225">
                  <a:noFill/>
                  <a:prstDash val="solid"/>
                </a:ln>
                <a:solidFill>
                  <a:srgbClr val="FF0000"/>
                </a:solidFill>
                <a:latin typeface="Times New Roman" pitchFamily="18" charset="0"/>
                <a:ea typeface="Cambria" panose="02040503050406030204" pitchFamily="18" charset="0"/>
                <a:cs typeface="Times New Roman" pitchFamily="18" charset="0"/>
              </a:rPr>
              <a:t>SẮP XẾP ĐỂ DỄ TÌM</a:t>
            </a:r>
            <a:endParaRPr lang="en-US" sz="2400" b="1" dirty="0">
              <a:ln w="22225">
                <a:noFill/>
                <a:prstDash val="solid"/>
              </a:ln>
              <a:solidFill>
                <a:srgbClr val="FF0000"/>
              </a:solidFill>
              <a:latin typeface="Times New Roman" pitchFamily="18" charset="0"/>
              <a:ea typeface="Cambria" panose="02040503050406030204" pitchFamily="18" charset="0"/>
              <a:cs typeface="Times New Roman" pitchFamily="18" charset="0"/>
            </a:endParaRPr>
          </a:p>
        </p:txBody>
      </p:sp>
      <p:sp>
        <p:nvSpPr>
          <p:cNvPr id="6" name="TextBox 5"/>
          <p:cNvSpPr txBox="1"/>
          <p:nvPr/>
        </p:nvSpPr>
        <p:spPr>
          <a:xfrm>
            <a:off x="390524" y="2526904"/>
            <a:ext cx="8296276" cy="461665"/>
          </a:xfrm>
          <a:prstGeom prst="rect">
            <a:avLst/>
          </a:prstGeom>
          <a:noFill/>
        </p:spPr>
        <p:txBody>
          <a:bodyPr wrap="square" rtlCol="0">
            <a:spAutoFit/>
          </a:bodyPr>
          <a:lstStyle/>
          <a:p>
            <a:pPr algn="ctr"/>
            <a:r>
              <a:rPr lang="vi-VN" altLang="en-US" sz="2000" b="1" dirty="0" smtClean="0">
                <a:solidFill>
                  <a:srgbClr val="000099"/>
                </a:solidFill>
                <a:latin typeface="HP-001"/>
              </a:rPr>
              <a:t>BÀI </a:t>
            </a:r>
            <a:r>
              <a:rPr lang="en-US" altLang="en-US" sz="2000" b="1" dirty="0" smtClean="0">
                <a:solidFill>
                  <a:srgbClr val="000099"/>
                </a:solidFill>
                <a:latin typeface="HP-001"/>
              </a:rPr>
              <a:t>2</a:t>
            </a:r>
            <a:r>
              <a:rPr lang="vi-VN" altLang="en-US" sz="2000" b="1" dirty="0" smtClean="0">
                <a:solidFill>
                  <a:srgbClr val="000099"/>
                </a:solidFill>
                <a:latin typeface="HP-001"/>
              </a:rPr>
              <a:t>: </a:t>
            </a:r>
            <a:r>
              <a:rPr lang="en-US" altLang="en-US" sz="2400" b="1" dirty="0" smtClean="0">
                <a:solidFill>
                  <a:srgbClr val="000099"/>
                </a:solidFill>
                <a:latin typeface="Times New Roman" pitchFamily="18" charset="0"/>
                <a:cs typeface="Times New Roman" pitchFamily="18" charset="0"/>
              </a:rPr>
              <a:t>SƠ ĐỒ HÌNH CÂY</a:t>
            </a:r>
            <a:endParaRPr lang="en-US" sz="2000" b="1" dirty="0">
              <a:ln w="22225">
                <a:noFill/>
                <a:prstDash val="solid"/>
              </a:ln>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1566862" y="-8870"/>
            <a:ext cx="5943600" cy="523220"/>
          </a:xfrm>
          <a:prstGeom prst="rect">
            <a:avLst/>
          </a:prstGeom>
          <a:noFill/>
        </p:spPr>
        <p:txBody>
          <a:bodyPr wrap="square" rtlCol="0">
            <a:spAutoFit/>
          </a:bodyPr>
          <a:lstStyle/>
          <a:p>
            <a:pPr algn="ctr"/>
            <a:r>
              <a:rPr lang="vi-VN" sz="2800" b="1" i="1" dirty="0" smtClean="0">
                <a:solidFill>
                  <a:srgbClr val="000099"/>
                </a:solidFill>
                <a:latin typeface="Times New Roman" panose="02020603050405020304" pitchFamily="18" charset="0"/>
                <a:cs typeface="Times New Roman" panose="02020603050405020304" pitchFamily="18" charset="0"/>
              </a:rPr>
              <a:t>Thứ năm, ngày </a:t>
            </a:r>
            <a:r>
              <a:rPr lang="en-US" sz="2800" b="1" i="1" dirty="0" smtClean="0">
                <a:solidFill>
                  <a:srgbClr val="000099"/>
                </a:solidFill>
                <a:latin typeface="Times New Roman" panose="02020603050405020304" pitchFamily="18" charset="0"/>
                <a:cs typeface="Times New Roman" panose="02020603050405020304" pitchFamily="18" charset="0"/>
              </a:rPr>
              <a:t>  </a:t>
            </a:r>
            <a:r>
              <a:rPr lang="vi-VN" sz="2800" b="1" i="1" dirty="0" smtClean="0">
                <a:solidFill>
                  <a:srgbClr val="000099"/>
                </a:solidFill>
                <a:latin typeface="Times New Roman" panose="02020603050405020304" pitchFamily="18" charset="0"/>
                <a:cs typeface="Times New Roman" panose="02020603050405020304" pitchFamily="18" charset="0"/>
              </a:rPr>
              <a:t>tháng 2 năm 202</a:t>
            </a:r>
            <a:r>
              <a:rPr lang="en-US" sz="2800" b="1" i="1" dirty="0" smtClean="0">
                <a:solidFill>
                  <a:srgbClr val="000099"/>
                </a:solidFill>
                <a:latin typeface="Times New Roman" panose="02020603050405020304" pitchFamily="18" charset="0"/>
                <a:cs typeface="Times New Roman" panose="02020603050405020304" pitchFamily="18" charset="0"/>
              </a:rPr>
              <a:t>3</a:t>
            </a:r>
            <a:endParaRPr lang="en-US" sz="2800" b="1" i="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647231"/>
      </p:ext>
    </p:extLst>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590550"/>
            <a:ext cx="1513116" cy="3416320"/>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Toàn bộ sách của Minh Khuê  </a:t>
            </a:r>
            <a:endParaRPr lang="en-US" sz="3600" dirty="0">
              <a:latin typeface="Times New Roman" pitchFamily="18" charset="0"/>
              <a:cs typeface="Times New Roman" pitchFamily="18" charset="0"/>
            </a:endParaRPr>
          </a:p>
        </p:txBody>
      </p:sp>
      <p:sp>
        <p:nvSpPr>
          <p:cNvPr id="7" name="TextBox 6"/>
          <p:cNvSpPr txBox="1"/>
          <p:nvPr/>
        </p:nvSpPr>
        <p:spPr>
          <a:xfrm>
            <a:off x="3390899" y="390302"/>
            <a:ext cx="4267201" cy="1200329"/>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Sách giáo khoa và vở bài tập lớp 3</a:t>
            </a:r>
            <a:endParaRPr lang="en-US" sz="3600" dirty="0">
              <a:latin typeface="Times New Roman" pitchFamily="18" charset="0"/>
              <a:cs typeface="Times New Roman" pitchFamily="18" charset="0"/>
            </a:endParaRPr>
          </a:p>
        </p:txBody>
      </p:sp>
      <p:sp>
        <p:nvSpPr>
          <p:cNvPr id="9" name="TextBox 8"/>
          <p:cNvSpPr txBox="1"/>
          <p:nvPr/>
        </p:nvSpPr>
        <p:spPr>
          <a:xfrm>
            <a:off x="3390898" y="2107285"/>
            <a:ext cx="4267201" cy="1200329"/>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Sách, truyện thiếu nhi</a:t>
            </a:r>
          </a:p>
        </p:txBody>
      </p:sp>
      <p:sp>
        <p:nvSpPr>
          <p:cNvPr id="10" name="TextBox 9"/>
          <p:cNvSpPr txBox="1"/>
          <p:nvPr/>
        </p:nvSpPr>
        <p:spPr>
          <a:xfrm>
            <a:off x="3407227" y="3638550"/>
            <a:ext cx="4250871" cy="646331"/>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Các loại sách khác</a:t>
            </a:r>
            <a:endParaRPr lang="en-US" sz="3600" dirty="0">
              <a:latin typeface="Times New Roman" pitchFamily="18" charset="0"/>
              <a:cs typeface="Times New Roman" pitchFamily="18" charset="0"/>
            </a:endParaRPr>
          </a:p>
        </p:txBody>
      </p:sp>
      <p:cxnSp>
        <p:nvCxnSpPr>
          <p:cNvPr id="12" name="Straight Arrow Connector 11"/>
          <p:cNvCxnSpPr>
            <a:stCxn id="6" idx="3"/>
          </p:cNvCxnSpPr>
          <p:nvPr/>
        </p:nvCxnSpPr>
        <p:spPr>
          <a:xfrm flipV="1">
            <a:off x="1970316" y="819150"/>
            <a:ext cx="1413325" cy="1479560"/>
          </a:xfrm>
          <a:prstGeom prst="straightConnector1">
            <a:avLst/>
          </a:prstGeom>
          <a:ln w="38100">
            <a:solidFill>
              <a:schemeClr val="accent1"/>
            </a:solidFill>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endCxn id="9" idx="1"/>
          </p:cNvCxnSpPr>
          <p:nvPr/>
        </p:nvCxnSpPr>
        <p:spPr>
          <a:xfrm>
            <a:off x="1970316" y="2298710"/>
            <a:ext cx="1420582" cy="408740"/>
          </a:xfrm>
          <a:prstGeom prst="straightConnector1">
            <a:avLst/>
          </a:prstGeom>
          <a:ln w="38100">
            <a:solidFill>
              <a:schemeClr val="accent1"/>
            </a:solidFill>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endCxn id="10" idx="1"/>
          </p:cNvCxnSpPr>
          <p:nvPr/>
        </p:nvCxnSpPr>
        <p:spPr>
          <a:xfrm>
            <a:off x="1970316" y="2312274"/>
            <a:ext cx="1436911" cy="1649442"/>
          </a:xfrm>
          <a:prstGeom prst="straightConnector1">
            <a:avLst/>
          </a:prstGeom>
          <a:ln w="38100">
            <a:solidFill>
              <a:schemeClr val="accent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8532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9057" y="742950"/>
            <a:ext cx="8534400" cy="1077218"/>
          </a:xfrm>
          <a:prstGeom prst="rect">
            <a:avLst/>
          </a:prstGeom>
          <a:solidFill>
            <a:srgbClr val="92D050"/>
          </a:solidFill>
        </p:spPr>
        <p:txBody>
          <a:bodyPr wrap="square" rtlCol="0">
            <a:spAutoFit/>
          </a:bodyPr>
          <a:lstStyle/>
          <a:p>
            <a:pPr algn="just"/>
            <a:r>
              <a:rPr lang="vi-VN" sz="3200" dirty="0">
                <a:latin typeface="+mj-lt"/>
              </a:rPr>
              <a:t>Muốn lấy được sách giáo khoa Tin học 3, Khuê phải tìm trong ngăn sách nào? </a:t>
            </a:r>
            <a:endParaRPr lang="en-US" sz="3200" dirty="0">
              <a:latin typeface="+mj-lt"/>
            </a:endParaRPr>
          </a:p>
        </p:txBody>
      </p:sp>
      <p:sp>
        <p:nvSpPr>
          <p:cNvPr id="5" name="TextBox 4"/>
          <p:cNvSpPr txBox="1"/>
          <p:nvPr/>
        </p:nvSpPr>
        <p:spPr>
          <a:xfrm>
            <a:off x="439057" y="2190750"/>
            <a:ext cx="8534400" cy="1569660"/>
          </a:xfrm>
          <a:prstGeom prst="rect">
            <a:avLst/>
          </a:prstGeom>
          <a:solidFill>
            <a:srgbClr val="92D050"/>
          </a:solidFill>
        </p:spPr>
        <p:txBody>
          <a:bodyPr wrap="square" rtlCol="0">
            <a:spAutoFit/>
          </a:bodyPr>
          <a:lstStyle/>
          <a:p>
            <a:pPr algn="just"/>
            <a:r>
              <a:rPr lang="vi-VN" sz="3200" dirty="0">
                <a:latin typeface="+mj-lt"/>
              </a:rPr>
              <a:t>Bạn Thanh Bình nói rằng sơ đồ ở Hình 2 cũng mô tả cách sắp xếp sách của bạn Minh Khuê. Em có đồng ý với bạn Thanh Bình không</a:t>
            </a:r>
            <a:r>
              <a:rPr lang="vi-VN" sz="3200" dirty="0" smtClean="0">
                <a:latin typeface="Times New Roman (Headings)"/>
              </a:rPr>
              <a:t>?</a:t>
            </a:r>
            <a:r>
              <a:rPr lang="en-US" sz="3200" dirty="0" smtClean="0">
                <a:latin typeface="Times New Roman (Headings)"/>
              </a:rPr>
              <a:t> </a:t>
            </a:r>
            <a:r>
              <a:rPr lang="en-US" sz="3200" b="1" dirty="0" smtClean="0">
                <a:latin typeface="Times New Roman (Headings)"/>
              </a:rPr>
              <a:t>Tại sao?</a:t>
            </a:r>
            <a:endParaRPr lang="en-US" sz="3200" b="1" dirty="0">
              <a:latin typeface="Times New Roman (Headings)"/>
            </a:endParaRPr>
          </a:p>
        </p:txBody>
      </p:sp>
    </p:spTree>
    <p:extLst>
      <p:ext uri="{BB962C8B-B14F-4D97-AF65-F5344CB8AC3E}">
        <p14:creationId xmlns:p14="http://schemas.microsoft.com/office/powerpoint/2010/main" val="2092923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2095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KẾT LUẬN</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152400" y="819150"/>
            <a:ext cx="8763000" cy="2800767"/>
          </a:xfrm>
          <a:prstGeom prst="rect">
            <a:avLst/>
          </a:prstGeom>
          <a:solidFill>
            <a:srgbClr val="92D050"/>
          </a:solidFill>
        </p:spPr>
        <p:txBody>
          <a:bodyPr wrap="square" rtlCol="0">
            <a:spAutoFit/>
          </a:bodyPr>
          <a:lstStyle/>
          <a:p>
            <a:pPr algn="just"/>
            <a:r>
              <a:rPr lang="vi-VN" sz="4400" dirty="0"/>
              <a:t>Với mỗi cách sắp xếp phân loại đồ vật, có thể dùng một sơ đồ hình cây để mô tả cách sắp xếp phân loại các đồ vật đó.</a:t>
            </a:r>
            <a:endParaRPr lang="en-US" sz="4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4188616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095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GHI NHỚ</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52400" y="819150"/>
            <a:ext cx="8763000" cy="3477875"/>
          </a:xfrm>
          <a:prstGeom prst="rect">
            <a:avLst/>
          </a:prstGeom>
          <a:solidFill>
            <a:srgbClr val="92D050"/>
          </a:solidFill>
        </p:spPr>
        <p:txBody>
          <a:bodyPr wrap="square" rtlCol="0">
            <a:spAutoFit/>
          </a:bodyPr>
          <a:lstStyle/>
          <a:p>
            <a:pPr algn="just"/>
            <a:r>
              <a:rPr lang="en-US" sz="4400" dirty="0" smtClean="0">
                <a:latin typeface="+mj-lt"/>
              </a:rPr>
              <a:t>	</a:t>
            </a:r>
            <a:r>
              <a:rPr lang="vi-VN" sz="4400" dirty="0" smtClean="0">
                <a:latin typeface="+mj-lt"/>
              </a:rPr>
              <a:t>Để </a:t>
            </a:r>
            <a:r>
              <a:rPr lang="vi-VN" sz="4400" dirty="0">
                <a:latin typeface="+mj-lt"/>
              </a:rPr>
              <a:t>tìm được đồ vật dễ dàng, nhanh chóng, em cần biết đồ vật đó đã được sắp xếp như thế nào. </a:t>
            </a:r>
            <a:endParaRPr lang="en-US" sz="4400" dirty="0" smtClean="0">
              <a:latin typeface="+mj-lt"/>
            </a:endParaRPr>
          </a:p>
          <a:p>
            <a:pPr algn="just"/>
            <a:r>
              <a:rPr lang="en-US" sz="4400" dirty="0">
                <a:latin typeface="+mj-lt"/>
              </a:rPr>
              <a:t>	</a:t>
            </a:r>
            <a:r>
              <a:rPr lang="vi-VN" sz="4400" dirty="0" smtClean="0">
                <a:latin typeface="+mj-lt"/>
              </a:rPr>
              <a:t>Có </a:t>
            </a:r>
            <a:r>
              <a:rPr lang="vi-VN" sz="4400" dirty="0">
                <a:latin typeface="+mj-lt"/>
              </a:rPr>
              <a:t>thể biểu diễn cách sắp xếp phân loại bằng một sơ đồ hình cây.</a:t>
            </a:r>
            <a:endParaRPr lang="en-US" sz="4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327775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9050"/>
            <a:ext cx="3124200" cy="646331"/>
          </a:xfrm>
          <a:prstGeom prst="rect">
            <a:avLst/>
          </a:prstGeom>
          <a:solidFill>
            <a:srgbClr val="FFFF00"/>
          </a:solidFill>
        </p:spPr>
        <p:txBody>
          <a:bodyPr wrap="square" rtlCol="0">
            <a:spAutoFit/>
          </a:bodyPr>
          <a:lstStyle/>
          <a:p>
            <a:pPr algn="ctr"/>
            <a:r>
              <a:rPr lang="en-US" sz="3600" b="1" dirty="0" smtClean="0">
                <a:solidFill>
                  <a:srgbClr val="FF0000"/>
                </a:solidFill>
                <a:latin typeface="Times New Roman" pitchFamily="18" charset="0"/>
                <a:cs typeface="Times New Roman" pitchFamily="18" charset="0"/>
              </a:rPr>
              <a:t>1. Luyện tập</a:t>
            </a:r>
            <a:endParaRPr lang="en-US" sz="3600" b="1" dirty="0">
              <a:solidFill>
                <a:srgbClr val="FF0000"/>
              </a:solidFill>
              <a:latin typeface="Times New Roman" pitchFamily="18" charset="0"/>
              <a:cs typeface="Times New Roman" pitchFamily="18" charset="0"/>
            </a:endParaRPr>
          </a:p>
        </p:txBody>
      </p:sp>
      <p:sp>
        <p:nvSpPr>
          <p:cNvPr id="5" name="TextBox 4"/>
          <p:cNvSpPr txBox="1"/>
          <p:nvPr/>
        </p:nvSpPr>
        <p:spPr>
          <a:xfrm>
            <a:off x="152400" y="742950"/>
            <a:ext cx="8915400" cy="3785652"/>
          </a:xfrm>
          <a:prstGeom prst="rect">
            <a:avLst/>
          </a:prstGeom>
          <a:solidFill>
            <a:srgbClr val="92D050"/>
          </a:solidFill>
        </p:spPr>
        <p:txBody>
          <a:bodyPr wrap="square" rtlCol="0">
            <a:spAutoFit/>
          </a:bodyPr>
          <a:lstStyle/>
          <a:p>
            <a:pPr algn="just"/>
            <a:r>
              <a:rPr lang="en-US" sz="3600" dirty="0" smtClean="0">
                <a:solidFill>
                  <a:srgbClr val="FF0000"/>
                </a:solidFill>
                <a:latin typeface="Times New Roman" pitchFamily="18" charset="0"/>
                <a:cs typeface="Times New Roman" pitchFamily="18" charset="0"/>
              </a:rPr>
              <a:t>	</a:t>
            </a:r>
            <a:r>
              <a:rPr lang="vi-VN" sz="4000" dirty="0">
                <a:latin typeface="+mj-lt"/>
              </a:rPr>
              <a:t>Tủ sách của bạn Minh Khuê được sắp xếp theo sơ đồ ở Hình 2. Có 20 quyển truyện Doraemon được xếp theo thứ tự từ tập 1 đến tập 20 trong một ngăn của tủ. </a:t>
            </a:r>
            <a:r>
              <a:rPr lang="vi-VN" sz="4000" b="1" dirty="0">
                <a:latin typeface="+mj-lt"/>
              </a:rPr>
              <a:t>Em hãy chỉ ra cách tìm quyển truyện Doraemon tập </a:t>
            </a:r>
            <a:r>
              <a:rPr lang="vi-VN" sz="4000" b="1" dirty="0" smtClean="0">
                <a:latin typeface="+mj-lt"/>
              </a:rPr>
              <a:t>14</a:t>
            </a:r>
            <a:r>
              <a:rPr lang="en-US" sz="4000" b="1" dirty="0" smtClean="0">
                <a:latin typeface="+mj-lt"/>
              </a:rPr>
              <a:t>?</a:t>
            </a:r>
            <a:endParaRPr lang="en-US" sz="3200" b="1" dirty="0">
              <a:latin typeface="+mj-lt"/>
              <a:cs typeface="Times New Roman" pitchFamily="18" charset="0"/>
            </a:endParaRPr>
          </a:p>
        </p:txBody>
      </p:sp>
    </p:spTree>
    <p:extLst>
      <p:ext uri="{BB962C8B-B14F-4D97-AF65-F5344CB8AC3E}">
        <p14:creationId xmlns:p14="http://schemas.microsoft.com/office/powerpoint/2010/main" val="37784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90550"/>
            <a:ext cx="8322012" cy="3847207"/>
          </a:xfrm>
          <a:prstGeom prst="rect">
            <a:avLst/>
          </a:prstGeom>
          <a:solidFill>
            <a:srgbClr val="FFFF00"/>
          </a:solidFill>
        </p:spPr>
        <p:txBody>
          <a:bodyPr wrap="square" rtlCol="0">
            <a:spAutoFit/>
          </a:bodyPr>
          <a:lstStyle/>
          <a:p>
            <a:pPr algn="just"/>
            <a:r>
              <a:rPr lang="en-US" sz="3600" b="1" dirty="0" smtClean="0">
                <a:solidFill>
                  <a:srgbClr val="FF0000"/>
                </a:solidFill>
                <a:latin typeface="Times New Roman" pitchFamily="18" charset="0"/>
                <a:cs typeface="Times New Roman" pitchFamily="18" charset="0"/>
              </a:rPr>
              <a:t>2. Vận dụng: </a:t>
            </a:r>
            <a:r>
              <a:rPr lang="vi-VN" sz="4000" dirty="0">
                <a:latin typeface="+mj-lt"/>
              </a:rPr>
              <a:t>Trong một máy tính có chứa nhiều tài liệu phục vụ học tập và giải trí như: tài liệu, tranh ảnh, trò chơi. Theo em, nên sắp xếp phân loại những tài liệu đó như thế nào? Gợi ý: Em nên thể hiện bằng sơ đồ hình cây</a:t>
            </a:r>
            <a:r>
              <a:rPr lang="vi-VN" sz="4000" dirty="0" smtClean="0">
                <a:latin typeface="+mj-lt"/>
              </a:rPr>
              <a:t>.</a:t>
            </a:r>
            <a:endParaRPr lang="en-US" sz="3600" dirty="0">
              <a:solidFill>
                <a:srgbClr val="FF0000"/>
              </a:solidFill>
              <a:latin typeface="+mj-lt"/>
              <a:cs typeface="Times New Roman" pitchFamily="18" charset="0"/>
            </a:endParaRPr>
          </a:p>
        </p:txBody>
      </p:sp>
    </p:spTree>
    <p:extLst>
      <p:ext uri="{BB962C8B-B14F-4D97-AF65-F5344CB8AC3E}">
        <p14:creationId xmlns:p14="http://schemas.microsoft.com/office/powerpoint/2010/main" val="621705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209550"/>
            <a:ext cx="2895600" cy="523220"/>
          </a:xfrm>
          <a:prstGeom prst="rect">
            <a:avLst/>
          </a:prstGeom>
          <a:solidFill>
            <a:schemeClr val="accent6">
              <a:lumMod val="60000"/>
              <a:lumOff val="40000"/>
            </a:schemeClr>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GHI NHỚ</a:t>
            </a:r>
            <a:endParaRPr lang="en-US" sz="2800" b="1" dirty="0">
              <a:solidFill>
                <a:srgbClr val="FF0000"/>
              </a:solidFill>
              <a:latin typeface="Times New Roman" pitchFamily="18" charset="0"/>
              <a:cs typeface="Times New Roman" pitchFamily="18" charset="0"/>
            </a:endParaRPr>
          </a:p>
        </p:txBody>
      </p:sp>
      <p:sp>
        <p:nvSpPr>
          <p:cNvPr id="4" name="TextBox 3"/>
          <p:cNvSpPr txBox="1"/>
          <p:nvPr/>
        </p:nvSpPr>
        <p:spPr>
          <a:xfrm>
            <a:off x="152400" y="819150"/>
            <a:ext cx="8763000" cy="3477875"/>
          </a:xfrm>
          <a:prstGeom prst="rect">
            <a:avLst/>
          </a:prstGeom>
          <a:solidFill>
            <a:srgbClr val="92D050"/>
          </a:solidFill>
        </p:spPr>
        <p:txBody>
          <a:bodyPr wrap="square" rtlCol="0">
            <a:spAutoFit/>
          </a:bodyPr>
          <a:lstStyle/>
          <a:p>
            <a:pPr algn="just"/>
            <a:r>
              <a:rPr lang="en-US" sz="4400" dirty="0" smtClean="0">
                <a:latin typeface="+mj-lt"/>
              </a:rPr>
              <a:t>	</a:t>
            </a:r>
            <a:r>
              <a:rPr lang="vi-VN" sz="4400" dirty="0" smtClean="0">
                <a:latin typeface="+mj-lt"/>
              </a:rPr>
              <a:t>Để </a:t>
            </a:r>
            <a:r>
              <a:rPr lang="vi-VN" sz="4400" dirty="0">
                <a:latin typeface="+mj-lt"/>
              </a:rPr>
              <a:t>tìm được đồ vật dễ dàng, nhanh chóng, em cần biết đồ vật đó đã được sắp xếp như thế nào. </a:t>
            </a:r>
            <a:endParaRPr lang="en-US" sz="4400" dirty="0" smtClean="0">
              <a:latin typeface="+mj-lt"/>
            </a:endParaRPr>
          </a:p>
          <a:p>
            <a:pPr algn="just"/>
            <a:r>
              <a:rPr lang="en-US" sz="4400" dirty="0">
                <a:latin typeface="+mj-lt"/>
              </a:rPr>
              <a:t>	</a:t>
            </a:r>
            <a:r>
              <a:rPr lang="vi-VN" sz="4400" dirty="0" smtClean="0">
                <a:latin typeface="+mj-lt"/>
              </a:rPr>
              <a:t>Có </a:t>
            </a:r>
            <a:r>
              <a:rPr lang="vi-VN" sz="4400" dirty="0">
                <a:latin typeface="+mj-lt"/>
              </a:rPr>
              <a:t>thể biểu diễn cách sắp xếp phân loại bằng một sơ đồ hình cây.</a:t>
            </a:r>
            <a:endParaRPr lang="en-US" sz="44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2569658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438150"/>
            <a:ext cx="2743200" cy="858438"/>
          </a:xfrm>
          <a:solidFill>
            <a:schemeClr val="accent6">
              <a:lumMod val="60000"/>
              <a:lumOff val="40000"/>
            </a:schemeClr>
          </a:solidFill>
        </p:spPr>
        <p:txBody>
          <a:bodyPr/>
          <a:lstStyle/>
          <a:p>
            <a:pPr algn="ctr"/>
            <a:r>
              <a:rPr lang="en-US" b="1" smtClean="0">
                <a:solidFill>
                  <a:srgbClr val="FF0000"/>
                </a:solidFill>
                <a:latin typeface="Times New Roman" pitchFamily="18" charset="0"/>
                <a:cs typeface="Times New Roman" pitchFamily="18" charset="0"/>
              </a:rPr>
              <a:t>DẶN DÒ</a:t>
            </a:r>
            <a:endParaRPr lang="en-US" b="1">
              <a:solidFill>
                <a:srgbClr val="FF0000"/>
              </a:solidFill>
              <a:latin typeface="Times New Roman" pitchFamily="18" charset="0"/>
              <a:cs typeface="Times New Roman" pitchFamily="18" charset="0"/>
            </a:endParaRPr>
          </a:p>
        </p:txBody>
      </p:sp>
      <p:sp>
        <p:nvSpPr>
          <p:cNvPr id="3" name="Title 1"/>
          <p:cNvSpPr txBox="1">
            <a:spLocks/>
          </p:cNvSpPr>
          <p:nvPr/>
        </p:nvSpPr>
        <p:spPr>
          <a:xfrm>
            <a:off x="533400" y="1504950"/>
            <a:ext cx="8077200" cy="1600200"/>
          </a:xfrm>
          <a:prstGeom prst="rect">
            <a:avLst/>
          </a:prstGeom>
          <a:solidFill>
            <a:schemeClr val="bg2"/>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solidFill>
                  <a:srgbClr val="FF0000"/>
                </a:solidFill>
                <a:latin typeface="Times New Roman" pitchFamily="18" charset="0"/>
                <a:cs typeface="Times New Roman" pitchFamily="18" charset="0"/>
              </a:rPr>
              <a:t>Về nhà các em sắp xếp các đồ dùng, dụng cụ học tập, sắp xếp các file trong máy tính và chia sẻ cho bạn bè nhé.</a:t>
            </a:r>
          </a:p>
        </p:txBody>
      </p:sp>
      <p:sp>
        <p:nvSpPr>
          <p:cNvPr id="4" name="Title 1"/>
          <p:cNvSpPr txBox="1">
            <a:spLocks/>
          </p:cNvSpPr>
          <p:nvPr/>
        </p:nvSpPr>
        <p:spPr>
          <a:xfrm>
            <a:off x="990600" y="3257550"/>
            <a:ext cx="7315200" cy="914400"/>
          </a:xfrm>
          <a:prstGeom prst="rect">
            <a:avLst/>
          </a:prstGeom>
          <a:solidFill>
            <a:schemeClr val="bg2"/>
          </a:solid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solidFill>
                  <a:srgbClr val="FF0000"/>
                </a:solidFill>
                <a:latin typeface="Times New Roman" pitchFamily="18" charset="0"/>
                <a:cs typeface="Times New Roman" pitchFamily="18" charset="0"/>
              </a:rPr>
              <a:t>Nhận xét tiết học</a:t>
            </a:r>
          </a:p>
        </p:txBody>
      </p:sp>
    </p:spTree>
    <p:extLst>
      <p:ext uri="{BB962C8B-B14F-4D97-AF65-F5344CB8AC3E}">
        <p14:creationId xmlns:p14="http://schemas.microsoft.com/office/powerpoint/2010/main" val="165753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638" y="-15478"/>
            <a:ext cx="9086850" cy="5128022"/>
          </a:xfrm>
        </p:spPr>
      </p:pic>
      <p:sp>
        <p:nvSpPr>
          <p:cNvPr id="5" name="Heart 4"/>
          <p:cNvSpPr/>
          <p:nvPr/>
        </p:nvSpPr>
        <p:spPr>
          <a:xfrm rot="1015216">
            <a:off x="2004370" y="260421"/>
            <a:ext cx="5131910" cy="3283784"/>
          </a:xfrm>
          <a:prstGeom prst="hear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i="1" dirty="0" err="1" smtClean="0">
                <a:solidFill>
                  <a:srgbClr val="FF0000"/>
                </a:solidFill>
              </a:rPr>
              <a:t>Chúc</a:t>
            </a:r>
            <a:r>
              <a:rPr lang="en-US" sz="4000" b="1" i="1" dirty="0" smtClean="0">
                <a:solidFill>
                  <a:srgbClr val="FF0000"/>
                </a:solidFill>
              </a:rPr>
              <a:t> </a:t>
            </a:r>
            <a:r>
              <a:rPr lang="en-US" sz="4000" b="1" i="1" dirty="0" err="1" smtClean="0">
                <a:solidFill>
                  <a:srgbClr val="FF0000"/>
                </a:solidFill>
              </a:rPr>
              <a:t>các</a:t>
            </a:r>
            <a:r>
              <a:rPr lang="en-US" sz="4000" b="1" i="1" dirty="0" smtClean="0">
                <a:solidFill>
                  <a:srgbClr val="FF0000"/>
                </a:solidFill>
              </a:rPr>
              <a:t> </a:t>
            </a:r>
            <a:r>
              <a:rPr lang="en-US" sz="4000" b="1" i="1" dirty="0" err="1" smtClean="0">
                <a:solidFill>
                  <a:srgbClr val="FF0000"/>
                </a:solidFill>
              </a:rPr>
              <a:t>em</a:t>
            </a:r>
            <a:r>
              <a:rPr lang="en-US" sz="4000" b="1" i="1" dirty="0" smtClean="0">
                <a:solidFill>
                  <a:srgbClr val="FF0000"/>
                </a:solidFill>
              </a:rPr>
              <a:t> </a:t>
            </a:r>
            <a:r>
              <a:rPr lang="en-US" sz="4000" b="1" i="1" dirty="0" err="1" smtClean="0">
                <a:solidFill>
                  <a:srgbClr val="FF0000"/>
                </a:solidFill>
              </a:rPr>
              <a:t>chăm</a:t>
            </a:r>
            <a:r>
              <a:rPr lang="en-US" sz="4000" b="1" i="1" dirty="0" smtClean="0">
                <a:solidFill>
                  <a:srgbClr val="FF0000"/>
                </a:solidFill>
              </a:rPr>
              <a:t> </a:t>
            </a:r>
            <a:r>
              <a:rPr lang="en-US" sz="4000" b="1" i="1" dirty="0" err="1" smtClean="0">
                <a:solidFill>
                  <a:srgbClr val="FF0000"/>
                </a:solidFill>
              </a:rPr>
              <a:t>ngoan</a:t>
            </a:r>
            <a:r>
              <a:rPr lang="en-US" sz="4000" b="1" i="1" dirty="0" smtClean="0">
                <a:solidFill>
                  <a:srgbClr val="FF0000"/>
                </a:solidFill>
              </a:rPr>
              <a:t> </a:t>
            </a:r>
            <a:r>
              <a:rPr lang="en-US" sz="4000" b="1" i="1" dirty="0" err="1" smtClean="0">
                <a:solidFill>
                  <a:srgbClr val="FF0000"/>
                </a:solidFill>
              </a:rPr>
              <a:t>học</a:t>
            </a:r>
            <a:r>
              <a:rPr lang="en-US" sz="4000" b="1" i="1" dirty="0" smtClean="0">
                <a:solidFill>
                  <a:srgbClr val="FF0000"/>
                </a:solidFill>
              </a:rPr>
              <a:t> </a:t>
            </a:r>
            <a:r>
              <a:rPr lang="en-US" sz="4000" b="1" i="1" dirty="0" err="1" smtClean="0">
                <a:solidFill>
                  <a:srgbClr val="FF0000"/>
                </a:solidFill>
              </a:rPr>
              <a:t>giỏi</a:t>
            </a:r>
            <a:endParaRPr lang="en-US" sz="4000" b="1" i="1" dirty="0">
              <a:solidFill>
                <a:srgbClr val="FF0000"/>
              </a:solidFill>
            </a:endParaRPr>
          </a:p>
        </p:txBody>
      </p:sp>
      <p:sp>
        <p:nvSpPr>
          <p:cNvPr id="2" name="Freeform 1"/>
          <p:cNvSpPr/>
          <p:nvPr/>
        </p:nvSpPr>
        <p:spPr>
          <a:xfrm>
            <a:off x="2662774" y="2917209"/>
            <a:ext cx="1472498" cy="931460"/>
          </a:xfrm>
          <a:custGeom>
            <a:avLst/>
            <a:gdLst>
              <a:gd name="connsiteX0" fmla="*/ 1472498 w 1472498"/>
              <a:gd name="connsiteY0" fmla="*/ 0 h 1241947"/>
              <a:gd name="connsiteX1" fmla="*/ 1049417 w 1472498"/>
              <a:gd name="connsiteY1" fmla="*/ 109183 h 1241947"/>
              <a:gd name="connsiteX2" fmla="*/ 994826 w 1472498"/>
              <a:gd name="connsiteY2" fmla="*/ 136478 h 1241947"/>
              <a:gd name="connsiteX3" fmla="*/ 953883 w 1472498"/>
              <a:gd name="connsiteY3" fmla="*/ 150126 h 1241947"/>
              <a:gd name="connsiteX4" fmla="*/ 912939 w 1472498"/>
              <a:gd name="connsiteY4" fmla="*/ 177421 h 1241947"/>
              <a:gd name="connsiteX5" fmla="*/ 831053 w 1472498"/>
              <a:gd name="connsiteY5" fmla="*/ 204717 h 1241947"/>
              <a:gd name="connsiteX6" fmla="*/ 790110 w 1472498"/>
              <a:gd name="connsiteY6" fmla="*/ 218365 h 1241947"/>
              <a:gd name="connsiteX7" fmla="*/ 653632 w 1472498"/>
              <a:gd name="connsiteY7" fmla="*/ 232012 h 1241947"/>
              <a:gd name="connsiteX8" fmla="*/ 558098 w 1472498"/>
              <a:gd name="connsiteY8" fmla="*/ 259308 h 1241947"/>
              <a:gd name="connsiteX9" fmla="*/ 517154 w 1472498"/>
              <a:gd name="connsiteY9" fmla="*/ 272956 h 1241947"/>
              <a:gd name="connsiteX10" fmla="*/ 435268 w 1472498"/>
              <a:gd name="connsiteY10" fmla="*/ 286603 h 1241947"/>
              <a:gd name="connsiteX11" fmla="*/ 394325 w 1472498"/>
              <a:gd name="connsiteY11" fmla="*/ 313899 h 1241947"/>
              <a:gd name="connsiteX12" fmla="*/ 353381 w 1472498"/>
              <a:gd name="connsiteY12" fmla="*/ 327547 h 1241947"/>
              <a:gd name="connsiteX13" fmla="*/ 326086 w 1472498"/>
              <a:gd name="connsiteY13" fmla="*/ 368490 h 1241947"/>
              <a:gd name="connsiteX14" fmla="*/ 285142 w 1472498"/>
              <a:gd name="connsiteY14" fmla="*/ 423081 h 1241947"/>
              <a:gd name="connsiteX15" fmla="*/ 230551 w 1472498"/>
              <a:gd name="connsiteY15" fmla="*/ 464024 h 1241947"/>
              <a:gd name="connsiteX16" fmla="*/ 175960 w 1472498"/>
              <a:gd name="connsiteY16" fmla="*/ 559559 h 1241947"/>
              <a:gd name="connsiteX17" fmla="*/ 135017 w 1472498"/>
              <a:gd name="connsiteY17" fmla="*/ 586854 h 1241947"/>
              <a:gd name="connsiteX18" fmla="*/ 39483 w 1472498"/>
              <a:gd name="connsiteY18" fmla="*/ 627797 h 1241947"/>
              <a:gd name="connsiteX19" fmla="*/ 25835 w 1472498"/>
              <a:gd name="connsiteY19" fmla="*/ 818866 h 1241947"/>
              <a:gd name="connsiteX20" fmla="*/ 80426 w 1472498"/>
              <a:gd name="connsiteY20" fmla="*/ 900753 h 1241947"/>
              <a:gd name="connsiteX21" fmla="*/ 107722 w 1472498"/>
              <a:gd name="connsiteY21" fmla="*/ 1078174 h 1241947"/>
              <a:gd name="connsiteX22" fmla="*/ 175960 w 1472498"/>
              <a:gd name="connsiteY22" fmla="*/ 1160060 h 1241947"/>
              <a:gd name="connsiteX23" fmla="*/ 175960 w 1472498"/>
              <a:gd name="connsiteY23" fmla="*/ 1241947 h 12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2498" h="1241947">
                <a:moveTo>
                  <a:pt x="1472498" y="0"/>
                </a:moveTo>
                <a:cubicBezTo>
                  <a:pt x="1324616" y="24647"/>
                  <a:pt x="1189036" y="39375"/>
                  <a:pt x="1049417" y="109183"/>
                </a:cubicBezTo>
                <a:cubicBezTo>
                  <a:pt x="1031220" y="118281"/>
                  <a:pt x="1013526" y="128464"/>
                  <a:pt x="994826" y="136478"/>
                </a:cubicBezTo>
                <a:cubicBezTo>
                  <a:pt x="981603" y="142145"/>
                  <a:pt x="966750" y="143692"/>
                  <a:pt x="953883" y="150126"/>
                </a:cubicBezTo>
                <a:cubicBezTo>
                  <a:pt x="939212" y="157461"/>
                  <a:pt x="927928" y="170759"/>
                  <a:pt x="912939" y="177421"/>
                </a:cubicBezTo>
                <a:cubicBezTo>
                  <a:pt x="886647" y="189106"/>
                  <a:pt x="858348" y="195618"/>
                  <a:pt x="831053" y="204717"/>
                </a:cubicBezTo>
                <a:cubicBezTo>
                  <a:pt x="817405" y="209266"/>
                  <a:pt x="804425" y="216934"/>
                  <a:pt x="790110" y="218365"/>
                </a:cubicBezTo>
                <a:lnTo>
                  <a:pt x="653632" y="232012"/>
                </a:lnTo>
                <a:lnTo>
                  <a:pt x="558098" y="259308"/>
                </a:lnTo>
                <a:cubicBezTo>
                  <a:pt x="544318" y="263442"/>
                  <a:pt x="531198" y="269835"/>
                  <a:pt x="517154" y="272956"/>
                </a:cubicBezTo>
                <a:cubicBezTo>
                  <a:pt x="490141" y="278959"/>
                  <a:pt x="462563" y="282054"/>
                  <a:pt x="435268" y="286603"/>
                </a:cubicBezTo>
                <a:cubicBezTo>
                  <a:pt x="421620" y="295702"/>
                  <a:pt x="408996" y="306563"/>
                  <a:pt x="394325" y="313899"/>
                </a:cubicBezTo>
                <a:cubicBezTo>
                  <a:pt x="381458" y="320333"/>
                  <a:pt x="364615" y="318560"/>
                  <a:pt x="353381" y="327547"/>
                </a:cubicBezTo>
                <a:cubicBezTo>
                  <a:pt x="340573" y="337793"/>
                  <a:pt x="335620" y="355143"/>
                  <a:pt x="326086" y="368490"/>
                </a:cubicBezTo>
                <a:cubicBezTo>
                  <a:pt x="312865" y="386999"/>
                  <a:pt x="301226" y="406997"/>
                  <a:pt x="285142" y="423081"/>
                </a:cubicBezTo>
                <a:cubicBezTo>
                  <a:pt x="269058" y="439165"/>
                  <a:pt x="248748" y="450376"/>
                  <a:pt x="230551" y="464024"/>
                </a:cubicBezTo>
                <a:cubicBezTo>
                  <a:pt x="219846" y="485434"/>
                  <a:pt x="195251" y="540268"/>
                  <a:pt x="175960" y="559559"/>
                </a:cubicBezTo>
                <a:cubicBezTo>
                  <a:pt x="164362" y="571157"/>
                  <a:pt x="149258" y="578716"/>
                  <a:pt x="135017" y="586854"/>
                </a:cubicBezTo>
                <a:cubicBezTo>
                  <a:pt x="87793" y="613839"/>
                  <a:pt x="85420" y="612485"/>
                  <a:pt x="39483" y="627797"/>
                </a:cubicBezTo>
                <a:cubicBezTo>
                  <a:pt x="-8024" y="699057"/>
                  <a:pt x="-12769" y="687612"/>
                  <a:pt x="25835" y="818866"/>
                </a:cubicBezTo>
                <a:cubicBezTo>
                  <a:pt x="35092" y="850338"/>
                  <a:pt x="80426" y="900753"/>
                  <a:pt x="80426" y="900753"/>
                </a:cubicBezTo>
                <a:cubicBezTo>
                  <a:pt x="80475" y="901145"/>
                  <a:pt x="97301" y="1057333"/>
                  <a:pt x="107722" y="1078174"/>
                </a:cubicBezTo>
                <a:cubicBezTo>
                  <a:pt x="127621" y="1117971"/>
                  <a:pt x="165700" y="1113888"/>
                  <a:pt x="175960" y="1160060"/>
                </a:cubicBezTo>
                <a:cubicBezTo>
                  <a:pt x="181881" y="1186706"/>
                  <a:pt x="175960" y="1214651"/>
                  <a:pt x="175960" y="1241947"/>
                </a:cubicBezTo>
              </a:path>
            </a:pathLst>
          </a:custGeom>
          <a:noFill/>
          <a:ln>
            <a:solidFill>
              <a:srgbClr val="00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52463"/>
      </p:ext>
    </p:extLst>
  </p:cSld>
  <p:clrMapOvr>
    <a:masterClrMapping/>
  </p:clrMapOvr>
  <p:transition spd="slow" advClick="0" advTm="6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1123950"/>
            <a:ext cx="7886700" cy="2968228"/>
          </a:xfrm>
          <a:prstGeom prst="rect">
            <a:avLst/>
          </a:prstGeom>
          <a:solidFill>
            <a:srgbClr val="00FFFF"/>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vi-VN" sz="5400" dirty="0"/>
              <a:t>Theo em, thể hiện sắp xếp phân loại bằng sơ đồ có đem lại lợi ích gì không? </a:t>
            </a:r>
            <a:endParaRPr lang="en-US" sz="5400" dirty="0">
              <a:latin typeface="Times New Roman" pitchFamily="18" charset="0"/>
              <a:cs typeface="Times New Roman" pitchFamily="18" charset="0"/>
            </a:endParaRPr>
          </a:p>
        </p:txBody>
      </p:sp>
      <p:sp>
        <p:nvSpPr>
          <p:cNvPr id="5" name="Title 1"/>
          <p:cNvSpPr txBox="1">
            <a:spLocks/>
          </p:cNvSpPr>
          <p:nvPr/>
        </p:nvSpPr>
        <p:spPr>
          <a:xfrm>
            <a:off x="2286000" y="190500"/>
            <a:ext cx="4572000" cy="62865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b="1" dirty="0" smtClean="0">
                <a:solidFill>
                  <a:srgbClr val="000099"/>
                </a:solidFill>
                <a:latin typeface="Times New Roman" pitchFamily="18" charset="0"/>
                <a:cs typeface="Times New Roman" pitchFamily="18" charset="0"/>
              </a:rPr>
              <a:t>Khởi động</a:t>
            </a:r>
            <a:endParaRPr lang="en-US" b="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391572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B8445D9-16A8-4E49-88ED-489A25B311E8}"/>
              </a:ext>
            </a:extLst>
          </p:cNvPr>
          <p:cNvSpPr/>
          <p:nvPr/>
        </p:nvSpPr>
        <p:spPr>
          <a:xfrm>
            <a:off x="6781800" y="-24063"/>
            <a:ext cx="2542728" cy="5185610"/>
          </a:xfrm>
          <a:custGeom>
            <a:avLst/>
            <a:gdLst>
              <a:gd name="connsiteX0" fmla="*/ 2085474 w 5325979"/>
              <a:gd name="connsiteY0" fmla="*/ 0 h 6914147"/>
              <a:gd name="connsiteX1" fmla="*/ 5325979 w 5325979"/>
              <a:gd name="connsiteY1" fmla="*/ 0 h 6914147"/>
              <a:gd name="connsiteX2" fmla="*/ 5325979 w 5325979"/>
              <a:gd name="connsiteY2" fmla="*/ 6914147 h 6914147"/>
              <a:gd name="connsiteX3" fmla="*/ 2149642 w 5325979"/>
              <a:gd name="connsiteY3" fmla="*/ 6914147 h 6914147"/>
              <a:gd name="connsiteX4" fmla="*/ 0 w 5325979"/>
              <a:gd name="connsiteY4" fmla="*/ 3224463 h 6914147"/>
              <a:gd name="connsiteX5" fmla="*/ 2085474 w 5325979"/>
              <a:gd name="connsiteY5" fmla="*/ 0 h 691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5979" h="6914147">
                <a:moveTo>
                  <a:pt x="2085474" y="0"/>
                </a:moveTo>
                <a:lnTo>
                  <a:pt x="5325979" y="0"/>
                </a:lnTo>
                <a:lnTo>
                  <a:pt x="5325979" y="6914147"/>
                </a:lnTo>
                <a:lnTo>
                  <a:pt x="2149642" y="6914147"/>
                </a:lnTo>
                <a:lnTo>
                  <a:pt x="0" y="3224463"/>
                </a:lnTo>
                <a:lnTo>
                  <a:pt x="2085474" y="0"/>
                </a:lnTo>
                <a:close/>
              </a:path>
            </a:pathLst>
          </a:custGeom>
          <a:solidFill>
            <a:srgbClr val="13A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reeform: Shape 6">
            <a:extLst>
              <a:ext uri="{FF2B5EF4-FFF2-40B4-BE49-F238E27FC236}">
                <a16:creationId xmlns:a16="http://schemas.microsoft.com/office/drawing/2014/main" id="{72F1235B-A8B9-4405-9956-006F6DD40CF6}"/>
              </a:ext>
            </a:extLst>
          </p:cNvPr>
          <p:cNvSpPr/>
          <p:nvPr/>
        </p:nvSpPr>
        <p:spPr>
          <a:xfrm>
            <a:off x="6934200" y="-20538"/>
            <a:ext cx="914400" cy="5157000"/>
          </a:xfrm>
          <a:custGeom>
            <a:avLst/>
            <a:gdLst>
              <a:gd name="connsiteX0" fmla="*/ 2353456 w 2413417"/>
              <a:gd name="connsiteY0" fmla="*/ 29980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53456 w 2413417"/>
              <a:gd name="connsiteY6" fmla="*/ 29980 h 6865495"/>
              <a:gd name="connsiteX0" fmla="*/ 2383339 w 2413417"/>
              <a:gd name="connsiteY0" fmla="*/ 6074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83339 w 2413417"/>
              <a:gd name="connsiteY6" fmla="*/ 6074 h 68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417" h="6865495">
                <a:moveTo>
                  <a:pt x="2383339" y="6074"/>
                </a:moveTo>
                <a:lnTo>
                  <a:pt x="299804" y="3207895"/>
                </a:lnTo>
                <a:lnTo>
                  <a:pt x="2413417" y="6865495"/>
                </a:lnTo>
                <a:lnTo>
                  <a:pt x="2098623" y="6865495"/>
                </a:lnTo>
                <a:lnTo>
                  <a:pt x="0" y="3207895"/>
                </a:lnTo>
                <a:lnTo>
                  <a:pt x="2098623" y="0"/>
                </a:lnTo>
                <a:lnTo>
                  <a:pt x="2383339" y="6074"/>
                </a:lnTo>
                <a:close/>
              </a:path>
            </a:pathLst>
          </a:cu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25000"/>
              <a:t>        </a:t>
            </a:r>
            <a:endParaRPr lang="vi-VN" baseline="-25000"/>
          </a:p>
        </p:txBody>
      </p:sp>
      <p:sp>
        <p:nvSpPr>
          <p:cNvPr id="9" name="Freeform: Shape 8">
            <a:extLst>
              <a:ext uri="{FF2B5EF4-FFF2-40B4-BE49-F238E27FC236}">
                <a16:creationId xmlns:a16="http://schemas.microsoft.com/office/drawing/2014/main" id="{038AAE9D-C036-4EB2-9C17-5CB9FBC2D2CD}"/>
              </a:ext>
            </a:extLst>
          </p:cNvPr>
          <p:cNvSpPr/>
          <p:nvPr/>
        </p:nvSpPr>
        <p:spPr>
          <a:xfrm>
            <a:off x="6781800" y="-20538"/>
            <a:ext cx="990600" cy="5157000"/>
          </a:xfrm>
          <a:custGeom>
            <a:avLst/>
            <a:gdLst>
              <a:gd name="connsiteX0" fmla="*/ 2353456 w 2413417"/>
              <a:gd name="connsiteY0" fmla="*/ 29980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53456 w 2413417"/>
              <a:gd name="connsiteY6" fmla="*/ 29980 h 6865495"/>
              <a:gd name="connsiteX0" fmla="*/ 2383339 w 2413417"/>
              <a:gd name="connsiteY0" fmla="*/ 6074 h 6865495"/>
              <a:gd name="connsiteX1" fmla="*/ 299804 w 2413417"/>
              <a:gd name="connsiteY1" fmla="*/ 3207895 h 6865495"/>
              <a:gd name="connsiteX2" fmla="*/ 2413417 w 2413417"/>
              <a:gd name="connsiteY2" fmla="*/ 6865495 h 6865495"/>
              <a:gd name="connsiteX3" fmla="*/ 2098623 w 2413417"/>
              <a:gd name="connsiteY3" fmla="*/ 6865495 h 6865495"/>
              <a:gd name="connsiteX4" fmla="*/ 0 w 2413417"/>
              <a:gd name="connsiteY4" fmla="*/ 3207895 h 6865495"/>
              <a:gd name="connsiteX5" fmla="*/ 2098623 w 2413417"/>
              <a:gd name="connsiteY5" fmla="*/ 0 h 6865495"/>
              <a:gd name="connsiteX6" fmla="*/ 2383339 w 2413417"/>
              <a:gd name="connsiteY6" fmla="*/ 6074 h 686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417" h="6865495">
                <a:moveTo>
                  <a:pt x="2383339" y="6074"/>
                </a:moveTo>
                <a:lnTo>
                  <a:pt x="299804" y="3207895"/>
                </a:lnTo>
                <a:lnTo>
                  <a:pt x="2413417" y="6865495"/>
                </a:lnTo>
                <a:lnTo>
                  <a:pt x="2098623" y="6865495"/>
                </a:lnTo>
                <a:lnTo>
                  <a:pt x="0" y="3207895"/>
                </a:lnTo>
                <a:lnTo>
                  <a:pt x="2098623" y="0"/>
                </a:lnTo>
                <a:lnTo>
                  <a:pt x="2383339" y="6074"/>
                </a:lnTo>
                <a:close/>
              </a:path>
            </a:pathLst>
          </a:custGeom>
          <a:solidFill>
            <a:srgbClr val="33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25000"/>
              <a:t>        </a:t>
            </a:r>
            <a:endParaRPr lang="vi-VN" baseline="-25000"/>
          </a:p>
        </p:txBody>
      </p:sp>
      <p:sp>
        <p:nvSpPr>
          <p:cNvPr id="11" name="Title 1">
            <a:extLst>
              <a:ext uri="{FF2B5EF4-FFF2-40B4-BE49-F238E27FC236}">
                <a16:creationId xmlns:a16="http://schemas.microsoft.com/office/drawing/2014/main" id="{F1C62D11-13FB-4E2F-8A0D-851AAE498365}"/>
              </a:ext>
            </a:extLst>
          </p:cNvPr>
          <p:cNvSpPr txBox="1">
            <a:spLocks/>
          </p:cNvSpPr>
          <p:nvPr/>
        </p:nvSpPr>
        <p:spPr>
          <a:xfrm>
            <a:off x="259094" y="730416"/>
            <a:ext cx="6522706" cy="241134"/>
          </a:xfrm>
          <a:prstGeom prst="roundRect">
            <a:avLst/>
          </a:prstGeom>
          <a:solidFill>
            <a:schemeClr val="bg1">
              <a:lumMod val="85000"/>
              <a:alpha val="7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1600" b="1" dirty="0" smtClean="0">
                <a:solidFill>
                  <a:srgbClr val="FF0000"/>
                </a:solidFill>
                <a:latin typeface="Times New Roman" pitchFamily="18" charset="0"/>
                <a:cs typeface="Times New Roman" pitchFamily="18" charset="0"/>
              </a:rPr>
              <a:t>CHỦ ĐỀ </a:t>
            </a:r>
            <a:r>
              <a:rPr lang="en-US" altLang="en-US" sz="1600" b="1" dirty="0">
                <a:solidFill>
                  <a:srgbClr val="FF0000"/>
                </a:solidFill>
                <a:latin typeface="Times New Roman" pitchFamily="18" charset="0"/>
                <a:cs typeface="Times New Roman" pitchFamily="18" charset="0"/>
              </a:rPr>
              <a:t>C</a:t>
            </a:r>
            <a:r>
              <a:rPr lang="en-US" altLang="en-US" sz="1600" b="1" dirty="0" smtClean="0">
                <a:solidFill>
                  <a:srgbClr val="FF0000"/>
                </a:solidFill>
                <a:latin typeface="Times New Roman" pitchFamily="18" charset="0"/>
                <a:cs typeface="Times New Roman" pitchFamily="18" charset="0"/>
              </a:rPr>
              <a:t>.</a:t>
            </a:r>
            <a:r>
              <a:rPr lang="en-US" altLang="en-US" sz="1600" b="1" dirty="0" smtClean="0">
                <a:solidFill>
                  <a:srgbClr val="000099"/>
                </a:solidFill>
                <a:latin typeface="Times New Roman" pitchFamily="18" charset="0"/>
                <a:cs typeface="Times New Roman" pitchFamily="18" charset="0"/>
              </a:rPr>
              <a:t> </a:t>
            </a:r>
            <a:r>
              <a:rPr lang="vi-VN" altLang="en-US" sz="1600" b="1" dirty="0" smtClean="0">
                <a:solidFill>
                  <a:srgbClr val="000099"/>
                </a:solidFill>
                <a:latin typeface="Times New Roman" pitchFamily="18" charset="0"/>
                <a:cs typeface="Times New Roman" pitchFamily="18" charset="0"/>
              </a:rPr>
              <a:t>BÀI </a:t>
            </a:r>
            <a:r>
              <a:rPr lang="en-US" altLang="en-US" sz="1600" b="1" dirty="0" smtClean="0">
                <a:solidFill>
                  <a:srgbClr val="000099"/>
                </a:solidFill>
                <a:latin typeface="Times New Roman" pitchFamily="18" charset="0"/>
                <a:cs typeface="Times New Roman" pitchFamily="18" charset="0"/>
              </a:rPr>
              <a:t>1</a:t>
            </a:r>
            <a:r>
              <a:rPr lang="vi-VN" altLang="en-US" sz="1600" b="1" dirty="0" smtClean="0">
                <a:solidFill>
                  <a:srgbClr val="000099"/>
                </a:solidFill>
                <a:latin typeface="Times New Roman" pitchFamily="18" charset="0"/>
                <a:cs typeface="Times New Roman" pitchFamily="18" charset="0"/>
              </a:rPr>
              <a:t>: </a:t>
            </a:r>
            <a:r>
              <a:rPr lang="en-US" altLang="en-US" sz="1600" b="1" dirty="0" smtClean="0">
                <a:solidFill>
                  <a:srgbClr val="000099"/>
                </a:solidFill>
                <a:latin typeface="Times New Roman" pitchFamily="18" charset="0"/>
                <a:cs typeface="Times New Roman" pitchFamily="18" charset="0"/>
              </a:rPr>
              <a:t>SƠ ĐỒ HÌNH CÂY</a:t>
            </a:r>
            <a:endParaRPr lang="en-US" sz="1600" b="1" dirty="0">
              <a:ln w="22225">
                <a:noFill/>
                <a:prstDash val="solid"/>
              </a:ln>
              <a:solidFill>
                <a:srgbClr val="000099"/>
              </a:solidFill>
              <a:latin typeface="Times New Roman" pitchFamily="18" charset="0"/>
              <a:ea typeface="Cambria" panose="02040503050406030204" pitchFamily="18" charset="0"/>
              <a:cs typeface="Times New Roman" pitchFamily="18" charset="0"/>
            </a:endParaRPr>
          </a:p>
        </p:txBody>
      </p:sp>
      <p:grpSp>
        <p:nvGrpSpPr>
          <p:cNvPr id="14" name="Group 13">
            <a:extLst>
              <a:ext uri="{FF2B5EF4-FFF2-40B4-BE49-F238E27FC236}">
                <a16:creationId xmlns:a16="http://schemas.microsoft.com/office/drawing/2014/main" id="{0753DC0D-9605-4FEF-B6F7-32D5AA4DF806}"/>
              </a:ext>
            </a:extLst>
          </p:cNvPr>
          <p:cNvGrpSpPr/>
          <p:nvPr/>
        </p:nvGrpSpPr>
        <p:grpSpPr>
          <a:xfrm>
            <a:off x="94907" y="895351"/>
            <a:ext cx="3199106" cy="527839"/>
            <a:chOff x="6281260" y="2889781"/>
            <a:chExt cx="2800229" cy="1041920"/>
          </a:xfrm>
        </p:grpSpPr>
        <p:pic>
          <p:nvPicPr>
            <p:cNvPr id="15" name="Picture 14">
              <a:extLst>
                <a:ext uri="{FF2B5EF4-FFF2-40B4-BE49-F238E27FC236}">
                  <a16:creationId xmlns:a16="http://schemas.microsoft.com/office/drawing/2014/main" id="{DE70D53D-A0A8-4208-AD34-3C6D809C3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260" y="2889781"/>
              <a:ext cx="383820" cy="933738"/>
            </a:xfrm>
            <a:prstGeom prst="rect">
              <a:avLst/>
            </a:prstGeom>
          </p:spPr>
        </p:pic>
        <p:sp>
          <p:nvSpPr>
            <p:cNvPr id="16" name="TextBox 15">
              <a:extLst>
                <a:ext uri="{FF2B5EF4-FFF2-40B4-BE49-F238E27FC236}">
                  <a16:creationId xmlns:a16="http://schemas.microsoft.com/office/drawing/2014/main" id="{4D4824FE-1CFA-4AA7-A14C-C344D4683995}"/>
                </a:ext>
              </a:extLst>
            </p:cNvPr>
            <p:cNvSpPr txBox="1"/>
            <p:nvPr/>
          </p:nvSpPr>
          <p:spPr>
            <a:xfrm>
              <a:off x="7242418" y="3020404"/>
              <a:ext cx="1839071" cy="911297"/>
            </a:xfrm>
            <a:prstGeom prst="rect">
              <a:avLst/>
            </a:prstGeom>
            <a:noFill/>
          </p:spPr>
          <p:txBody>
            <a:bodyPr wrap="square" rtlCol="0" anchor="ctr">
              <a:spAutoFit/>
            </a:bodyPr>
            <a:lstStyle/>
            <a:p>
              <a:pPr algn="ctr"/>
              <a:r>
                <a:rPr lang="en-US" sz="2400" b="1" dirty="0" smtClean="0">
                  <a:latin typeface="Cambria" panose="02040503050406030204" pitchFamily="18" charset="0"/>
                  <a:ea typeface="Cambria" panose="02040503050406030204" pitchFamily="18" charset="0"/>
                  <a:cs typeface="Arial" panose="020B0604020202020204" pitchFamily="34" charset="0"/>
                </a:rPr>
                <a:t>MỤC TIÊU</a:t>
              </a:r>
              <a:endParaRPr lang="en-US" sz="2400" b="1" dirty="0">
                <a:latin typeface="Cambria" panose="02040503050406030204" pitchFamily="18" charset="0"/>
                <a:ea typeface="Cambria" panose="02040503050406030204" pitchFamily="18" charset="0"/>
                <a:cs typeface="Arial" panose="020B0604020202020204" pitchFamily="34" charset="0"/>
              </a:endParaRPr>
            </a:p>
          </p:txBody>
        </p:sp>
      </p:grpSp>
      <p:sp>
        <p:nvSpPr>
          <p:cNvPr id="18" name="Rectangle 17">
            <a:extLst>
              <a:ext uri="{FF2B5EF4-FFF2-40B4-BE49-F238E27FC236}">
                <a16:creationId xmlns:a16="http://schemas.microsoft.com/office/drawing/2014/main" id="{E5F9E044-053E-40B9-8B2B-F8E8CF98B6F2}"/>
              </a:ext>
            </a:extLst>
          </p:cNvPr>
          <p:cNvSpPr/>
          <p:nvPr/>
        </p:nvSpPr>
        <p:spPr>
          <a:xfrm>
            <a:off x="6934200" y="1197055"/>
            <a:ext cx="2590800" cy="1015663"/>
          </a:xfrm>
          <a:prstGeom prst="rect">
            <a:avLst/>
          </a:prstGeom>
          <a:noFill/>
        </p:spPr>
        <p:txBody>
          <a:bodyPr wrap="square" lIns="91440" tIns="45720" rIns="91440" bIns="45720">
            <a:spAutoFit/>
          </a:bodyPr>
          <a:lstStyle/>
          <a:p>
            <a:pPr algn="ctr"/>
            <a:r>
              <a:rPr lang="en-US" sz="2000" b="1" dirty="0">
                <a:ln w="22225">
                  <a:noFill/>
                  <a:prstDash val="solid"/>
                </a:ln>
                <a:solidFill>
                  <a:schemeClr val="bg1"/>
                </a:solidFill>
                <a:effectLst/>
                <a:latin typeface="Cambria" panose="02040503050406030204" pitchFamily="18" charset="0"/>
                <a:ea typeface="Cambria" panose="02040503050406030204" pitchFamily="18" charset="0"/>
              </a:rPr>
              <a:t>CHỦ ĐỀ </a:t>
            </a:r>
            <a:r>
              <a:rPr lang="en-US" sz="2000" b="1" dirty="0" smtClean="0">
                <a:ln w="22225">
                  <a:noFill/>
                  <a:prstDash val="solid"/>
                </a:ln>
                <a:solidFill>
                  <a:schemeClr val="bg1"/>
                </a:solidFill>
                <a:latin typeface="Cambria" panose="02040503050406030204" pitchFamily="18" charset="0"/>
                <a:ea typeface="Cambria" panose="02040503050406030204" pitchFamily="18" charset="0"/>
              </a:rPr>
              <a:t>C1</a:t>
            </a:r>
            <a:r>
              <a:rPr lang="en-US" sz="2000" b="1" dirty="0" smtClean="0">
                <a:ln w="22225">
                  <a:noFill/>
                  <a:prstDash val="solid"/>
                </a:ln>
                <a:solidFill>
                  <a:schemeClr val="bg1"/>
                </a:solidFill>
                <a:effectLst/>
                <a:latin typeface="Cambria" panose="02040503050406030204" pitchFamily="18" charset="0"/>
                <a:ea typeface="Cambria" panose="02040503050406030204" pitchFamily="18" charset="0"/>
              </a:rPr>
              <a:t>:</a:t>
            </a:r>
            <a:endParaRPr lang="en-US" sz="2000" b="1" dirty="0">
              <a:ln w="22225">
                <a:noFill/>
                <a:prstDash val="solid"/>
              </a:ln>
              <a:solidFill>
                <a:schemeClr val="bg1"/>
              </a:solidFill>
              <a:effectLst/>
              <a:latin typeface="Cambria" panose="02040503050406030204" pitchFamily="18" charset="0"/>
              <a:ea typeface="Cambria" panose="02040503050406030204" pitchFamily="18" charset="0"/>
            </a:endParaRPr>
          </a:p>
          <a:p>
            <a:pPr algn="ctr"/>
            <a:r>
              <a:rPr lang="en-US" sz="2000" b="1" dirty="0" smtClean="0">
                <a:ln w="22225">
                  <a:noFill/>
                  <a:prstDash val="solid"/>
                </a:ln>
                <a:solidFill>
                  <a:schemeClr val="bg1"/>
                </a:solidFill>
                <a:latin typeface="Cambria" panose="02040503050406030204" pitchFamily="18" charset="0"/>
                <a:ea typeface="Cambria" panose="02040503050406030204" pitchFamily="18" charset="0"/>
              </a:rPr>
              <a:t>SẮP SẾP </a:t>
            </a:r>
          </a:p>
          <a:p>
            <a:pPr algn="ctr"/>
            <a:r>
              <a:rPr lang="en-US" sz="2000" b="1" dirty="0" smtClean="0">
                <a:ln w="22225">
                  <a:noFill/>
                  <a:prstDash val="solid"/>
                </a:ln>
                <a:solidFill>
                  <a:schemeClr val="bg1"/>
                </a:solidFill>
                <a:latin typeface="Cambria" panose="02040503050406030204" pitchFamily="18" charset="0"/>
                <a:ea typeface="Cambria" panose="02040503050406030204" pitchFamily="18" charset="0"/>
              </a:rPr>
              <a:t>ĐỂ DỄ TÌM</a:t>
            </a:r>
            <a:endParaRPr lang="en-US" sz="2000" b="1" dirty="0">
              <a:ln w="22225">
                <a:noFill/>
                <a:prstDash val="solid"/>
              </a:ln>
              <a:solidFill>
                <a:schemeClr val="bg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0EF9B328-B912-4A8F-BEBE-C0064204C2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75662" y="2584275"/>
            <a:ext cx="1568338" cy="1470367"/>
          </a:xfrm>
          <a:prstGeom prst="rect">
            <a:avLst/>
          </a:prstGeom>
        </p:spPr>
      </p:pic>
      <p:sp>
        <p:nvSpPr>
          <p:cNvPr id="2" name="TextBox 1"/>
          <p:cNvSpPr txBox="1"/>
          <p:nvPr/>
        </p:nvSpPr>
        <p:spPr>
          <a:xfrm>
            <a:off x="1094318" y="-19050"/>
            <a:ext cx="4696882" cy="400110"/>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Thứ n</a:t>
            </a:r>
            <a:r>
              <a:rPr lang="vi-VN" sz="2000" b="1" dirty="0" smtClean="0">
                <a:latin typeface="Times New Roman" pitchFamily="18" charset="0"/>
                <a:cs typeface="Times New Roman" pitchFamily="18" charset="0"/>
              </a:rPr>
              <a:t>ăm, ngày tháng </a:t>
            </a:r>
            <a:r>
              <a:rPr lang="en-US" sz="2000" b="1" dirty="0" smtClean="0">
                <a:latin typeface="Times New Roman" pitchFamily="18" charset="0"/>
                <a:cs typeface="Times New Roman" pitchFamily="18" charset="0"/>
              </a:rPr>
              <a:t>2</a:t>
            </a:r>
            <a:r>
              <a:rPr lang="vi-VN" sz="2000" b="1" dirty="0" smtClean="0">
                <a:latin typeface="Times New Roman" pitchFamily="18" charset="0"/>
                <a:cs typeface="Times New Roman" pitchFamily="18" charset="0"/>
              </a:rPr>
              <a:t> năm 202</a:t>
            </a:r>
            <a:r>
              <a:rPr lang="en-US" sz="2000" b="1" dirty="0" smtClean="0">
                <a:latin typeface="Times New Roman" pitchFamily="18" charset="0"/>
                <a:cs typeface="Times New Roman" pitchFamily="18" charset="0"/>
              </a:rPr>
              <a:t>3</a:t>
            </a:r>
            <a:endParaRPr lang="en-US" sz="2000" b="1" dirty="0">
              <a:latin typeface="Times New Roman" pitchFamily="18" charset="0"/>
              <a:cs typeface="Times New Roman" pitchFamily="18" charset="0"/>
            </a:endParaRPr>
          </a:p>
        </p:txBody>
      </p:sp>
      <p:sp>
        <p:nvSpPr>
          <p:cNvPr id="17" name="TextBox 16"/>
          <p:cNvSpPr txBox="1"/>
          <p:nvPr/>
        </p:nvSpPr>
        <p:spPr>
          <a:xfrm>
            <a:off x="1963155" y="297418"/>
            <a:ext cx="3054927" cy="369332"/>
          </a:xfrm>
          <a:prstGeom prst="rect">
            <a:avLst/>
          </a:prstGeom>
          <a:noFill/>
        </p:spPr>
        <p:txBody>
          <a:bodyPr wrap="square" rtlCol="0">
            <a:spAutoFit/>
          </a:bodyPr>
          <a:lstStyle/>
          <a:p>
            <a:pPr algn="ctr"/>
            <a:r>
              <a:rPr lang="en-US" b="1" smtClean="0"/>
              <a:t>Môn: Tin học</a:t>
            </a:r>
            <a:endParaRPr lang="en-US" b="1"/>
          </a:p>
        </p:txBody>
      </p:sp>
      <p:sp>
        <p:nvSpPr>
          <p:cNvPr id="3" name="TextBox 2"/>
          <p:cNvSpPr txBox="1"/>
          <p:nvPr/>
        </p:nvSpPr>
        <p:spPr>
          <a:xfrm>
            <a:off x="38100" y="4132243"/>
            <a:ext cx="6667500" cy="954107"/>
          </a:xfrm>
          <a:prstGeom prst="rect">
            <a:avLst/>
          </a:prstGeom>
          <a:solidFill>
            <a:schemeClr val="accent2">
              <a:lumMod val="60000"/>
              <a:lumOff val="40000"/>
            </a:schemeClr>
          </a:solidFill>
        </p:spPr>
        <p:txBody>
          <a:bodyPr wrap="square" rtlCol="0">
            <a:spAutoFit/>
          </a:bodyPr>
          <a:lstStyle/>
          <a:p>
            <a:r>
              <a:rPr lang="en-US" sz="2800" b="1" dirty="0">
                <a:solidFill>
                  <a:srgbClr val="FF0000"/>
                </a:solidFill>
                <a:latin typeface="Times New Roman" pitchFamily="18" charset="0"/>
                <a:cs typeface="Times New Roman" panose="02020603050405020304" pitchFamily="18" charset="0"/>
              </a:rPr>
              <a:t>3. Thái </a:t>
            </a:r>
            <a:r>
              <a:rPr lang="en-US" sz="2800" b="1" dirty="0" smtClean="0">
                <a:solidFill>
                  <a:srgbClr val="FF0000"/>
                </a:solidFill>
                <a:latin typeface="Times New Roman" panose="02020603050405020304" pitchFamily="18" charset="0"/>
                <a:cs typeface="Times New Roman" panose="02020603050405020304" pitchFamily="18" charset="0"/>
              </a:rPr>
              <a:t>độ: </a:t>
            </a:r>
            <a:r>
              <a:rPr lang="en-US" sz="2800" dirty="0" smtClean="0">
                <a:latin typeface="Times New Roman" pitchFamily="18" charset="0"/>
                <a:cs typeface="Times New Roman" pitchFamily="18" charset="0"/>
              </a:rPr>
              <a:t>Yêu </a:t>
            </a:r>
            <a:r>
              <a:rPr lang="en-US" sz="2800" dirty="0">
                <a:latin typeface="Times New Roman" pitchFamily="18" charset="0"/>
                <a:cs typeface="Times New Roman" pitchFamily="18" charset="0"/>
              </a:rPr>
              <a:t>thích môn tin học, chủ động xây dựng bài </a:t>
            </a:r>
            <a:r>
              <a:rPr lang="en-US" sz="2800" dirty="0"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sp>
        <p:nvSpPr>
          <p:cNvPr id="4" name="TextBox 3"/>
          <p:cNvSpPr txBox="1"/>
          <p:nvPr/>
        </p:nvSpPr>
        <p:spPr>
          <a:xfrm>
            <a:off x="0" y="3018532"/>
            <a:ext cx="6781799" cy="1015663"/>
          </a:xfrm>
          <a:prstGeom prst="rect">
            <a:avLst/>
          </a:prstGeom>
          <a:solidFill>
            <a:schemeClr val="accent6">
              <a:lumMod val="60000"/>
              <a:lumOff val="40000"/>
            </a:schemeClr>
          </a:solidFill>
        </p:spPr>
        <p:txBody>
          <a:bodyPr wrap="square" rtlCol="0">
            <a:spAutoFit/>
          </a:bodyPr>
          <a:lstStyle/>
          <a:p>
            <a:pPr marL="0" lvl="6"/>
            <a:r>
              <a:rPr lang="en-US" sz="3200" b="1" dirty="0">
                <a:solidFill>
                  <a:srgbClr val="FF0000"/>
                </a:solidFill>
                <a:latin typeface="Times New Roman" panose="02020603050405020304" pitchFamily="18" charset="0"/>
                <a:cs typeface="Times New Roman" panose="02020603050405020304" pitchFamily="18" charset="0"/>
              </a:rPr>
              <a:t>2. Kỹ năng: </a:t>
            </a:r>
            <a:r>
              <a:rPr lang="vi-VN" sz="2800" dirty="0">
                <a:latin typeface="+mj-lt"/>
              </a:rPr>
              <a:t>Biết được có thể dùng sơ đồ hình cây để biểu diễn một sắp xếp phân loại.</a:t>
            </a:r>
            <a:endParaRPr lang="en-US" sz="3600" dirty="0">
              <a:latin typeface="+mj-lt"/>
              <a:cs typeface="Times New Roman" pitchFamily="18" charset="0"/>
            </a:endParaRPr>
          </a:p>
        </p:txBody>
      </p:sp>
      <p:sp>
        <p:nvSpPr>
          <p:cNvPr id="10" name="TextBox 9"/>
          <p:cNvSpPr txBox="1"/>
          <p:nvPr/>
        </p:nvSpPr>
        <p:spPr>
          <a:xfrm>
            <a:off x="0" y="1352550"/>
            <a:ext cx="6781800" cy="1569660"/>
          </a:xfrm>
          <a:prstGeom prst="rect">
            <a:avLst/>
          </a:prstGeom>
          <a:solidFill>
            <a:srgbClr val="92D050"/>
          </a:solidFill>
        </p:spPr>
        <p:txBody>
          <a:bodyPr wrap="square" rtlCol="0">
            <a:spAutoFit/>
          </a:bodyPr>
          <a:lstStyle/>
          <a:p>
            <a:pPr marL="0" lvl="6"/>
            <a:r>
              <a:rPr lang="en-US" sz="2800" b="1" dirty="0">
                <a:solidFill>
                  <a:srgbClr val="FF0000"/>
                </a:solidFill>
                <a:latin typeface="Times New Roman" pitchFamily="18" charset="0"/>
                <a:cs typeface="Times New Roman" panose="02020603050405020304" pitchFamily="18" charset="0"/>
              </a:rPr>
              <a:t>Kiến </a:t>
            </a:r>
            <a:r>
              <a:rPr lang="en-US" sz="2800" b="1" dirty="0" smtClean="0">
                <a:solidFill>
                  <a:srgbClr val="FF0000"/>
                </a:solidFill>
                <a:latin typeface="Times New Roman" pitchFamily="18" charset="0"/>
                <a:cs typeface="Times New Roman" panose="02020603050405020304" pitchFamily="18" charset="0"/>
              </a:rPr>
              <a:t>thức: </a:t>
            </a:r>
            <a:r>
              <a:rPr lang="en-US" sz="3200" b="1" dirty="0">
                <a:solidFill>
                  <a:srgbClr val="FF0000"/>
                </a:solidFill>
                <a:latin typeface="Times New Roman" pitchFamily="18" charset="0"/>
                <a:cs typeface="Times New Roman" panose="02020603050405020304" pitchFamily="18" charset="0"/>
              </a:rPr>
              <a:t>N</a:t>
            </a:r>
            <a:r>
              <a:rPr lang="vi-VN" sz="3200" dirty="0" smtClean="0">
                <a:latin typeface="Times New Roman" pitchFamily="18" charset="0"/>
                <a:cs typeface="Times New Roman" pitchFamily="18" charset="0"/>
              </a:rPr>
              <a:t>êu </a:t>
            </a:r>
            <a:r>
              <a:rPr lang="vi-VN" sz="3200" dirty="0">
                <a:latin typeface="Times New Roman" pitchFamily="18" charset="0"/>
                <a:cs typeface="Times New Roman" pitchFamily="18" charset="0"/>
              </a:rPr>
              <a:t>được cách tìm đúng và nhanh một vật, một đối tượng dựa trên sự sắp xếp.</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5882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250"/>
                                  </p:stCondLst>
                                  <p:childTnLst>
                                    <p:set>
                                      <p:cBhvr>
                                        <p:cTn id="25" dur="1" fill="hold">
                                          <p:stCondLst>
                                            <p:cond delay="0"/>
                                          </p:stCondLst>
                                        </p:cTn>
                                        <p:tgtEl>
                                          <p:spTgt spid="11"/>
                                        </p:tgtEl>
                                        <p:attrNameLst>
                                          <p:attrName>style.visibility</p:attrName>
                                        </p:attrNameLst>
                                      </p:cBhvr>
                                      <p:to>
                                        <p:strVal val="visible"/>
                                      </p:to>
                                    </p:set>
                                    <p:animEffect transition="in" filter="barn(out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25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1" grpId="0" animBg="1"/>
      <p:bldP spid="18" grpId="0"/>
      <p:bldP spid="3" grpId="0" animBg="1"/>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974" y="68818"/>
            <a:ext cx="8505825" cy="400110"/>
          </a:xfrm>
          <a:prstGeom prst="rect">
            <a:avLst/>
          </a:prstGeom>
          <a:solidFill>
            <a:schemeClr val="accent4">
              <a:lumMod val="60000"/>
              <a:lumOff val="40000"/>
            </a:schemeClr>
          </a:solidFill>
        </p:spPr>
        <p:txBody>
          <a:bodyPr wrap="square" rtlCol="0">
            <a:spAutoFit/>
          </a:bodyPr>
          <a:lstStyle/>
          <a:p>
            <a:pPr algn="ctr"/>
            <a:r>
              <a:rPr lang="en-US" sz="2000" b="1" dirty="0" smtClean="0">
                <a:latin typeface="Times New Roman" pitchFamily="18" charset="0"/>
                <a:cs typeface="Times New Roman" pitchFamily="18" charset="0"/>
              </a:rPr>
              <a:t>1. BIẾT CÁCH TÌM NHANH MỘT VẬT KHI ĐÃ BIẾT CÁCH SẮP XẾP</a:t>
            </a:r>
            <a:endParaRPr lang="en-US" sz="2000" b="1" dirty="0">
              <a:latin typeface="Times New Roman" pitchFamily="18" charset="0"/>
              <a:cs typeface="Times New Roman" pitchFamily="18" charset="0"/>
            </a:endParaRPr>
          </a:p>
        </p:txBody>
      </p:sp>
      <p:pic>
        <p:nvPicPr>
          <p:cNvPr id="17" name="Đạo diễn của loạt phim huyền thoại Tom and Jerry qua đ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2528888"/>
            <a:ext cx="152400" cy="85725"/>
          </a:xfrm>
          <a:prstGeom prst="rect">
            <a:avLst/>
          </a:prstGeom>
        </p:spPr>
      </p:pic>
      <p:sp>
        <p:nvSpPr>
          <p:cNvPr id="19" name="TextBox 18"/>
          <p:cNvSpPr txBox="1"/>
          <p:nvPr/>
        </p:nvSpPr>
        <p:spPr>
          <a:xfrm>
            <a:off x="180974" y="590550"/>
            <a:ext cx="8505824" cy="4524315"/>
          </a:xfrm>
          <a:prstGeom prst="rect">
            <a:avLst/>
          </a:prstGeom>
          <a:solidFill>
            <a:schemeClr val="accent6">
              <a:lumMod val="60000"/>
              <a:lumOff val="40000"/>
            </a:schemeClr>
          </a:solidFill>
        </p:spPr>
        <p:txBody>
          <a:bodyPr wrap="square" rtlCol="0">
            <a:spAutoFit/>
          </a:bodyPr>
          <a:lstStyle/>
          <a:p>
            <a:pPr algn="just"/>
            <a:r>
              <a:rPr lang="en-US" sz="2800" b="1" dirty="0" smtClean="0">
                <a:solidFill>
                  <a:srgbClr val="FF0000"/>
                </a:solidFill>
                <a:latin typeface="Times New Roman" pitchFamily="18" charset="0"/>
                <a:cs typeface="Times New Roman" pitchFamily="18" charset="0"/>
              </a:rPr>
              <a:t>HOẠT ĐỘNG 1:  </a:t>
            </a:r>
            <a:r>
              <a:rPr lang="vi-VN" sz="3600" dirty="0"/>
              <a:t>Các toa trong đoàn tàu hoả từ đầu máy về cuối được đánh số thứ tự liên tiếp: toa số 1, toa số 2, toa số 3,... a) Theo em, có cần đánh số các toa tàu theo thứ tự như vậy không? Vì sao? b) Trên sân ga, nếu em đang đứng ở vị trí toa số 5, muốn tìm đến toa số 8 thì em sẽ làm thế nào</a:t>
            </a:r>
            <a:r>
              <a:rPr lang="vi-VN" sz="3600" dirty="0" smtClean="0"/>
              <a:t>?</a:t>
            </a:r>
            <a:endParaRPr lang="en-US" sz="3600" dirty="0" smtClean="0"/>
          </a:p>
        </p:txBody>
      </p:sp>
    </p:spTree>
    <p:extLst>
      <p:ext uri="{BB962C8B-B14F-4D97-AF65-F5344CB8AC3E}">
        <p14:creationId xmlns:p14="http://schemas.microsoft.com/office/powerpoint/2010/main" val="3593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grpId="1" nodeType="clickEffect">
                                  <p:stCondLst>
                                    <p:cond delay="0"/>
                                  </p:stCondLst>
                                  <p:childTnLst>
                                    <p:animEffect transition="out" filter="fade">
                                      <p:cBhvr>
                                        <p:cTn id="11" dur="2000"/>
                                        <p:tgtEl>
                                          <p:spTgt spid="19"/>
                                        </p:tgtEl>
                                      </p:cBhvr>
                                    </p:animEffect>
                                    <p:anim calcmode="lin" valueType="num">
                                      <p:cBhvr>
                                        <p:cTn id="12"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19"/>
                                        </p:tgtEl>
                                        <p:attrNameLst>
                                          <p:attrName>ppt_h</p:attrName>
                                        </p:attrNameLst>
                                      </p:cBhvr>
                                      <p:tavLst>
                                        <p:tav tm="0">
                                          <p:val>
                                            <p:strVal val="ppt_h"/>
                                          </p:val>
                                        </p:tav>
                                        <p:tav tm="100000">
                                          <p:val>
                                            <p:strVal val="ppt_h"/>
                                          </p:val>
                                        </p:tav>
                                      </p:tavLst>
                                    </p:anim>
                                    <p:set>
                                      <p:cBhvr>
                                        <p:cTn id="14" dur="1" fill="hold">
                                          <p:stCondLst>
                                            <p:cond delay="1999"/>
                                          </p:stCondLst>
                                        </p:cTn>
                                        <p:tgtEl>
                                          <p:spTgt spid="19"/>
                                        </p:tgtEl>
                                        <p:attrNameLst>
                                          <p:attrName>style.visibility</p:attrName>
                                        </p:attrNameLst>
                                      </p:cBhvr>
                                      <p:to>
                                        <p:strVal val="hidden"/>
                                      </p:to>
                                    </p:set>
                                  </p:childTnLst>
                                </p:cTn>
                              </p:par>
                              <p:par>
                                <p:cTn id="15" presetID="45" presetClass="exit" presetSubtype="0" fill="hold" grpId="0" nodeType="withEffect">
                                  <p:stCondLst>
                                    <p:cond delay="0"/>
                                  </p:stCondLst>
                                  <p:childTnLst>
                                    <p:animEffect transition="out" filter="fade">
                                      <p:cBhvr>
                                        <p:cTn id="16" dur="2000"/>
                                        <p:tgtEl>
                                          <p:spTgt spid="5"/>
                                        </p:tgtEl>
                                      </p:cBhvr>
                                    </p:animEffect>
                                    <p:anim calcmode="lin" valueType="num">
                                      <p:cBhvr>
                                        <p:cTn id="1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5"/>
                                        </p:tgtEl>
                                        <p:attrNameLst>
                                          <p:attrName>ppt_h</p:attrName>
                                        </p:attrNameLst>
                                      </p:cBhvr>
                                      <p:tavLst>
                                        <p:tav tm="0">
                                          <p:val>
                                            <p:strVal val="ppt_h"/>
                                          </p:val>
                                        </p:tav>
                                        <p:tav tm="100000">
                                          <p:val>
                                            <p:strVal val="ppt_h"/>
                                          </p:val>
                                        </p:tav>
                                      </p:tavLst>
                                    </p:anim>
                                    <p:set>
                                      <p:cBhvr>
                                        <p:cTn id="1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7"/>
                                        </p:tgtEl>
                                      </p:cBhvr>
                                    </p:cmd>
                                  </p:childTnLst>
                                </p:cTn>
                              </p:par>
                            </p:childTnLst>
                          </p:cTn>
                        </p:par>
                      </p:childTnLst>
                    </p:cTn>
                  </p:par>
                </p:childTnLst>
              </p:cTn>
              <p:nextCondLst>
                <p:cond evt="onClick" delay="0">
                  <p:tgtEl>
                    <p:spTgt spid="17"/>
                  </p:tgtEl>
                </p:cond>
              </p:nextCondLst>
            </p:seq>
            <p:video>
              <p:cMediaNode vol="80000">
                <p:cTn id="25" fill="hold" display="0">
                  <p:stCondLst>
                    <p:cond delay="indefinite"/>
                  </p:stCondLst>
                </p:cTn>
                <p:tgtEl>
                  <p:spTgt spid="17"/>
                </p:tgtEl>
              </p:cMediaNode>
            </p:video>
          </p:childTnLst>
        </p:cTn>
      </p:par>
    </p:tnLst>
    <p:bldLst>
      <p:bldP spid="5" grpId="0"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4492"/>
            <a:ext cx="4038600" cy="646331"/>
          </a:xfrm>
          <a:prstGeom prst="rect">
            <a:avLst/>
          </a:prstGeom>
          <a:solidFill>
            <a:schemeClr val="accent2">
              <a:lumMod val="60000"/>
              <a:lumOff val="40000"/>
            </a:schemeClr>
          </a:solidFill>
        </p:spPr>
        <p:txBody>
          <a:bodyPr wrap="square" rtlCol="0">
            <a:spAutoFit/>
          </a:bodyPr>
          <a:lstStyle/>
          <a:p>
            <a:pPr algn="just"/>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TRÒ CHƠI</a:t>
            </a:r>
            <a:endParaRPr lang="en-US" sz="2400" dirty="0">
              <a:solidFill>
                <a:srgbClr val="FF0000"/>
              </a:solidFill>
              <a:latin typeface="Times New Roman" pitchFamily="18" charset="0"/>
              <a:cs typeface="Times New Roman" pitchFamily="18" charset="0"/>
            </a:endParaRPr>
          </a:p>
        </p:txBody>
      </p:sp>
      <p:sp>
        <p:nvSpPr>
          <p:cNvPr id="3" name="TextBox 2"/>
          <p:cNvSpPr txBox="1"/>
          <p:nvPr/>
        </p:nvSpPr>
        <p:spPr>
          <a:xfrm>
            <a:off x="76200" y="904785"/>
            <a:ext cx="8991600" cy="1200329"/>
          </a:xfrm>
          <a:prstGeom prst="rect">
            <a:avLst/>
          </a:prstGeom>
          <a:solidFill>
            <a:schemeClr val="accent2">
              <a:lumMod val="60000"/>
              <a:lumOff val="40000"/>
            </a:schemeClr>
          </a:solidFill>
        </p:spPr>
        <p:txBody>
          <a:bodyPr wrap="square" rtlCol="0">
            <a:spAutoFit/>
          </a:bodyPr>
          <a:lstStyle/>
          <a:p>
            <a:pPr algn="just"/>
            <a:r>
              <a:rPr lang="en-US" sz="3600" dirty="0" smtClean="0">
                <a:latin typeface="Times New Roman" pitchFamily="18" charset="0"/>
                <a:cs typeface="Times New Roman" pitchFamily="18" charset="0"/>
              </a:rPr>
              <a:t>Sắp xếp các nhóm động thực vật sau theo sơ đồ cây</a:t>
            </a:r>
            <a:endParaRPr lang="en-US" sz="2400" dirty="0">
              <a:solidFill>
                <a:srgbClr val="FF0000"/>
              </a:solidFill>
              <a:latin typeface="Times New Roman" pitchFamily="18" charset="0"/>
              <a:cs typeface="Times New Roman" pitchFamily="18" charset="0"/>
            </a:endParaRPr>
          </a:p>
        </p:txBody>
      </p:sp>
      <p:sp>
        <p:nvSpPr>
          <p:cNvPr id="4" name="TextBox 3"/>
          <p:cNvSpPr txBox="1"/>
          <p:nvPr/>
        </p:nvSpPr>
        <p:spPr>
          <a:xfrm>
            <a:off x="76200" y="2352585"/>
            <a:ext cx="8991600" cy="1200329"/>
          </a:xfrm>
          <a:prstGeom prst="rect">
            <a:avLst/>
          </a:prstGeom>
          <a:solidFill>
            <a:schemeClr val="accent2">
              <a:lumMod val="60000"/>
              <a:lumOff val="40000"/>
            </a:schemeClr>
          </a:solidFill>
        </p:spPr>
        <p:txBody>
          <a:bodyPr wrap="square" rtlCol="0">
            <a:spAutoFit/>
          </a:bodyPr>
          <a:lstStyle/>
          <a:p>
            <a:pPr algn="just"/>
            <a:r>
              <a:rPr lang="en-US" sz="3600" dirty="0" smtClean="0">
                <a:latin typeface="Times New Roman" pitchFamily="18" charset="0"/>
                <a:cs typeface="Times New Roman" pitchFamily="18" charset="0"/>
              </a:rPr>
              <a:t>Khoai lang, lua, ngô, cá, tôm, rau cải, cua ốc, nho, mít, táo</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8741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62400" y="2151280"/>
            <a:ext cx="3810000" cy="523220"/>
          </a:xfrm>
          <a:prstGeom prst="rect">
            <a:avLst/>
          </a:prstGeom>
          <a:solidFill>
            <a:srgbClr val="00CC00"/>
          </a:solidFill>
        </p:spPr>
        <p:txBody>
          <a:bodyPr wrap="square" rtlCol="0">
            <a:spAutoFit/>
          </a:bodyPr>
          <a:lstStyle/>
          <a:p>
            <a:r>
              <a:rPr lang="en-US" sz="2800" dirty="0">
                <a:latin typeface="Times New Roman" pitchFamily="18" charset="0"/>
                <a:cs typeface="Times New Roman" pitchFamily="18" charset="0"/>
              </a:rPr>
              <a:t>Khoai lang, lua, </a:t>
            </a:r>
            <a:r>
              <a:rPr lang="en-US" sz="2800" dirty="0" smtClean="0">
                <a:latin typeface="Times New Roman" pitchFamily="18" charset="0"/>
                <a:cs typeface="Times New Roman" pitchFamily="18" charset="0"/>
              </a:rPr>
              <a:t>ngô</a:t>
            </a:r>
            <a:endParaRPr lang="en-US" sz="2800" dirty="0">
              <a:solidFill>
                <a:srgbClr val="FF0000"/>
              </a:solidFill>
              <a:latin typeface="Times New Roman" pitchFamily="18" charset="0"/>
              <a:cs typeface="Times New Roman" pitchFamily="18" charset="0"/>
            </a:endParaRPr>
          </a:p>
        </p:txBody>
      </p:sp>
      <p:sp>
        <p:nvSpPr>
          <p:cNvPr id="6" name="TextBox 5"/>
          <p:cNvSpPr txBox="1"/>
          <p:nvPr/>
        </p:nvSpPr>
        <p:spPr>
          <a:xfrm>
            <a:off x="112486" y="1720393"/>
            <a:ext cx="1259114" cy="1384995"/>
          </a:xfrm>
          <a:prstGeom prst="rect">
            <a:avLst/>
          </a:prstGeom>
          <a:solidFill>
            <a:schemeClr val="accent2"/>
          </a:solidFill>
        </p:spPr>
        <p:txBody>
          <a:bodyPr wrap="square" rtlCol="0">
            <a:spAutoFit/>
          </a:bodyPr>
          <a:lstStyle/>
          <a:p>
            <a:pPr algn="ctr"/>
            <a:r>
              <a:rPr lang="en-US" sz="2800" dirty="0" smtClean="0">
                <a:latin typeface="Times New Roman" pitchFamily="18" charset="0"/>
                <a:cs typeface="Times New Roman" pitchFamily="18" charset="0"/>
              </a:rPr>
              <a:t>ĐỘNG THỰC VẬT</a:t>
            </a:r>
            <a:endParaRPr lang="en-US" sz="2800" dirty="0">
              <a:solidFill>
                <a:srgbClr val="FF0000"/>
              </a:solidFill>
              <a:latin typeface="Times New Roman" pitchFamily="18" charset="0"/>
              <a:cs typeface="Times New Roman" pitchFamily="18" charset="0"/>
            </a:endParaRPr>
          </a:p>
        </p:txBody>
      </p:sp>
      <p:sp>
        <p:nvSpPr>
          <p:cNvPr id="7" name="TextBox 6"/>
          <p:cNvSpPr txBox="1"/>
          <p:nvPr/>
        </p:nvSpPr>
        <p:spPr>
          <a:xfrm>
            <a:off x="2006600" y="768609"/>
            <a:ext cx="1041400" cy="954107"/>
          </a:xfrm>
          <a:prstGeom prst="rect">
            <a:avLst/>
          </a:prstGeom>
          <a:solidFill>
            <a:srgbClr val="FFC000"/>
          </a:solidFill>
        </p:spPr>
        <p:txBody>
          <a:bodyPr wrap="square" rtlCol="0">
            <a:spAutoFit/>
          </a:bodyPr>
          <a:lstStyle/>
          <a:p>
            <a:pPr algn="ctr"/>
            <a:r>
              <a:rPr lang="en-US" sz="2800" dirty="0" smtClean="0">
                <a:latin typeface="Times New Roman" pitchFamily="18" charset="0"/>
                <a:cs typeface="Times New Roman" pitchFamily="18" charset="0"/>
              </a:rPr>
              <a:t>Động vật</a:t>
            </a:r>
            <a:endParaRPr lang="en-US" sz="2800" dirty="0">
              <a:solidFill>
                <a:srgbClr val="FF0000"/>
              </a:solidFill>
              <a:latin typeface="Times New Roman" pitchFamily="18" charset="0"/>
              <a:cs typeface="Times New Roman" pitchFamily="18" charset="0"/>
            </a:endParaRPr>
          </a:p>
        </p:txBody>
      </p:sp>
      <p:sp>
        <p:nvSpPr>
          <p:cNvPr id="8" name="TextBox 7"/>
          <p:cNvSpPr txBox="1"/>
          <p:nvPr/>
        </p:nvSpPr>
        <p:spPr>
          <a:xfrm>
            <a:off x="2006600" y="2628334"/>
            <a:ext cx="990600" cy="954107"/>
          </a:xfrm>
          <a:prstGeom prst="rect">
            <a:avLst/>
          </a:prstGeom>
          <a:solidFill>
            <a:srgbClr val="92D050"/>
          </a:solidFill>
        </p:spPr>
        <p:txBody>
          <a:bodyPr wrap="square" rtlCol="0">
            <a:spAutoFit/>
          </a:bodyPr>
          <a:lstStyle/>
          <a:p>
            <a:pPr algn="ctr"/>
            <a:r>
              <a:rPr lang="en-US" sz="2800" dirty="0" smtClean="0">
                <a:latin typeface="Times New Roman" pitchFamily="18" charset="0"/>
                <a:cs typeface="Times New Roman" pitchFamily="18" charset="0"/>
              </a:rPr>
              <a:t>Thực vật</a:t>
            </a:r>
            <a:endParaRPr lang="en-US" sz="2800" dirty="0">
              <a:solidFill>
                <a:srgbClr val="FF0000"/>
              </a:solidFill>
              <a:latin typeface="Times New Roman" pitchFamily="18" charset="0"/>
              <a:cs typeface="Times New Roman" pitchFamily="18" charset="0"/>
            </a:endParaRPr>
          </a:p>
        </p:txBody>
      </p:sp>
      <p:sp>
        <p:nvSpPr>
          <p:cNvPr id="9" name="TextBox 8"/>
          <p:cNvSpPr txBox="1"/>
          <p:nvPr/>
        </p:nvSpPr>
        <p:spPr>
          <a:xfrm>
            <a:off x="3962400" y="303503"/>
            <a:ext cx="2057400" cy="523220"/>
          </a:xfrm>
          <a:prstGeom prst="rect">
            <a:avLst/>
          </a:prstGeom>
          <a:solidFill>
            <a:srgbClr val="00FFFF"/>
          </a:solidFill>
        </p:spPr>
        <p:txBody>
          <a:bodyPr wrap="square" rtlCol="0">
            <a:spAutoFit/>
          </a:bodyPr>
          <a:lstStyle/>
          <a:p>
            <a:pPr algn="ctr"/>
            <a:r>
              <a:rPr lang="en-US" sz="2800" dirty="0" smtClean="0">
                <a:latin typeface="Times New Roman" pitchFamily="18" charset="0"/>
                <a:cs typeface="Times New Roman" pitchFamily="18" charset="0"/>
              </a:rPr>
              <a:t>Tôm,</a:t>
            </a:r>
            <a:r>
              <a:rPr lang="en-US" sz="2800" dirty="0">
                <a:latin typeface="Times New Roman" pitchFamily="18" charset="0"/>
                <a:cs typeface="Times New Roman" pitchFamily="18" charset="0"/>
              </a:rPr>
              <a:t> cua</a:t>
            </a:r>
            <a:endParaRPr lang="en-US" sz="2800" dirty="0">
              <a:solidFill>
                <a:srgbClr val="FF0000"/>
              </a:solidFill>
              <a:latin typeface="Times New Roman" pitchFamily="18" charset="0"/>
              <a:cs typeface="Times New Roman" pitchFamily="18" charset="0"/>
            </a:endParaRPr>
          </a:p>
        </p:txBody>
      </p:sp>
      <p:sp>
        <p:nvSpPr>
          <p:cNvPr id="10" name="TextBox 9"/>
          <p:cNvSpPr txBox="1"/>
          <p:nvPr/>
        </p:nvSpPr>
        <p:spPr>
          <a:xfrm>
            <a:off x="3962400" y="1251098"/>
            <a:ext cx="1665514" cy="523220"/>
          </a:xfrm>
          <a:prstGeom prst="rect">
            <a:avLst/>
          </a:prstGeom>
          <a:solidFill>
            <a:srgbClr val="00FFFF"/>
          </a:solidFill>
        </p:spPr>
        <p:txBody>
          <a:bodyPr wrap="square" rtlCol="0">
            <a:spAutoFit/>
          </a:bodyPr>
          <a:lstStyle/>
          <a:p>
            <a:pPr algn="ctr"/>
            <a:r>
              <a:rPr lang="en-US" sz="2800" dirty="0">
                <a:latin typeface="Times New Roman" pitchFamily="18" charset="0"/>
                <a:cs typeface="Times New Roman" pitchFamily="18" charset="0"/>
              </a:rPr>
              <a:t>Cá</a:t>
            </a:r>
            <a:r>
              <a:rPr lang="en-US" sz="2800" dirty="0" smtClean="0">
                <a:latin typeface="Times New Roman" pitchFamily="18" charset="0"/>
                <a:cs typeface="Times New Roman" pitchFamily="18" charset="0"/>
              </a:rPr>
              <a:t>, Ốc</a:t>
            </a:r>
            <a:endParaRPr lang="en-US" sz="2800" dirty="0">
              <a:solidFill>
                <a:srgbClr val="FF0000"/>
              </a:solidFill>
              <a:latin typeface="Times New Roman" pitchFamily="18" charset="0"/>
              <a:cs typeface="Times New Roman" pitchFamily="18" charset="0"/>
            </a:endParaRPr>
          </a:p>
        </p:txBody>
      </p:sp>
      <p:sp>
        <p:nvSpPr>
          <p:cNvPr id="11" name="TextBox 10"/>
          <p:cNvSpPr txBox="1"/>
          <p:nvPr/>
        </p:nvSpPr>
        <p:spPr>
          <a:xfrm>
            <a:off x="3962400" y="3320831"/>
            <a:ext cx="3810000" cy="523220"/>
          </a:xfrm>
          <a:prstGeom prst="rect">
            <a:avLst/>
          </a:prstGeom>
          <a:solidFill>
            <a:srgbClr val="00CC00"/>
          </a:solidFill>
        </p:spPr>
        <p:txBody>
          <a:bodyPr wrap="square" rtlCol="0">
            <a:spAutoFit/>
          </a:bodyPr>
          <a:lstStyle/>
          <a:p>
            <a:r>
              <a:rPr lang="en-US" sz="2800" dirty="0" smtClean="0">
                <a:latin typeface="Times New Roman" pitchFamily="18" charset="0"/>
                <a:cs typeface="Times New Roman" pitchFamily="18" charset="0"/>
              </a:rPr>
              <a:t>Rau </a:t>
            </a:r>
            <a:r>
              <a:rPr lang="en-US" sz="2800" dirty="0">
                <a:latin typeface="Times New Roman" pitchFamily="18" charset="0"/>
                <a:cs typeface="Times New Roman" pitchFamily="18" charset="0"/>
              </a:rPr>
              <a:t>cải</a:t>
            </a:r>
            <a:r>
              <a:rPr lang="en-US" sz="2800" dirty="0" smtClean="0">
                <a:latin typeface="Times New Roman" pitchFamily="18" charset="0"/>
                <a:cs typeface="Times New Roman" pitchFamily="18" charset="0"/>
              </a:rPr>
              <a:t>, bí đao,  </a:t>
            </a:r>
            <a:endParaRPr lang="en-US" sz="2800" dirty="0">
              <a:solidFill>
                <a:srgbClr val="FF0000"/>
              </a:solidFill>
              <a:latin typeface="Times New Roman" pitchFamily="18" charset="0"/>
              <a:cs typeface="Times New Roman" pitchFamily="18" charset="0"/>
            </a:endParaRPr>
          </a:p>
        </p:txBody>
      </p:sp>
      <p:cxnSp>
        <p:nvCxnSpPr>
          <p:cNvPr id="13" name="Straight Arrow Connector 12"/>
          <p:cNvCxnSpPr>
            <a:stCxn id="6" idx="3"/>
            <a:endCxn id="7" idx="1"/>
          </p:cNvCxnSpPr>
          <p:nvPr/>
        </p:nvCxnSpPr>
        <p:spPr>
          <a:xfrm flipV="1">
            <a:off x="1371600" y="1245663"/>
            <a:ext cx="635000" cy="11672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8" idx="1"/>
          </p:cNvCxnSpPr>
          <p:nvPr/>
        </p:nvCxnSpPr>
        <p:spPr>
          <a:xfrm>
            <a:off x="1371600" y="2412891"/>
            <a:ext cx="635000" cy="6924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3"/>
            <a:endCxn id="9" idx="1"/>
          </p:cNvCxnSpPr>
          <p:nvPr/>
        </p:nvCxnSpPr>
        <p:spPr>
          <a:xfrm flipV="1">
            <a:off x="3048000" y="565113"/>
            <a:ext cx="914400" cy="680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a:endCxn id="10" idx="1"/>
          </p:cNvCxnSpPr>
          <p:nvPr/>
        </p:nvCxnSpPr>
        <p:spPr>
          <a:xfrm>
            <a:off x="3048000" y="1245663"/>
            <a:ext cx="914400" cy="2670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a:endCxn id="5" idx="1"/>
          </p:cNvCxnSpPr>
          <p:nvPr/>
        </p:nvCxnSpPr>
        <p:spPr>
          <a:xfrm flipV="1">
            <a:off x="2997200" y="2412890"/>
            <a:ext cx="965200" cy="6924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a:endCxn id="11" idx="1"/>
          </p:cNvCxnSpPr>
          <p:nvPr/>
        </p:nvCxnSpPr>
        <p:spPr>
          <a:xfrm>
            <a:off x="2997200" y="3105388"/>
            <a:ext cx="965200" cy="4770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984171" y="4248150"/>
            <a:ext cx="3810000" cy="523220"/>
          </a:xfrm>
          <a:prstGeom prst="rect">
            <a:avLst/>
          </a:prstGeom>
          <a:solidFill>
            <a:srgbClr val="00CC00"/>
          </a:solidFill>
        </p:spPr>
        <p:txBody>
          <a:bodyPr wrap="square" rtlCol="0">
            <a:spAutoFit/>
          </a:bodyPr>
          <a:lstStyle/>
          <a:p>
            <a:r>
              <a:rPr lang="en-US" sz="2800" dirty="0" smtClean="0">
                <a:latin typeface="Times New Roman" pitchFamily="18" charset="0"/>
                <a:cs typeface="Times New Roman" pitchFamily="18" charset="0"/>
              </a:rPr>
              <a:t>Nho</a:t>
            </a:r>
            <a:r>
              <a:rPr lang="en-US" sz="2800" dirty="0">
                <a:latin typeface="Times New Roman" pitchFamily="18" charset="0"/>
                <a:cs typeface="Times New Roman" pitchFamily="18" charset="0"/>
              </a:rPr>
              <a:t>, mít, táo</a:t>
            </a:r>
            <a:endParaRPr lang="en-US" sz="2800" b="1" dirty="0">
              <a:solidFill>
                <a:srgbClr val="FF0000"/>
              </a:solidFill>
              <a:latin typeface="Times New Roman" pitchFamily="18" charset="0"/>
              <a:cs typeface="Times New Roman" pitchFamily="18" charset="0"/>
            </a:endParaRPr>
          </a:p>
        </p:txBody>
      </p:sp>
      <p:cxnSp>
        <p:nvCxnSpPr>
          <p:cNvPr id="27" name="Straight Arrow Connector 26"/>
          <p:cNvCxnSpPr>
            <a:stCxn id="8" idx="3"/>
            <a:endCxn id="25" idx="1"/>
          </p:cNvCxnSpPr>
          <p:nvPr/>
        </p:nvCxnSpPr>
        <p:spPr>
          <a:xfrm>
            <a:off x="2997200" y="3105388"/>
            <a:ext cx="986971" cy="14043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1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19150"/>
            <a:ext cx="8686800" cy="4247317"/>
          </a:xfrm>
          <a:prstGeom prst="rect">
            <a:avLst/>
          </a:prstGeom>
          <a:solidFill>
            <a:srgbClr val="FFFF00"/>
          </a:solidFill>
        </p:spPr>
        <p:txBody>
          <a:bodyPr wrap="square" rtlCol="0">
            <a:spAutoFit/>
          </a:bodyPr>
          <a:lstStyle/>
          <a:p>
            <a:pPr algn="just"/>
            <a:r>
              <a:rPr lang="en-US" sz="5400" dirty="0" smtClean="0">
                <a:latin typeface="Times New Roman" pitchFamily="18" charset="0"/>
                <a:cs typeface="Times New Roman" pitchFamily="18" charset="0"/>
              </a:rPr>
              <a:t>	</a:t>
            </a:r>
            <a:r>
              <a:rPr lang="vi-VN" sz="5400" dirty="0">
                <a:latin typeface="+mj-lt"/>
              </a:rPr>
              <a:t> Sắp xếp là để dễ tìm, tìm được nhanh hơn. Để tìm được nhanh một đồ vật em cần phải biết trước đó các đồ vật đã được sắp xếp như thế nào. </a:t>
            </a:r>
            <a:endParaRPr lang="en-US" sz="4400" dirty="0" smtClean="0">
              <a:solidFill>
                <a:srgbClr val="FF0000"/>
              </a:solidFill>
              <a:latin typeface="+mj-lt"/>
              <a:cs typeface="Times New Roman" pitchFamily="18" charset="0"/>
            </a:endParaRPr>
          </a:p>
        </p:txBody>
      </p:sp>
      <p:sp>
        <p:nvSpPr>
          <p:cNvPr id="6" name="TextBox 5"/>
          <p:cNvSpPr txBox="1"/>
          <p:nvPr/>
        </p:nvSpPr>
        <p:spPr>
          <a:xfrm>
            <a:off x="685800" y="133350"/>
            <a:ext cx="2438400" cy="523220"/>
          </a:xfrm>
          <a:prstGeom prst="rect">
            <a:avLst/>
          </a:prstGeom>
          <a:solidFill>
            <a:srgbClr val="FFFF00"/>
          </a:solidFill>
        </p:spPr>
        <p:txBody>
          <a:bodyPr wrap="square" rtlCol="0">
            <a:spAutoFit/>
          </a:bodyPr>
          <a:lstStyle/>
          <a:p>
            <a:pPr algn="ctr"/>
            <a:r>
              <a:rPr lang="en-US" sz="2800" b="1" dirty="0" smtClean="0">
                <a:solidFill>
                  <a:srgbClr val="FF0000"/>
                </a:solidFill>
                <a:latin typeface="Times New Roman" pitchFamily="18" charset="0"/>
                <a:cs typeface="Times New Roman" pitchFamily="18" charset="0"/>
              </a:rPr>
              <a:t>KẾT LUẬN</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386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9075" y="133350"/>
            <a:ext cx="8610600" cy="461665"/>
          </a:xfrm>
          <a:prstGeom prst="rect">
            <a:avLst/>
          </a:prstGeom>
          <a:solidFill>
            <a:schemeClr val="accent6">
              <a:lumMod val="60000"/>
              <a:lumOff val="40000"/>
            </a:schemeClr>
          </a:solidFill>
        </p:spPr>
        <p:txBody>
          <a:bodyPr wrap="square" rtlCol="0">
            <a:spAutoFit/>
          </a:bodyPr>
          <a:lstStyle/>
          <a:p>
            <a:pPr algn="just"/>
            <a:r>
              <a:rPr lang="en-US" sz="2400" b="1" dirty="0" smtClean="0">
                <a:latin typeface="Times New Roman" pitchFamily="18" charset="0"/>
                <a:cs typeface="Times New Roman" pitchFamily="18" charset="0"/>
              </a:rPr>
              <a:t>2</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SƠ ĐỒ HÌNH CÂY BIỂU DIỄN SẮP XẾP, PHÂN LOẠI</a:t>
            </a:r>
            <a:endParaRPr lang="en-US" sz="2400" b="1" dirty="0">
              <a:latin typeface="Times New Roman" pitchFamily="18" charset="0"/>
              <a:cs typeface="Times New Roman" pitchFamily="18" charset="0"/>
            </a:endParaRPr>
          </a:p>
        </p:txBody>
      </p:sp>
      <p:sp>
        <p:nvSpPr>
          <p:cNvPr id="6" name="TextBox 5"/>
          <p:cNvSpPr txBox="1"/>
          <p:nvPr/>
        </p:nvSpPr>
        <p:spPr>
          <a:xfrm>
            <a:off x="28121" y="1352550"/>
            <a:ext cx="9086850" cy="2123658"/>
          </a:xfrm>
          <a:prstGeom prst="rect">
            <a:avLst/>
          </a:prstGeom>
          <a:solidFill>
            <a:schemeClr val="accent5">
              <a:lumMod val="40000"/>
              <a:lumOff val="60000"/>
            </a:schemeClr>
          </a:solidFill>
        </p:spPr>
        <p:txBody>
          <a:bodyPr wrap="square" rtlCol="0">
            <a:spAutoFit/>
          </a:bodyPr>
          <a:lstStyle/>
          <a:p>
            <a:pPr algn="just"/>
            <a:r>
              <a:rPr lang="vi-VN" sz="4400" dirty="0">
                <a:latin typeface="+mj-lt"/>
              </a:rPr>
              <a:t>Bạn Minh Khuê dùng sơ đồ ở Hình 1 để mô tả cách bạn ấy sắp xếp tủ sách của mình. </a:t>
            </a:r>
            <a:endParaRPr lang="en-US" sz="4400" dirty="0">
              <a:latin typeface="+mj-lt"/>
              <a:cs typeface="Times New Roman" pitchFamily="18" charset="0"/>
            </a:endParaRPr>
          </a:p>
        </p:txBody>
      </p:sp>
      <p:sp>
        <p:nvSpPr>
          <p:cNvPr id="2" name="TextBox 1"/>
          <p:cNvSpPr txBox="1"/>
          <p:nvPr/>
        </p:nvSpPr>
        <p:spPr>
          <a:xfrm>
            <a:off x="485775" y="742950"/>
            <a:ext cx="23622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HOẠT ĐỘNG 2</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8835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xit" presetSubtype="0" fill="hold" grpId="1" nodeType="clickEffect">
                                  <p:stCondLst>
                                    <p:cond delay="0"/>
                                  </p:stCondLst>
                                  <p:childTnLst>
                                    <p:animEffect transition="out" filter="fade">
                                      <p:cBhvr>
                                        <p:cTn id="16" dur="2000"/>
                                        <p:tgtEl>
                                          <p:spTgt spid="6"/>
                                        </p:tgtEl>
                                      </p:cBhvr>
                                    </p:animEffect>
                                    <p:anim calcmode="lin" valueType="num">
                                      <p:cBhvr>
                                        <p:cTn id="17"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6"/>
                                        </p:tgtEl>
                                        <p:attrNameLst>
                                          <p:attrName>ppt_h</p:attrName>
                                        </p:attrNameLst>
                                      </p:cBhvr>
                                      <p:tavLst>
                                        <p:tav tm="0">
                                          <p:val>
                                            <p:strVal val="ppt_h"/>
                                          </p:val>
                                        </p:tav>
                                        <p:tav tm="100000">
                                          <p:val>
                                            <p:strVal val="ppt_h"/>
                                          </p:val>
                                        </p:tav>
                                      </p:tavLst>
                                    </p:anim>
                                    <p:set>
                                      <p:cBhvr>
                                        <p:cTn id="19"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4142" y="343806"/>
            <a:ext cx="6934200" cy="646331"/>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Toàn bộ sách của Minh Khuê  </a:t>
            </a:r>
            <a:endParaRPr lang="en-US" sz="3600" dirty="0">
              <a:latin typeface="Times New Roman" pitchFamily="18" charset="0"/>
              <a:cs typeface="Times New Roman" pitchFamily="18" charset="0"/>
            </a:endParaRPr>
          </a:p>
        </p:txBody>
      </p:sp>
      <p:sp>
        <p:nvSpPr>
          <p:cNvPr id="7" name="TextBox 6"/>
          <p:cNvSpPr txBox="1"/>
          <p:nvPr/>
        </p:nvSpPr>
        <p:spPr>
          <a:xfrm>
            <a:off x="304800" y="2571750"/>
            <a:ext cx="2438400" cy="2308324"/>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Sách giáo khoa và vở bài tập lớp 3</a:t>
            </a:r>
            <a:endParaRPr lang="en-US" sz="3600" dirty="0">
              <a:latin typeface="Times New Roman" pitchFamily="18" charset="0"/>
              <a:cs typeface="Times New Roman" pitchFamily="18" charset="0"/>
            </a:endParaRPr>
          </a:p>
        </p:txBody>
      </p:sp>
      <p:sp>
        <p:nvSpPr>
          <p:cNvPr id="9" name="TextBox 8"/>
          <p:cNvSpPr txBox="1"/>
          <p:nvPr/>
        </p:nvSpPr>
        <p:spPr>
          <a:xfrm>
            <a:off x="3390899" y="2559957"/>
            <a:ext cx="2362200" cy="1754326"/>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 Sách, truyện thiếu nhi</a:t>
            </a:r>
          </a:p>
        </p:txBody>
      </p:sp>
      <p:sp>
        <p:nvSpPr>
          <p:cNvPr id="10" name="TextBox 9"/>
          <p:cNvSpPr txBox="1"/>
          <p:nvPr/>
        </p:nvSpPr>
        <p:spPr>
          <a:xfrm>
            <a:off x="6096000" y="2559957"/>
            <a:ext cx="2688772" cy="1200329"/>
          </a:xfrm>
          <a:prstGeom prst="rect">
            <a:avLst/>
          </a:prstGeom>
          <a:solidFill>
            <a:schemeClr val="accent2">
              <a:lumMod val="40000"/>
              <a:lumOff val="60000"/>
            </a:schemeClr>
          </a:solidFill>
        </p:spPr>
        <p:txBody>
          <a:bodyPr wrap="square" rtlCol="0">
            <a:spAutoFit/>
          </a:bodyPr>
          <a:lstStyle/>
          <a:p>
            <a:pPr algn="ctr"/>
            <a:r>
              <a:rPr lang="en-US" sz="3600" dirty="0" smtClean="0">
                <a:latin typeface="Times New Roman" pitchFamily="18" charset="0"/>
                <a:cs typeface="Times New Roman" pitchFamily="18" charset="0"/>
              </a:rPr>
              <a:t>Các loại sách khác</a:t>
            </a:r>
            <a:endParaRPr lang="en-US" sz="3600" dirty="0">
              <a:latin typeface="Times New Roman" pitchFamily="18" charset="0"/>
              <a:cs typeface="Times New Roman" pitchFamily="18" charset="0"/>
            </a:endParaRPr>
          </a:p>
        </p:txBody>
      </p:sp>
      <p:cxnSp>
        <p:nvCxnSpPr>
          <p:cNvPr id="12" name="Straight Arrow Connector 11"/>
          <p:cNvCxnSpPr>
            <a:endCxn id="7" idx="0"/>
          </p:cNvCxnSpPr>
          <p:nvPr/>
        </p:nvCxnSpPr>
        <p:spPr>
          <a:xfrm flipH="1">
            <a:off x="1524000" y="1008281"/>
            <a:ext cx="2990850" cy="156346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endCxn id="9" idx="0"/>
          </p:cNvCxnSpPr>
          <p:nvPr/>
        </p:nvCxnSpPr>
        <p:spPr>
          <a:xfrm>
            <a:off x="4514849" y="1008281"/>
            <a:ext cx="57150" cy="15516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endCxn id="10" idx="0"/>
          </p:cNvCxnSpPr>
          <p:nvPr/>
        </p:nvCxnSpPr>
        <p:spPr>
          <a:xfrm>
            <a:off x="4514849" y="1008281"/>
            <a:ext cx="2925537" cy="155167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3142</TotalTime>
  <Words>612</Words>
  <Application>Microsoft Office PowerPoint</Application>
  <PresentationFormat>On-screen Show (16:9)</PresentationFormat>
  <Paragraphs>62</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vt:lpstr>
      <vt:lpstr>HP-001</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67</cp:lastModifiedBy>
  <cp:revision>207</cp:revision>
  <dcterms:created xsi:type="dcterms:W3CDTF">2017-10-03T01:20:28Z</dcterms:created>
  <dcterms:modified xsi:type="dcterms:W3CDTF">2023-03-01T06:01:23Z</dcterms:modified>
</cp:coreProperties>
</file>