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1" r:id="rId1"/>
  </p:sldMasterIdLst>
  <p:notesMasterIdLst>
    <p:notesMasterId r:id="rId16"/>
  </p:notesMasterIdLst>
  <p:sldIdLst>
    <p:sldId id="327" r:id="rId2"/>
    <p:sldId id="351" r:id="rId3"/>
    <p:sldId id="328" r:id="rId4"/>
    <p:sldId id="353" r:id="rId5"/>
    <p:sldId id="385" r:id="rId6"/>
    <p:sldId id="386" r:id="rId7"/>
    <p:sldId id="376" r:id="rId8"/>
    <p:sldId id="387" r:id="rId9"/>
    <p:sldId id="390" r:id="rId10"/>
    <p:sldId id="391" r:id="rId11"/>
    <p:sldId id="388" r:id="rId12"/>
    <p:sldId id="389" r:id="rId13"/>
    <p:sldId id="340" r:id="rId14"/>
    <p:sldId id="310"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FF"/>
    <a:srgbClr val="00CC00"/>
    <a:srgbClr val="00FF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849" autoAdjust="0"/>
  </p:normalViewPr>
  <p:slideViewPr>
    <p:cSldViewPr>
      <p:cViewPr>
        <p:scale>
          <a:sx n="75" d="100"/>
          <a:sy n="75" d="100"/>
        </p:scale>
        <p:origin x="-1626" y="-78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100" d="100"/>
          <a:sy n="100" d="100"/>
        </p:scale>
        <p:origin x="-2592" y="7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6DB4D9-CB78-4D56-B892-028D3778355C}" type="datetimeFigureOut">
              <a:rPr lang="en-US" smtClean="0"/>
              <a:t>2/19/2023</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4A2CC9-6214-4A4F-A7F2-C474977A49D9}" type="slidenum">
              <a:rPr lang="en-US" smtClean="0"/>
              <a:t>‹#›</a:t>
            </a:fld>
            <a:endParaRPr lang="en-US" dirty="0"/>
          </a:p>
        </p:txBody>
      </p:sp>
    </p:spTree>
    <p:extLst>
      <p:ext uri="{BB962C8B-B14F-4D97-AF65-F5344CB8AC3E}">
        <p14:creationId xmlns:p14="http://schemas.microsoft.com/office/powerpoint/2010/main" val="328998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29967A-7568-4B43-ADFF-F109EFF199E4}" type="datetimeFigureOut">
              <a:rPr lang="en-US" smtClean="0"/>
              <a:t>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2899183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29967A-7568-4B43-ADFF-F109EFF199E4}" type="datetimeFigureOut">
              <a:rPr lang="en-US" smtClean="0"/>
              <a:t>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2925629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4"/>
            <a:ext cx="1971675" cy="435887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1"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29967A-7568-4B43-ADFF-F109EFF199E4}" type="datetimeFigureOut">
              <a:rPr lang="en-US" smtClean="0"/>
              <a:t>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2690373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extBox 1"/>
          <p:cNvSpPr txBox="1">
            <a:spLocks noChangeArrowheads="1"/>
          </p:cNvSpPr>
          <p:nvPr userDrawn="1"/>
        </p:nvSpPr>
        <p:spPr bwMode="auto">
          <a:xfrm>
            <a:off x="533400" y="457201"/>
            <a:ext cx="533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1"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BT&amp;TH số 3: Thao tác trên bảng</a:t>
            </a:r>
            <a:endParaRPr kumimoji="0" lang="vi-VN" altLang="en-US" sz="2400" b="1"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3" name="Rectangle 4"/>
          <p:cNvSpPr>
            <a:spLocks noGrp="1" noChangeArrowheads="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4" name="Rectangle 5"/>
          <p:cNvSpPr>
            <a:spLocks noGrp="1" noChangeArrowheads="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5" name="Rectangle 6"/>
          <p:cNvSpPr>
            <a:spLocks noGrp="1" noChangeArrowheads="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D17EB14-D66A-4676-92A4-03881C61F091}"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4071548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3888" y="3442098"/>
            <a:ext cx="7886700" cy="1125140"/>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44DE8D5-FADB-4070-88E7-7B5CF0C5DCB3}"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699974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667000" y="1485900"/>
            <a:ext cx="2819400" cy="3086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5638800" y="1485900"/>
            <a:ext cx="2819400" cy="3086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81D8597-DE7C-46D9-AA0A-98318070A285}"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487523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3888" y="1116806"/>
            <a:ext cx="3867150" cy="48101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3888" y="1645444"/>
            <a:ext cx="3867150" cy="298370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1850" y="1116806"/>
            <a:ext cx="3868738" cy="48101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1850" y="1645444"/>
            <a:ext cx="3868738" cy="298370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2EDA07B-E8E9-4AD7-9D49-812C4BDF930A}"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4159109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E1447C7-73A7-49A8-9072-0AB4175D801C}"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992764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788" y="740569"/>
            <a:ext cx="4629150" cy="365521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630239" y="1576388"/>
            <a:ext cx="2949575" cy="28194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5117518-C007-4C20-9FB3-A0C5308DF146}"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222334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extBox 1"/>
          <p:cNvSpPr txBox="1">
            <a:spLocks noChangeArrowheads="1"/>
          </p:cNvSpPr>
          <p:nvPr userDrawn="1"/>
        </p:nvSpPr>
        <p:spPr bwMode="auto">
          <a:xfrm>
            <a:off x="533400" y="457201"/>
            <a:ext cx="533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1"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BT&amp;TH số 3: Thao tác trên bảng</a:t>
            </a:r>
            <a:endParaRPr kumimoji="0" lang="vi-VN" altLang="en-US" sz="2400" b="1"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endParaRPr>
          </a:p>
        </p:txBody>
      </p:sp>
      <p:sp>
        <p:nvSpPr>
          <p:cNvPr id="3" name="Rectangle 4"/>
          <p:cNvSpPr>
            <a:spLocks noGrp="1" noChangeArrowheads="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4" name="Rectangle 5"/>
          <p:cNvSpPr>
            <a:spLocks noGrp="1" noChangeArrowheads="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5" name="Rectangle 6"/>
          <p:cNvSpPr>
            <a:spLocks noGrp="1" noChangeArrowheads="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D17EB14-D66A-4676-92A4-03881C61F091}"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41176919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3888" y="3442098"/>
            <a:ext cx="7886700" cy="1125140"/>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44DE8D5-FADB-4070-88E7-7B5CF0C5DCB3}"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6923292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29967A-7568-4B43-ADFF-F109EFF199E4}" type="datetimeFigureOut">
              <a:rPr lang="en-US" smtClean="0"/>
              <a:t>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30465581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667000" y="1485900"/>
            <a:ext cx="2819400" cy="3086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5638800" y="1485900"/>
            <a:ext cx="2819400" cy="30861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81D8597-DE7C-46D9-AA0A-98318070A285}"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657183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3888" y="1116806"/>
            <a:ext cx="3867150" cy="48101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3888" y="1645444"/>
            <a:ext cx="3867150" cy="298370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1850" y="1116806"/>
            <a:ext cx="3868738" cy="48101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1850" y="1645444"/>
            <a:ext cx="3868738" cy="298370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E2EDA07B-E8E9-4AD7-9D49-812C4BDF930A}"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2063431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E1447C7-73A7-49A8-9072-0AB4175D801C}"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814334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788" y="740569"/>
            <a:ext cx="4629150" cy="365521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630239" y="1576388"/>
            <a:ext cx="2949575" cy="28194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a:ea typeface="+mn-ea"/>
              <a:cs typeface="Arial" panose="020B0604020202020204" pitchFamily="34"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5117518-C007-4C20-9FB3-A0C5308DF146}" type="slidenum">
              <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616148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7F460CF7-1785-465E-A750-9D04373FCD58}"/>
              </a:ext>
            </a:extLst>
          </p:cNvPr>
          <p:cNvSpPr>
            <a:spLocks noGrp="1"/>
          </p:cNvSpPr>
          <p:nvPr>
            <p:ph type="dt" sz="half" idx="10"/>
          </p:nvPr>
        </p:nvSpPr>
        <p:spPr/>
        <p:txBody>
          <a:bodyPr/>
          <a:lstStyle/>
          <a:p>
            <a:fld id="{F7C12FCE-2274-483B-A722-0D11E37C17E7}" type="datetimeFigureOut">
              <a:rPr lang="vi-VN" smtClean="0"/>
              <a:t>19/02/2023</a:t>
            </a:fld>
            <a:endParaRPr lang="vi-VN"/>
          </a:p>
        </p:txBody>
      </p:sp>
      <p:sp>
        <p:nvSpPr>
          <p:cNvPr id="5" name="Footer Placeholder 4">
            <a:extLst>
              <a:ext uri="{FF2B5EF4-FFF2-40B4-BE49-F238E27FC236}">
                <a16:creationId xmlns="" xmlns:a16="http://schemas.microsoft.com/office/drawing/2014/main" id="{775BCE35-DB65-4384-A22F-8F9D0B3827B0}"/>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 xmlns:a16="http://schemas.microsoft.com/office/drawing/2014/main" id="{8BCCEDC5-AAC2-4449-822C-5E34F52EFCFD}"/>
              </a:ext>
            </a:extLst>
          </p:cNvPr>
          <p:cNvSpPr>
            <a:spLocks noGrp="1"/>
          </p:cNvSpPr>
          <p:nvPr>
            <p:ph type="sldNum" sz="quarter" idx="12"/>
          </p:nvPr>
        </p:nvSpPr>
        <p:spPr/>
        <p:txBody>
          <a:bodyPr/>
          <a:lstStyle/>
          <a:p>
            <a:fld id="{F4FDBE3C-7FF7-44CE-8611-1B757FD57DAF}" type="slidenum">
              <a:rPr lang="vi-VN" smtClean="0"/>
              <a:t>‹#›</a:t>
            </a:fld>
            <a:endParaRPr lang="vi-VN"/>
          </a:p>
        </p:txBody>
      </p:sp>
      <p:pic>
        <p:nvPicPr>
          <p:cNvPr id="11" name="Picture 10">
            <a:extLst>
              <a:ext uri="{FF2B5EF4-FFF2-40B4-BE49-F238E27FC236}">
                <a16:creationId xmlns="" xmlns:a16="http://schemas.microsoft.com/office/drawing/2014/main" id="{553ED81B-5C81-41B5-A703-04D07BE218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 y="0"/>
            <a:ext cx="7706773" cy="5143500"/>
          </a:xfrm>
          <a:prstGeom prst="rect">
            <a:avLst/>
          </a:prstGeom>
        </p:spPr>
      </p:pic>
      <p:sp>
        <p:nvSpPr>
          <p:cNvPr id="12" name="Rectangle 11">
            <a:extLst>
              <a:ext uri="{FF2B5EF4-FFF2-40B4-BE49-F238E27FC236}">
                <a16:creationId xmlns="" xmlns:a16="http://schemas.microsoft.com/office/drawing/2014/main" id="{AE3F4050-F618-4D2A-8919-9C50C32D8DA8}"/>
              </a:ext>
            </a:extLst>
          </p:cNvPr>
          <p:cNvSpPr/>
          <p:nvPr userDrawn="1"/>
        </p:nvSpPr>
        <p:spPr>
          <a:xfrm>
            <a:off x="2" y="-1"/>
            <a:ext cx="8265695" cy="5143501"/>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447562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5"/>
            <a:ext cx="7886700" cy="2139553"/>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3442099"/>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29967A-7568-4B43-ADFF-F109EFF199E4}" type="datetimeFigureOut">
              <a:rPr lang="en-US" smtClean="0"/>
              <a:t>2/19/2023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3330436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29967A-7568-4B43-ADFF-F109EFF199E4}" type="datetimeFigureOut">
              <a:rPr lang="en-US" smtClean="0"/>
              <a:t>2/19/2023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986469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5"/>
            <a:ext cx="7886700" cy="99417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1"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1"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29967A-7568-4B43-ADFF-F109EFF199E4}" type="datetimeFigureOut">
              <a:rPr lang="en-US" smtClean="0"/>
              <a:t>2/19/2023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403191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29967A-7568-4B43-ADFF-F109EFF199E4}" type="datetimeFigureOut">
              <a:rPr lang="en-US" smtClean="0"/>
              <a:t>2/19/2023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2741130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29967A-7568-4B43-ADFF-F109EFF199E4}" type="datetimeFigureOut">
              <a:rPr lang="en-US" smtClean="0"/>
              <a:t>2/19/2023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1185883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740570"/>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29967A-7568-4B43-ADFF-F109EFF199E4}" type="datetimeFigureOut">
              <a:rPr lang="en-US" smtClean="0"/>
              <a:t>2/19/2023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3572022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740570"/>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29967A-7568-4B43-ADFF-F109EFF199E4}" type="datetimeFigureOut">
              <a:rPr lang="en-US" smtClean="0"/>
              <a:t>2/19/2023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E6FE75-3C93-430E-A11F-0729BD227234}" type="slidenum">
              <a:rPr lang="en-US" smtClean="0"/>
              <a:t>‹#›</a:t>
            </a:fld>
            <a:endParaRPr lang="en-US" dirty="0"/>
          </a:p>
        </p:txBody>
      </p:sp>
    </p:spTree>
    <p:extLst>
      <p:ext uri="{BB962C8B-B14F-4D97-AF65-F5344CB8AC3E}">
        <p14:creationId xmlns:p14="http://schemas.microsoft.com/office/powerpoint/2010/main" val="3699875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5"/>
            <a:ext cx="7886700" cy="99417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8E29967A-7568-4B43-ADFF-F109EFF199E4}" type="datetimeFigureOut">
              <a:rPr lang="en-US" smtClean="0"/>
              <a:t>2/19/2023</a:t>
            </a:fld>
            <a:endParaRPr lang="en-US" dirty="0"/>
          </a:p>
        </p:txBody>
      </p:sp>
      <p:sp>
        <p:nvSpPr>
          <p:cNvPr id="5" name="Footer Placeholder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DDE6FE75-3C93-430E-A11F-0729BD227234}" type="slidenum">
              <a:rPr lang="en-US" smtClean="0"/>
              <a:t>‹#›</a:t>
            </a:fld>
            <a:endParaRPr lang="en-US" dirty="0"/>
          </a:p>
        </p:txBody>
      </p:sp>
    </p:spTree>
    <p:extLst>
      <p:ext uri="{BB962C8B-B14F-4D97-AF65-F5344CB8AC3E}">
        <p14:creationId xmlns:p14="http://schemas.microsoft.com/office/powerpoint/2010/main" val="252401263"/>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 id="2147483869" r:id="rId12"/>
    <p:sldLayoutId id="2147483870" r:id="rId13"/>
    <p:sldLayoutId id="2147483871" r:id="rId14"/>
    <p:sldLayoutId id="2147483872" r:id="rId15"/>
    <p:sldLayoutId id="2147483873" r:id="rId16"/>
    <p:sldLayoutId id="2147483874" r:id="rId17"/>
    <p:sldLayoutId id="2147483875" r:id="rId18"/>
    <p:sldLayoutId id="2147483876" r:id="rId19"/>
    <p:sldLayoutId id="2147483877" r:id="rId20"/>
    <p:sldLayoutId id="2147483878" r:id="rId21"/>
    <p:sldLayoutId id="2147483879" r:id="rId22"/>
    <p:sldLayoutId id="2147483880" r:id="rId23"/>
    <p:sldLayoutId id="2147483893" r:id="rId2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4" name="WordArt 14"/>
          <p:cNvSpPr>
            <a:spLocks noChangeArrowheads="1" noChangeShapeType="1" noTextEdit="1"/>
          </p:cNvSpPr>
          <p:nvPr/>
        </p:nvSpPr>
        <p:spPr bwMode="auto">
          <a:xfrm>
            <a:off x="2895602" y="518181"/>
            <a:ext cx="3200398" cy="742950"/>
          </a:xfrm>
          <a:prstGeom prst="rect">
            <a:avLst/>
          </a:prstGeom>
        </p:spPr>
        <p:txBody>
          <a:bodyPr wrap="none" fromWordArt="1">
            <a:prstTxWarp prst="textDeflate">
              <a:avLst>
                <a:gd name="adj" fmla="val 26227"/>
              </a:avLst>
            </a:prstTxWarp>
          </a:bodyPr>
          <a:lstStyle/>
          <a:p>
            <a:pPr algn="ctr"/>
            <a:r>
              <a:rPr lang="en-US" sz="2400" b="1" kern="10">
                <a:ln w="9525">
                  <a:solidFill>
                    <a:srgbClr val="FF0000"/>
                  </a:solidFill>
                  <a:round/>
                  <a:headEnd/>
                  <a:tailEnd/>
                </a:ln>
                <a:solidFill>
                  <a:srgbClr val="FF0000"/>
                </a:solidFill>
                <a:latin typeface="Cambria"/>
                <a:ea typeface="Cambria"/>
              </a:rPr>
              <a:t>Môn: Tin học</a:t>
            </a:r>
          </a:p>
        </p:txBody>
      </p:sp>
      <p:sp>
        <p:nvSpPr>
          <p:cNvPr id="5135" name="WordArt 15"/>
          <p:cNvSpPr>
            <a:spLocks noChangeArrowheads="1" noChangeShapeType="1" noTextEdit="1"/>
          </p:cNvSpPr>
          <p:nvPr/>
        </p:nvSpPr>
        <p:spPr bwMode="auto">
          <a:xfrm>
            <a:off x="3616778" y="1261131"/>
            <a:ext cx="1564822" cy="440532"/>
          </a:xfrm>
          <a:prstGeom prst="rect">
            <a:avLst/>
          </a:prstGeom>
        </p:spPr>
        <p:txBody>
          <a:bodyPr wrap="none" fromWordArt="1">
            <a:prstTxWarp prst="textPlain">
              <a:avLst>
                <a:gd name="adj" fmla="val 50000"/>
              </a:avLst>
            </a:prstTxWarp>
          </a:bodyPr>
          <a:lstStyle/>
          <a:p>
            <a:pPr algn="ctr"/>
            <a:r>
              <a:rPr lang="en-US" sz="1400" b="1" kern="10" dirty="0">
                <a:ln w="9525">
                  <a:solidFill>
                    <a:srgbClr val="FF0000"/>
                  </a:solidFill>
                  <a:round/>
                  <a:headEnd/>
                  <a:tailEnd/>
                </a:ln>
                <a:solidFill>
                  <a:srgbClr val="FF0000"/>
                </a:solidFill>
                <a:latin typeface="Cambria"/>
                <a:ea typeface="Cambria"/>
              </a:rPr>
              <a:t>Lớp: 3</a:t>
            </a:r>
          </a:p>
        </p:txBody>
      </p:sp>
      <p:sp>
        <p:nvSpPr>
          <p:cNvPr id="2" name="TextBox 1"/>
          <p:cNvSpPr txBox="1"/>
          <p:nvPr/>
        </p:nvSpPr>
        <p:spPr>
          <a:xfrm>
            <a:off x="644976" y="1718330"/>
            <a:ext cx="7660824" cy="892552"/>
          </a:xfrm>
          <a:prstGeom prst="rect">
            <a:avLst/>
          </a:prstGeom>
          <a:noFill/>
        </p:spPr>
        <p:txBody>
          <a:bodyPr wrap="square" rtlCol="0">
            <a:spAutoFit/>
          </a:bodyPr>
          <a:lstStyle/>
          <a:p>
            <a:pPr algn="ctr"/>
            <a:r>
              <a:rPr lang="en-US" altLang="en-US" sz="2400" b="1" dirty="0" smtClean="0">
                <a:solidFill>
                  <a:srgbClr val="FF0000"/>
                </a:solidFill>
                <a:latin typeface="Times New Roman" pitchFamily="18" charset="0"/>
                <a:cs typeface="Times New Roman" pitchFamily="18" charset="0"/>
              </a:rPr>
              <a:t>CHỦ ĐỀ E1: </a:t>
            </a:r>
          </a:p>
          <a:p>
            <a:pPr algn="ctr"/>
            <a:r>
              <a:rPr lang="en-US" sz="2800" b="1" dirty="0">
                <a:ln w="22225">
                  <a:noFill/>
                  <a:prstDash val="solid"/>
                </a:ln>
                <a:solidFill>
                  <a:srgbClr val="FF0000"/>
                </a:solidFill>
                <a:latin typeface="Cambria" panose="02040503050406030204" pitchFamily="18" charset="0"/>
                <a:ea typeface="Cambria" panose="02040503050406030204" pitchFamily="18" charset="0"/>
              </a:rPr>
              <a:t>LÀM QUAN VỚI BÀI TRÌNH CHIẾU ĐƠN </a:t>
            </a:r>
            <a:r>
              <a:rPr lang="en-US" sz="2800" b="1" dirty="0" smtClean="0">
                <a:ln w="22225">
                  <a:noFill/>
                  <a:prstDash val="solid"/>
                </a:ln>
                <a:solidFill>
                  <a:srgbClr val="FF0000"/>
                </a:solidFill>
                <a:latin typeface="Cambria" panose="02040503050406030204" pitchFamily="18" charset="0"/>
                <a:ea typeface="Cambria" panose="02040503050406030204" pitchFamily="18" charset="0"/>
              </a:rPr>
              <a:t>GIẢN</a:t>
            </a:r>
            <a:endParaRPr lang="en-US" sz="2800" b="1" dirty="0">
              <a:ln w="22225">
                <a:noFill/>
                <a:prstDash val="solid"/>
              </a:ln>
              <a:solidFill>
                <a:srgbClr val="FF0000"/>
              </a:solidFill>
              <a:latin typeface="Cambria" panose="02040503050406030204" pitchFamily="18" charset="0"/>
              <a:ea typeface="Cambria" panose="02040503050406030204" pitchFamily="18" charset="0"/>
            </a:endParaRPr>
          </a:p>
        </p:txBody>
      </p:sp>
      <p:sp>
        <p:nvSpPr>
          <p:cNvPr id="6" name="TextBox 5"/>
          <p:cNvSpPr txBox="1"/>
          <p:nvPr/>
        </p:nvSpPr>
        <p:spPr>
          <a:xfrm>
            <a:off x="85724" y="2800350"/>
            <a:ext cx="8905876" cy="461665"/>
          </a:xfrm>
          <a:prstGeom prst="rect">
            <a:avLst/>
          </a:prstGeom>
          <a:noFill/>
        </p:spPr>
        <p:txBody>
          <a:bodyPr wrap="square" rtlCol="0">
            <a:spAutoFit/>
          </a:bodyPr>
          <a:lstStyle/>
          <a:p>
            <a:pPr algn="ctr"/>
            <a:r>
              <a:rPr lang="vi-VN" altLang="en-US" sz="2000" b="1" u="sng" dirty="0" smtClean="0">
                <a:solidFill>
                  <a:srgbClr val="000099"/>
                </a:solidFill>
                <a:latin typeface="HP-001"/>
              </a:rPr>
              <a:t>BÀI </a:t>
            </a:r>
            <a:r>
              <a:rPr lang="en-US" altLang="en-US" sz="2000" b="1" u="sng" dirty="0">
                <a:solidFill>
                  <a:srgbClr val="000099"/>
                </a:solidFill>
                <a:latin typeface="HP-001"/>
              </a:rPr>
              <a:t>2</a:t>
            </a:r>
            <a:r>
              <a:rPr lang="vi-VN" altLang="en-US" sz="2000" b="1" dirty="0" smtClean="0">
                <a:solidFill>
                  <a:srgbClr val="000099"/>
                </a:solidFill>
                <a:latin typeface="HP-001"/>
              </a:rPr>
              <a:t>: </a:t>
            </a:r>
            <a:r>
              <a:rPr lang="en-US" altLang="en-US" sz="2400" b="1" dirty="0" smtClean="0">
                <a:solidFill>
                  <a:srgbClr val="000099"/>
                </a:solidFill>
                <a:latin typeface="Times New Roman" pitchFamily="18" charset="0"/>
                <a:cs typeface="Times New Roman" pitchFamily="18" charset="0"/>
              </a:rPr>
              <a:t>THÊM ẢNH VÀO TRANG TRÌNH CHIẾU</a:t>
            </a:r>
            <a:endParaRPr lang="en-US" sz="2000" b="1" dirty="0">
              <a:ln w="22225">
                <a:noFill/>
                <a:prstDash val="solid"/>
              </a:ln>
              <a:solidFill>
                <a:srgbClr val="FF0000"/>
              </a:solidFill>
              <a:latin typeface="Cambria" panose="02040503050406030204" pitchFamily="18" charset="0"/>
              <a:ea typeface="Cambria" panose="02040503050406030204" pitchFamily="18" charset="0"/>
            </a:endParaRPr>
          </a:p>
        </p:txBody>
      </p:sp>
      <p:sp>
        <p:nvSpPr>
          <p:cNvPr id="7" name="TextBox 6"/>
          <p:cNvSpPr txBox="1"/>
          <p:nvPr/>
        </p:nvSpPr>
        <p:spPr>
          <a:xfrm>
            <a:off x="1566862" y="-8870"/>
            <a:ext cx="5943600" cy="523220"/>
          </a:xfrm>
          <a:prstGeom prst="rect">
            <a:avLst/>
          </a:prstGeom>
          <a:noFill/>
        </p:spPr>
        <p:txBody>
          <a:bodyPr wrap="square" rtlCol="0">
            <a:spAutoFit/>
          </a:bodyPr>
          <a:lstStyle/>
          <a:p>
            <a:pPr algn="ctr"/>
            <a:r>
              <a:rPr lang="vi-VN" sz="2800" b="1" i="1" dirty="0" smtClean="0">
                <a:solidFill>
                  <a:srgbClr val="000099"/>
                </a:solidFill>
                <a:latin typeface="Times New Roman" panose="02020603050405020304" pitchFamily="18" charset="0"/>
                <a:cs typeface="Times New Roman" panose="02020603050405020304" pitchFamily="18" charset="0"/>
              </a:rPr>
              <a:t>Thứ năm, ngày </a:t>
            </a:r>
            <a:r>
              <a:rPr lang="en-US" sz="2800" b="1" i="1" dirty="0" smtClean="0">
                <a:solidFill>
                  <a:srgbClr val="000099"/>
                </a:solidFill>
                <a:latin typeface="Times New Roman" panose="02020603050405020304" pitchFamily="18" charset="0"/>
                <a:cs typeface="Times New Roman" panose="02020603050405020304" pitchFamily="18" charset="0"/>
              </a:rPr>
              <a:t>02</a:t>
            </a:r>
            <a:r>
              <a:rPr lang="vi-VN" sz="2800" b="1" i="1" dirty="0" smtClean="0">
                <a:solidFill>
                  <a:srgbClr val="000099"/>
                </a:solidFill>
                <a:latin typeface="Times New Roman" panose="02020603050405020304" pitchFamily="18" charset="0"/>
                <a:cs typeface="Times New Roman" panose="02020603050405020304" pitchFamily="18" charset="0"/>
              </a:rPr>
              <a:t> tháng 0</a:t>
            </a:r>
            <a:r>
              <a:rPr lang="en-US" sz="2800" b="1" i="1" dirty="0" smtClean="0">
                <a:solidFill>
                  <a:srgbClr val="000099"/>
                </a:solidFill>
                <a:latin typeface="Times New Roman" panose="02020603050405020304" pitchFamily="18" charset="0"/>
                <a:cs typeface="Times New Roman" panose="02020603050405020304" pitchFamily="18" charset="0"/>
              </a:rPr>
              <a:t>3</a:t>
            </a:r>
            <a:r>
              <a:rPr lang="vi-VN" sz="2800" b="1" i="1" dirty="0" smtClean="0">
                <a:solidFill>
                  <a:srgbClr val="000099"/>
                </a:solidFill>
                <a:latin typeface="Times New Roman" panose="02020603050405020304" pitchFamily="18" charset="0"/>
                <a:cs typeface="Times New Roman" panose="02020603050405020304" pitchFamily="18" charset="0"/>
              </a:rPr>
              <a:t> năm 2023</a:t>
            </a:r>
            <a:endParaRPr lang="en-US" sz="2800" b="1" i="1" dirty="0">
              <a:solidFill>
                <a:srgbClr val="000099"/>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8647231"/>
      </p:ext>
    </p:extLst>
  </p:cSld>
  <p:clrMapOvr>
    <a:masterClrMapping/>
  </p:clrMapOvr>
  <p:transition spd="slow">
    <p:push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9075" y="157698"/>
            <a:ext cx="8610600" cy="584775"/>
          </a:xfrm>
          <a:prstGeom prst="rect">
            <a:avLst/>
          </a:prstGeom>
          <a:solidFill>
            <a:schemeClr val="accent6">
              <a:lumMod val="60000"/>
              <a:lumOff val="40000"/>
            </a:schemeClr>
          </a:solidFill>
        </p:spPr>
        <p:txBody>
          <a:bodyPr wrap="square" rtlCol="0">
            <a:spAutoFit/>
          </a:bodyPr>
          <a:lstStyle/>
          <a:p>
            <a:pPr algn="just"/>
            <a:r>
              <a:rPr lang="en-US" sz="3200" b="1" dirty="0" smtClean="0">
                <a:latin typeface="Times New Roman (Headings)"/>
                <a:cs typeface="Times New Roman" pitchFamily="18" charset="0"/>
              </a:rPr>
              <a:t>VẬN DỤNG</a:t>
            </a:r>
            <a:endParaRPr lang="en-US" sz="2400" b="1" dirty="0">
              <a:latin typeface="Times New Roman (Headings)"/>
              <a:cs typeface="Times New Roman" pitchFamily="18" charset="0"/>
            </a:endParaRPr>
          </a:p>
        </p:txBody>
      </p:sp>
      <p:sp>
        <p:nvSpPr>
          <p:cNvPr id="6" name="TextBox 5"/>
          <p:cNvSpPr txBox="1"/>
          <p:nvPr/>
        </p:nvSpPr>
        <p:spPr>
          <a:xfrm>
            <a:off x="114300" y="919698"/>
            <a:ext cx="8877300" cy="3785652"/>
          </a:xfrm>
          <a:prstGeom prst="rect">
            <a:avLst/>
          </a:prstGeom>
          <a:solidFill>
            <a:schemeClr val="accent5">
              <a:lumMod val="40000"/>
              <a:lumOff val="60000"/>
            </a:schemeClr>
          </a:solidFill>
        </p:spPr>
        <p:txBody>
          <a:bodyPr wrap="square" rtlCol="0">
            <a:spAutoFit/>
          </a:bodyPr>
          <a:lstStyle/>
          <a:p>
            <a:pPr algn="just"/>
            <a:r>
              <a:rPr lang="vi-VN" sz="4000" dirty="0">
                <a:latin typeface="+mj-lt"/>
              </a:rPr>
              <a:t>Em hãy tạo một tập trình chiếu gồm có hai trang. Trang thứ nhất có tiêu đề: “Gia dinh em”. Trang thứ hai giới thiệu các thành viên trong gia đình và một hình ảnh minh hoạ về gia đình em. Lưu lại tập trình chiếu đó với tên là </a:t>
            </a:r>
            <a:r>
              <a:rPr lang="vi-VN" sz="4000" dirty="0" smtClean="0">
                <a:latin typeface="+mj-lt"/>
              </a:rPr>
              <a:t>GIA</a:t>
            </a:r>
            <a:r>
              <a:rPr lang="en-US" sz="4000" dirty="0" smtClean="0">
                <a:latin typeface="+mj-lt"/>
              </a:rPr>
              <a:t> </a:t>
            </a:r>
            <a:r>
              <a:rPr lang="vi-VN" sz="4000" dirty="0" smtClean="0">
                <a:latin typeface="+mj-lt"/>
              </a:rPr>
              <a:t>DINH. </a:t>
            </a:r>
            <a:endParaRPr lang="en-US" sz="4400" dirty="0">
              <a:latin typeface="+mj-lt"/>
              <a:cs typeface="Times New Roman" pitchFamily="18" charset="0"/>
            </a:endParaRPr>
          </a:p>
        </p:txBody>
      </p:sp>
    </p:spTree>
    <p:extLst>
      <p:ext uri="{BB962C8B-B14F-4D97-AF65-F5344CB8AC3E}">
        <p14:creationId xmlns:p14="http://schemas.microsoft.com/office/powerpoint/2010/main" val="2066869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xit" presetSubtype="0" fill="hold" grpId="1" nodeType="clickEffect">
                                  <p:stCondLst>
                                    <p:cond delay="0"/>
                                  </p:stCondLst>
                                  <p:childTnLst>
                                    <p:animEffect transition="out" filter="fade">
                                      <p:cBhvr>
                                        <p:cTn id="11" dur="2000"/>
                                        <p:tgtEl>
                                          <p:spTgt spid="6"/>
                                        </p:tgtEl>
                                      </p:cBhvr>
                                    </p:animEffect>
                                    <p:anim calcmode="lin" valueType="num">
                                      <p:cBhvr>
                                        <p:cTn id="12" dur="2000"/>
                                        <p:tgtEl>
                                          <p:spTgt spid="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3" dur="2000"/>
                                        <p:tgtEl>
                                          <p:spTgt spid="6"/>
                                        </p:tgtEl>
                                        <p:attrNameLst>
                                          <p:attrName>ppt_h</p:attrName>
                                        </p:attrNameLst>
                                      </p:cBhvr>
                                      <p:tavLst>
                                        <p:tav tm="0">
                                          <p:val>
                                            <p:strVal val="ppt_h"/>
                                          </p:val>
                                        </p:tav>
                                        <p:tav tm="100000">
                                          <p:val>
                                            <p:strVal val="ppt_h"/>
                                          </p:val>
                                        </p:tav>
                                      </p:tavLst>
                                    </p:anim>
                                    <p:set>
                                      <p:cBhvr>
                                        <p:cTn id="14"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13543" y="971550"/>
            <a:ext cx="6629400" cy="584775"/>
          </a:xfrm>
          <a:prstGeom prst="rect">
            <a:avLst/>
          </a:prstGeom>
          <a:solidFill>
            <a:schemeClr val="bg2">
              <a:lumMod val="90000"/>
            </a:schemeClr>
          </a:solidFill>
        </p:spPr>
        <p:txBody>
          <a:bodyPr wrap="square" rtlCol="0">
            <a:spAutoFit/>
          </a:bodyPr>
          <a:lstStyle/>
          <a:p>
            <a:pPr algn="ctr"/>
            <a:r>
              <a:rPr lang="en-US" sz="3200" b="1" dirty="0" smtClean="0">
                <a:solidFill>
                  <a:srgbClr val="FF0000"/>
                </a:solidFill>
                <a:latin typeface="Times New Roman" pitchFamily="18" charset="0"/>
                <a:cs typeface="Times New Roman" pitchFamily="18" charset="0"/>
              </a:rPr>
              <a:t>HỌC SINH THỰC HÀNH </a:t>
            </a:r>
            <a:endParaRPr lang="en-US" sz="3200" b="1" dirty="0">
              <a:solidFill>
                <a:srgbClr val="FF0000"/>
              </a:solidFill>
              <a:latin typeface="Times New Roman" pitchFamily="18" charset="0"/>
              <a:cs typeface="Times New Roman" pitchFamily="18" charset="0"/>
            </a:endParaRPr>
          </a:p>
        </p:txBody>
      </p:sp>
      <p:sp>
        <p:nvSpPr>
          <p:cNvPr id="5" name="TextBox 4"/>
          <p:cNvSpPr txBox="1"/>
          <p:nvPr/>
        </p:nvSpPr>
        <p:spPr>
          <a:xfrm>
            <a:off x="228600" y="2038350"/>
            <a:ext cx="8763000" cy="769441"/>
          </a:xfrm>
          <a:prstGeom prst="rect">
            <a:avLst/>
          </a:prstGeom>
          <a:solidFill>
            <a:srgbClr val="FFFF00"/>
          </a:solidFill>
        </p:spPr>
        <p:txBody>
          <a:bodyPr wrap="square" rtlCol="0">
            <a:spAutoFit/>
          </a:bodyPr>
          <a:lstStyle/>
          <a:p>
            <a:pPr algn="ctr"/>
            <a:r>
              <a:rPr lang="en-US" sz="4400" b="1" dirty="0" smtClean="0">
                <a:solidFill>
                  <a:srgbClr val="FF0000"/>
                </a:solidFill>
                <a:latin typeface="Times New Roman" pitchFamily="18" charset="0"/>
                <a:cs typeface="Times New Roman" pitchFamily="18" charset="0"/>
              </a:rPr>
              <a:t>THÊM HÌNH ẢNH ƯA THÍCH</a:t>
            </a:r>
            <a:endParaRPr lang="en-US" sz="4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67677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19050"/>
            <a:ext cx="2895600" cy="523220"/>
          </a:xfrm>
          <a:prstGeom prst="rect">
            <a:avLst/>
          </a:prstGeom>
          <a:solidFill>
            <a:schemeClr val="accent6">
              <a:lumMod val="60000"/>
              <a:lumOff val="40000"/>
            </a:schemeClr>
          </a:solid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GHI NHỚ</a:t>
            </a:r>
            <a:endParaRPr lang="en-US" sz="2800" b="1" dirty="0">
              <a:solidFill>
                <a:srgbClr val="FF0000"/>
              </a:solidFill>
              <a:latin typeface="Times New Roman" pitchFamily="18" charset="0"/>
              <a:cs typeface="Times New Roman" pitchFamily="18" charset="0"/>
            </a:endParaRPr>
          </a:p>
        </p:txBody>
      </p:sp>
      <p:sp>
        <p:nvSpPr>
          <p:cNvPr id="4" name="TextBox 3"/>
          <p:cNvSpPr txBox="1"/>
          <p:nvPr/>
        </p:nvSpPr>
        <p:spPr>
          <a:xfrm>
            <a:off x="0" y="529638"/>
            <a:ext cx="9144000" cy="4708981"/>
          </a:xfrm>
          <a:prstGeom prst="rect">
            <a:avLst/>
          </a:prstGeom>
          <a:solidFill>
            <a:srgbClr val="92D050"/>
          </a:solidFill>
        </p:spPr>
        <p:txBody>
          <a:bodyPr wrap="square" rtlCol="0">
            <a:spAutoFit/>
          </a:bodyPr>
          <a:lstStyle/>
          <a:p>
            <a:pPr algn="just"/>
            <a:r>
              <a:rPr lang="en-US" sz="4400" dirty="0" smtClean="0">
                <a:latin typeface="+mj-lt"/>
              </a:rPr>
              <a:t>	</a:t>
            </a:r>
            <a:r>
              <a:rPr lang="vi-VN" sz="3200" dirty="0"/>
              <a:t>Để mở tập trình chiếu đã có, trên bảng chọn File nháy chọn lệnh Open. Sau đó, chọn tệp cần mở trong thư mục lưu trữ và chọn Open. </a:t>
            </a:r>
            <a:endParaRPr lang="en-US" sz="3200" dirty="0" smtClean="0"/>
          </a:p>
          <a:p>
            <a:pPr algn="just"/>
            <a:r>
              <a:rPr lang="en-US" sz="3200" dirty="0"/>
              <a:t>	</a:t>
            </a:r>
            <a:r>
              <a:rPr lang="vi-VN" sz="3200" dirty="0" smtClean="0"/>
              <a:t>Các </a:t>
            </a:r>
            <a:r>
              <a:rPr lang="vi-VN" sz="3200" dirty="0"/>
              <a:t>bước để thêm ảnh vào trang trình chiếu mới</a:t>
            </a:r>
            <a:r>
              <a:rPr lang="vi-VN" sz="3200" dirty="0" smtClean="0"/>
              <a:t>:</a:t>
            </a:r>
            <a:endParaRPr lang="en-US" sz="3200" dirty="0" smtClean="0"/>
          </a:p>
          <a:p>
            <a:pPr algn="just"/>
            <a:r>
              <a:rPr lang="en-US" sz="3200" dirty="0" smtClean="0"/>
              <a:t>	1. </a:t>
            </a:r>
            <a:r>
              <a:rPr lang="vi-VN" sz="3200" dirty="0" smtClean="0"/>
              <a:t>Trên </a:t>
            </a:r>
            <a:r>
              <a:rPr lang="vi-VN" sz="3200" dirty="0"/>
              <a:t>dải lệnh Insert nháy chuột chọn lệnh Pictures. </a:t>
            </a:r>
            <a:endParaRPr lang="en-US" sz="3200" dirty="0"/>
          </a:p>
          <a:p>
            <a:pPr algn="just"/>
            <a:r>
              <a:rPr lang="en-US" sz="3200" dirty="0" smtClean="0"/>
              <a:t>	2. </a:t>
            </a:r>
            <a:r>
              <a:rPr lang="vi-VN" sz="3200" dirty="0" smtClean="0"/>
              <a:t>Mở </a:t>
            </a:r>
            <a:r>
              <a:rPr lang="vi-VN" sz="3200" dirty="0"/>
              <a:t>thư mục chứa ảnh, chọn ảnh cần thêm và nhảy chuột chọn Insert.</a:t>
            </a:r>
            <a:endParaRPr lang="en-US" sz="2800" dirty="0">
              <a:solidFill>
                <a:srgbClr val="FF0000"/>
              </a:solidFill>
              <a:latin typeface="+mj-lt"/>
              <a:cs typeface="Times New Roman" pitchFamily="18" charset="0"/>
            </a:endParaRPr>
          </a:p>
        </p:txBody>
      </p:sp>
    </p:spTree>
    <p:extLst>
      <p:ext uri="{BB962C8B-B14F-4D97-AF65-F5344CB8AC3E}">
        <p14:creationId xmlns:p14="http://schemas.microsoft.com/office/powerpoint/2010/main" val="287399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randombar(horizont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438150"/>
            <a:ext cx="2743200" cy="858438"/>
          </a:xfrm>
          <a:solidFill>
            <a:schemeClr val="accent6">
              <a:lumMod val="60000"/>
              <a:lumOff val="40000"/>
            </a:schemeClr>
          </a:solidFill>
        </p:spPr>
        <p:txBody>
          <a:bodyPr/>
          <a:lstStyle/>
          <a:p>
            <a:pPr algn="ctr"/>
            <a:r>
              <a:rPr lang="en-US" b="1" smtClean="0">
                <a:solidFill>
                  <a:srgbClr val="FF0000"/>
                </a:solidFill>
                <a:latin typeface="Times New Roman" pitchFamily="18" charset="0"/>
                <a:cs typeface="Times New Roman" pitchFamily="18" charset="0"/>
              </a:rPr>
              <a:t>DẶN DÒ</a:t>
            </a:r>
            <a:endParaRPr lang="en-US" b="1">
              <a:solidFill>
                <a:srgbClr val="FF0000"/>
              </a:solidFill>
              <a:latin typeface="Times New Roman" pitchFamily="18" charset="0"/>
              <a:cs typeface="Times New Roman" pitchFamily="18" charset="0"/>
            </a:endParaRPr>
          </a:p>
        </p:txBody>
      </p:sp>
      <p:sp>
        <p:nvSpPr>
          <p:cNvPr id="3" name="Title 1"/>
          <p:cNvSpPr txBox="1">
            <a:spLocks/>
          </p:cNvSpPr>
          <p:nvPr/>
        </p:nvSpPr>
        <p:spPr>
          <a:xfrm>
            <a:off x="533400" y="1504950"/>
            <a:ext cx="8077200" cy="1600200"/>
          </a:xfrm>
          <a:prstGeom prst="rect">
            <a:avLst/>
          </a:prstGeom>
          <a:solidFill>
            <a:schemeClr val="bg2"/>
          </a:solidFill>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3600" b="1" dirty="0" smtClean="0">
                <a:solidFill>
                  <a:srgbClr val="FF0000"/>
                </a:solidFill>
                <a:latin typeface="Times New Roman" pitchFamily="18" charset="0"/>
                <a:cs typeface="Times New Roman" pitchFamily="18" charset="0"/>
              </a:rPr>
              <a:t>Về </a:t>
            </a:r>
            <a:r>
              <a:rPr lang="en-US" sz="3600" b="1" smtClean="0">
                <a:solidFill>
                  <a:srgbClr val="FF0000"/>
                </a:solidFill>
                <a:latin typeface="Times New Roman" pitchFamily="18" charset="0"/>
                <a:cs typeface="Times New Roman" pitchFamily="18" charset="0"/>
              </a:rPr>
              <a:t>nhà học bài và chuẩn bị bài sau.</a:t>
            </a:r>
            <a:endParaRPr lang="en-US" sz="3600" b="1" dirty="0" smtClean="0">
              <a:solidFill>
                <a:srgbClr val="FF0000"/>
              </a:solidFill>
              <a:latin typeface="Times New Roman" pitchFamily="18" charset="0"/>
              <a:cs typeface="Times New Roman" pitchFamily="18" charset="0"/>
            </a:endParaRPr>
          </a:p>
        </p:txBody>
      </p:sp>
      <p:sp>
        <p:nvSpPr>
          <p:cNvPr id="4" name="Title 1"/>
          <p:cNvSpPr txBox="1">
            <a:spLocks/>
          </p:cNvSpPr>
          <p:nvPr/>
        </p:nvSpPr>
        <p:spPr>
          <a:xfrm>
            <a:off x="990600" y="3257550"/>
            <a:ext cx="7315200" cy="914400"/>
          </a:xfrm>
          <a:prstGeom prst="rect">
            <a:avLst/>
          </a:prstGeom>
          <a:solidFill>
            <a:schemeClr val="bg2"/>
          </a:solidFill>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3600" b="1" dirty="0" smtClean="0">
                <a:solidFill>
                  <a:srgbClr val="FF0000"/>
                </a:solidFill>
                <a:latin typeface="Times New Roman" pitchFamily="18" charset="0"/>
                <a:cs typeface="Times New Roman" pitchFamily="18" charset="0"/>
              </a:rPr>
              <a:t>Nhận xét tiết học</a:t>
            </a:r>
          </a:p>
        </p:txBody>
      </p:sp>
    </p:spTree>
    <p:extLst>
      <p:ext uri="{BB962C8B-B14F-4D97-AF65-F5344CB8AC3E}">
        <p14:creationId xmlns:p14="http://schemas.microsoft.com/office/powerpoint/2010/main" val="1657539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endParaRPr lang="en-US" smtClean="0"/>
          </a:p>
        </p:txBody>
      </p:sp>
      <p:pic>
        <p:nvPicPr>
          <p:cNvPr id="8195"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0638" y="-15478"/>
            <a:ext cx="9086850" cy="5128022"/>
          </a:xfrm>
        </p:spPr>
      </p:pic>
      <p:sp>
        <p:nvSpPr>
          <p:cNvPr id="5" name="Heart 4"/>
          <p:cNvSpPr/>
          <p:nvPr/>
        </p:nvSpPr>
        <p:spPr>
          <a:xfrm rot="1015216">
            <a:off x="2004370" y="260421"/>
            <a:ext cx="5131910" cy="3283784"/>
          </a:xfrm>
          <a:prstGeom prst="heart">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000" b="1" i="1" dirty="0" err="1" smtClean="0">
                <a:solidFill>
                  <a:srgbClr val="FF0000"/>
                </a:solidFill>
              </a:rPr>
              <a:t>Chúc</a:t>
            </a:r>
            <a:r>
              <a:rPr lang="en-US" sz="4000" b="1" i="1" dirty="0" smtClean="0">
                <a:solidFill>
                  <a:srgbClr val="FF0000"/>
                </a:solidFill>
              </a:rPr>
              <a:t> </a:t>
            </a:r>
            <a:r>
              <a:rPr lang="en-US" sz="4000" b="1" i="1" dirty="0" err="1" smtClean="0">
                <a:solidFill>
                  <a:srgbClr val="FF0000"/>
                </a:solidFill>
              </a:rPr>
              <a:t>các</a:t>
            </a:r>
            <a:r>
              <a:rPr lang="en-US" sz="4000" b="1" i="1" dirty="0" smtClean="0">
                <a:solidFill>
                  <a:srgbClr val="FF0000"/>
                </a:solidFill>
              </a:rPr>
              <a:t> </a:t>
            </a:r>
            <a:r>
              <a:rPr lang="en-US" sz="4000" b="1" i="1" dirty="0" err="1" smtClean="0">
                <a:solidFill>
                  <a:srgbClr val="FF0000"/>
                </a:solidFill>
              </a:rPr>
              <a:t>em</a:t>
            </a:r>
            <a:r>
              <a:rPr lang="en-US" sz="4000" b="1" i="1" dirty="0" smtClean="0">
                <a:solidFill>
                  <a:srgbClr val="FF0000"/>
                </a:solidFill>
              </a:rPr>
              <a:t> </a:t>
            </a:r>
            <a:r>
              <a:rPr lang="en-US" sz="4000" b="1" i="1" dirty="0" err="1" smtClean="0">
                <a:solidFill>
                  <a:srgbClr val="FF0000"/>
                </a:solidFill>
              </a:rPr>
              <a:t>chăm</a:t>
            </a:r>
            <a:r>
              <a:rPr lang="en-US" sz="4000" b="1" i="1" dirty="0" smtClean="0">
                <a:solidFill>
                  <a:srgbClr val="FF0000"/>
                </a:solidFill>
              </a:rPr>
              <a:t> </a:t>
            </a:r>
            <a:r>
              <a:rPr lang="en-US" sz="4000" b="1" i="1" dirty="0" err="1" smtClean="0">
                <a:solidFill>
                  <a:srgbClr val="FF0000"/>
                </a:solidFill>
              </a:rPr>
              <a:t>ngoan</a:t>
            </a:r>
            <a:r>
              <a:rPr lang="en-US" sz="4000" b="1" i="1" dirty="0" smtClean="0">
                <a:solidFill>
                  <a:srgbClr val="FF0000"/>
                </a:solidFill>
              </a:rPr>
              <a:t> </a:t>
            </a:r>
            <a:r>
              <a:rPr lang="en-US" sz="4000" b="1" i="1" dirty="0" err="1" smtClean="0">
                <a:solidFill>
                  <a:srgbClr val="FF0000"/>
                </a:solidFill>
              </a:rPr>
              <a:t>học</a:t>
            </a:r>
            <a:r>
              <a:rPr lang="en-US" sz="4000" b="1" i="1" dirty="0" smtClean="0">
                <a:solidFill>
                  <a:srgbClr val="FF0000"/>
                </a:solidFill>
              </a:rPr>
              <a:t> </a:t>
            </a:r>
            <a:r>
              <a:rPr lang="en-US" sz="4000" b="1" i="1" dirty="0" err="1" smtClean="0">
                <a:solidFill>
                  <a:srgbClr val="FF0000"/>
                </a:solidFill>
              </a:rPr>
              <a:t>giỏi</a:t>
            </a:r>
            <a:endParaRPr lang="en-US" sz="4000" b="1" i="1" dirty="0">
              <a:solidFill>
                <a:srgbClr val="FF0000"/>
              </a:solidFill>
            </a:endParaRPr>
          </a:p>
        </p:txBody>
      </p:sp>
      <p:sp>
        <p:nvSpPr>
          <p:cNvPr id="2" name="Freeform 1"/>
          <p:cNvSpPr/>
          <p:nvPr/>
        </p:nvSpPr>
        <p:spPr>
          <a:xfrm>
            <a:off x="2662774" y="2917209"/>
            <a:ext cx="1472498" cy="931460"/>
          </a:xfrm>
          <a:custGeom>
            <a:avLst/>
            <a:gdLst>
              <a:gd name="connsiteX0" fmla="*/ 1472498 w 1472498"/>
              <a:gd name="connsiteY0" fmla="*/ 0 h 1241947"/>
              <a:gd name="connsiteX1" fmla="*/ 1049417 w 1472498"/>
              <a:gd name="connsiteY1" fmla="*/ 109183 h 1241947"/>
              <a:gd name="connsiteX2" fmla="*/ 994826 w 1472498"/>
              <a:gd name="connsiteY2" fmla="*/ 136478 h 1241947"/>
              <a:gd name="connsiteX3" fmla="*/ 953883 w 1472498"/>
              <a:gd name="connsiteY3" fmla="*/ 150126 h 1241947"/>
              <a:gd name="connsiteX4" fmla="*/ 912939 w 1472498"/>
              <a:gd name="connsiteY4" fmla="*/ 177421 h 1241947"/>
              <a:gd name="connsiteX5" fmla="*/ 831053 w 1472498"/>
              <a:gd name="connsiteY5" fmla="*/ 204717 h 1241947"/>
              <a:gd name="connsiteX6" fmla="*/ 790110 w 1472498"/>
              <a:gd name="connsiteY6" fmla="*/ 218365 h 1241947"/>
              <a:gd name="connsiteX7" fmla="*/ 653632 w 1472498"/>
              <a:gd name="connsiteY7" fmla="*/ 232012 h 1241947"/>
              <a:gd name="connsiteX8" fmla="*/ 558098 w 1472498"/>
              <a:gd name="connsiteY8" fmla="*/ 259308 h 1241947"/>
              <a:gd name="connsiteX9" fmla="*/ 517154 w 1472498"/>
              <a:gd name="connsiteY9" fmla="*/ 272956 h 1241947"/>
              <a:gd name="connsiteX10" fmla="*/ 435268 w 1472498"/>
              <a:gd name="connsiteY10" fmla="*/ 286603 h 1241947"/>
              <a:gd name="connsiteX11" fmla="*/ 394325 w 1472498"/>
              <a:gd name="connsiteY11" fmla="*/ 313899 h 1241947"/>
              <a:gd name="connsiteX12" fmla="*/ 353381 w 1472498"/>
              <a:gd name="connsiteY12" fmla="*/ 327547 h 1241947"/>
              <a:gd name="connsiteX13" fmla="*/ 326086 w 1472498"/>
              <a:gd name="connsiteY13" fmla="*/ 368490 h 1241947"/>
              <a:gd name="connsiteX14" fmla="*/ 285142 w 1472498"/>
              <a:gd name="connsiteY14" fmla="*/ 423081 h 1241947"/>
              <a:gd name="connsiteX15" fmla="*/ 230551 w 1472498"/>
              <a:gd name="connsiteY15" fmla="*/ 464024 h 1241947"/>
              <a:gd name="connsiteX16" fmla="*/ 175960 w 1472498"/>
              <a:gd name="connsiteY16" fmla="*/ 559559 h 1241947"/>
              <a:gd name="connsiteX17" fmla="*/ 135017 w 1472498"/>
              <a:gd name="connsiteY17" fmla="*/ 586854 h 1241947"/>
              <a:gd name="connsiteX18" fmla="*/ 39483 w 1472498"/>
              <a:gd name="connsiteY18" fmla="*/ 627797 h 1241947"/>
              <a:gd name="connsiteX19" fmla="*/ 25835 w 1472498"/>
              <a:gd name="connsiteY19" fmla="*/ 818866 h 1241947"/>
              <a:gd name="connsiteX20" fmla="*/ 80426 w 1472498"/>
              <a:gd name="connsiteY20" fmla="*/ 900753 h 1241947"/>
              <a:gd name="connsiteX21" fmla="*/ 107722 w 1472498"/>
              <a:gd name="connsiteY21" fmla="*/ 1078174 h 1241947"/>
              <a:gd name="connsiteX22" fmla="*/ 175960 w 1472498"/>
              <a:gd name="connsiteY22" fmla="*/ 1160060 h 1241947"/>
              <a:gd name="connsiteX23" fmla="*/ 175960 w 1472498"/>
              <a:gd name="connsiteY23" fmla="*/ 1241947 h 1241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472498" h="1241947">
                <a:moveTo>
                  <a:pt x="1472498" y="0"/>
                </a:moveTo>
                <a:cubicBezTo>
                  <a:pt x="1324616" y="24647"/>
                  <a:pt x="1189036" y="39375"/>
                  <a:pt x="1049417" y="109183"/>
                </a:cubicBezTo>
                <a:cubicBezTo>
                  <a:pt x="1031220" y="118281"/>
                  <a:pt x="1013526" y="128464"/>
                  <a:pt x="994826" y="136478"/>
                </a:cubicBezTo>
                <a:cubicBezTo>
                  <a:pt x="981603" y="142145"/>
                  <a:pt x="966750" y="143692"/>
                  <a:pt x="953883" y="150126"/>
                </a:cubicBezTo>
                <a:cubicBezTo>
                  <a:pt x="939212" y="157461"/>
                  <a:pt x="927928" y="170759"/>
                  <a:pt x="912939" y="177421"/>
                </a:cubicBezTo>
                <a:cubicBezTo>
                  <a:pt x="886647" y="189106"/>
                  <a:pt x="858348" y="195618"/>
                  <a:pt x="831053" y="204717"/>
                </a:cubicBezTo>
                <a:cubicBezTo>
                  <a:pt x="817405" y="209266"/>
                  <a:pt x="804425" y="216934"/>
                  <a:pt x="790110" y="218365"/>
                </a:cubicBezTo>
                <a:lnTo>
                  <a:pt x="653632" y="232012"/>
                </a:lnTo>
                <a:lnTo>
                  <a:pt x="558098" y="259308"/>
                </a:lnTo>
                <a:cubicBezTo>
                  <a:pt x="544318" y="263442"/>
                  <a:pt x="531198" y="269835"/>
                  <a:pt x="517154" y="272956"/>
                </a:cubicBezTo>
                <a:cubicBezTo>
                  <a:pt x="490141" y="278959"/>
                  <a:pt x="462563" y="282054"/>
                  <a:pt x="435268" y="286603"/>
                </a:cubicBezTo>
                <a:cubicBezTo>
                  <a:pt x="421620" y="295702"/>
                  <a:pt x="408996" y="306563"/>
                  <a:pt x="394325" y="313899"/>
                </a:cubicBezTo>
                <a:cubicBezTo>
                  <a:pt x="381458" y="320333"/>
                  <a:pt x="364615" y="318560"/>
                  <a:pt x="353381" y="327547"/>
                </a:cubicBezTo>
                <a:cubicBezTo>
                  <a:pt x="340573" y="337793"/>
                  <a:pt x="335620" y="355143"/>
                  <a:pt x="326086" y="368490"/>
                </a:cubicBezTo>
                <a:cubicBezTo>
                  <a:pt x="312865" y="386999"/>
                  <a:pt x="301226" y="406997"/>
                  <a:pt x="285142" y="423081"/>
                </a:cubicBezTo>
                <a:cubicBezTo>
                  <a:pt x="269058" y="439165"/>
                  <a:pt x="248748" y="450376"/>
                  <a:pt x="230551" y="464024"/>
                </a:cubicBezTo>
                <a:cubicBezTo>
                  <a:pt x="219846" y="485434"/>
                  <a:pt x="195251" y="540268"/>
                  <a:pt x="175960" y="559559"/>
                </a:cubicBezTo>
                <a:cubicBezTo>
                  <a:pt x="164362" y="571157"/>
                  <a:pt x="149258" y="578716"/>
                  <a:pt x="135017" y="586854"/>
                </a:cubicBezTo>
                <a:cubicBezTo>
                  <a:pt x="87793" y="613839"/>
                  <a:pt x="85420" y="612485"/>
                  <a:pt x="39483" y="627797"/>
                </a:cubicBezTo>
                <a:cubicBezTo>
                  <a:pt x="-8024" y="699057"/>
                  <a:pt x="-12769" y="687612"/>
                  <a:pt x="25835" y="818866"/>
                </a:cubicBezTo>
                <a:cubicBezTo>
                  <a:pt x="35092" y="850338"/>
                  <a:pt x="80426" y="900753"/>
                  <a:pt x="80426" y="900753"/>
                </a:cubicBezTo>
                <a:cubicBezTo>
                  <a:pt x="80475" y="901145"/>
                  <a:pt x="97301" y="1057333"/>
                  <a:pt x="107722" y="1078174"/>
                </a:cubicBezTo>
                <a:cubicBezTo>
                  <a:pt x="127621" y="1117971"/>
                  <a:pt x="165700" y="1113888"/>
                  <a:pt x="175960" y="1160060"/>
                </a:cubicBezTo>
                <a:cubicBezTo>
                  <a:pt x="181881" y="1186706"/>
                  <a:pt x="175960" y="1214651"/>
                  <a:pt x="175960" y="1241947"/>
                </a:cubicBezTo>
              </a:path>
            </a:pathLst>
          </a:custGeom>
          <a:noFill/>
          <a:ln>
            <a:solidFill>
              <a:srgbClr val="0000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1952463"/>
      </p:ext>
    </p:extLst>
  </p:cSld>
  <p:clrMapOvr>
    <a:masterClrMapping/>
  </p:clrMapOvr>
  <p:transition spd="slow" advClick="0" advTm="6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86000" y="57150"/>
            <a:ext cx="4572000" cy="628650"/>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3600" b="1" dirty="0" smtClean="0">
                <a:solidFill>
                  <a:srgbClr val="000099"/>
                </a:solidFill>
                <a:latin typeface="Times New Roman" pitchFamily="18" charset="0"/>
                <a:cs typeface="Times New Roman" pitchFamily="18" charset="0"/>
              </a:rPr>
              <a:t>Khởi động</a:t>
            </a:r>
            <a:endParaRPr lang="en-US" sz="3600" b="1" dirty="0">
              <a:solidFill>
                <a:srgbClr val="000099"/>
              </a:solidFill>
              <a:latin typeface="Times New Roman" pitchFamily="18" charset="0"/>
              <a:cs typeface="Times New Roman" pitchFamily="18" charset="0"/>
            </a:endParaRPr>
          </a:p>
        </p:txBody>
      </p:sp>
      <p:sp>
        <p:nvSpPr>
          <p:cNvPr id="6" name="Title 1"/>
          <p:cNvSpPr txBox="1">
            <a:spLocks/>
          </p:cNvSpPr>
          <p:nvPr/>
        </p:nvSpPr>
        <p:spPr>
          <a:xfrm>
            <a:off x="283029" y="819150"/>
            <a:ext cx="8534400" cy="2971800"/>
          </a:xfrm>
          <a:prstGeom prst="rect">
            <a:avLst/>
          </a:prstGeom>
          <a:solidFill>
            <a:srgbClr val="00FFFF"/>
          </a:solidFill>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4800" dirty="0" smtClean="0">
                <a:latin typeface="Times New Roman" pitchFamily="18" charset="0"/>
                <a:cs typeface="Times New Roman" pitchFamily="18" charset="0"/>
              </a:rPr>
              <a:t>	Hôm trước các bạn đã tạo được trang trình chiếu. Để trang trình chiếu có thêm anh cho sinh động ta làm thế nào?</a:t>
            </a:r>
            <a:endParaRPr lang="en-US" sz="4800" dirty="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391572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a:ext uri="{FF2B5EF4-FFF2-40B4-BE49-F238E27FC236}">
                <a16:creationId xmlns="" xmlns:a16="http://schemas.microsoft.com/office/drawing/2014/main" id="{7B8445D9-16A8-4E49-88ED-489A25B311E8}"/>
              </a:ext>
            </a:extLst>
          </p:cNvPr>
          <p:cNvSpPr/>
          <p:nvPr/>
        </p:nvSpPr>
        <p:spPr>
          <a:xfrm>
            <a:off x="6781800" y="-24063"/>
            <a:ext cx="2542728" cy="5185610"/>
          </a:xfrm>
          <a:custGeom>
            <a:avLst/>
            <a:gdLst>
              <a:gd name="connsiteX0" fmla="*/ 2085474 w 5325979"/>
              <a:gd name="connsiteY0" fmla="*/ 0 h 6914147"/>
              <a:gd name="connsiteX1" fmla="*/ 5325979 w 5325979"/>
              <a:gd name="connsiteY1" fmla="*/ 0 h 6914147"/>
              <a:gd name="connsiteX2" fmla="*/ 5325979 w 5325979"/>
              <a:gd name="connsiteY2" fmla="*/ 6914147 h 6914147"/>
              <a:gd name="connsiteX3" fmla="*/ 2149642 w 5325979"/>
              <a:gd name="connsiteY3" fmla="*/ 6914147 h 6914147"/>
              <a:gd name="connsiteX4" fmla="*/ 0 w 5325979"/>
              <a:gd name="connsiteY4" fmla="*/ 3224463 h 6914147"/>
              <a:gd name="connsiteX5" fmla="*/ 2085474 w 5325979"/>
              <a:gd name="connsiteY5" fmla="*/ 0 h 6914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25979" h="6914147">
                <a:moveTo>
                  <a:pt x="2085474" y="0"/>
                </a:moveTo>
                <a:lnTo>
                  <a:pt x="5325979" y="0"/>
                </a:lnTo>
                <a:lnTo>
                  <a:pt x="5325979" y="6914147"/>
                </a:lnTo>
                <a:lnTo>
                  <a:pt x="2149642" y="6914147"/>
                </a:lnTo>
                <a:lnTo>
                  <a:pt x="0" y="3224463"/>
                </a:lnTo>
                <a:lnTo>
                  <a:pt x="2085474" y="0"/>
                </a:lnTo>
                <a:close/>
              </a:path>
            </a:pathLst>
          </a:custGeom>
          <a:solidFill>
            <a:srgbClr val="13A8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 name="Freeform: Shape 6">
            <a:extLst>
              <a:ext uri="{FF2B5EF4-FFF2-40B4-BE49-F238E27FC236}">
                <a16:creationId xmlns="" xmlns:a16="http://schemas.microsoft.com/office/drawing/2014/main" id="{72F1235B-A8B9-4405-9956-006F6DD40CF6}"/>
              </a:ext>
            </a:extLst>
          </p:cNvPr>
          <p:cNvSpPr/>
          <p:nvPr/>
        </p:nvSpPr>
        <p:spPr>
          <a:xfrm>
            <a:off x="6934200" y="-20538"/>
            <a:ext cx="914400" cy="5157000"/>
          </a:xfrm>
          <a:custGeom>
            <a:avLst/>
            <a:gdLst>
              <a:gd name="connsiteX0" fmla="*/ 2353456 w 2413417"/>
              <a:gd name="connsiteY0" fmla="*/ 29980 h 6865495"/>
              <a:gd name="connsiteX1" fmla="*/ 299804 w 2413417"/>
              <a:gd name="connsiteY1" fmla="*/ 3207895 h 6865495"/>
              <a:gd name="connsiteX2" fmla="*/ 2413417 w 2413417"/>
              <a:gd name="connsiteY2" fmla="*/ 6865495 h 6865495"/>
              <a:gd name="connsiteX3" fmla="*/ 2098623 w 2413417"/>
              <a:gd name="connsiteY3" fmla="*/ 6865495 h 6865495"/>
              <a:gd name="connsiteX4" fmla="*/ 0 w 2413417"/>
              <a:gd name="connsiteY4" fmla="*/ 3207895 h 6865495"/>
              <a:gd name="connsiteX5" fmla="*/ 2098623 w 2413417"/>
              <a:gd name="connsiteY5" fmla="*/ 0 h 6865495"/>
              <a:gd name="connsiteX6" fmla="*/ 2353456 w 2413417"/>
              <a:gd name="connsiteY6" fmla="*/ 29980 h 6865495"/>
              <a:gd name="connsiteX0" fmla="*/ 2383339 w 2413417"/>
              <a:gd name="connsiteY0" fmla="*/ 6074 h 6865495"/>
              <a:gd name="connsiteX1" fmla="*/ 299804 w 2413417"/>
              <a:gd name="connsiteY1" fmla="*/ 3207895 h 6865495"/>
              <a:gd name="connsiteX2" fmla="*/ 2413417 w 2413417"/>
              <a:gd name="connsiteY2" fmla="*/ 6865495 h 6865495"/>
              <a:gd name="connsiteX3" fmla="*/ 2098623 w 2413417"/>
              <a:gd name="connsiteY3" fmla="*/ 6865495 h 6865495"/>
              <a:gd name="connsiteX4" fmla="*/ 0 w 2413417"/>
              <a:gd name="connsiteY4" fmla="*/ 3207895 h 6865495"/>
              <a:gd name="connsiteX5" fmla="*/ 2098623 w 2413417"/>
              <a:gd name="connsiteY5" fmla="*/ 0 h 6865495"/>
              <a:gd name="connsiteX6" fmla="*/ 2383339 w 2413417"/>
              <a:gd name="connsiteY6" fmla="*/ 6074 h 6865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417" h="6865495">
                <a:moveTo>
                  <a:pt x="2383339" y="6074"/>
                </a:moveTo>
                <a:lnTo>
                  <a:pt x="299804" y="3207895"/>
                </a:lnTo>
                <a:lnTo>
                  <a:pt x="2413417" y="6865495"/>
                </a:lnTo>
                <a:lnTo>
                  <a:pt x="2098623" y="6865495"/>
                </a:lnTo>
                <a:lnTo>
                  <a:pt x="0" y="3207895"/>
                </a:lnTo>
                <a:lnTo>
                  <a:pt x="2098623" y="0"/>
                </a:lnTo>
                <a:lnTo>
                  <a:pt x="2383339" y="6074"/>
                </a:lnTo>
                <a:close/>
              </a:path>
            </a:pathLst>
          </a:custGeom>
          <a:solidFill>
            <a:srgbClr val="ED1C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25000"/>
              <a:t>        </a:t>
            </a:r>
            <a:endParaRPr lang="vi-VN" baseline="-25000"/>
          </a:p>
        </p:txBody>
      </p:sp>
      <p:sp>
        <p:nvSpPr>
          <p:cNvPr id="9" name="Freeform: Shape 8">
            <a:extLst>
              <a:ext uri="{FF2B5EF4-FFF2-40B4-BE49-F238E27FC236}">
                <a16:creationId xmlns="" xmlns:a16="http://schemas.microsoft.com/office/drawing/2014/main" id="{038AAE9D-C036-4EB2-9C17-5CB9FBC2D2CD}"/>
              </a:ext>
            </a:extLst>
          </p:cNvPr>
          <p:cNvSpPr/>
          <p:nvPr/>
        </p:nvSpPr>
        <p:spPr>
          <a:xfrm>
            <a:off x="6781800" y="-20538"/>
            <a:ext cx="990600" cy="5157000"/>
          </a:xfrm>
          <a:custGeom>
            <a:avLst/>
            <a:gdLst>
              <a:gd name="connsiteX0" fmla="*/ 2353456 w 2413417"/>
              <a:gd name="connsiteY0" fmla="*/ 29980 h 6865495"/>
              <a:gd name="connsiteX1" fmla="*/ 299804 w 2413417"/>
              <a:gd name="connsiteY1" fmla="*/ 3207895 h 6865495"/>
              <a:gd name="connsiteX2" fmla="*/ 2413417 w 2413417"/>
              <a:gd name="connsiteY2" fmla="*/ 6865495 h 6865495"/>
              <a:gd name="connsiteX3" fmla="*/ 2098623 w 2413417"/>
              <a:gd name="connsiteY3" fmla="*/ 6865495 h 6865495"/>
              <a:gd name="connsiteX4" fmla="*/ 0 w 2413417"/>
              <a:gd name="connsiteY4" fmla="*/ 3207895 h 6865495"/>
              <a:gd name="connsiteX5" fmla="*/ 2098623 w 2413417"/>
              <a:gd name="connsiteY5" fmla="*/ 0 h 6865495"/>
              <a:gd name="connsiteX6" fmla="*/ 2353456 w 2413417"/>
              <a:gd name="connsiteY6" fmla="*/ 29980 h 6865495"/>
              <a:gd name="connsiteX0" fmla="*/ 2383339 w 2413417"/>
              <a:gd name="connsiteY0" fmla="*/ 6074 h 6865495"/>
              <a:gd name="connsiteX1" fmla="*/ 299804 w 2413417"/>
              <a:gd name="connsiteY1" fmla="*/ 3207895 h 6865495"/>
              <a:gd name="connsiteX2" fmla="*/ 2413417 w 2413417"/>
              <a:gd name="connsiteY2" fmla="*/ 6865495 h 6865495"/>
              <a:gd name="connsiteX3" fmla="*/ 2098623 w 2413417"/>
              <a:gd name="connsiteY3" fmla="*/ 6865495 h 6865495"/>
              <a:gd name="connsiteX4" fmla="*/ 0 w 2413417"/>
              <a:gd name="connsiteY4" fmla="*/ 3207895 h 6865495"/>
              <a:gd name="connsiteX5" fmla="*/ 2098623 w 2413417"/>
              <a:gd name="connsiteY5" fmla="*/ 0 h 6865495"/>
              <a:gd name="connsiteX6" fmla="*/ 2383339 w 2413417"/>
              <a:gd name="connsiteY6" fmla="*/ 6074 h 6865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417" h="6865495">
                <a:moveTo>
                  <a:pt x="2383339" y="6074"/>
                </a:moveTo>
                <a:lnTo>
                  <a:pt x="299804" y="3207895"/>
                </a:lnTo>
                <a:lnTo>
                  <a:pt x="2413417" y="6865495"/>
                </a:lnTo>
                <a:lnTo>
                  <a:pt x="2098623" y="6865495"/>
                </a:lnTo>
                <a:lnTo>
                  <a:pt x="0" y="3207895"/>
                </a:lnTo>
                <a:lnTo>
                  <a:pt x="2098623" y="0"/>
                </a:lnTo>
                <a:lnTo>
                  <a:pt x="2383339" y="6074"/>
                </a:lnTo>
                <a:close/>
              </a:path>
            </a:pathLst>
          </a:custGeom>
          <a:solidFill>
            <a:srgbClr val="33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aseline="-25000"/>
              <a:t>        </a:t>
            </a:r>
            <a:endParaRPr lang="vi-VN" baseline="-25000"/>
          </a:p>
        </p:txBody>
      </p:sp>
      <p:sp>
        <p:nvSpPr>
          <p:cNvPr id="11" name="Title 1">
            <a:extLst>
              <a:ext uri="{FF2B5EF4-FFF2-40B4-BE49-F238E27FC236}">
                <a16:creationId xmlns="" xmlns:a16="http://schemas.microsoft.com/office/drawing/2014/main" id="{F1C62D11-13FB-4E2F-8A0D-851AAE498365}"/>
              </a:ext>
            </a:extLst>
          </p:cNvPr>
          <p:cNvSpPr txBox="1">
            <a:spLocks/>
          </p:cNvSpPr>
          <p:nvPr/>
        </p:nvSpPr>
        <p:spPr>
          <a:xfrm>
            <a:off x="30494" y="666750"/>
            <a:ext cx="7152250" cy="241134"/>
          </a:xfrm>
          <a:prstGeom prst="roundRect">
            <a:avLst/>
          </a:prstGeom>
          <a:solidFill>
            <a:schemeClr val="bg1">
              <a:lumMod val="85000"/>
              <a:alpha val="70000"/>
            </a:schemeClr>
          </a:solidFill>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000" b="1" dirty="0" smtClean="0">
                <a:solidFill>
                  <a:srgbClr val="FF0000"/>
                </a:solidFill>
                <a:latin typeface="Times New Roman" pitchFamily="18" charset="0"/>
                <a:cs typeface="Times New Roman" pitchFamily="18" charset="0"/>
              </a:rPr>
              <a:t>CHỦ ĐỀ </a:t>
            </a:r>
            <a:r>
              <a:rPr lang="en-US" altLang="en-US" sz="2000" b="1" dirty="0">
                <a:solidFill>
                  <a:srgbClr val="FF0000"/>
                </a:solidFill>
                <a:latin typeface="Times New Roman" pitchFamily="18" charset="0"/>
                <a:cs typeface="Times New Roman" pitchFamily="18" charset="0"/>
              </a:rPr>
              <a:t>E</a:t>
            </a:r>
            <a:r>
              <a:rPr lang="en-US" altLang="en-US" sz="2000" b="1" dirty="0" smtClean="0">
                <a:solidFill>
                  <a:srgbClr val="FF0000"/>
                </a:solidFill>
                <a:latin typeface="Times New Roman" pitchFamily="18" charset="0"/>
                <a:cs typeface="Times New Roman" pitchFamily="18" charset="0"/>
              </a:rPr>
              <a:t>1.</a:t>
            </a:r>
            <a:r>
              <a:rPr lang="en-US" altLang="en-US" sz="2000" b="1" dirty="0" smtClean="0">
                <a:solidFill>
                  <a:srgbClr val="000099"/>
                </a:solidFill>
                <a:latin typeface="Times New Roman" pitchFamily="18" charset="0"/>
                <a:cs typeface="Times New Roman" pitchFamily="18" charset="0"/>
              </a:rPr>
              <a:t> </a:t>
            </a:r>
            <a:r>
              <a:rPr lang="vi-VN" altLang="en-US" sz="1800" b="1" u="sng" dirty="0">
                <a:solidFill>
                  <a:srgbClr val="000099"/>
                </a:solidFill>
                <a:latin typeface="HP-001"/>
              </a:rPr>
              <a:t>BÀI </a:t>
            </a:r>
            <a:r>
              <a:rPr lang="en-US" altLang="en-US" sz="1800" b="1" u="sng" dirty="0" smtClean="0">
                <a:solidFill>
                  <a:srgbClr val="000099"/>
                </a:solidFill>
                <a:latin typeface="HP-001"/>
              </a:rPr>
              <a:t>2</a:t>
            </a:r>
            <a:r>
              <a:rPr lang="vi-VN" altLang="en-US" sz="1800" b="1" dirty="0" smtClean="0">
                <a:solidFill>
                  <a:srgbClr val="000099"/>
                </a:solidFill>
                <a:latin typeface="HP-001"/>
              </a:rPr>
              <a:t>: </a:t>
            </a:r>
            <a:r>
              <a:rPr lang="en-US" altLang="en-US" sz="1800" b="1" dirty="0" smtClean="0">
                <a:solidFill>
                  <a:srgbClr val="000099"/>
                </a:solidFill>
                <a:latin typeface="Times New Roman" pitchFamily="18" charset="0"/>
                <a:cs typeface="Times New Roman" pitchFamily="18" charset="0"/>
              </a:rPr>
              <a:t>THÊM ẢNH VÀO TRANG TRÌNH CHIẾU</a:t>
            </a:r>
            <a:endParaRPr lang="en-US" sz="1800" b="1" dirty="0">
              <a:ln w="22225">
                <a:noFill/>
                <a:prstDash val="solid"/>
              </a:ln>
              <a:solidFill>
                <a:srgbClr val="FF0000"/>
              </a:solidFill>
              <a:latin typeface="Cambria" panose="02040503050406030204" pitchFamily="18" charset="0"/>
              <a:ea typeface="Cambria" panose="02040503050406030204" pitchFamily="18" charset="0"/>
            </a:endParaRPr>
          </a:p>
        </p:txBody>
      </p:sp>
      <p:grpSp>
        <p:nvGrpSpPr>
          <p:cNvPr id="14" name="Group 13">
            <a:extLst>
              <a:ext uri="{FF2B5EF4-FFF2-40B4-BE49-F238E27FC236}">
                <a16:creationId xmlns="" xmlns:a16="http://schemas.microsoft.com/office/drawing/2014/main" id="{0753DC0D-9605-4FEF-B6F7-32D5AA4DF806}"/>
              </a:ext>
            </a:extLst>
          </p:cNvPr>
          <p:cNvGrpSpPr/>
          <p:nvPr/>
        </p:nvGrpSpPr>
        <p:grpSpPr>
          <a:xfrm>
            <a:off x="94907" y="895351"/>
            <a:ext cx="3199106" cy="527839"/>
            <a:chOff x="6281260" y="2889781"/>
            <a:chExt cx="2800229" cy="1041920"/>
          </a:xfrm>
        </p:grpSpPr>
        <p:pic>
          <p:nvPicPr>
            <p:cNvPr id="15" name="Picture 14">
              <a:extLst>
                <a:ext uri="{FF2B5EF4-FFF2-40B4-BE49-F238E27FC236}">
                  <a16:creationId xmlns="" xmlns:a16="http://schemas.microsoft.com/office/drawing/2014/main" id="{DE70D53D-A0A8-4208-AD34-3C6D809C37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81260" y="2889781"/>
              <a:ext cx="383820" cy="933738"/>
            </a:xfrm>
            <a:prstGeom prst="rect">
              <a:avLst/>
            </a:prstGeom>
          </p:spPr>
        </p:pic>
        <p:sp>
          <p:nvSpPr>
            <p:cNvPr id="16" name="TextBox 15">
              <a:extLst>
                <a:ext uri="{FF2B5EF4-FFF2-40B4-BE49-F238E27FC236}">
                  <a16:creationId xmlns="" xmlns:a16="http://schemas.microsoft.com/office/drawing/2014/main" id="{4D4824FE-1CFA-4AA7-A14C-C344D4683995}"/>
                </a:ext>
              </a:extLst>
            </p:cNvPr>
            <p:cNvSpPr txBox="1"/>
            <p:nvPr/>
          </p:nvSpPr>
          <p:spPr>
            <a:xfrm>
              <a:off x="7242418" y="3020404"/>
              <a:ext cx="1839071" cy="911297"/>
            </a:xfrm>
            <a:prstGeom prst="rect">
              <a:avLst/>
            </a:prstGeom>
            <a:noFill/>
          </p:spPr>
          <p:txBody>
            <a:bodyPr wrap="square" rtlCol="0" anchor="ctr">
              <a:spAutoFit/>
            </a:bodyPr>
            <a:lstStyle/>
            <a:p>
              <a:pPr algn="ctr"/>
              <a:r>
                <a:rPr lang="en-US" sz="2400" b="1" dirty="0" smtClean="0">
                  <a:latin typeface="Cambria" panose="02040503050406030204" pitchFamily="18" charset="0"/>
                  <a:ea typeface="Cambria" panose="02040503050406030204" pitchFamily="18" charset="0"/>
                  <a:cs typeface="Arial" panose="020B0604020202020204" pitchFamily="34" charset="0"/>
                </a:rPr>
                <a:t>MỤC TIÊU</a:t>
              </a:r>
              <a:endParaRPr lang="en-US" sz="2400" b="1" dirty="0">
                <a:latin typeface="Cambria" panose="02040503050406030204" pitchFamily="18" charset="0"/>
                <a:ea typeface="Cambria" panose="02040503050406030204" pitchFamily="18" charset="0"/>
                <a:cs typeface="Arial" panose="020B0604020202020204" pitchFamily="34" charset="0"/>
              </a:endParaRPr>
            </a:p>
          </p:txBody>
        </p:sp>
      </p:grpSp>
      <p:sp>
        <p:nvSpPr>
          <p:cNvPr id="18" name="Rectangle 17">
            <a:extLst>
              <a:ext uri="{FF2B5EF4-FFF2-40B4-BE49-F238E27FC236}">
                <a16:creationId xmlns="" xmlns:a16="http://schemas.microsoft.com/office/drawing/2014/main" id="{E5F9E044-053E-40B9-8B2B-F8E8CF98B6F2}"/>
              </a:ext>
            </a:extLst>
          </p:cNvPr>
          <p:cNvSpPr/>
          <p:nvPr/>
        </p:nvSpPr>
        <p:spPr>
          <a:xfrm>
            <a:off x="7182744" y="943511"/>
            <a:ext cx="2189856" cy="1323439"/>
          </a:xfrm>
          <a:prstGeom prst="rect">
            <a:avLst/>
          </a:prstGeom>
          <a:noFill/>
        </p:spPr>
        <p:txBody>
          <a:bodyPr wrap="square" lIns="91440" tIns="45720" rIns="91440" bIns="45720">
            <a:spAutoFit/>
          </a:bodyPr>
          <a:lstStyle/>
          <a:p>
            <a:pPr algn="ctr"/>
            <a:r>
              <a:rPr lang="en-US" sz="2000" b="1" dirty="0">
                <a:ln w="22225">
                  <a:noFill/>
                  <a:prstDash val="solid"/>
                </a:ln>
                <a:solidFill>
                  <a:schemeClr val="bg1"/>
                </a:solidFill>
                <a:effectLst/>
                <a:latin typeface="Cambria" panose="02040503050406030204" pitchFamily="18" charset="0"/>
                <a:ea typeface="Cambria" panose="02040503050406030204" pitchFamily="18" charset="0"/>
              </a:rPr>
              <a:t>CHỦ ĐỀ </a:t>
            </a:r>
            <a:r>
              <a:rPr lang="en-US" sz="2000" b="1" dirty="0">
                <a:ln w="22225">
                  <a:noFill/>
                  <a:prstDash val="solid"/>
                </a:ln>
                <a:solidFill>
                  <a:schemeClr val="bg1"/>
                </a:solidFill>
                <a:latin typeface="Cambria" panose="02040503050406030204" pitchFamily="18" charset="0"/>
                <a:ea typeface="Cambria" panose="02040503050406030204" pitchFamily="18" charset="0"/>
              </a:rPr>
              <a:t>E</a:t>
            </a:r>
            <a:r>
              <a:rPr lang="en-US" sz="2000" b="1" dirty="0" smtClean="0">
                <a:ln w="22225">
                  <a:noFill/>
                  <a:prstDash val="solid"/>
                </a:ln>
                <a:solidFill>
                  <a:schemeClr val="bg1"/>
                </a:solidFill>
                <a:effectLst/>
                <a:latin typeface="Cambria" panose="02040503050406030204" pitchFamily="18" charset="0"/>
                <a:ea typeface="Cambria" panose="02040503050406030204" pitchFamily="18" charset="0"/>
              </a:rPr>
              <a:t>1:</a:t>
            </a:r>
            <a:endParaRPr lang="en-US" sz="2000" b="1" dirty="0">
              <a:ln w="22225">
                <a:noFill/>
                <a:prstDash val="solid"/>
              </a:ln>
              <a:solidFill>
                <a:schemeClr val="bg1"/>
              </a:solidFill>
              <a:effectLst/>
              <a:latin typeface="Cambria" panose="02040503050406030204" pitchFamily="18" charset="0"/>
              <a:ea typeface="Cambria" panose="02040503050406030204" pitchFamily="18" charset="0"/>
            </a:endParaRPr>
          </a:p>
          <a:p>
            <a:pPr algn="ctr"/>
            <a:r>
              <a:rPr lang="en-US" sz="2000" b="1" dirty="0">
                <a:ln w="22225">
                  <a:noFill/>
                  <a:prstDash val="solid"/>
                </a:ln>
                <a:solidFill>
                  <a:schemeClr val="bg1"/>
                </a:solidFill>
                <a:latin typeface="Cambria" panose="02040503050406030204" pitchFamily="18" charset="0"/>
                <a:ea typeface="Cambria" panose="02040503050406030204" pitchFamily="18" charset="0"/>
              </a:rPr>
              <a:t>LÀM QUAN VỚI BÀI TRÌNH CHIẾU ĐƠN GIẢN</a:t>
            </a:r>
          </a:p>
        </p:txBody>
      </p:sp>
      <p:pic>
        <p:nvPicPr>
          <p:cNvPr id="19" name="Picture 18">
            <a:extLst>
              <a:ext uri="{FF2B5EF4-FFF2-40B4-BE49-F238E27FC236}">
                <a16:creationId xmlns="" xmlns:a16="http://schemas.microsoft.com/office/drawing/2014/main" id="{0EF9B328-B912-4A8F-BEBE-C0064204C28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575662" y="2584275"/>
            <a:ext cx="1568338" cy="1470367"/>
          </a:xfrm>
          <a:prstGeom prst="rect">
            <a:avLst/>
          </a:prstGeom>
        </p:spPr>
      </p:pic>
      <p:sp>
        <p:nvSpPr>
          <p:cNvPr id="2" name="TextBox 1"/>
          <p:cNvSpPr txBox="1"/>
          <p:nvPr/>
        </p:nvSpPr>
        <p:spPr>
          <a:xfrm>
            <a:off x="1094318" y="-19050"/>
            <a:ext cx="4696882" cy="400110"/>
          </a:xfrm>
          <a:prstGeom prst="rect">
            <a:avLst/>
          </a:prstGeom>
          <a:noFill/>
        </p:spPr>
        <p:txBody>
          <a:bodyPr wrap="square" rtlCol="0">
            <a:spAutoFit/>
          </a:bodyPr>
          <a:lstStyle/>
          <a:p>
            <a:pPr algn="ctr"/>
            <a:r>
              <a:rPr lang="vi-VN" sz="2000" b="1" dirty="0" smtClean="0">
                <a:latin typeface="Times New Roman" pitchFamily="18" charset="0"/>
                <a:cs typeface="Times New Roman" pitchFamily="18" charset="0"/>
              </a:rPr>
              <a:t>Thứ năm, ngày </a:t>
            </a:r>
            <a:r>
              <a:rPr lang="en-US" sz="2000" b="1" dirty="0" smtClean="0">
                <a:latin typeface="Times New Roman" pitchFamily="18" charset="0"/>
                <a:cs typeface="Times New Roman" pitchFamily="18" charset="0"/>
              </a:rPr>
              <a:t>02</a:t>
            </a:r>
            <a:r>
              <a:rPr lang="vi-VN" sz="2000" b="1" dirty="0" smtClean="0">
                <a:latin typeface="Times New Roman" pitchFamily="18" charset="0"/>
                <a:cs typeface="Times New Roman" pitchFamily="18" charset="0"/>
              </a:rPr>
              <a:t> </a:t>
            </a:r>
            <a:r>
              <a:rPr lang="vi-VN" sz="2000" b="1" dirty="0" smtClean="0">
                <a:latin typeface="Times New Roman" pitchFamily="18" charset="0"/>
                <a:cs typeface="Times New Roman" pitchFamily="18" charset="0"/>
              </a:rPr>
              <a:t>tháng </a:t>
            </a:r>
            <a:r>
              <a:rPr lang="vi-VN" sz="2000" b="1" dirty="0" smtClean="0">
                <a:latin typeface="Times New Roman" pitchFamily="18" charset="0"/>
                <a:cs typeface="Times New Roman" pitchFamily="18" charset="0"/>
              </a:rPr>
              <a:t>0</a:t>
            </a:r>
            <a:r>
              <a:rPr lang="en-US" sz="2000" b="1" smtClean="0">
                <a:latin typeface="Times New Roman" pitchFamily="18" charset="0"/>
                <a:cs typeface="Times New Roman" pitchFamily="18" charset="0"/>
              </a:rPr>
              <a:t>3</a:t>
            </a:r>
            <a:r>
              <a:rPr lang="vi-VN" sz="2000" b="1" smtClean="0">
                <a:latin typeface="Times New Roman" pitchFamily="18" charset="0"/>
                <a:cs typeface="Times New Roman" pitchFamily="18" charset="0"/>
              </a:rPr>
              <a:t> </a:t>
            </a:r>
            <a:r>
              <a:rPr lang="vi-VN" sz="2000" b="1" dirty="0" smtClean="0">
                <a:latin typeface="Times New Roman" pitchFamily="18" charset="0"/>
                <a:cs typeface="Times New Roman" pitchFamily="18" charset="0"/>
              </a:rPr>
              <a:t>năm 2023</a:t>
            </a:r>
            <a:endParaRPr lang="en-US" sz="2000" b="1" dirty="0">
              <a:latin typeface="Times New Roman" pitchFamily="18" charset="0"/>
              <a:cs typeface="Times New Roman" pitchFamily="18" charset="0"/>
            </a:endParaRPr>
          </a:p>
        </p:txBody>
      </p:sp>
      <p:sp>
        <p:nvSpPr>
          <p:cNvPr id="17" name="TextBox 16"/>
          <p:cNvSpPr txBox="1"/>
          <p:nvPr/>
        </p:nvSpPr>
        <p:spPr>
          <a:xfrm>
            <a:off x="1963155" y="297418"/>
            <a:ext cx="3054927" cy="369332"/>
          </a:xfrm>
          <a:prstGeom prst="rect">
            <a:avLst/>
          </a:prstGeom>
          <a:noFill/>
        </p:spPr>
        <p:txBody>
          <a:bodyPr wrap="square" rtlCol="0">
            <a:spAutoFit/>
          </a:bodyPr>
          <a:lstStyle/>
          <a:p>
            <a:pPr algn="ctr"/>
            <a:r>
              <a:rPr lang="en-US" b="1" smtClean="0"/>
              <a:t>Môn: Tin học</a:t>
            </a:r>
            <a:endParaRPr lang="en-US" b="1"/>
          </a:p>
        </p:txBody>
      </p:sp>
      <p:sp>
        <p:nvSpPr>
          <p:cNvPr id="3" name="TextBox 2"/>
          <p:cNvSpPr txBox="1"/>
          <p:nvPr/>
        </p:nvSpPr>
        <p:spPr>
          <a:xfrm>
            <a:off x="139700" y="4084329"/>
            <a:ext cx="6667500" cy="1077218"/>
          </a:xfrm>
          <a:prstGeom prst="rect">
            <a:avLst/>
          </a:prstGeom>
          <a:solidFill>
            <a:schemeClr val="accent2">
              <a:lumMod val="60000"/>
              <a:lumOff val="40000"/>
            </a:schemeClr>
          </a:solidFill>
        </p:spPr>
        <p:txBody>
          <a:bodyPr wrap="square" rtlCol="0">
            <a:spAutoFit/>
          </a:bodyPr>
          <a:lstStyle/>
          <a:p>
            <a:r>
              <a:rPr lang="en-US" sz="3200" b="1" dirty="0">
                <a:solidFill>
                  <a:srgbClr val="FF0000"/>
                </a:solidFill>
                <a:latin typeface="Times New Roman" pitchFamily="18" charset="0"/>
                <a:cs typeface="Times New Roman" panose="02020603050405020304" pitchFamily="18" charset="0"/>
              </a:rPr>
              <a:t>3. Thái </a:t>
            </a:r>
            <a:r>
              <a:rPr lang="en-US" sz="3200" b="1" dirty="0" smtClean="0">
                <a:solidFill>
                  <a:srgbClr val="FF0000"/>
                </a:solidFill>
                <a:latin typeface="Times New Roman" panose="02020603050405020304" pitchFamily="18" charset="0"/>
                <a:cs typeface="Times New Roman" panose="02020603050405020304" pitchFamily="18" charset="0"/>
              </a:rPr>
              <a:t>độ: </a:t>
            </a:r>
            <a:r>
              <a:rPr lang="en-US" sz="3200" dirty="0" smtClean="0">
                <a:latin typeface="Times New Roman" pitchFamily="18" charset="0"/>
                <a:cs typeface="Times New Roman" pitchFamily="18" charset="0"/>
              </a:rPr>
              <a:t>Yêu </a:t>
            </a:r>
            <a:r>
              <a:rPr lang="en-US" sz="3200" dirty="0">
                <a:latin typeface="Times New Roman" pitchFamily="18" charset="0"/>
                <a:cs typeface="Times New Roman" pitchFamily="18" charset="0"/>
              </a:rPr>
              <a:t>thích môn tin học, chủ động xây dựng bài </a:t>
            </a:r>
            <a:r>
              <a:rPr lang="en-US" sz="3200" dirty="0" smtClean="0">
                <a:latin typeface="Times New Roman" pitchFamily="18" charset="0"/>
                <a:cs typeface="Times New Roman" pitchFamily="18" charset="0"/>
              </a:rPr>
              <a:t>học</a:t>
            </a:r>
            <a:endParaRPr lang="en-US" sz="3200" dirty="0">
              <a:latin typeface="Times New Roman" pitchFamily="18" charset="0"/>
              <a:cs typeface="Times New Roman" pitchFamily="18" charset="0"/>
            </a:endParaRPr>
          </a:p>
        </p:txBody>
      </p:sp>
      <p:sp>
        <p:nvSpPr>
          <p:cNvPr id="4" name="TextBox 3"/>
          <p:cNvSpPr txBox="1"/>
          <p:nvPr/>
        </p:nvSpPr>
        <p:spPr>
          <a:xfrm>
            <a:off x="114300" y="3054350"/>
            <a:ext cx="6642100" cy="954107"/>
          </a:xfrm>
          <a:prstGeom prst="rect">
            <a:avLst/>
          </a:prstGeom>
          <a:solidFill>
            <a:schemeClr val="accent6">
              <a:lumMod val="60000"/>
              <a:lumOff val="40000"/>
            </a:schemeClr>
          </a:solidFill>
        </p:spPr>
        <p:txBody>
          <a:bodyPr wrap="square" rtlCol="0">
            <a:spAutoFit/>
          </a:bodyPr>
          <a:lstStyle/>
          <a:p>
            <a:pPr marL="0" lvl="6"/>
            <a:r>
              <a:rPr lang="en-US" sz="2800" b="1" dirty="0">
                <a:solidFill>
                  <a:srgbClr val="FF0000"/>
                </a:solidFill>
                <a:latin typeface="Times New Roman" panose="02020603050405020304" pitchFamily="18" charset="0"/>
                <a:cs typeface="Times New Roman" panose="02020603050405020304" pitchFamily="18" charset="0"/>
              </a:rPr>
              <a:t>2. Kỹ năng</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Biết soạn bài trình chiếu đơn giản</a:t>
            </a:r>
            <a:endParaRPr lang="en-US" sz="2800" dirty="0">
              <a:latin typeface="Times New Roman" pitchFamily="18" charset="0"/>
              <a:cs typeface="Times New Roman" pitchFamily="18" charset="0"/>
            </a:endParaRPr>
          </a:p>
        </p:txBody>
      </p:sp>
      <p:sp>
        <p:nvSpPr>
          <p:cNvPr id="10" name="TextBox 9"/>
          <p:cNvSpPr txBox="1"/>
          <p:nvPr/>
        </p:nvSpPr>
        <p:spPr>
          <a:xfrm>
            <a:off x="127000" y="1409280"/>
            <a:ext cx="6654800" cy="1569660"/>
          </a:xfrm>
          <a:prstGeom prst="rect">
            <a:avLst/>
          </a:prstGeom>
          <a:solidFill>
            <a:srgbClr val="92D050"/>
          </a:solidFill>
        </p:spPr>
        <p:txBody>
          <a:bodyPr wrap="square" rtlCol="0">
            <a:spAutoFit/>
          </a:bodyPr>
          <a:lstStyle/>
          <a:p>
            <a:pPr marL="0" lvl="6" algn="just"/>
            <a:r>
              <a:rPr lang="en-US" sz="3200" b="1" dirty="0" smtClean="0">
                <a:solidFill>
                  <a:srgbClr val="FF0000"/>
                </a:solidFill>
                <a:latin typeface="Times New Roman" pitchFamily="18" charset="0"/>
                <a:cs typeface="Times New Roman" panose="02020603050405020304" pitchFamily="18" charset="0"/>
              </a:rPr>
              <a:t>1. Kiến thức: </a:t>
            </a:r>
          </a:p>
          <a:p>
            <a:pPr marL="0" lvl="6" algn="just"/>
            <a:r>
              <a:rPr lang="vi-VN" sz="3200" dirty="0">
                <a:latin typeface="Times New Roman" pitchFamily="18" charset="0"/>
                <a:cs typeface="Times New Roman" pitchFamily="18" charset="0"/>
              </a:rPr>
              <a:t>Mở được tập trình chiếu đã lưu. Thêm được ảnh vào trang trình chiếu.</a:t>
            </a: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588283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0974" y="281285"/>
            <a:ext cx="8658226" cy="461665"/>
          </a:xfrm>
          <a:prstGeom prst="rect">
            <a:avLst/>
          </a:prstGeom>
          <a:solidFill>
            <a:schemeClr val="accent4">
              <a:lumMod val="60000"/>
              <a:lumOff val="40000"/>
            </a:schemeClr>
          </a:solidFill>
        </p:spPr>
        <p:txBody>
          <a:bodyPr wrap="square" rtlCol="0">
            <a:spAutoFit/>
          </a:bodyPr>
          <a:lstStyle/>
          <a:p>
            <a:r>
              <a:rPr lang="en-US" sz="2400" b="1" dirty="0" smtClean="0">
                <a:latin typeface="Times New Roman" pitchFamily="18" charset="0"/>
                <a:cs typeface="Times New Roman" pitchFamily="18" charset="0"/>
              </a:rPr>
              <a:t>1. MỞ TỆP TRÌNH CHIẾU</a:t>
            </a:r>
            <a:endParaRPr lang="en-US" sz="2400" b="1" dirty="0">
              <a:latin typeface="Times New Roman" pitchFamily="18" charset="0"/>
              <a:cs typeface="Times New Roman" pitchFamily="18" charset="0"/>
            </a:endParaRPr>
          </a:p>
        </p:txBody>
      </p:sp>
      <p:sp>
        <p:nvSpPr>
          <p:cNvPr id="4" name="TextBox 3"/>
          <p:cNvSpPr txBox="1"/>
          <p:nvPr/>
        </p:nvSpPr>
        <p:spPr>
          <a:xfrm>
            <a:off x="193674" y="895350"/>
            <a:ext cx="1904654" cy="2862322"/>
          </a:xfrm>
          <a:prstGeom prst="rect">
            <a:avLst/>
          </a:prstGeom>
          <a:solidFill>
            <a:schemeClr val="accent2"/>
          </a:solidFill>
        </p:spPr>
        <p:txBody>
          <a:bodyPr wrap="square" rtlCol="0">
            <a:spAutoFit/>
          </a:bodyPr>
          <a:lstStyle/>
          <a:p>
            <a:pPr algn="ctr"/>
            <a:r>
              <a:rPr lang="en-US" sz="3600" dirty="0" smtClean="0">
                <a:latin typeface="Times New Roman" pitchFamily="18" charset="0"/>
                <a:cs typeface="Times New Roman" pitchFamily="18" charset="0"/>
              </a:rPr>
              <a:t>VÀO ĐỊA CHỈ ĐÃ LƯU TRỮ</a:t>
            </a:r>
            <a:endParaRPr lang="en-US" sz="3600" dirty="0">
              <a:latin typeface="Times New Roman" pitchFamily="18" charset="0"/>
              <a:cs typeface="Times New Roman" pitchFamily="18" charset="0"/>
            </a:endParaRPr>
          </a:p>
        </p:txBody>
      </p:sp>
      <p:sp>
        <p:nvSpPr>
          <p:cNvPr id="10" name="TextBox 9"/>
          <p:cNvSpPr txBox="1"/>
          <p:nvPr/>
        </p:nvSpPr>
        <p:spPr>
          <a:xfrm>
            <a:off x="2986087" y="1172349"/>
            <a:ext cx="1524000" cy="2308324"/>
          </a:xfrm>
          <a:prstGeom prst="rect">
            <a:avLst/>
          </a:prstGeom>
          <a:solidFill>
            <a:schemeClr val="accent2"/>
          </a:solidFill>
        </p:spPr>
        <p:txBody>
          <a:bodyPr wrap="square" rtlCol="0">
            <a:spAutoFit/>
          </a:bodyPr>
          <a:lstStyle/>
          <a:p>
            <a:pPr algn="ctr"/>
            <a:r>
              <a:rPr lang="en-US" sz="3600" dirty="0" smtClean="0">
                <a:latin typeface="Times New Roman" pitchFamily="18" charset="0"/>
                <a:cs typeface="Times New Roman" pitchFamily="18" charset="0"/>
              </a:rPr>
              <a:t>CHỌN TỆP CẦN MỞ</a:t>
            </a:r>
            <a:endParaRPr lang="en-US" sz="3600" dirty="0">
              <a:latin typeface="Times New Roman" pitchFamily="18" charset="0"/>
              <a:cs typeface="Times New Roman" pitchFamily="18" charset="0"/>
            </a:endParaRPr>
          </a:p>
        </p:txBody>
      </p:sp>
      <p:pic>
        <p:nvPicPr>
          <p:cNvPr id="9" name="Picture 8"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74" y="3864044"/>
            <a:ext cx="9102726" cy="1279456"/>
          </a:xfrm>
          <a:prstGeom prst="rect">
            <a:avLst/>
          </a:prstGeom>
        </p:spPr>
      </p:pic>
      <p:cxnSp>
        <p:nvCxnSpPr>
          <p:cNvPr id="12" name="Straight Arrow Connector 11"/>
          <p:cNvCxnSpPr>
            <a:stCxn id="4" idx="3"/>
            <a:endCxn id="10" idx="1"/>
          </p:cNvCxnSpPr>
          <p:nvPr/>
        </p:nvCxnSpPr>
        <p:spPr>
          <a:xfrm>
            <a:off x="2098328" y="2326511"/>
            <a:ext cx="887759"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486400" y="1428750"/>
            <a:ext cx="1524000" cy="1754326"/>
          </a:xfrm>
          <a:prstGeom prst="rect">
            <a:avLst/>
          </a:prstGeom>
          <a:solidFill>
            <a:schemeClr val="accent2"/>
          </a:solidFill>
        </p:spPr>
        <p:txBody>
          <a:bodyPr wrap="square" rtlCol="0">
            <a:spAutoFit/>
          </a:bodyPr>
          <a:lstStyle/>
          <a:p>
            <a:pPr algn="ctr"/>
            <a:r>
              <a:rPr lang="en-US" sz="3600" dirty="0" smtClean="0">
                <a:latin typeface="Times New Roman" pitchFamily="18" charset="0"/>
                <a:cs typeface="Times New Roman" pitchFamily="18" charset="0"/>
              </a:rPr>
              <a:t>NHẮP ĐÚP CHỘT </a:t>
            </a:r>
            <a:endParaRPr lang="en-US" sz="3600" dirty="0">
              <a:latin typeface="Times New Roman" pitchFamily="18" charset="0"/>
              <a:cs typeface="Times New Roman" pitchFamily="18" charset="0"/>
            </a:endParaRPr>
          </a:p>
        </p:txBody>
      </p:sp>
      <p:cxnSp>
        <p:nvCxnSpPr>
          <p:cNvPr id="16" name="Straight Arrow Connector 15"/>
          <p:cNvCxnSpPr>
            <a:stCxn id="10" idx="3"/>
            <a:endCxn id="15" idx="1"/>
          </p:cNvCxnSpPr>
          <p:nvPr/>
        </p:nvCxnSpPr>
        <p:spPr>
          <a:xfrm flipV="1">
            <a:off x="4510087" y="2305913"/>
            <a:ext cx="976313" cy="2059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381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74" y="209550"/>
            <a:ext cx="9102726" cy="1219200"/>
          </a:xfrm>
          <a:prstGeom prst="rect">
            <a:avLst/>
          </a:prstGeom>
        </p:spPr>
      </p:pic>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74" y="1809750"/>
            <a:ext cx="9102726" cy="3200400"/>
          </a:xfrm>
          <a:prstGeom prst="rect">
            <a:avLst/>
          </a:prstGeom>
        </p:spPr>
      </p:pic>
    </p:spTree>
    <p:extLst>
      <p:ext uri="{BB962C8B-B14F-4D97-AF65-F5344CB8AC3E}">
        <p14:creationId xmlns:p14="http://schemas.microsoft.com/office/powerpoint/2010/main" val="926341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0"/>
            <a:ext cx="8534400" cy="5143500"/>
          </a:xfrm>
          <a:prstGeom prst="rect">
            <a:avLst/>
          </a:prstGeom>
        </p:spPr>
      </p:pic>
    </p:spTree>
    <p:extLst>
      <p:ext uri="{BB962C8B-B14F-4D97-AF65-F5344CB8AC3E}">
        <p14:creationId xmlns:p14="http://schemas.microsoft.com/office/powerpoint/2010/main" val="1126788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3350"/>
            <a:ext cx="8610600" cy="584775"/>
          </a:xfrm>
          <a:prstGeom prst="rect">
            <a:avLst/>
          </a:prstGeom>
          <a:solidFill>
            <a:schemeClr val="accent1">
              <a:lumMod val="40000"/>
              <a:lumOff val="60000"/>
            </a:schemeClr>
          </a:solidFill>
        </p:spPr>
        <p:txBody>
          <a:bodyPr wrap="square" rtlCol="0">
            <a:spAutoFit/>
          </a:bodyPr>
          <a:lstStyle/>
          <a:p>
            <a:pPr algn="ctr"/>
            <a:r>
              <a:rPr lang="en-US" sz="3200" dirty="0" smtClean="0">
                <a:latin typeface="Times New Roman" pitchFamily="18" charset="0"/>
                <a:cs typeface="Times New Roman" pitchFamily="18" charset="0"/>
              </a:rPr>
              <a:t>2. THÊM ẢNH VÀO TRANG TRÌNH CHIẾU</a:t>
            </a:r>
            <a:endParaRPr lang="en-US" sz="3200" dirty="0">
              <a:latin typeface="Times New Roman" pitchFamily="18" charset="0"/>
              <a:cs typeface="Times New Roman" pitchFamily="18" charset="0"/>
            </a:endParaRPr>
          </a:p>
        </p:txBody>
      </p:sp>
      <p:sp>
        <p:nvSpPr>
          <p:cNvPr id="5" name="TextBox 4"/>
          <p:cNvSpPr txBox="1"/>
          <p:nvPr/>
        </p:nvSpPr>
        <p:spPr>
          <a:xfrm>
            <a:off x="381000" y="1504950"/>
            <a:ext cx="1828800" cy="707886"/>
          </a:xfrm>
          <a:prstGeom prst="rect">
            <a:avLst/>
          </a:prstGeom>
          <a:solidFill>
            <a:schemeClr val="accent1">
              <a:lumMod val="60000"/>
              <a:lumOff val="40000"/>
            </a:schemeClr>
          </a:solidFill>
        </p:spPr>
        <p:txBody>
          <a:bodyPr wrap="square" rtlCol="0">
            <a:spAutoFit/>
          </a:bodyPr>
          <a:lstStyle/>
          <a:p>
            <a:pPr algn="ctr"/>
            <a:r>
              <a:rPr lang="en-US" sz="4000" dirty="0" smtClean="0">
                <a:latin typeface="Times New Roman" pitchFamily="18" charset="0"/>
                <a:cs typeface="Times New Roman" pitchFamily="18" charset="0"/>
              </a:rPr>
              <a:t>VÀO </a:t>
            </a:r>
            <a:endParaRPr lang="en-US" sz="4000" dirty="0">
              <a:latin typeface="Times New Roman" pitchFamily="18" charset="0"/>
              <a:cs typeface="Times New Roman" pitchFamily="18" charset="0"/>
            </a:endParaRPr>
          </a:p>
        </p:txBody>
      </p:sp>
      <p:cxnSp>
        <p:nvCxnSpPr>
          <p:cNvPr id="6" name="Straight Arrow Connector 5"/>
          <p:cNvCxnSpPr/>
          <p:nvPr/>
        </p:nvCxnSpPr>
        <p:spPr>
          <a:xfrm>
            <a:off x="533400" y="4157845"/>
            <a:ext cx="596900" cy="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5" idx="3"/>
          </p:cNvCxnSpPr>
          <p:nvPr/>
        </p:nvCxnSpPr>
        <p:spPr>
          <a:xfrm>
            <a:off x="2209800" y="1858893"/>
            <a:ext cx="685800" cy="165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8" name="Picture 7"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2598" y="802584"/>
            <a:ext cx="1676402" cy="2150166"/>
          </a:xfrm>
          <a:prstGeom prst="rect">
            <a:avLst/>
          </a:prstGeom>
        </p:spPr>
      </p:pic>
      <p:pic>
        <p:nvPicPr>
          <p:cNvPr id="9" name="Picture 8"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1982" y="1385126"/>
            <a:ext cx="1858618" cy="947534"/>
          </a:xfrm>
          <a:prstGeom prst="rect">
            <a:avLst/>
          </a:prstGeom>
        </p:spPr>
      </p:pic>
      <p:cxnSp>
        <p:nvCxnSpPr>
          <p:cNvPr id="10" name="Straight Arrow Connector 9"/>
          <p:cNvCxnSpPr>
            <a:stCxn id="9" idx="3"/>
            <a:endCxn id="8" idx="1"/>
          </p:cNvCxnSpPr>
          <p:nvPr/>
        </p:nvCxnSpPr>
        <p:spPr>
          <a:xfrm>
            <a:off x="4800600" y="1858893"/>
            <a:ext cx="761998" cy="1877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4" name="Picture 1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0082" y="1394513"/>
            <a:ext cx="1858618" cy="947534"/>
          </a:xfrm>
          <a:prstGeom prst="rect">
            <a:avLst/>
          </a:prstGeom>
        </p:spPr>
      </p:pic>
      <p:cxnSp>
        <p:nvCxnSpPr>
          <p:cNvPr id="17" name="Straight Arrow Connector 16"/>
          <p:cNvCxnSpPr/>
          <p:nvPr/>
        </p:nvCxnSpPr>
        <p:spPr>
          <a:xfrm flipV="1">
            <a:off x="3505200" y="4157847"/>
            <a:ext cx="1214837" cy="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143000" y="3188349"/>
            <a:ext cx="2362200" cy="1938992"/>
          </a:xfrm>
          <a:prstGeom prst="rect">
            <a:avLst/>
          </a:prstGeom>
          <a:solidFill>
            <a:schemeClr val="accent1">
              <a:lumMod val="60000"/>
              <a:lumOff val="40000"/>
            </a:schemeClr>
          </a:solidFill>
        </p:spPr>
        <p:txBody>
          <a:bodyPr wrap="square" rtlCol="0">
            <a:spAutoFit/>
          </a:bodyPr>
          <a:lstStyle/>
          <a:p>
            <a:pPr algn="ctr"/>
            <a:r>
              <a:rPr lang="en-US" sz="4000" dirty="0">
                <a:latin typeface="Times New Roman" pitchFamily="18" charset="0"/>
                <a:cs typeface="Times New Roman" pitchFamily="18" charset="0"/>
              </a:rPr>
              <a:t>T</a:t>
            </a:r>
            <a:r>
              <a:rPr lang="en-US" sz="4000" dirty="0" smtClean="0">
                <a:latin typeface="Times New Roman" pitchFamily="18" charset="0"/>
                <a:cs typeface="Times New Roman" pitchFamily="18" charset="0"/>
              </a:rPr>
              <a:t>ìm tới nơi lưu ảnh </a:t>
            </a:r>
            <a:endParaRPr lang="en-US" sz="4000" dirty="0">
              <a:latin typeface="Times New Roman" pitchFamily="18" charset="0"/>
              <a:cs typeface="Times New Roman" pitchFamily="18" charset="0"/>
            </a:endParaRPr>
          </a:p>
        </p:txBody>
      </p:sp>
      <p:sp>
        <p:nvSpPr>
          <p:cNvPr id="23" name="TextBox 22"/>
          <p:cNvSpPr txBox="1"/>
          <p:nvPr/>
        </p:nvSpPr>
        <p:spPr>
          <a:xfrm>
            <a:off x="4720036" y="3768864"/>
            <a:ext cx="4119164" cy="707886"/>
          </a:xfrm>
          <a:prstGeom prst="rect">
            <a:avLst/>
          </a:prstGeom>
          <a:solidFill>
            <a:schemeClr val="accent1">
              <a:lumMod val="60000"/>
              <a:lumOff val="40000"/>
            </a:schemeClr>
          </a:solidFill>
        </p:spPr>
        <p:txBody>
          <a:bodyPr wrap="square" rtlCol="0">
            <a:spAutoFit/>
          </a:bodyPr>
          <a:lstStyle/>
          <a:p>
            <a:pPr algn="ctr"/>
            <a:r>
              <a:rPr lang="en-US" sz="4000" b="1" dirty="0" smtClean="0">
                <a:solidFill>
                  <a:srgbClr val="FF0000"/>
                </a:solidFill>
                <a:latin typeface="Times New Roman" pitchFamily="18" charset="0"/>
                <a:cs typeface="Times New Roman" pitchFamily="18" charset="0"/>
              </a:rPr>
              <a:t>Insert</a:t>
            </a:r>
            <a:r>
              <a:rPr lang="en-US" sz="4000" b="1" dirty="0" smtClean="0">
                <a:latin typeface="Times New Roman" pitchFamily="18" charset="0"/>
                <a:cs typeface="Times New Roman" pitchFamily="18" charset="0"/>
              </a:rPr>
              <a:t> hoặc </a:t>
            </a:r>
            <a:r>
              <a:rPr lang="en-US" sz="4000" b="1" dirty="0" smtClean="0">
                <a:solidFill>
                  <a:srgbClr val="FF0000"/>
                </a:solidFill>
                <a:latin typeface="Times New Roman" pitchFamily="18" charset="0"/>
                <a:cs typeface="Times New Roman" pitchFamily="18" charset="0"/>
              </a:rPr>
              <a:t>Open</a:t>
            </a:r>
            <a:endParaRPr lang="en-US" sz="40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698322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par>
                                <p:cTn id="13" presetID="14" presetClass="entr" presetSubtype="1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randombar(horizontal)">
                                      <p:cBhvr>
                                        <p:cTn id="15" dur="500"/>
                                        <p:tgtEl>
                                          <p:spTgt spid="9"/>
                                        </p:tgtEl>
                                      </p:cBhvr>
                                    </p:animEffect>
                                  </p:childTnLst>
                                </p:cTn>
                              </p:par>
                              <p:par>
                                <p:cTn id="16" presetID="14" presetClass="entr" presetSubtype="1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randombar(horizontal)">
                                      <p:cBhvr>
                                        <p:cTn id="18" dur="500"/>
                                        <p:tgtEl>
                                          <p:spTgt spid="8"/>
                                        </p:tgtEl>
                                      </p:cBhvr>
                                    </p:animEffect>
                                  </p:childTnLst>
                                </p:cTn>
                              </p:par>
                              <p:par>
                                <p:cTn id="19" presetID="14" presetClass="entr" presetSubtype="1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randombar(horizontal)">
                                      <p:cBhvr>
                                        <p:cTn id="2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3350"/>
            <a:ext cx="8610600" cy="584775"/>
          </a:xfrm>
          <a:prstGeom prst="rect">
            <a:avLst/>
          </a:prstGeom>
          <a:solidFill>
            <a:schemeClr val="accent1">
              <a:lumMod val="40000"/>
              <a:lumOff val="60000"/>
            </a:schemeClr>
          </a:solidFill>
        </p:spPr>
        <p:txBody>
          <a:bodyPr wrap="square" rtlCol="0">
            <a:spAutoFit/>
          </a:bodyPr>
          <a:lstStyle/>
          <a:p>
            <a:pPr algn="ctr"/>
            <a:r>
              <a:rPr lang="en-US" sz="3200" dirty="0" smtClean="0">
                <a:latin typeface="Times New Roman" pitchFamily="18" charset="0"/>
                <a:cs typeface="Times New Roman" pitchFamily="18" charset="0"/>
              </a:rPr>
              <a:t>2. THÊM ẢNH VÀO TRANG TRÌNH CHIẾU</a:t>
            </a:r>
            <a:endParaRPr lang="en-US" sz="3200" dirty="0">
              <a:latin typeface="Times New Roman" pitchFamily="18" charset="0"/>
              <a:cs typeface="Times New Roman" pitchFamily="18" charset="0"/>
            </a:endParaRPr>
          </a:p>
        </p:txBody>
      </p:sp>
      <p:sp>
        <p:nvSpPr>
          <p:cNvPr id="5" name="TextBox 4"/>
          <p:cNvSpPr txBox="1"/>
          <p:nvPr/>
        </p:nvSpPr>
        <p:spPr>
          <a:xfrm>
            <a:off x="381000" y="1504950"/>
            <a:ext cx="1828800" cy="707886"/>
          </a:xfrm>
          <a:prstGeom prst="rect">
            <a:avLst/>
          </a:prstGeom>
          <a:solidFill>
            <a:schemeClr val="accent1">
              <a:lumMod val="60000"/>
              <a:lumOff val="40000"/>
            </a:schemeClr>
          </a:solidFill>
        </p:spPr>
        <p:txBody>
          <a:bodyPr wrap="square" rtlCol="0">
            <a:spAutoFit/>
          </a:bodyPr>
          <a:lstStyle/>
          <a:p>
            <a:pPr algn="ctr"/>
            <a:r>
              <a:rPr lang="en-US" sz="4000" dirty="0">
                <a:latin typeface="Times New Roman" pitchFamily="18" charset="0"/>
                <a:cs typeface="Times New Roman" pitchFamily="18" charset="0"/>
              </a:rPr>
              <a:t>Hoặc từ </a:t>
            </a:r>
          </a:p>
        </p:txBody>
      </p:sp>
      <p:cxnSp>
        <p:nvCxnSpPr>
          <p:cNvPr id="7" name="Straight Arrow Connector 6"/>
          <p:cNvCxnSpPr>
            <a:stCxn id="5" idx="3"/>
          </p:cNvCxnSpPr>
          <p:nvPr/>
        </p:nvCxnSpPr>
        <p:spPr>
          <a:xfrm>
            <a:off x="2209800" y="1858893"/>
            <a:ext cx="685800" cy="165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9" name="Picture 8"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1982" y="1385126"/>
            <a:ext cx="1858618" cy="947534"/>
          </a:xfrm>
          <a:prstGeom prst="rect">
            <a:avLst/>
          </a:prstGeom>
        </p:spPr>
      </p:pic>
      <p:cxnSp>
        <p:nvCxnSpPr>
          <p:cNvPr id="10" name="Straight Arrow Connector 9"/>
          <p:cNvCxnSpPr>
            <a:stCxn id="9" idx="3"/>
          </p:cNvCxnSpPr>
          <p:nvPr/>
        </p:nvCxnSpPr>
        <p:spPr>
          <a:xfrm>
            <a:off x="4800600" y="1858893"/>
            <a:ext cx="761998" cy="1877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4" name="Picture 1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0082" y="1394513"/>
            <a:ext cx="1858618" cy="947534"/>
          </a:xfrm>
          <a:prstGeom prst="rect">
            <a:avLst/>
          </a:prstGeom>
        </p:spPr>
      </p:pic>
      <p:pic>
        <p:nvPicPr>
          <p:cNvPr id="16" name="Picture 1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863549"/>
            <a:ext cx="1949940" cy="2028236"/>
          </a:xfrm>
          <a:prstGeom prst="rect">
            <a:avLst/>
          </a:prstGeom>
        </p:spPr>
      </p:pic>
      <p:cxnSp>
        <p:nvCxnSpPr>
          <p:cNvPr id="18" name="Straight Arrow Connector 17"/>
          <p:cNvCxnSpPr/>
          <p:nvPr/>
        </p:nvCxnSpPr>
        <p:spPr>
          <a:xfrm>
            <a:off x="609600" y="3562350"/>
            <a:ext cx="685800" cy="165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394791" y="3235464"/>
            <a:ext cx="1828800" cy="707886"/>
          </a:xfrm>
          <a:prstGeom prst="rect">
            <a:avLst/>
          </a:prstGeom>
          <a:solidFill>
            <a:schemeClr val="accent1">
              <a:lumMod val="60000"/>
              <a:lumOff val="40000"/>
            </a:schemeClr>
          </a:solidFill>
        </p:spPr>
        <p:txBody>
          <a:bodyPr wrap="square" rtlCol="0">
            <a:spAutoFit/>
          </a:bodyPr>
          <a:lstStyle/>
          <a:p>
            <a:pPr algn="ctr"/>
            <a:r>
              <a:rPr lang="en-US" sz="4000" dirty="0" smtClean="0">
                <a:latin typeface="Times New Roman" pitchFamily="18" charset="0"/>
                <a:cs typeface="Times New Roman" pitchFamily="18" charset="0"/>
              </a:rPr>
              <a:t>GO</a:t>
            </a:r>
            <a:endParaRPr lang="en-US" sz="4000" dirty="0">
              <a:latin typeface="Times New Roman" pitchFamily="18" charset="0"/>
              <a:cs typeface="Times New Roman" pitchFamily="18" charset="0"/>
            </a:endParaRPr>
          </a:p>
        </p:txBody>
      </p:sp>
      <p:cxnSp>
        <p:nvCxnSpPr>
          <p:cNvPr id="20" name="Straight Arrow Connector 19"/>
          <p:cNvCxnSpPr/>
          <p:nvPr/>
        </p:nvCxnSpPr>
        <p:spPr>
          <a:xfrm>
            <a:off x="3236291" y="3562350"/>
            <a:ext cx="685800" cy="165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500532" y="4248150"/>
            <a:ext cx="4741518" cy="707886"/>
          </a:xfrm>
          <a:prstGeom prst="rect">
            <a:avLst/>
          </a:prstGeom>
          <a:solidFill>
            <a:schemeClr val="accent1">
              <a:lumMod val="60000"/>
              <a:lumOff val="40000"/>
            </a:schemeClr>
          </a:solidFill>
        </p:spPr>
        <p:txBody>
          <a:bodyPr wrap="square" rtlCol="0">
            <a:spAutoFit/>
          </a:bodyPr>
          <a:lstStyle/>
          <a:p>
            <a:pPr algn="ctr"/>
            <a:r>
              <a:rPr lang="en-US" sz="4000" b="1" dirty="0">
                <a:solidFill>
                  <a:srgbClr val="FF0000"/>
                </a:solidFill>
                <a:latin typeface="Times New Roman" pitchFamily="18" charset="0"/>
                <a:cs typeface="Times New Roman" pitchFamily="18" charset="0"/>
              </a:rPr>
              <a:t>Insert</a:t>
            </a:r>
            <a:r>
              <a:rPr lang="en-US" sz="4000" b="1" dirty="0">
                <a:latin typeface="Times New Roman" pitchFamily="18" charset="0"/>
                <a:cs typeface="Times New Roman" pitchFamily="18" charset="0"/>
              </a:rPr>
              <a:t> hoặc </a:t>
            </a:r>
            <a:r>
              <a:rPr lang="en-US" sz="4000" b="1" dirty="0">
                <a:solidFill>
                  <a:srgbClr val="FF0000"/>
                </a:solidFill>
                <a:latin typeface="Times New Roman" pitchFamily="18" charset="0"/>
                <a:cs typeface="Times New Roman" pitchFamily="18" charset="0"/>
              </a:rPr>
              <a:t>Open</a:t>
            </a:r>
          </a:p>
        </p:txBody>
      </p:sp>
      <p:sp>
        <p:nvSpPr>
          <p:cNvPr id="22" name="TextBox 21"/>
          <p:cNvSpPr txBox="1"/>
          <p:nvPr/>
        </p:nvSpPr>
        <p:spPr>
          <a:xfrm>
            <a:off x="3957982" y="3235464"/>
            <a:ext cx="2808188" cy="707886"/>
          </a:xfrm>
          <a:prstGeom prst="rect">
            <a:avLst/>
          </a:prstGeom>
          <a:solidFill>
            <a:schemeClr val="accent1">
              <a:lumMod val="60000"/>
              <a:lumOff val="40000"/>
            </a:schemeClr>
          </a:solidFill>
        </p:spPr>
        <p:txBody>
          <a:bodyPr wrap="square" rtlCol="0">
            <a:spAutoFit/>
          </a:bodyPr>
          <a:lstStyle/>
          <a:p>
            <a:pPr algn="ctr"/>
            <a:r>
              <a:rPr lang="en-US" sz="4000" dirty="0" smtClean="0">
                <a:latin typeface="Times New Roman" pitchFamily="18" charset="0"/>
                <a:cs typeface="Times New Roman" pitchFamily="18" charset="0"/>
              </a:rPr>
              <a:t>Chọn hình</a:t>
            </a:r>
            <a:endParaRPr lang="en-US" sz="4000" dirty="0">
              <a:latin typeface="Times New Roman" pitchFamily="18" charset="0"/>
              <a:cs typeface="Times New Roman" pitchFamily="18" charset="0"/>
            </a:endParaRPr>
          </a:p>
        </p:txBody>
      </p:sp>
      <p:cxnSp>
        <p:nvCxnSpPr>
          <p:cNvPr id="23" name="Straight Arrow Connector 22"/>
          <p:cNvCxnSpPr/>
          <p:nvPr/>
        </p:nvCxnSpPr>
        <p:spPr>
          <a:xfrm>
            <a:off x="738532" y="4602093"/>
            <a:ext cx="685800" cy="165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551332" y="4248150"/>
            <a:ext cx="4741518" cy="707886"/>
          </a:xfrm>
          <a:prstGeom prst="rect">
            <a:avLst/>
          </a:prstGeom>
          <a:solidFill>
            <a:schemeClr val="accent1">
              <a:lumMod val="60000"/>
              <a:lumOff val="40000"/>
            </a:schemeClr>
          </a:solidFill>
        </p:spPr>
        <p:txBody>
          <a:bodyPr wrap="square" rtlCol="0">
            <a:spAutoFit/>
          </a:bodyPr>
          <a:lstStyle/>
          <a:p>
            <a:pPr algn="ctr"/>
            <a:r>
              <a:rPr lang="en-US" sz="4000" b="1" dirty="0">
                <a:solidFill>
                  <a:srgbClr val="FF0000"/>
                </a:solidFill>
                <a:latin typeface="Times New Roman" pitchFamily="18" charset="0"/>
                <a:cs typeface="Times New Roman" pitchFamily="18" charset="0"/>
              </a:rPr>
              <a:t>Insert</a:t>
            </a:r>
            <a:r>
              <a:rPr lang="en-US" sz="4000" b="1" dirty="0">
                <a:latin typeface="Times New Roman" pitchFamily="18" charset="0"/>
                <a:cs typeface="Times New Roman" pitchFamily="18" charset="0"/>
              </a:rPr>
              <a:t> hoặc </a:t>
            </a:r>
            <a:r>
              <a:rPr lang="en-US" sz="4000" b="1" dirty="0">
                <a:solidFill>
                  <a:srgbClr val="FF0000"/>
                </a:solidFill>
                <a:latin typeface="Times New Roman" pitchFamily="18" charset="0"/>
                <a:cs typeface="Times New Roman" pitchFamily="18" charset="0"/>
              </a:rPr>
              <a:t>Open</a:t>
            </a:r>
          </a:p>
        </p:txBody>
      </p:sp>
      <p:cxnSp>
        <p:nvCxnSpPr>
          <p:cNvPr id="25" name="Straight Arrow Connector 24"/>
          <p:cNvCxnSpPr/>
          <p:nvPr/>
        </p:nvCxnSpPr>
        <p:spPr>
          <a:xfrm>
            <a:off x="789332" y="4602093"/>
            <a:ext cx="685800" cy="165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3769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par>
                                <p:cTn id="8" presetID="14" presetClass="entr" presetSubtype="1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randombar(horizontal)">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randombar(horizontal)">
                                      <p:cBhvr>
                                        <p:cTn id="15" dur="500"/>
                                        <p:tgtEl>
                                          <p:spTgt spid="10"/>
                                        </p:tgtEl>
                                      </p:cBhvr>
                                    </p:animEffect>
                                  </p:childTnLst>
                                </p:cTn>
                              </p:par>
                              <p:par>
                                <p:cTn id="16" presetID="14" presetClass="entr" presetSubtype="10"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randombar(horizontal)">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randombar(horizontal)">
                                      <p:cBhvr>
                                        <p:cTn id="23" dur="500"/>
                                        <p:tgtEl>
                                          <p:spTgt spid="18"/>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randombar(horizontal)">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randombar(horizontal)">
                                      <p:cBhvr>
                                        <p:cTn id="31" dur="500"/>
                                        <p:tgtEl>
                                          <p:spTgt spid="20"/>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randombar(horizontal)">
                                      <p:cBhvr>
                                        <p:cTn id="34" dur="500"/>
                                        <p:tgtEl>
                                          <p:spTgt spid="22"/>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randombar(horizontal)">
                                      <p:cBhvr>
                                        <p:cTn id="39" dur="500"/>
                                        <p:tgtEl>
                                          <p:spTgt spid="24"/>
                                        </p:tgtEl>
                                      </p:cBhvr>
                                    </p:animEffect>
                                  </p:childTnLst>
                                </p:cTn>
                              </p:par>
                              <p:par>
                                <p:cTn id="40" presetID="14" presetClass="entr" presetSubtype="10" fill="hold"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randombar(horizontal)">
                                      <p:cBhvr>
                                        <p:cTn id="4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2"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6225" y="1047750"/>
            <a:ext cx="8553450" cy="3416320"/>
          </a:xfrm>
          <a:prstGeom prst="rect">
            <a:avLst/>
          </a:prstGeom>
          <a:solidFill>
            <a:schemeClr val="accent1">
              <a:lumMod val="20000"/>
              <a:lumOff val="80000"/>
            </a:schemeClr>
          </a:solidFill>
        </p:spPr>
        <p:txBody>
          <a:bodyPr wrap="square" rtlCol="0">
            <a:spAutoFit/>
          </a:bodyPr>
          <a:lstStyle/>
          <a:p>
            <a:pPr algn="just"/>
            <a:r>
              <a:rPr lang="vi-VN" sz="3600" dirty="0"/>
              <a:t>Thao tác nào sau đây giúp em thêm ảnh vào bài trình chiếu? </a:t>
            </a:r>
            <a:endParaRPr lang="en-US" sz="3600" dirty="0" smtClean="0"/>
          </a:p>
          <a:p>
            <a:pPr algn="just"/>
            <a:r>
              <a:rPr lang="en-US" sz="3600" dirty="0" smtClean="0"/>
              <a:t>1. </a:t>
            </a:r>
            <a:r>
              <a:rPr lang="vi-VN" sz="3600" dirty="0" smtClean="0"/>
              <a:t>Insert/Pictures</a:t>
            </a:r>
            <a:r>
              <a:rPr lang="vi-VN" sz="3600" dirty="0"/>
              <a:t>. </a:t>
            </a:r>
            <a:r>
              <a:rPr lang="en-US" sz="3600" dirty="0" smtClean="0"/>
              <a:t>		</a:t>
            </a:r>
          </a:p>
          <a:p>
            <a:pPr algn="just"/>
            <a:r>
              <a:rPr lang="en-US" sz="3600" dirty="0" smtClean="0"/>
              <a:t>2. </a:t>
            </a:r>
            <a:r>
              <a:rPr lang="vi-VN" sz="3600" dirty="0" smtClean="0"/>
              <a:t>Home/Pictures</a:t>
            </a:r>
            <a:r>
              <a:rPr lang="vi-VN" sz="3600" dirty="0"/>
              <a:t>. </a:t>
            </a:r>
            <a:endParaRPr lang="en-US" sz="3600" dirty="0" smtClean="0"/>
          </a:p>
          <a:p>
            <a:pPr algn="just"/>
            <a:r>
              <a:rPr lang="vi-VN" sz="3600" dirty="0" smtClean="0"/>
              <a:t>3</a:t>
            </a:r>
            <a:r>
              <a:rPr lang="en-US" sz="3600" dirty="0" smtClean="0"/>
              <a:t>.</a:t>
            </a:r>
            <a:r>
              <a:rPr lang="vi-VN" sz="3600" dirty="0" smtClean="0"/>
              <a:t> View/Pictures.</a:t>
            </a:r>
            <a:r>
              <a:rPr lang="en-US" sz="3600" dirty="0" smtClean="0"/>
              <a:t>		</a:t>
            </a:r>
          </a:p>
          <a:p>
            <a:pPr algn="just"/>
            <a:r>
              <a:rPr lang="en-US" sz="3600" dirty="0" smtClean="0"/>
              <a:t>4.</a:t>
            </a:r>
            <a:r>
              <a:rPr lang="vi-VN" sz="3600" dirty="0" smtClean="0"/>
              <a:t> </a:t>
            </a:r>
            <a:r>
              <a:rPr lang="vi-VN" sz="3600" dirty="0"/>
              <a:t>Review/Pictures.</a:t>
            </a:r>
            <a:endParaRPr lang="en-US" sz="4400" dirty="0">
              <a:latin typeface="+mj-lt"/>
              <a:cs typeface="Times New Roman" pitchFamily="18" charset="0"/>
            </a:endParaRPr>
          </a:p>
        </p:txBody>
      </p:sp>
      <p:sp>
        <p:nvSpPr>
          <p:cNvPr id="5" name="TextBox 4"/>
          <p:cNvSpPr txBox="1"/>
          <p:nvPr/>
        </p:nvSpPr>
        <p:spPr>
          <a:xfrm>
            <a:off x="219075" y="209550"/>
            <a:ext cx="8610600" cy="584775"/>
          </a:xfrm>
          <a:prstGeom prst="rect">
            <a:avLst/>
          </a:prstGeom>
          <a:solidFill>
            <a:schemeClr val="accent6">
              <a:lumMod val="60000"/>
              <a:lumOff val="40000"/>
            </a:schemeClr>
          </a:solidFill>
        </p:spPr>
        <p:txBody>
          <a:bodyPr wrap="square" rtlCol="0">
            <a:spAutoFit/>
          </a:bodyPr>
          <a:lstStyle/>
          <a:p>
            <a:pPr algn="just"/>
            <a:r>
              <a:rPr lang="en-US" sz="3200" b="1" dirty="0" smtClean="0">
                <a:latin typeface="Times New Roman (Headings)"/>
                <a:cs typeface="Times New Roman" pitchFamily="18" charset="0"/>
              </a:rPr>
              <a:t>LUYỆN TẬP</a:t>
            </a:r>
            <a:endParaRPr lang="en-US" sz="2400" b="1" dirty="0">
              <a:latin typeface="Times New Roman (Headings)"/>
              <a:cs typeface="Times New Roman" pitchFamily="18" charset="0"/>
            </a:endParaRPr>
          </a:p>
        </p:txBody>
      </p:sp>
    </p:spTree>
    <p:extLst>
      <p:ext uri="{BB962C8B-B14F-4D97-AF65-F5344CB8AC3E}">
        <p14:creationId xmlns:p14="http://schemas.microsoft.com/office/powerpoint/2010/main" val="911395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randombar(horizontal)">
                                      <p:cBhvr>
                                        <p:cTn id="12" dur="500"/>
                                        <p:tgtEl>
                                          <p:spTgt spid="6">
                                            <p:txEl>
                                              <p:pRg st="1" end="1"/>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5" dur="500"/>
                                        <p:tgtEl>
                                          <p:spTgt spid="6">
                                            <p:txEl>
                                              <p:pRg st="2" end="2"/>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randombar(horizontal)">
                                      <p:cBhvr>
                                        <p:cTn id="18" dur="500"/>
                                        <p:tgtEl>
                                          <p:spTgt spid="6">
                                            <p:txEl>
                                              <p:pRg st="3" end="3"/>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randombar(horizontal)">
                                      <p:cBhvr>
                                        <p:cTn id="21"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3886</TotalTime>
  <Words>302</Words>
  <Application>Microsoft Office PowerPoint</Application>
  <PresentationFormat>On-screen Show (16:9)</PresentationFormat>
  <Paragraphs>53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DẶN DÒ</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WELCOME</dc:creator>
  <cp:lastModifiedBy>Admin</cp:lastModifiedBy>
  <cp:revision>248</cp:revision>
  <dcterms:created xsi:type="dcterms:W3CDTF">2017-10-03T01:20:28Z</dcterms:created>
  <dcterms:modified xsi:type="dcterms:W3CDTF">2023-02-19T02:35:29Z</dcterms:modified>
</cp:coreProperties>
</file>