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17"/>
  </p:notesMasterIdLst>
  <p:sldIdLst>
    <p:sldId id="327" r:id="rId2"/>
    <p:sldId id="351" r:id="rId3"/>
    <p:sldId id="328" r:id="rId4"/>
    <p:sldId id="353" r:id="rId5"/>
    <p:sldId id="392" r:id="rId6"/>
    <p:sldId id="385" r:id="rId7"/>
    <p:sldId id="393" r:id="rId8"/>
    <p:sldId id="395" r:id="rId9"/>
    <p:sldId id="394" r:id="rId10"/>
    <p:sldId id="387" r:id="rId11"/>
    <p:sldId id="390" r:id="rId12"/>
    <p:sldId id="391" r:id="rId13"/>
    <p:sldId id="388" r:id="rId14"/>
    <p:sldId id="340" r:id="rId15"/>
    <p:sldId id="310"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FF"/>
    <a:srgbClr val="00CC00"/>
    <a:srgbClr val="00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849" autoAdjust="0"/>
  </p:normalViewPr>
  <p:slideViewPr>
    <p:cSldViewPr>
      <p:cViewPr varScale="1">
        <p:scale>
          <a:sx n="97" d="100"/>
          <a:sy n="97" d="100"/>
        </p:scale>
        <p:origin x="504" y="90"/>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00" d="100"/>
          <a:sy n="100" d="100"/>
        </p:scale>
        <p:origin x="-2592" y="7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DB4D9-CB78-4D56-B892-028D3778355C}" type="datetimeFigureOut">
              <a:rPr lang="en-US" smtClean="0"/>
              <a:t>4/6/2023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4A2CC9-6214-4A4F-A7F2-C474977A49D9}" type="slidenum">
              <a:rPr lang="en-US" smtClean="0"/>
              <a:t>‹#›</a:t>
            </a:fld>
            <a:endParaRPr lang="en-US" dirty="0"/>
          </a:p>
        </p:txBody>
      </p:sp>
    </p:spTree>
    <p:extLst>
      <p:ext uri="{BB962C8B-B14F-4D97-AF65-F5344CB8AC3E}">
        <p14:creationId xmlns:p14="http://schemas.microsoft.com/office/powerpoint/2010/main" val="32899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89918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92562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69037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533400" y="457201"/>
            <a:ext cx="533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17EB14-D66A-4676-92A4-03881C61F091}"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07154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44DE8D5-FADB-4070-88E7-7B5CF0C5DCB3}"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99974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670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56388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81D8597-DE7C-46D9-AA0A-98318070A285}"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87523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1116806"/>
            <a:ext cx="3867150"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3888" y="1645444"/>
            <a:ext cx="3867150"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1850" y="1116806"/>
            <a:ext cx="3868738"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50" y="1645444"/>
            <a:ext cx="3868738"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2EDA07B-E8E9-4AD7-9D49-812C4BDF930A}"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59109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E1447C7-73A7-49A8-9072-0AB4175D801C}"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99276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740569"/>
            <a:ext cx="4629150" cy="365521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30239" y="1576388"/>
            <a:ext cx="2949575" cy="28194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117518-C007-4C20-9FB3-A0C5308DF146}"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22334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533400" y="457201"/>
            <a:ext cx="533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17EB14-D66A-4676-92A4-03881C61F091}"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117691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44DE8D5-FADB-4070-88E7-7B5CF0C5DCB3}"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69232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046558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670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5638800" y="1485900"/>
            <a:ext cx="2819400" cy="3086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81D8597-DE7C-46D9-AA0A-98318070A285}"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57183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1116806"/>
            <a:ext cx="3867150"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3888" y="1645444"/>
            <a:ext cx="3867150"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1850" y="1116806"/>
            <a:ext cx="3868738" cy="4810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50" y="1645444"/>
            <a:ext cx="3868738" cy="298370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2EDA07B-E8E9-4AD7-9D49-812C4BDF930A}"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06343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E1447C7-73A7-49A8-9072-0AB4175D801C}"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14334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740569"/>
            <a:ext cx="4629150" cy="365521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30239" y="1576388"/>
            <a:ext cx="2949575" cy="28194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Times New Roman"/>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117518-C007-4C20-9FB3-A0C5308DF146}" type="slidenum">
              <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616148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F460CF7-1785-465E-A750-9D04373FCD58}"/>
              </a:ext>
            </a:extLst>
          </p:cNvPr>
          <p:cNvSpPr>
            <a:spLocks noGrp="1"/>
          </p:cNvSpPr>
          <p:nvPr>
            <p:ph type="dt" sz="half" idx="10"/>
          </p:nvPr>
        </p:nvSpPr>
        <p:spPr/>
        <p:txBody>
          <a:bodyPr/>
          <a:lstStyle/>
          <a:p>
            <a:fld id="{F7C12FCE-2274-483B-A722-0D11E37C17E7}" type="datetimeFigureOut">
              <a:rPr lang="vi-VN" smtClean="0"/>
              <a:t>06/04/2023</a:t>
            </a:fld>
            <a:endParaRPr lang="vi-VN"/>
          </a:p>
        </p:txBody>
      </p:sp>
      <p:sp>
        <p:nvSpPr>
          <p:cNvPr id="5" name="Footer Placeholder 4">
            <a:extLst>
              <a:ext uri="{FF2B5EF4-FFF2-40B4-BE49-F238E27FC236}">
                <a16:creationId xmlns:a16="http://schemas.microsoft.com/office/drawing/2014/main" id="{775BCE35-DB65-4384-A22F-8F9D0B3827B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BCCEDC5-AAC2-4449-822C-5E34F52EFCFD}"/>
              </a:ext>
            </a:extLst>
          </p:cNvPr>
          <p:cNvSpPr>
            <a:spLocks noGrp="1"/>
          </p:cNvSpPr>
          <p:nvPr>
            <p:ph type="sldNum" sz="quarter" idx="12"/>
          </p:nvPr>
        </p:nvSpPr>
        <p:spPr/>
        <p:txBody>
          <a:bodyPr/>
          <a:lstStyle/>
          <a:p>
            <a:fld id="{F4FDBE3C-7FF7-44CE-8611-1B757FD57DAF}" type="slidenum">
              <a:rPr lang="vi-VN" smtClean="0"/>
              <a:t>‹#›</a:t>
            </a:fld>
            <a:endParaRPr lang="vi-VN"/>
          </a:p>
        </p:txBody>
      </p:sp>
      <p:pic>
        <p:nvPicPr>
          <p:cNvPr id="11" name="Picture 10">
            <a:extLst>
              <a:ext uri="{FF2B5EF4-FFF2-40B4-BE49-F238E27FC236}">
                <a16:creationId xmlns:a16="http://schemas.microsoft.com/office/drawing/2014/main" id="{553ED81B-5C81-41B5-A703-04D07BE218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0"/>
            <a:ext cx="7706773" cy="5143500"/>
          </a:xfrm>
          <a:prstGeom prst="rect">
            <a:avLst/>
          </a:prstGeom>
        </p:spPr>
      </p:pic>
      <p:sp>
        <p:nvSpPr>
          <p:cNvPr id="12" name="Rectangle 11">
            <a:extLst>
              <a:ext uri="{FF2B5EF4-FFF2-40B4-BE49-F238E27FC236}">
                <a16:creationId xmlns:a16="http://schemas.microsoft.com/office/drawing/2014/main" id="{AE3F4050-F618-4D2A-8919-9C50C32D8DA8}"/>
              </a:ext>
            </a:extLst>
          </p:cNvPr>
          <p:cNvSpPr/>
          <p:nvPr userDrawn="1"/>
        </p:nvSpPr>
        <p:spPr>
          <a:xfrm>
            <a:off x="2" y="-1"/>
            <a:ext cx="8265695" cy="514350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4756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33043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986469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5"/>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1"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403191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74113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18588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57202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699875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E29967A-7568-4B43-ADFF-F109EFF199E4}" type="datetimeFigureOut">
              <a:rPr lang="en-US" smtClean="0"/>
              <a:t>4/6/2023</a:t>
            </a:fld>
            <a:endParaRPr lang="en-US" dirty="0"/>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DE6FE75-3C93-430E-A11F-0729BD227234}" type="slidenum">
              <a:rPr lang="en-US" smtClean="0"/>
              <a:t>‹#›</a:t>
            </a:fld>
            <a:endParaRPr lang="en-US" dirty="0"/>
          </a:p>
        </p:txBody>
      </p:sp>
    </p:spTree>
    <p:extLst>
      <p:ext uri="{BB962C8B-B14F-4D97-AF65-F5344CB8AC3E}">
        <p14:creationId xmlns:p14="http://schemas.microsoft.com/office/powerpoint/2010/main" val="25240126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69" r:id="rId12"/>
    <p:sldLayoutId id="2147483870" r:id="rId13"/>
    <p:sldLayoutId id="2147483871" r:id="rId14"/>
    <p:sldLayoutId id="2147483872" r:id="rId15"/>
    <p:sldLayoutId id="2147483873" r:id="rId16"/>
    <p:sldLayoutId id="2147483874" r:id="rId17"/>
    <p:sldLayoutId id="2147483875" r:id="rId18"/>
    <p:sldLayoutId id="2147483876" r:id="rId19"/>
    <p:sldLayoutId id="2147483877" r:id="rId20"/>
    <p:sldLayoutId id="2147483878" r:id="rId21"/>
    <p:sldLayoutId id="2147483879" r:id="rId22"/>
    <p:sldLayoutId id="2147483880" r:id="rId23"/>
    <p:sldLayoutId id="2147483893" r:id="rId2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WordArt 14"/>
          <p:cNvSpPr>
            <a:spLocks noChangeArrowheads="1" noChangeShapeType="1" noTextEdit="1"/>
          </p:cNvSpPr>
          <p:nvPr/>
        </p:nvSpPr>
        <p:spPr bwMode="auto">
          <a:xfrm>
            <a:off x="2895602" y="518181"/>
            <a:ext cx="3200398" cy="742950"/>
          </a:xfrm>
          <a:prstGeom prst="rect">
            <a:avLst/>
          </a:prstGeom>
        </p:spPr>
        <p:txBody>
          <a:bodyPr wrap="none" fromWordArt="1">
            <a:prstTxWarp prst="textDeflate">
              <a:avLst>
                <a:gd name="adj" fmla="val 26227"/>
              </a:avLst>
            </a:prstTxWarp>
          </a:bodyPr>
          <a:lstStyle/>
          <a:p>
            <a:pPr algn="ctr"/>
            <a:r>
              <a:rPr lang="en-US" sz="2400" b="1" kern="10">
                <a:ln w="9525">
                  <a:solidFill>
                    <a:srgbClr val="FF0000"/>
                  </a:solidFill>
                  <a:round/>
                  <a:headEnd/>
                  <a:tailEnd/>
                </a:ln>
                <a:solidFill>
                  <a:srgbClr val="FF0000"/>
                </a:solidFill>
                <a:latin typeface="Cambria"/>
                <a:ea typeface="Cambria"/>
              </a:rPr>
              <a:t>Môn: Tin học</a:t>
            </a:r>
          </a:p>
        </p:txBody>
      </p:sp>
      <p:sp>
        <p:nvSpPr>
          <p:cNvPr id="5135" name="WordArt 15"/>
          <p:cNvSpPr>
            <a:spLocks noChangeArrowheads="1" noChangeShapeType="1" noTextEdit="1"/>
          </p:cNvSpPr>
          <p:nvPr/>
        </p:nvSpPr>
        <p:spPr bwMode="auto">
          <a:xfrm>
            <a:off x="3616778" y="1261131"/>
            <a:ext cx="1564822" cy="440532"/>
          </a:xfrm>
          <a:prstGeom prst="rect">
            <a:avLst/>
          </a:prstGeom>
        </p:spPr>
        <p:txBody>
          <a:bodyPr wrap="none" fromWordArt="1">
            <a:prstTxWarp prst="textPlain">
              <a:avLst>
                <a:gd name="adj" fmla="val 50000"/>
              </a:avLst>
            </a:prstTxWarp>
          </a:bodyPr>
          <a:lstStyle/>
          <a:p>
            <a:pPr algn="ctr"/>
            <a:r>
              <a:rPr lang="en-US" sz="1400" b="1" kern="10" dirty="0">
                <a:ln w="9525">
                  <a:solidFill>
                    <a:srgbClr val="FF0000"/>
                  </a:solidFill>
                  <a:round/>
                  <a:headEnd/>
                  <a:tailEnd/>
                </a:ln>
                <a:solidFill>
                  <a:srgbClr val="FF0000"/>
                </a:solidFill>
                <a:latin typeface="Cambria"/>
                <a:ea typeface="Cambria"/>
              </a:rPr>
              <a:t>Lớp: 3</a:t>
            </a:r>
          </a:p>
        </p:txBody>
      </p:sp>
      <p:sp>
        <p:nvSpPr>
          <p:cNvPr id="2" name="TextBox 1"/>
          <p:cNvSpPr txBox="1"/>
          <p:nvPr/>
        </p:nvSpPr>
        <p:spPr>
          <a:xfrm>
            <a:off x="644976" y="1718330"/>
            <a:ext cx="7660824" cy="892552"/>
          </a:xfrm>
          <a:prstGeom prst="rect">
            <a:avLst/>
          </a:prstGeom>
          <a:noFill/>
        </p:spPr>
        <p:txBody>
          <a:bodyPr wrap="square" rtlCol="0">
            <a:spAutoFit/>
          </a:bodyPr>
          <a:lstStyle/>
          <a:p>
            <a:pPr algn="ctr"/>
            <a:r>
              <a:rPr lang="en-US" altLang="en-US" sz="2400" b="1" dirty="0" smtClean="0">
                <a:solidFill>
                  <a:srgbClr val="FF0000"/>
                </a:solidFill>
                <a:latin typeface="Times New Roman" pitchFamily="18" charset="0"/>
                <a:cs typeface="Times New Roman" pitchFamily="18" charset="0"/>
              </a:rPr>
              <a:t>CHỦ ĐỀ E1: </a:t>
            </a:r>
          </a:p>
          <a:p>
            <a:pPr algn="ctr"/>
            <a:r>
              <a:rPr lang="en-US" sz="2800" b="1" dirty="0">
                <a:ln w="22225">
                  <a:noFill/>
                  <a:prstDash val="solid"/>
                </a:ln>
                <a:solidFill>
                  <a:srgbClr val="FF0000"/>
                </a:solidFill>
                <a:latin typeface="Cambria" panose="02040503050406030204" pitchFamily="18" charset="0"/>
                <a:ea typeface="Cambria" panose="02040503050406030204" pitchFamily="18" charset="0"/>
              </a:rPr>
              <a:t>LÀM QUAN VỚI BÀI TRÌNH CHIẾU ĐƠN </a:t>
            </a:r>
            <a:r>
              <a:rPr lang="en-US" sz="2800" b="1" dirty="0" smtClean="0">
                <a:ln w="22225">
                  <a:noFill/>
                  <a:prstDash val="solid"/>
                </a:ln>
                <a:solidFill>
                  <a:srgbClr val="FF0000"/>
                </a:solidFill>
                <a:latin typeface="Cambria" panose="02040503050406030204" pitchFamily="18" charset="0"/>
                <a:ea typeface="Cambria" panose="02040503050406030204" pitchFamily="18" charset="0"/>
              </a:rPr>
              <a:t>GIẢN</a:t>
            </a:r>
            <a:endParaRPr lang="en-US" sz="28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6" name="TextBox 5"/>
          <p:cNvSpPr txBox="1"/>
          <p:nvPr/>
        </p:nvSpPr>
        <p:spPr>
          <a:xfrm>
            <a:off x="85724" y="2800350"/>
            <a:ext cx="8905876" cy="461665"/>
          </a:xfrm>
          <a:prstGeom prst="rect">
            <a:avLst/>
          </a:prstGeom>
          <a:noFill/>
        </p:spPr>
        <p:txBody>
          <a:bodyPr wrap="square" rtlCol="0">
            <a:spAutoFit/>
          </a:bodyPr>
          <a:lstStyle/>
          <a:p>
            <a:pPr algn="ctr"/>
            <a:r>
              <a:rPr lang="vi-VN" altLang="en-US" sz="2000" b="1" u="sng" dirty="0" smtClean="0">
                <a:solidFill>
                  <a:srgbClr val="000099"/>
                </a:solidFill>
                <a:latin typeface="HP-001"/>
              </a:rPr>
              <a:t>BÀI </a:t>
            </a:r>
            <a:r>
              <a:rPr lang="en-US" altLang="en-US" sz="2000" b="1" u="sng" dirty="0">
                <a:solidFill>
                  <a:srgbClr val="000099"/>
                </a:solidFill>
                <a:latin typeface="HP-001"/>
              </a:rPr>
              <a:t>3</a:t>
            </a:r>
            <a:r>
              <a:rPr lang="vi-VN" altLang="en-US" sz="2000" b="1" dirty="0" smtClean="0">
                <a:solidFill>
                  <a:srgbClr val="000099"/>
                </a:solidFill>
                <a:latin typeface="HP-001"/>
              </a:rPr>
              <a:t>: </a:t>
            </a:r>
            <a:r>
              <a:rPr lang="en-US" altLang="en-US" sz="2400" b="1" dirty="0" smtClean="0">
                <a:solidFill>
                  <a:srgbClr val="000099"/>
                </a:solidFill>
                <a:latin typeface="Times New Roman" pitchFamily="18" charset="0"/>
                <a:cs typeface="Times New Roman" pitchFamily="18" charset="0"/>
              </a:rPr>
              <a:t>BÀI TRÌNH CHIẾU CỦA EM</a:t>
            </a:r>
            <a:endParaRPr lang="en-US" sz="20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7" name="TextBox 6"/>
          <p:cNvSpPr txBox="1"/>
          <p:nvPr/>
        </p:nvSpPr>
        <p:spPr>
          <a:xfrm>
            <a:off x="1566862" y="-8870"/>
            <a:ext cx="5943600" cy="523220"/>
          </a:xfrm>
          <a:prstGeom prst="rect">
            <a:avLst/>
          </a:prstGeom>
          <a:noFill/>
        </p:spPr>
        <p:txBody>
          <a:bodyPr wrap="square" rtlCol="0">
            <a:spAutoFit/>
          </a:bodyPr>
          <a:lstStyle/>
          <a:p>
            <a:pPr algn="ctr"/>
            <a:r>
              <a:rPr lang="vi-VN" sz="2800" b="1" i="1" dirty="0" smtClean="0">
                <a:solidFill>
                  <a:srgbClr val="000099"/>
                </a:solidFill>
                <a:latin typeface="Times New Roman" panose="02020603050405020304" pitchFamily="18" charset="0"/>
                <a:cs typeface="Times New Roman" panose="02020603050405020304" pitchFamily="18" charset="0"/>
              </a:rPr>
              <a:t>Thứ năm, ngày </a:t>
            </a:r>
            <a:r>
              <a:rPr lang="en-US" sz="2800" b="1" i="1" smtClean="0">
                <a:solidFill>
                  <a:srgbClr val="000099"/>
                </a:solidFill>
                <a:latin typeface="Times New Roman" panose="02020603050405020304" pitchFamily="18" charset="0"/>
                <a:cs typeface="Times New Roman" panose="02020603050405020304" pitchFamily="18" charset="0"/>
              </a:rPr>
              <a:t>  </a:t>
            </a:r>
            <a:r>
              <a:rPr lang="vi-VN" sz="2800" b="1" i="1" smtClean="0">
                <a:solidFill>
                  <a:srgbClr val="000099"/>
                </a:solidFill>
                <a:latin typeface="Times New Roman" panose="02020603050405020304" pitchFamily="18" charset="0"/>
                <a:cs typeface="Times New Roman" panose="02020603050405020304" pitchFamily="18" charset="0"/>
              </a:rPr>
              <a:t>tháng </a:t>
            </a:r>
            <a:r>
              <a:rPr lang="en-US" sz="2800" b="1" i="1" dirty="0" smtClean="0">
                <a:solidFill>
                  <a:srgbClr val="000099"/>
                </a:solidFill>
                <a:latin typeface="Times New Roman" panose="02020603050405020304" pitchFamily="18" charset="0"/>
                <a:cs typeface="Times New Roman" panose="02020603050405020304" pitchFamily="18" charset="0"/>
              </a:rPr>
              <a:t>  </a:t>
            </a:r>
            <a:r>
              <a:rPr lang="vi-VN" sz="2800" b="1" i="1" dirty="0" smtClean="0">
                <a:solidFill>
                  <a:srgbClr val="000099"/>
                </a:solidFill>
                <a:latin typeface="Times New Roman" panose="02020603050405020304" pitchFamily="18" charset="0"/>
                <a:cs typeface="Times New Roman" panose="02020603050405020304" pitchFamily="18" charset="0"/>
              </a:rPr>
              <a:t>năm </a:t>
            </a:r>
            <a:r>
              <a:rPr lang="vi-VN" sz="2800" b="1" i="1" dirty="0" smtClean="0">
                <a:solidFill>
                  <a:srgbClr val="000099"/>
                </a:solidFill>
                <a:latin typeface="Times New Roman" panose="02020603050405020304" pitchFamily="18" charset="0"/>
                <a:cs typeface="Times New Roman" panose="02020603050405020304" pitchFamily="18" charset="0"/>
              </a:rPr>
              <a:t>2023</a:t>
            </a:r>
            <a:endParaRPr lang="en-US" sz="2800" b="1" i="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647231"/>
      </p:ext>
    </p:extLst>
  </p:cSld>
  <p:clrMapOvr>
    <a:masterClrMapping/>
  </p:clrMapOvr>
  <p:transition spd="slow">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3350"/>
            <a:ext cx="8610600" cy="584775"/>
          </a:xfrm>
          <a:prstGeom prst="rect">
            <a:avLst/>
          </a:prstGeom>
          <a:solidFill>
            <a:schemeClr val="accent1">
              <a:lumMod val="40000"/>
              <a:lumOff val="60000"/>
            </a:schemeClr>
          </a:solidFill>
        </p:spPr>
        <p:txBody>
          <a:bodyPr wrap="square" rtlCol="0">
            <a:spAutoFit/>
          </a:bodyPr>
          <a:lstStyle/>
          <a:p>
            <a:pPr algn="ctr"/>
            <a:r>
              <a:rPr lang="en-US" sz="3200" dirty="0" smtClean="0">
                <a:latin typeface="Times New Roman" pitchFamily="18" charset="0"/>
                <a:cs typeface="Times New Roman" pitchFamily="18" charset="0"/>
              </a:rPr>
              <a:t>2. TẠO VÀ TRÌNH DIỄN BÀI TRÌNH CHIẾU</a:t>
            </a:r>
            <a:endParaRPr lang="en-US" sz="3200" dirty="0">
              <a:latin typeface="Times New Roman" pitchFamily="18" charset="0"/>
              <a:cs typeface="Times New Roman" pitchFamily="18" charset="0"/>
            </a:endParaRPr>
          </a:p>
        </p:txBody>
      </p:sp>
      <p:sp>
        <p:nvSpPr>
          <p:cNvPr id="5" name="TextBox 4"/>
          <p:cNvSpPr txBox="1"/>
          <p:nvPr/>
        </p:nvSpPr>
        <p:spPr>
          <a:xfrm>
            <a:off x="228600" y="971550"/>
            <a:ext cx="8610600" cy="3170099"/>
          </a:xfrm>
          <a:prstGeom prst="rect">
            <a:avLst/>
          </a:prstGeom>
          <a:solidFill>
            <a:schemeClr val="accent1">
              <a:lumMod val="60000"/>
              <a:lumOff val="40000"/>
            </a:schemeClr>
          </a:solidFill>
        </p:spPr>
        <p:txBody>
          <a:bodyPr wrap="square" rtlCol="0">
            <a:spAutoFit/>
          </a:bodyPr>
          <a:lstStyle/>
          <a:p>
            <a:pPr algn="just"/>
            <a:r>
              <a:rPr lang="vi-VN" sz="4000" dirty="0">
                <a:latin typeface="+mj-lt"/>
              </a:rPr>
              <a:t>Sau khi chuẩn bị được nội dung, em và các bạn hãy cùng tạo bài trình chiếu về chủ đề đã lựa chọn. Bài trình chiếu đó cần có 4 trang hoặc nhiều trang hơn. Em có thể thực hiện theo các bước sau</a:t>
            </a:r>
            <a:r>
              <a:rPr lang="vi-VN" sz="4000" dirty="0" smtClean="0">
                <a:latin typeface="+mj-lt"/>
              </a:rPr>
              <a:t>:</a:t>
            </a:r>
            <a:endParaRPr lang="en-US" sz="4000" dirty="0">
              <a:latin typeface="+mj-lt"/>
              <a:cs typeface="Times New Roman" pitchFamily="18" charset="0"/>
            </a:endParaRPr>
          </a:p>
        </p:txBody>
      </p:sp>
      <p:sp>
        <p:nvSpPr>
          <p:cNvPr id="17" name="TextBox 16"/>
          <p:cNvSpPr txBox="1"/>
          <p:nvPr/>
        </p:nvSpPr>
        <p:spPr>
          <a:xfrm>
            <a:off x="228600" y="971550"/>
            <a:ext cx="8610600" cy="3785652"/>
          </a:xfrm>
          <a:prstGeom prst="rect">
            <a:avLst/>
          </a:prstGeom>
          <a:solidFill>
            <a:schemeClr val="accent1">
              <a:lumMod val="60000"/>
              <a:lumOff val="40000"/>
            </a:schemeClr>
          </a:solidFill>
        </p:spPr>
        <p:txBody>
          <a:bodyPr wrap="square" rtlCol="0">
            <a:spAutoFit/>
          </a:bodyPr>
          <a:lstStyle/>
          <a:p>
            <a:pPr algn="just"/>
            <a:r>
              <a:rPr lang="vi-VN" sz="4000" dirty="0" smtClean="0">
                <a:latin typeface="+mj-lt"/>
              </a:rPr>
              <a:t>Bước </a:t>
            </a:r>
            <a:r>
              <a:rPr lang="vi-VN" sz="4000" dirty="0">
                <a:latin typeface="+mj-lt"/>
              </a:rPr>
              <a:t>1. Kích hoạt phần mềm trình chiếu Bước 2. Tạo tệp trình chiếu và lưu với tên phù hợp </a:t>
            </a:r>
            <a:endParaRPr lang="en-US" sz="4000" dirty="0" smtClean="0">
              <a:latin typeface="+mj-lt"/>
            </a:endParaRPr>
          </a:p>
          <a:p>
            <a:pPr algn="just"/>
            <a:r>
              <a:rPr lang="vi-VN" sz="4000" dirty="0" smtClean="0">
                <a:latin typeface="+mj-lt"/>
              </a:rPr>
              <a:t>Bước 3</a:t>
            </a:r>
            <a:r>
              <a:rPr lang="vi-VN" sz="4000" dirty="0">
                <a:latin typeface="+mj-lt"/>
              </a:rPr>
              <a:t>. Lần lượt nhập nội dung và thêm ảnh </a:t>
            </a:r>
            <a:r>
              <a:rPr lang="vi-VN" sz="4000" i="1" dirty="0">
                <a:latin typeface="+mj-lt"/>
              </a:rPr>
              <a:t>(nếu cần) </a:t>
            </a:r>
            <a:r>
              <a:rPr lang="vi-VN" sz="4000" dirty="0">
                <a:latin typeface="+mj-lt"/>
              </a:rPr>
              <a:t>cho từng trang trình chiếu như các em đã chuẩn </a:t>
            </a:r>
            <a:r>
              <a:rPr lang="vi-VN" sz="4000" dirty="0" smtClean="0">
                <a:latin typeface="+mj-lt"/>
              </a:rPr>
              <a:t>bị</a:t>
            </a:r>
            <a:endParaRPr lang="en-US" sz="4000" dirty="0">
              <a:latin typeface="+mj-lt"/>
              <a:cs typeface="Times New Roman" pitchFamily="18" charset="0"/>
            </a:endParaRPr>
          </a:p>
        </p:txBody>
      </p:sp>
    </p:spTree>
    <p:extLst>
      <p:ext uri="{BB962C8B-B14F-4D97-AF65-F5344CB8AC3E}">
        <p14:creationId xmlns:p14="http://schemas.microsoft.com/office/powerpoint/2010/main" val="66376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ircle(in)">
                                      <p:cBhvr>
                                        <p:cTn id="1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225" y="1047750"/>
            <a:ext cx="8553450" cy="3970318"/>
          </a:xfrm>
          <a:prstGeom prst="rect">
            <a:avLst/>
          </a:prstGeom>
          <a:solidFill>
            <a:schemeClr val="accent1">
              <a:lumMod val="20000"/>
              <a:lumOff val="80000"/>
            </a:schemeClr>
          </a:solidFill>
        </p:spPr>
        <p:txBody>
          <a:bodyPr wrap="square" rtlCol="0">
            <a:spAutoFit/>
          </a:bodyPr>
          <a:lstStyle/>
          <a:p>
            <a:pPr algn="just"/>
            <a:r>
              <a:rPr lang="vi-VN" sz="3600" dirty="0"/>
              <a:t>Em hãy sắp xếp các bước sau để có thứ tự đúng khi tạo bài trình chiếu: </a:t>
            </a:r>
            <a:endParaRPr lang="en-US" sz="3600" dirty="0" smtClean="0"/>
          </a:p>
          <a:p>
            <a:pPr marL="742950" indent="-742950" algn="just">
              <a:buAutoNum type="arabicPeriod"/>
            </a:pPr>
            <a:r>
              <a:rPr lang="vi-VN" sz="3600" dirty="0" smtClean="0"/>
              <a:t>Tạo </a:t>
            </a:r>
            <a:r>
              <a:rPr lang="vi-VN" sz="3600" dirty="0"/>
              <a:t>tập trình chiếu mới. </a:t>
            </a:r>
            <a:endParaRPr lang="en-US" sz="3600" dirty="0" smtClean="0"/>
          </a:p>
          <a:p>
            <a:pPr marL="742950" indent="-742950" algn="just">
              <a:buAutoNum type="arabicPeriod"/>
            </a:pPr>
            <a:r>
              <a:rPr lang="en-US" sz="3600" dirty="0"/>
              <a:t>L</a:t>
            </a:r>
            <a:r>
              <a:rPr lang="vi-VN" sz="3600" dirty="0" smtClean="0"/>
              <a:t>ưu </a:t>
            </a:r>
            <a:r>
              <a:rPr lang="vi-VN" sz="3600" dirty="0"/>
              <a:t>tập trình chiếu. </a:t>
            </a:r>
            <a:endParaRPr lang="en-US" sz="3600" dirty="0" smtClean="0"/>
          </a:p>
          <a:p>
            <a:pPr marL="742950" indent="-742950" algn="just">
              <a:buAutoNum type="arabicPeriod"/>
            </a:pPr>
            <a:r>
              <a:rPr lang="vi-VN" sz="3600" dirty="0" smtClean="0"/>
              <a:t>Kích </a:t>
            </a:r>
            <a:r>
              <a:rPr lang="vi-VN" sz="3600" dirty="0"/>
              <a:t>hoạt phần mềm trình chiếu. </a:t>
            </a:r>
            <a:endParaRPr lang="en-US" sz="3600" dirty="0" smtClean="0"/>
          </a:p>
          <a:p>
            <a:pPr marL="742950" indent="-742950" algn="just">
              <a:buAutoNum type="arabicPeriod"/>
            </a:pPr>
            <a:r>
              <a:rPr lang="vi-VN" sz="3600" dirty="0" smtClean="0"/>
              <a:t>Nhập </a:t>
            </a:r>
            <a:r>
              <a:rPr lang="vi-VN" sz="3600" dirty="0"/>
              <a:t>nội dung cho từng trang trình chiếu</a:t>
            </a:r>
            <a:r>
              <a:rPr lang="vi-VN" sz="3600" dirty="0" smtClean="0"/>
              <a:t>.</a:t>
            </a:r>
            <a:endParaRPr lang="en-US" sz="4400" dirty="0">
              <a:latin typeface="+mj-lt"/>
              <a:cs typeface="Times New Roman" pitchFamily="18" charset="0"/>
            </a:endParaRPr>
          </a:p>
        </p:txBody>
      </p:sp>
      <p:sp>
        <p:nvSpPr>
          <p:cNvPr id="5" name="TextBox 4"/>
          <p:cNvSpPr txBox="1"/>
          <p:nvPr/>
        </p:nvSpPr>
        <p:spPr>
          <a:xfrm>
            <a:off x="219075" y="209550"/>
            <a:ext cx="8610600" cy="584775"/>
          </a:xfrm>
          <a:prstGeom prst="rect">
            <a:avLst/>
          </a:prstGeom>
          <a:solidFill>
            <a:schemeClr val="accent6">
              <a:lumMod val="60000"/>
              <a:lumOff val="40000"/>
            </a:schemeClr>
          </a:solidFill>
        </p:spPr>
        <p:txBody>
          <a:bodyPr wrap="square" rtlCol="0">
            <a:spAutoFit/>
          </a:bodyPr>
          <a:lstStyle/>
          <a:p>
            <a:pPr algn="just"/>
            <a:r>
              <a:rPr lang="en-US" sz="3200" b="1" dirty="0" smtClean="0">
                <a:latin typeface="Times New Roman (Headings)"/>
                <a:cs typeface="Times New Roman" pitchFamily="18" charset="0"/>
              </a:rPr>
              <a:t>LUYỆN TẬP</a:t>
            </a:r>
            <a:endParaRPr lang="en-US" sz="2400" b="1" dirty="0">
              <a:latin typeface="Times New Roman (Headings)"/>
              <a:cs typeface="Times New Roman" pitchFamily="18" charset="0"/>
            </a:endParaRPr>
          </a:p>
        </p:txBody>
      </p:sp>
    </p:spTree>
    <p:extLst>
      <p:ext uri="{BB962C8B-B14F-4D97-AF65-F5344CB8AC3E}">
        <p14:creationId xmlns:p14="http://schemas.microsoft.com/office/powerpoint/2010/main" val="91139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randombar(horizontal)">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9075" y="157698"/>
            <a:ext cx="8610600" cy="584775"/>
          </a:xfrm>
          <a:prstGeom prst="rect">
            <a:avLst/>
          </a:prstGeom>
          <a:solidFill>
            <a:schemeClr val="accent6">
              <a:lumMod val="60000"/>
              <a:lumOff val="40000"/>
            </a:schemeClr>
          </a:solidFill>
        </p:spPr>
        <p:txBody>
          <a:bodyPr wrap="square" rtlCol="0">
            <a:spAutoFit/>
          </a:bodyPr>
          <a:lstStyle/>
          <a:p>
            <a:pPr algn="just"/>
            <a:r>
              <a:rPr lang="en-US" sz="3200" b="1" dirty="0" smtClean="0">
                <a:latin typeface="Times New Roman (Headings)"/>
                <a:cs typeface="Times New Roman" pitchFamily="18" charset="0"/>
              </a:rPr>
              <a:t>VẬN DỤNG</a:t>
            </a:r>
            <a:endParaRPr lang="en-US" sz="2400" b="1" dirty="0">
              <a:latin typeface="Times New Roman (Headings)"/>
              <a:cs typeface="Times New Roman" pitchFamily="18" charset="0"/>
            </a:endParaRPr>
          </a:p>
        </p:txBody>
      </p:sp>
      <p:sp>
        <p:nvSpPr>
          <p:cNvPr id="6" name="TextBox 5"/>
          <p:cNvSpPr txBox="1"/>
          <p:nvPr/>
        </p:nvSpPr>
        <p:spPr>
          <a:xfrm>
            <a:off x="114300" y="919698"/>
            <a:ext cx="8877300" cy="1323439"/>
          </a:xfrm>
          <a:prstGeom prst="rect">
            <a:avLst/>
          </a:prstGeom>
          <a:solidFill>
            <a:schemeClr val="accent5">
              <a:lumMod val="40000"/>
              <a:lumOff val="60000"/>
            </a:schemeClr>
          </a:solidFill>
        </p:spPr>
        <p:txBody>
          <a:bodyPr wrap="square" rtlCol="0">
            <a:spAutoFit/>
          </a:bodyPr>
          <a:lstStyle/>
          <a:p>
            <a:pPr algn="just"/>
            <a:r>
              <a:rPr lang="vi-VN" sz="4000" dirty="0"/>
              <a:t>Em hãy tạo một bài trình chiếu về chủ đề em yêu thích.</a:t>
            </a:r>
            <a:endParaRPr lang="en-US" sz="4400" dirty="0">
              <a:latin typeface="+mj-lt"/>
              <a:cs typeface="Times New Roman" pitchFamily="18" charset="0"/>
            </a:endParaRPr>
          </a:p>
        </p:txBody>
      </p:sp>
    </p:spTree>
    <p:extLst>
      <p:ext uri="{BB962C8B-B14F-4D97-AF65-F5344CB8AC3E}">
        <p14:creationId xmlns:p14="http://schemas.microsoft.com/office/powerpoint/2010/main" val="206686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xit" presetSubtype="0" fill="hold" grpId="1" nodeType="clickEffect">
                                  <p:stCondLst>
                                    <p:cond delay="0"/>
                                  </p:stCondLst>
                                  <p:childTnLst>
                                    <p:animEffect transition="out" filter="fade">
                                      <p:cBhvr>
                                        <p:cTn id="11" dur="2000"/>
                                        <p:tgtEl>
                                          <p:spTgt spid="6"/>
                                        </p:tgtEl>
                                      </p:cBhvr>
                                    </p:animEffect>
                                    <p:anim calcmode="lin" valueType="num">
                                      <p:cBhvr>
                                        <p:cTn id="12" dur="2000"/>
                                        <p:tgtEl>
                                          <p:spTgt spid="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 dur="2000"/>
                                        <p:tgtEl>
                                          <p:spTgt spid="6"/>
                                        </p:tgtEl>
                                        <p:attrNameLst>
                                          <p:attrName>ppt_h</p:attrName>
                                        </p:attrNameLst>
                                      </p:cBhvr>
                                      <p:tavLst>
                                        <p:tav tm="0">
                                          <p:val>
                                            <p:strVal val="ppt_h"/>
                                          </p:val>
                                        </p:tav>
                                        <p:tav tm="100000">
                                          <p:val>
                                            <p:strVal val="ppt_h"/>
                                          </p:val>
                                        </p:tav>
                                      </p:tavLst>
                                    </p:anim>
                                    <p:set>
                                      <p:cBhvr>
                                        <p:cTn id="14"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13543" y="514350"/>
            <a:ext cx="6629400" cy="584775"/>
          </a:xfrm>
          <a:prstGeom prst="rect">
            <a:avLst/>
          </a:prstGeom>
          <a:solidFill>
            <a:schemeClr val="bg2">
              <a:lumMod val="90000"/>
            </a:schemeClr>
          </a:solidFill>
        </p:spPr>
        <p:txBody>
          <a:bodyPr wrap="square" rtlCol="0">
            <a:spAutoFit/>
          </a:bodyPr>
          <a:lstStyle/>
          <a:p>
            <a:pPr algn="ctr"/>
            <a:r>
              <a:rPr lang="en-US" sz="3200" b="1" dirty="0" smtClean="0">
                <a:solidFill>
                  <a:srgbClr val="FF0000"/>
                </a:solidFill>
                <a:latin typeface="Times New Roman" pitchFamily="18" charset="0"/>
                <a:cs typeface="Times New Roman" pitchFamily="18" charset="0"/>
              </a:rPr>
              <a:t>HỌC SINH THỰC HÀNH </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228600" y="1581150"/>
            <a:ext cx="8763000" cy="769441"/>
          </a:xfrm>
          <a:prstGeom prst="rect">
            <a:avLst/>
          </a:prstGeom>
          <a:solidFill>
            <a:srgbClr val="FFFF00"/>
          </a:solidFill>
        </p:spPr>
        <p:txBody>
          <a:bodyPr wrap="square" rtlCol="0">
            <a:spAutoFit/>
          </a:bodyPr>
          <a:lstStyle/>
          <a:p>
            <a:pPr algn="ctr"/>
            <a:r>
              <a:rPr lang="en-US" sz="4400" b="1" dirty="0" smtClean="0">
                <a:solidFill>
                  <a:srgbClr val="FF0000"/>
                </a:solidFill>
                <a:latin typeface="Times New Roman" pitchFamily="18" charset="0"/>
                <a:cs typeface="Times New Roman" pitchFamily="18" charset="0"/>
              </a:rPr>
              <a:t>Tạo bài trình chiếu</a:t>
            </a:r>
            <a:endParaRPr lang="en-US" sz="4400" b="1" dirty="0">
              <a:solidFill>
                <a:srgbClr val="FF0000"/>
              </a:solidFill>
              <a:latin typeface="Times New Roman" pitchFamily="18" charset="0"/>
              <a:cs typeface="Times New Roman" pitchFamily="18" charset="0"/>
            </a:endParaRPr>
          </a:p>
        </p:txBody>
      </p:sp>
      <p:sp>
        <p:nvSpPr>
          <p:cNvPr id="4" name="TextBox 3"/>
          <p:cNvSpPr txBox="1"/>
          <p:nvPr/>
        </p:nvSpPr>
        <p:spPr>
          <a:xfrm>
            <a:off x="228600" y="2571750"/>
            <a:ext cx="8763000" cy="2308324"/>
          </a:xfrm>
          <a:prstGeom prst="rect">
            <a:avLst/>
          </a:prstGeom>
          <a:solidFill>
            <a:srgbClr val="FFFF00"/>
          </a:solidFill>
        </p:spPr>
        <p:txBody>
          <a:bodyPr wrap="square" rtlCol="0">
            <a:spAutoFit/>
          </a:bodyPr>
          <a:lstStyle/>
          <a:p>
            <a:pPr marL="742950" indent="-742950">
              <a:buAutoNum type="arabicPeriod"/>
            </a:pPr>
            <a:r>
              <a:rPr lang="en-US" sz="3600" dirty="0" smtClean="0">
                <a:latin typeface="Times New Roman" pitchFamily="18" charset="0"/>
                <a:cs typeface="Times New Roman" pitchFamily="18" charset="0"/>
              </a:rPr>
              <a:t>Tên chủ đề</a:t>
            </a:r>
          </a:p>
          <a:p>
            <a:pPr marL="742950" indent="-742950">
              <a:buAutoNum type="arabicPeriod"/>
            </a:pPr>
            <a:r>
              <a:rPr lang="en-US" sz="3600" dirty="0" smtClean="0">
                <a:latin typeface="Times New Roman" pitchFamily="18" charset="0"/>
                <a:cs typeface="Times New Roman" pitchFamily="18" charset="0"/>
              </a:rPr>
              <a:t>Các nội dung chính</a:t>
            </a:r>
          </a:p>
          <a:p>
            <a:pPr marL="742950" indent="-742950">
              <a:buAutoNum type="arabicPeriod"/>
            </a:pPr>
            <a:r>
              <a:rPr lang="en-US" sz="3600" dirty="0" smtClean="0">
                <a:latin typeface="Times New Roman" pitchFamily="18" charset="0"/>
                <a:cs typeface="Times New Roman" pitchFamily="18" charset="0"/>
              </a:rPr>
              <a:t>Hình ảnh, thông tin liên quan</a:t>
            </a:r>
          </a:p>
          <a:p>
            <a:pPr marL="742950" indent="-742950">
              <a:buAutoNum type="arabicPeriod"/>
            </a:pPr>
            <a:r>
              <a:rPr lang="en-US" sz="3600" dirty="0" smtClean="0">
                <a:latin typeface="Times New Roman" pitchFamily="18" charset="0"/>
                <a:cs typeface="Times New Roman" pitchFamily="18" charset="0"/>
              </a:rPr>
              <a:t>Tên nười trình bày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6767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438150"/>
            <a:ext cx="2743200" cy="858438"/>
          </a:xfrm>
          <a:solidFill>
            <a:schemeClr val="accent6">
              <a:lumMod val="60000"/>
              <a:lumOff val="40000"/>
            </a:schemeClr>
          </a:solidFill>
        </p:spPr>
        <p:txBody>
          <a:bodyPr/>
          <a:lstStyle/>
          <a:p>
            <a:pPr algn="ctr"/>
            <a:r>
              <a:rPr lang="en-US" b="1" smtClean="0">
                <a:solidFill>
                  <a:srgbClr val="FF0000"/>
                </a:solidFill>
                <a:latin typeface="Times New Roman" pitchFamily="18" charset="0"/>
                <a:cs typeface="Times New Roman" pitchFamily="18" charset="0"/>
              </a:rPr>
              <a:t>DẶN DÒ</a:t>
            </a:r>
            <a:endParaRPr lang="en-US" b="1">
              <a:solidFill>
                <a:srgbClr val="FF0000"/>
              </a:solidFill>
              <a:latin typeface="Times New Roman" pitchFamily="18" charset="0"/>
              <a:cs typeface="Times New Roman" pitchFamily="18" charset="0"/>
            </a:endParaRPr>
          </a:p>
        </p:txBody>
      </p:sp>
      <p:sp>
        <p:nvSpPr>
          <p:cNvPr id="3" name="Title 1"/>
          <p:cNvSpPr txBox="1">
            <a:spLocks/>
          </p:cNvSpPr>
          <p:nvPr/>
        </p:nvSpPr>
        <p:spPr>
          <a:xfrm>
            <a:off x="533400" y="1504950"/>
            <a:ext cx="8077200" cy="1600200"/>
          </a:xfrm>
          <a:prstGeom prst="rect">
            <a:avLst/>
          </a:prstGeom>
          <a:solidFill>
            <a:schemeClr val="bg2"/>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smtClean="0">
                <a:solidFill>
                  <a:srgbClr val="FF0000"/>
                </a:solidFill>
                <a:latin typeface="Times New Roman" pitchFamily="18" charset="0"/>
                <a:cs typeface="Times New Roman" pitchFamily="18" charset="0"/>
              </a:rPr>
              <a:t>Về </a:t>
            </a:r>
            <a:r>
              <a:rPr lang="en-US" sz="3600" b="1" smtClean="0">
                <a:solidFill>
                  <a:srgbClr val="FF0000"/>
                </a:solidFill>
                <a:latin typeface="Times New Roman" pitchFamily="18" charset="0"/>
                <a:cs typeface="Times New Roman" pitchFamily="18" charset="0"/>
              </a:rPr>
              <a:t>nhà học bài và chuẩn bị bài sau.</a:t>
            </a:r>
            <a:endParaRPr lang="en-US" sz="3600" b="1" dirty="0" smtClean="0">
              <a:solidFill>
                <a:srgbClr val="FF0000"/>
              </a:solidFill>
              <a:latin typeface="Times New Roman" pitchFamily="18" charset="0"/>
              <a:cs typeface="Times New Roman" pitchFamily="18" charset="0"/>
            </a:endParaRPr>
          </a:p>
        </p:txBody>
      </p:sp>
      <p:sp>
        <p:nvSpPr>
          <p:cNvPr id="4" name="Title 1"/>
          <p:cNvSpPr txBox="1">
            <a:spLocks/>
          </p:cNvSpPr>
          <p:nvPr/>
        </p:nvSpPr>
        <p:spPr>
          <a:xfrm>
            <a:off x="990600" y="3257550"/>
            <a:ext cx="7315200" cy="914400"/>
          </a:xfrm>
          <a:prstGeom prst="rect">
            <a:avLst/>
          </a:prstGeom>
          <a:solidFill>
            <a:schemeClr val="bg2"/>
          </a:solidFill>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smtClean="0">
                <a:solidFill>
                  <a:srgbClr val="FF0000"/>
                </a:solidFill>
                <a:latin typeface="Times New Roman" pitchFamily="18" charset="0"/>
                <a:cs typeface="Times New Roman" pitchFamily="18" charset="0"/>
              </a:rPr>
              <a:t>Nhận xét tiết học</a:t>
            </a:r>
          </a:p>
        </p:txBody>
      </p:sp>
    </p:spTree>
    <p:extLst>
      <p:ext uri="{BB962C8B-B14F-4D97-AF65-F5344CB8AC3E}">
        <p14:creationId xmlns:p14="http://schemas.microsoft.com/office/powerpoint/2010/main" val="165753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smtClean="0"/>
          </a:p>
        </p:txBody>
      </p:sp>
      <p:pic>
        <p:nvPicPr>
          <p:cNvPr id="819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638" y="-15478"/>
            <a:ext cx="9086850" cy="5128022"/>
          </a:xfrm>
        </p:spPr>
      </p:pic>
      <p:sp>
        <p:nvSpPr>
          <p:cNvPr id="5" name="Heart 4"/>
          <p:cNvSpPr/>
          <p:nvPr/>
        </p:nvSpPr>
        <p:spPr>
          <a:xfrm rot="1015216">
            <a:off x="2004370" y="260421"/>
            <a:ext cx="5131910" cy="3283784"/>
          </a:xfrm>
          <a:prstGeom prst="hear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i="1" dirty="0" err="1" smtClean="0">
                <a:solidFill>
                  <a:srgbClr val="FF0000"/>
                </a:solidFill>
              </a:rPr>
              <a:t>Chúc</a:t>
            </a:r>
            <a:r>
              <a:rPr lang="en-US" sz="4000" b="1" i="1" dirty="0" smtClean="0">
                <a:solidFill>
                  <a:srgbClr val="FF0000"/>
                </a:solidFill>
              </a:rPr>
              <a:t> </a:t>
            </a:r>
            <a:r>
              <a:rPr lang="en-US" sz="4000" b="1" i="1" dirty="0" err="1" smtClean="0">
                <a:solidFill>
                  <a:srgbClr val="FF0000"/>
                </a:solidFill>
              </a:rPr>
              <a:t>các</a:t>
            </a:r>
            <a:r>
              <a:rPr lang="en-US" sz="4000" b="1" i="1" dirty="0" smtClean="0">
                <a:solidFill>
                  <a:srgbClr val="FF0000"/>
                </a:solidFill>
              </a:rPr>
              <a:t> </a:t>
            </a:r>
            <a:r>
              <a:rPr lang="en-US" sz="4000" b="1" i="1" dirty="0" err="1" smtClean="0">
                <a:solidFill>
                  <a:srgbClr val="FF0000"/>
                </a:solidFill>
              </a:rPr>
              <a:t>em</a:t>
            </a:r>
            <a:r>
              <a:rPr lang="en-US" sz="4000" b="1" i="1" dirty="0" smtClean="0">
                <a:solidFill>
                  <a:srgbClr val="FF0000"/>
                </a:solidFill>
              </a:rPr>
              <a:t> </a:t>
            </a:r>
            <a:r>
              <a:rPr lang="en-US" sz="4000" b="1" i="1" dirty="0" err="1" smtClean="0">
                <a:solidFill>
                  <a:srgbClr val="FF0000"/>
                </a:solidFill>
              </a:rPr>
              <a:t>chăm</a:t>
            </a:r>
            <a:r>
              <a:rPr lang="en-US" sz="4000" b="1" i="1" dirty="0" smtClean="0">
                <a:solidFill>
                  <a:srgbClr val="FF0000"/>
                </a:solidFill>
              </a:rPr>
              <a:t> </a:t>
            </a:r>
            <a:r>
              <a:rPr lang="en-US" sz="4000" b="1" i="1" dirty="0" err="1" smtClean="0">
                <a:solidFill>
                  <a:srgbClr val="FF0000"/>
                </a:solidFill>
              </a:rPr>
              <a:t>ngoan</a:t>
            </a:r>
            <a:r>
              <a:rPr lang="en-US" sz="4000" b="1" i="1" dirty="0" smtClean="0">
                <a:solidFill>
                  <a:srgbClr val="FF0000"/>
                </a:solidFill>
              </a:rPr>
              <a:t> </a:t>
            </a:r>
            <a:r>
              <a:rPr lang="en-US" sz="4000" b="1" i="1" dirty="0" err="1" smtClean="0">
                <a:solidFill>
                  <a:srgbClr val="FF0000"/>
                </a:solidFill>
              </a:rPr>
              <a:t>học</a:t>
            </a:r>
            <a:r>
              <a:rPr lang="en-US" sz="4000" b="1" i="1" dirty="0" smtClean="0">
                <a:solidFill>
                  <a:srgbClr val="FF0000"/>
                </a:solidFill>
              </a:rPr>
              <a:t> </a:t>
            </a:r>
            <a:r>
              <a:rPr lang="en-US" sz="4000" b="1" i="1" dirty="0" err="1" smtClean="0">
                <a:solidFill>
                  <a:srgbClr val="FF0000"/>
                </a:solidFill>
              </a:rPr>
              <a:t>giỏi</a:t>
            </a:r>
            <a:endParaRPr lang="en-US" sz="4000" b="1" i="1" dirty="0">
              <a:solidFill>
                <a:srgbClr val="FF0000"/>
              </a:solidFill>
            </a:endParaRPr>
          </a:p>
        </p:txBody>
      </p:sp>
      <p:sp>
        <p:nvSpPr>
          <p:cNvPr id="2" name="Freeform 1"/>
          <p:cNvSpPr/>
          <p:nvPr/>
        </p:nvSpPr>
        <p:spPr>
          <a:xfrm>
            <a:off x="2662774" y="2917209"/>
            <a:ext cx="1472498" cy="931460"/>
          </a:xfrm>
          <a:custGeom>
            <a:avLst/>
            <a:gdLst>
              <a:gd name="connsiteX0" fmla="*/ 1472498 w 1472498"/>
              <a:gd name="connsiteY0" fmla="*/ 0 h 1241947"/>
              <a:gd name="connsiteX1" fmla="*/ 1049417 w 1472498"/>
              <a:gd name="connsiteY1" fmla="*/ 109183 h 1241947"/>
              <a:gd name="connsiteX2" fmla="*/ 994826 w 1472498"/>
              <a:gd name="connsiteY2" fmla="*/ 136478 h 1241947"/>
              <a:gd name="connsiteX3" fmla="*/ 953883 w 1472498"/>
              <a:gd name="connsiteY3" fmla="*/ 150126 h 1241947"/>
              <a:gd name="connsiteX4" fmla="*/ 912939 w 1472498"/>
              <a:gd name="connsiteY4" fmla="*/ 177421 h 1241947"/>
              <a:gd name="connsiteX5" fmla="*/ 831053 w 1472498"/>
              <a:gd name="connsiteY5" fmla="*/ 204717 h 1241947"/>
              <a:gd name="connsiteX6" fmla="*/ 790110 w 1472498"/>
              <a:gd name="connsiteY6" fmla="*/ 218365 h 1241947"/>
              <a:gd name="connsiteX7" fmla="*/ 653632 w 1472498"/>
              <a:gd name="connsiteY7" fmla="*/ 232012 h 1241947"/>
              <a:gd name="connsiteX8" fmla="*/ 558098 w 1472498"/>
              <a:gd name="connsiteY8" fmla="*/ 259308 h 1241947"/>
              <a:gd name="connsiteX9" fmla="*/ 517154 w 1472498"/>
              <a:gd name="connsiteY9" fmla="*/ 272956 h 1241947"/>
              <a:gd name="connsiteX10" fmla="*/ 435268 w 1472498"/>
              <a:gd name="connsiteY10" fmla="*/ 286603 h 1241947"/>
              <a:gd name="connsiteX11" fmla="*/ 394325 w 1472498"/>
              <a:gd name="connsiteY11" fmla="*/ 313899 h 1241947"/>
              <a:gd name="connsiteX12" fmla="*/ 353381 w 1472498"/>
              <a:gd name="connsiteY12" fmla="*/ 327547 h 1241947"/>
              <a:gd name="connsiteX13" fmla="*/ 326086 w 1472498"/>
              <a:gd name="connsiteY13" fmla="*/ 368490 h 1241947"/>
              <a:gd name="connsiteX14" fmla="*/ 285142 w 1472498"/>
              <a:gd name="connsiteY14" fmla="*/ 423081 h 1241947"/>
              <a:gd name="connsiteX15" fmla="*/ 230551 w 1472498"/>
              <a:gd name="connsiteY15" fmla="*/ 464024 h 1241947"/>
              <a:gd name="connsiteX16" fmla="*/ 175960 w 1472498"/>
              <a:gd name="connsiteY16" fmla="*/ 559559 h 1241947"/>
              <a:gd name="connsiteX17" fmla="*/ 135017 w 1472498"/>
              <a:gd name="connsiteY17" fmla="*/ 586854 h 1241947"/>
              <a:gd name="connsiteX18" fmla="*/ 39483 w 1472498"/>
              <a:gd name="connsiteY18" fmla="*/ 627797 h 1241947"/>
              <a:gd name="connsiteX19" fmla="*/ 25835 w 1472498"/>
              <a:gd name="connsiteY19" fmla="*/ 818866 h 1241947"/>
              <a:gd name="connsiteX20" fmla="*/ 80426 w 1472498"/>
              <a:gd name="connsiteY20" fmla="*/ 900753 h 1241947"/>
              <a:gd name="connsiteX21" fmla="*/ 107722 w 1472498"/>
              <a:gd name="connsiteY21" fmla="*/ 1078174 h 1241947"/>
              <a:gd name="connsiteX22" fmla="*/ 175960 w 1472498"/>
              <a:gd name="connsiteY22" fmla="*/ 1160060 h 1241947"/>
              <a:gd name="connsiteX23" fmla="*/ 175960 w 1472498"/>
              <a:gd name="connsiteY23" fmla="*/ 1241947 h 124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472498" h="1241947">
                <a:moveTo>
                  <a:pt x="1472498" y="0"/>
                </a:moveTo>
                <a:cubicBezTo>
                  <a:pt x="1324616" y="24647"/>
                  <a:pt x="1189036" y="39375"/>
                  <a:pt x="1049417" y="109183"/>
                </a:cubicBezTo>
                <a:cubicBezTo>
                  <a:pt x="1031220" y="118281"/>
                  <a:pt x="1013526" y="128464"/>
                  <a:pt x="994826" y="136478"/>
                </a:cubicBezTo>
                <a:cubicBezTo>
                  <a:pt x="981603" y="142145"/>
                  <a:pt x="966750" y="143692"/>
                  <a:pt x="953883" y="150126"/>
                </a:cubicBezTo>
                <a:cubicBezTo>
                  <a:pt x="939212" y="157461"/>
                  <a:pt x="927928" y="170759"/>
                  <a:pt x="912939" y="177421"/>
                </a:cubicBezTo>
                <a:cubicBezTo>
                  <a:pt x="886647" y="189106"/>
                  <a:pt x="858348" y="195618"/>
                  <a:pt x="831053" y="204717"/>
                </a:cubicBezTo>
                <a:cubicBezTo>
                  <a:pt x="817405" y="209266"/>
                  <a:pt x="804425" y="216934"/>
                  <a:pt x="790110" y="218365"/>
                </a:cubicBezTo>
                <a:lnTo>
                  <a:pt x="653632" y="232012"/>
                </a:lnTo>
                <a:lnTo>
                  <a:pt x="558098" y="259308"/>
                </a:lnTo>
                <a:cubicBezTo>
                  <a:pt x="544318" y="263442"/>
                  <a:pt x="531198" y="269835"/>
                  <a:pt x="517154" y="272956"/>
                </a:cubicBezTo>
                <a:cubicBezTo>
                  <a:pt x="490141" y="278959"/>
                  <a:pt x="462563" y="282054"/>
                  <a:pt x="435268" y="286603"/>
                </a:cubicBezTo>
                <a:cubicBezTo>
                  <a:pt x="421620" y="295702"/>
                  <a:pt x="408996" y="306563"/>
                  <a:pt x="394325" y="313899"/>
                </a:cubicBezTo>
                <a:cubicBezTo>
                  <a:pt x="381458" y="320333"/>
                  <a:pt x="364615" y="318560"/>
                  <a:pt x="353381" y="327547"/>
                </a:cubicBezTo>
                <a:cubicBezTo>
                  <a:pt x="340573" y="337793"/>
                  <a:pt x="335620" y="355143"/>
                  <a:pt x="326086" y="368490"/>
                </a:cubicBezTo>
                <a:cubicBezTo>
                  <a:pt x="312865" y="386999"/>
                  <a:pt x="301226" y="406997"/>
                  <a:pt x="285142" y="423081"/>
                </a:cubicBezTo>
                <a:cubicBezTo>
                  <a:pt x="269058" y="439165"/>
                  <a:pt x="248748" y="450376"/>
                  <a:pt x="230551" y="464024"/>
                </a:cubicBezTo>
                <a:cubicBezTo>
                  <a:pt x="219846" y="485434"/>
                  <a:pt x="195251" y="540268"/>
                  <a:pt x="175960" y="559559"/>
                </a:cubicBezTo>
                <a:cubicBezTo>
                  <a:pt x="164362" y="571157"/>
                  <a:pt x="149258" y="578716"/>
                  <a:pt x="135017" y="586854"/>
                </a:cubicBezTo>
                <a:cubicBezTo>
                  <a:pt x="87793" y="613839"/>
                  <a:pt x="85420" y="612485"/>
                  <a:pt x="39483" y="627797"/>
                </a:cubicBezTo>
                <a:cubicBezTo>
                  <a:pt x="-8024" y="699057"/>
                  <a:pt x="-12769" y="687612"/>
                  <a:pt x="25835" y="818866"/>
                </a:cubicBezTo>
                <a:cubicBezTo>
                  <a:pt x="35092" y="850338"/>
                  <a:pt x="80426" y="900753"/>
                  <a:pt x="80426" y="900753"/>
                </a:cubicBezTo>
                <a:cubicBezTo>
                  <a:pt x="80475" y="901145"/>
                  <a:pt x="97301" y="1057333"/>
                  <a:pt x="107722" y="1078174"/>
                </a:cubicBezTo>
                <a:cubicBezTo>
                  <a:pt x="127621" y="1117971"/>
                  <a:pt x="165700" y="1113888"/>
                  <a:pt x="175960" y="1160060"/>
                </a:cubicBezTo>
                <a:cubicBezTo>
                  <a:pt x="181881" y="1186706"/>
                  <a:pt x="175960" y="1214651"/>
                  <a:pt x="175960" y="1241947"/>
                </a:cubicBezTo>
              </a:path>
            </a:pathLst>
          </a:custGeom>
          <a:noFill/>
          <a:ln>
            <a:solidFill>
              <a:srgbClr val="00009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1952463"/>
      </p:ext>
    </p:extLst>
  </p:cSld>
  <p:clrMapOvr>
    <a:masterClrMapping/>
  </p:clrMapOvr>
  <p:transition spd="slow" advClick="0" advTm="6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0" y="57150"/>
            <a:ext cx="4572000" cy="62865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b="1" dirty="0" smtClean="0">
                <a:solidFill>
                  <a:srgbClr val="000099"/>
                </a:solidFill>
                <a:latin typeface="Times New Roman" pitchFamily="18" charset="0"/>
                <a:cs typeface="Times New Roman" pitchFamily="18" charset="0"/>
              </a:rPr>
              <a:t>Khởi động</a:t>
            </a:r>
            <a:endParaRPr lang="en-US" sz="3600" b="1" dirty="0">
              <a:solidFill>
                <a:srgbClr val="000099"/>
              </a:solidFill>
              <a:latin typeface="Times New Roman" pitchFamily="18" charset="0"/>
              <a:cs typeface="Times New Roman" pitchFamily="18" charset="0"/>
            </a:endParaRPr>
          </a:p>
        </p:txBody>
      </p:sp>
      <p:sp>
        <p:nvSpPr>
          <p:cNvPr id="6" name="Title 1"/>
          <p:cNvSpPr txBox="1">
            <a:spLocks/>
          </p:cNvSpPr>
          <p:nvPr/>
        </p:nvSpPr>
        <p:spPr>
          <a:xfrm>
            <a:off x="283029" y="1047750"/>
            <a:ext cx="8534400" cy="2971800"/>
          </a:xfrm>
          <a:prstGeom prst="rect">
            <a:avLst/>
          </a:prstGeom>
          <a:solidFill>
            <a:srgbClr val="00FFFF"/>
          </a:solidFill>
        </p:spPr>
        <p:txBody>
          <a:bodyPr vert="horz" lIns="91440" tIns="45720" rIns="91440" bIns="45720" rtlCol="0" anchor="ctr">
            <a:normAutofit fontScale="92500" lnSpcReduction="2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4800" dirty="0" smtClean="0">
                <a:latin typeface="Times New Roman" pitchFamily="18" charset="0"/>
                <a:cs typeface="Times New Roman" pitchFamily="18" charset="0"/>
              </a:rPr>
              <a:t>	</a:t>
            </a:r>
            <a:r>
              <a:rPr lang="vi-VN" sz="4800" dirty="0"/>
              <a:t>Em đã biết những thao tác nào sau đây khi làm bài trình chiếu? </a:t>
            </a:r>
            <a:endParaRPr lang="en-US" sz="4800" dirty="0" smtClean="0"/>
          </a:p>
          <a:p>
            <a:pPr algn="just"/>
            <a:r>
              <a:rPr lang="vi-VN" sz="4800" dirty="0" smtClean="0"/>
              <a:t>1</a:t>
            </a:r>
            <a:r>
              <a:rPr lang="en-US" sz="4800" dirty="0" smtClean="0"/>
              <a:t>. </a:t>
            </a:r>
            <a:r>
              <a:rPr lang="vi-VN" sz="4800" dirty="0" smtClean="0"/>
              <a:t>Tạo </a:t>
            </a:r>
            <a:r>
              <a:rPr lang="vi-VN" sz="4800" dirty="0"/>
              <a:t>bài trình chiếu mới. </a:t>
            </a:r>
            <a:endParaRPr lang="en-US" sz="4800" dirty="0" smtClean="0"/>
          </a:p>
          <a:p>
            <a:pPr algn="just"/>
            <a:r>
              <a:rPr lang="en-US" sz="4800" dirty="0" smtClean="0">
                <a:latin typeface="Times New Roman" pitchFamily="18" charset="0"/>
                <a:cs typeface="Times New Roman" pitchFamily="18" charset="0"/>
              </a:rPr>
              <a:t>2.</a:t>
            </a:r>
            <a:r>
              <a:rPr lang="vi-VN" sz="4800" dirty="0" smtClean="0">
                <a:latin typeface="Times New Roman" pitchFamily="18" charset="0"/>
                <a:cs typeface="Times New Roman" pitchFamily="18" charset="0"/>
              </a:rPr>
              <a:t> </a:t>
            </a:r>
            <a:r>
              <a:rPr lang="vi-VN" sz="4800" dirty="0">
                <a:latin typeface="Times New Roman" pitchFamily="18" charset="0"/>
                <a:cs typeface="Times New Roman" pitchFamily="18" charset="0"/>
              </a:rPr>
              <a:t>Chỉnh sửa kích thước ảnh. </a:t>
            </a:r>
            <a:endParaRPr lang="en-US" sz="4800" dirty="0" smtClean="0">
              <a:latin typeface="Times New Roman" pitchFamily="18" charset="0"/>
              <a:cs typeface="Times New Roman" pitchFamily="18" charset="0"/>
            </a:endParaRPr>
          </a:p>
          <a:p>
            <a:pPr algn="just"/>
            <a:r>
              <a:rPr lang="en-US" sz="4800" dirty="0" smtClean="0">
                <a:latin typeface="Times New Roman" pitchFamily="18" charset="0"/>
                <a:cs typeface="Times New Roman" pitchFamily="18" charset="0"/>
              </a:rPr>
              <a:t>3.</a:t>
            </a:r>
            <a:r>
              <a:rPr lang="vi-VN" sz="4800" dirty="0" smtClean="0">
                <a:latin typeface="Times New Roman" pitchFamily="18" charset="0"/>
                <a:cs typeface="Times New Roman" pitchFamily="18" charset="0"/>
              </a:rPr>
              <a:t> </a:t>
            </a:r>
            <a:r>
              <a:rPr lang="vi-VN" sz="4800" dirty="0">
                <a:latin typeface="Times New Roman" pitchFamily="18" charset="0"/>
                <a:cs typeface="Times New Roman" pitchFamily="18" charset="0"/>
              </a:rPr>
              <a:t>Thêm ảnh vào trang trình chiếu. </a:t>
            </a:r>
            <a:endParaRPr lang="en-US" sz="4800" dirty="0" smtClean="0">
              <a:latin typeface="Times New Roman" pitchFamily="18" charset="0"/>
              <a:cs typeface="Times New Roman" pitchFamily="18" charset="0"/>
            </a:endParaRPr>
          </a:p>
          <a:p>
            <a:pPr algn="just"/>
            <a:r>
              <a:rPr lang="en-US" sz="4800" dirty="0" smtClean="0">
                <a:latin typeface="Times New Roman" pitchFamily="18" charset="0"/>
                <a:cs typeface="Times New Roman" pitchFamily="18" charset="0"/>
              </a:rPr>
              <a:t>4</a:t>
            </a:r>
            <a:r>
              <a:rPr lang="en-US" sz="4800" dirty="0" smtClean="0"/>
              <a:t>.</a:t>
            </a:r>
            <a:r>
              <a:rPr lang="vi-VN" sz="4800" dirty="0" smtClean="0"/>
              <a:t> </a:t>
            </a:r>
            <a:r>
              <a:rPr lang="vi-VN" sz="4800" dirty="0"/>
              <a:t>Lưu bài trình chiếu.</a:t>
            </a:r>
            <a:endParaRPr lang="en-US" sz="4800"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9157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randombar(horizontal)">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B8445D9-16A8-4E49-88ED-489A25B311E8}"/>
              </a:ext>
            </a:extLst>
          </p:cNvPr>
          <p:cNvSpPr/>
          <p:nvPr/>
        </p:nvSpPr>
        <p:spPr>
          <a:xfrm>
            <a:off x="6781800" y="-24063"/>
            <a:ext cx="2542728" cy="5185610"/>
          </a:xfrm>
          <a:custGeom>
            <a:avLst/>
            <a:gdLst>
              <a:gd name="connsiteX0" fmla="*/ 2085474 w 5325979"/>
              <a:gd name="connsiteY0" fmla="*/ 0 h 6914147"/>
              <a:gd name="connsiteX1" fmla="*/ 5325979 w 5325979"/>
              <a:gd name="connsiteY1" fmla="*/ 0 h 6914147"/>
              <a:gd name="connsiteX2" fmla="*/ 5325979 w 5325979"/>
              <a:gd name="connsiteY2" fmla="*/ 6914147 h 6914147"/>
              <a:gd name="connsiteX3" fmla="*/ 2149642 w 5325979"/>
              <a:gd name="connsiteY3" fmla="*/ 6914147 h 6914147"/>
              <a:gd name="connsiteX4" fmla="*/ 0 w 5325979"/>
              <a:gd name="connsiteY4" fmla="*/ 3224463 h 6914147"/>
              <a:gd name="connsiteX5" fmla="*/ 2085474 w 5325979"/>
              <a:gd name="connsiteY5" fmla="*/ 0 h 6914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25979" h="6914147">
                <a:moveTo>
                  <a:pt x="2085474" y="0"/>
                </a:moveTo>
                <a:lnTo>
                  <a:pt x="5325979" y="0"/>
                </a:lnTo>
                <a:lnTo>
                  <a:pt x="5325979" y="6914147"/>
                </a:lnTo>
                <a:lnTo>
                  <a:pt x="2149642" y="6914147"/>
                </a:lnTo>
                <a:lnTo>
                  <a:pt x="0" y="3224463"/>
                </a:lnTo>
                <a:lnTo>
                  <a:pt x="2085474" y="0"/>
                </a:lnTo>
                <a:close/>
              </a:path>
            </a:pathLst>
          </a:custGeom>
          <a:solidFill>
            <a:srgbClr val="13A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Freeform: Shape 6">
            <a:extLst>
              <a:ext uri="{FF2B5EF4-FFF2-40B4-BE49-F238E27FC236}">
                <a16:creationId xmlns:a16="http://schemas.microsoft.com/office/drawing/2014/main" id="{72F1235B-A8B9-4405-9956-006F6DD40CF6}"/>
              </a:ext>
            </a:extLst>
          </p:cNvPr>
          <p:cNvSpPr/>
          <p:nvPr/>
        </p:nvSpPr>
        <p:spPr>
          <a:xfrm>
            <a:off x="6934200" y="-20538"/>
            <a:ext cx="914400" cy="5157000"/>
          </a:xfrm>
          <a:custGeom>
            <a:avLst/>
            <a:gdLst>
              <a:gd name="connsiteX0" fmla="*/ 2353456 w 2413417"/>
              <a:gd name="connsiteY0" fmla="*/ 29980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53456 w 2413417"/>
              <a:gd name="connsiteY6" fmla="*/ 29980 h 6865495"/>
              <a:gd name="connsiteX0" fmla="*/ 2383339 w 2413417"/>
              <a:gd name="connsiteY0" fmla="*/ 6074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83339 w 2413417"/>
              <a:gd name="connsiteY6" fmla="*/ 6074 h 686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417" h="6865495">
                <a:moveTo>
                  <a:pt x="2383339" y="6074"/>
                </a:moveTo>
                <a:lnTo>
                  <a:pt x="299804" y="3207895"/>
                </a:lnTo>
                <a:lnTo>
                  <a:pt x="2413417" y="6865495"/>
                </a:lnTo>
                <a:lnTo>
                  <a:pt x="2098623" y="6865495"/>
                </a:lnTo>
                <a:lnTo>
                  <a:pt x="0" y="3207895"/>
                </a:lnTo>
                <a:lnTo>
                  <a:pt x="2098623" y="0"/>
                </a:lnTo>
                <a:lnTo>
                  <a:pt x="2383339" y="6074"/>
                </a:lnTo>
                <a:close/>
              </a:path>
            </a:pathLst>
          </a:cu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25000"/>
              <a:t>        </a:t>
            </a:r>
            <a:endParaRPr lang="vi-VN" baseline="-25000"/>
          </a:p>
        </p:txBody>
      </p:sp>
      <p:sp>
        <p:nvSpPr>
          <p:cNvPr id="9" name="Freeform: Shape 8">
            <a:extLst>
              <a:ext uri="{FF2B5EF4-FFF2-40B4-BE49-F238E27FC236}">
                <a16:creationId xmlns:a16="http://schemas.microsoft.com/office/drawing/2014/main" id="{038AAE9D-C036-4EB2-9C17-5CB9FBC2D2CD}"/>
              </a:ext>
            </a:extLst>
          </p:cNvPr>
          <p:cNvSpPr/>
          <p:nvPr/>
        </p:nvSpPr>
        <p:spPr>
          <a:xfrm>
            <a:off x="6781800" y="-20538"/>
            <a:ext cx="990600" cy="5157000"/>
          </a:xfrm>
          <a:custGeom>
            <a:avLst/>
            <a:gdLst>
              <a:gd name="connsiteX0" fmla="*/ 2353456 w 2413417"/>
              <a:gd name="connsiteY0" fmla="*/ 29980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53456 w 2413417"/>
              <a:gd name="connsiteY6" fmla="*/ 29980 h 6865495"/>
              <a:gd name="connsiteX0" fmla="*/ 2383339 w 2413417"/>
              <a:gd name="connsiteY0" fmla="*/ 6074 h 6865495"/>
              <a:gd name="connsiteX1" fmla="*/ 299804 w 2413417"/>
              <a:gd name="connsiteY1" fmla="*/ 3207895 h 6865495"/>
              <a:gd name="connsiteX2" fmla="*/ 2413417 w 2413417"/>
              <a:gd name="connsiteY2" fmla="*/ 6865495 h 6865495"/>
              <a:gd name="connsiteX3" fmla="*/ 2098623 w 2413417"/>
              <a:gd name="connsiteY3" fmla="*/ 6865495 h 6865495"/>
              <a:gd name="connsiteX4" fmla="*/ 0 w 2413417"/>
              <a:gd name="connsiteY4" fmla="*/ 3207895 h 6865495"/>
              <a:gd name="connsiteX5" fmla="*/ 2098623 w 2413417"/>
              <a:gd name="connsiteY5" fmla="*/ 0 h 6865495"/>
              <a:gd name="connsiteX6" fmla="*/ 2383339 w 2413417"/>
              <a:gd name="connsiteY6" fmla="*/ 6074 h 686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417" h="6865495">
                <a:moveTo>
                  <a:pt x="2383339" y="6074"/>
                </a:moveTo>
                <a:lnTo>
                  <a:pt x="299804" y="3207895"/>
                </a:lnTo>
                <a:lnTo>
                  <a:pt x="2413417" y="6865495"/>
                </a:lnTo>
                <a:lnTo>
                  <a:pt x="2098623" y="6865495"/>
                </a:lnTo>
                <a:lnTo>
                  <a:pt x="0" y="3207895"/>
                </a:lnTo>
                <a:lnTo>
                  <a:pt x="2098623" y="0"/>
                </a:lnTo>
                <a:lnTo>
                  <a:pt x="2383339" y="6074"/>
                </a:lnTo>
                <a:close/>
              </a:path>
            </a:pathLst>
          </a:custGeom>
          <a:solidFill>
            <a:srgbClr val="339E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25000"/>
              <a:t>        </a:t>
            </a:r>
            <a:endParaRPr lang="vi-VN" baseline="-25000"/>
          </a:p>
        </p:txBody>
      </p:sp>
      <p:sp>
        <p:nvSpPr>
          <p:cNvPr id="11" name="Title 1">
            <a:extLst>
              <a:ext uri="{FF2B5EF4-FFF2-40B4-BE49-F238E27FC236}">
                <a16:creationId xmlns:a16="http://schemas.microsoft.com/office/drawing/2014/main" id="{F1C62D11-13FB-4E2F-8A0D-851AAE498365}"/>
              </a:ext>
            </a:extLst>
          </p:cNvPr>
          <p:cNvSpPr txBox="1">
            <a:spLocks/>
          </p:cNvSpPr>
          <p:nvPr/>
        </p:nvSpPr>
        <p:spPr>
          <a:xfrm>
            <a:off x="30494" y="666750"/>
            <a:ext cx="7152250" cy="241134"/>
          </a:xfrm>
          <a:prstGeom prst="roundRect">
            <a:avLst/>
          </a:prstGeom>
          <a:solidFill>
            <a:schemeClr val="bg1">
              <a:lumMod val="85000"/>
              <a:alpha val="70000"/>
            </a:schemeClr>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000" b="1" dirty="0" smtClean="0">
                <a:solidFill>
                  <a:srgbClr val="FF0000"/>
                </a:solidFill>
                <a:latin typeface="Times New Roman" pitchFamily="18" charset="0"/>
                <a:cs typeface="Times New Roman" pitchFamily="18" charset="0"/>
              </a:rPr>
              <a:t>CHỦ ĐỀ </a:t>
            </a:r>
            <a:r>
              <a:rPr lang="en-US" altLang="en-US" sz="2000" b="1" dirty="0">
                <a:solidFill>
                  <a:srgbClr val="FF0000"/>
                </a:solidFill>
                <a:latin typeface="Times New Roman" pitchFamily="18" charset="0"/>
                <a:cs typeface="Times New Roman" pitchFamily="18" charset="0"/>
              </a:rPr>
              <a:t>E</a:t>
            </a:r>
            <a:r>
              <a:rPr lang="en-US" altLang="en-US" sz="2000" b="1" dirty="0" smtClean="0">
                <a:solidFill>
                  <a:srgbClr val="FF0000"/>
                </a:solidFill>
                <a:latin typeface="Times New Roman" pitchFamily="18" charset="0"/>
                <a:cs typeface="Times New Roman" pitchFamily="18" charset="0"/>
              </a:rPr>
              <a:t>1.</a:t>
            </a:r>
            <a:r>
              <a:rPr lang="en-US" altLang="en-US" sz="2000" b="1" dirty="0" smtClean="0">
                <a:solidFill>
                  <a:srgbClr val="000099"/>
                </a:solidFill>
                <a:latin typeface="Times New Roman" pitchFamily="18" charset="0"/>
                <a:cs typeface="Times New Roman" pitchFamily="18" charset="0"/>
              </a:rPr>
              <a:t> </a:t>
            </a:r>
            <a:r>
              <a:rPr lang="vi-VN" altLang="en-US" sz="1800" b="1" u="sng" dirty="0">
                <a:solidFill>
                  <a:srgbClr val="000099"/>
                </a:solidFill>
                <a:latin typeface="HP-001"/>
              </a:rPr>
              <a:t>BÀI </a:t>
            </a:r>
            <a:r>
              <a:rPr lang="en-US" altLang="en-US" sz="1800" b="1" u="sng" dirty="0" smtClean="0">
                <a:solidFill>
                  <a:srgbClr val="000099"/>
                </a:solidFill>
                <a:latin typeface="HP-001"/>
              </a:rPr>
              <a:t>3</a:t>
            </a:r>
            <a:r>
              <a:rPr lang="vi-VN" altLang="en-US" sz="1800" b="1" dirty="0" smtClean="0">
                <a:solidFill>
                  <a:srgbClr val="000099"/>
                </a:solidFill>
                <a:latin typeface="HP-001"/>
              </a:rPr>
              <a:t>: </a:t>
            </a:r>
            <a:r>
              <a:rPr lang="en-US" altLang="en-US" sz="1800" b="1" dirty="0">
                <a:solidFill>
                  <a:srgbClr val="000099"/>
                </a:solidFill>
                <a:latin typeface="Times New Roman" pitchFamily="18" charset="0"/>
                <a:cs typeface="Times New Roman" pitchFamily="18" charset="0"/>
              </a:rPr>
              <a:t>BÀI TRÌNH CHIẾU CỦA </a:t>
            </a:r>
            <a:r>
              <a:rPr lang="en-US" altLang="en-US" sz="1800" b="1" dirty="0" smtClean="0">
                <a:solidFill>
                  <a:srgbClr val="000099"/>
                </a:solidFill>
                <a:latin typeface="Times New Roman" pitchFamily="18" charset="0"/>
                <a:cs typeface="Times New Roman" pitchFamily="18" charset="0"/>
              </a:rPr>
              <a:t>EM</a:t>
            </a:r>
            <a:endParaRPr lang="en-US" sz="1600" b="1" dirty="0">
              <a:ln w="22225">
                <a:noFill/>
                <a:prstDash val="solid"/>
              </a:ln>
              <a:solidFill>
                <a:srgbClr val="FF0000"/>
              </a:solidFill>
              <a:latin typeface="Cambria" panose="02040503050406030204" pitchFamily="18" charset="0"/>
              <a:ea typeface="Cambria" panose="02040503050406030204" pitchFamily="18" charset="0"/>
            </a:endParaRPr>
          </a:p>
        </p:txBody>
      </p:sp>
      <p:grpSp>
        <p:nvGrpSpPr>
          <p:cNvPr id="14" name="Group 13">
            <a:extLst>
              <a:ext uri="{FF2B5EF4-FFF2-40B4-BE49-F238E27FC236}">
                <a16:creationId xmlns:a16="http://schemas.microsoft.com/office/drawing/2014/main" id="{0753DC0D-9605-4FEF-B6F7-32D5AA4DF806}"/>
              </a:ext>
            </a:extLst>
          </p:cNvPr>
          <p:cNvGrpSpPr/>
          <p:nvPr/>
        </p:nvGrpSpPr>
        <p:grpSpPr>
          <a:xfrm>
            <a:off x="94907" y="895351"/>
            <a:ext cx="3199106" cy="527839"/>
            <a:chOff x="6281260" y="2889781"/>
            <a:chExt cx="2800229" cy="1041920"/>
          </a:xfrm>
        </p:grpSpPr>
        <p:pic>
          <p:nvPicPr>
            <p:cNvPr id="15" name="Picture 14">
              <a:extLst>
                <a:ext uri="{FF2B5EF4-FFF2-40B4-BE49-F238E27FC236}">
                  <a16:creationId xmlns:a16="http://schemas.microsoft.com/office/drawing/2014/main" id="{DE70D53D-A0A8-4208-AD34-3C6D809C37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1260" y="2889781"/>
              <a:ext cx="383820" cy="933738"/>
            </a:xfrm>
            <a:prstGeom prst="rect">
              <a:avLst/>
            </a:prstGeom>
          </p:spPr>
        </p:pic>
        <p:sp>
          <p:nvSpPr>
            <p:cNvPr id="16" name="TextBox 15">
              <a:extLst>
                <a:ext uri="{FF2B5EF4-FFF2-40B4-BE49-F238E27FC236}">
                  <a16:creationId xmlns:a16="http://schemas.microsoft.com/office/drawing/2014/main" id="{4D4824FE-1CFA-4AA7-A14C-C344D4683995}"/>
                </a:ext>
              </a:extLst>
            </p:cNvPr>
            <p:cNvSpPr txBox="1"/>
            <p:nvPr/>
          </p:nvSpPr>
          <p:spPr>
            <a:xfrm>
              <a:off x="7242418" y="3020404"/>
              <a:ext cx="1839071" cy="911297"/>
            </a:xfrm>
            <a:prstGeom prst="rect">
              <a:avLst/>
            </a:prstGeom>
            <a:noFill/>
          </p:spPr>
          <p:txBody>
            <a:bodyPr wrap="square" rtlCol="0" anchor="ctr">
              <a:spAutoFit/>
            </a:bodyPr>
            <a:lstStyle/>
            <a:p>
              <a:pPr algn="ctr"/>
              <a:r>
                <a:rPr lang="en-US" sz="2400" b="1" dirty="0" smtClean="0">
                  <a:latin typeface="Cambria" panose="02040503050406030204" pitchFamily="18" charset="0"/>
                  <a:ea typeface="Cambria" panose="02040503050406030204" pitchFamily="18" charset="0"/>
                  <a:cs typeface="Arial" panose="020B0604020202020204" pitchFamily="34" charset="0"/>
                </a:rPr>
                <a:t>MỤC TIÊU</a:t>
              </a:r>
              <a:endParaRPr lang="en-US" sz="2400" b="1" dirty="0">
                <a:latin typeface="Cambria" panose="02040503050406030204" pitchFamily="18" charset="0"/>
                <a:ea typeface="Cambria" panose="02040503050406030204" pitchFamily="18" charset="0"/>
                <a:cs typeface="Arial" panose="020B0604020202020204" pitchFamily="34" charset="0"/>
              </a:endParaRPr>
            </a:p>
          </p:txBody>
        </p:sp>
      </p:grpSp>
      <p:sp>
        <p:nvSpPr>
          <p:cNvPr id="18" name="Rectangle 17">
            <a:extLst>
              <a:ext uri="{FF2B5EF4-FFF2-40B4-BE49-F238E27FC236}">
                <a16:creationId xmlns:a16="http://schemas.microsoft.com/office/drawing/2014/main" id="{E5F9E044-053E-40B9-8B2B-F8E8CF98B6F2}"/>
              </a:ext>
            </a:extLst>
          </p:cNvPr>
          <p:cNvSpPr/>
          <p:nvPr/>
        </p:nvSpPr>
        <p:spPr>
          <a:xfrm>
            <a:off x="7182744" y="943511"/>
            <a:ext cx="2189856" cy="1323439"/>
          </a:xfrm>
          <a:prstGeom prst="rect">
            <a:avLst/>
          </a:prstGeom>
          <a:noFill/>
        </p:spPr>
        <p:txBody>
          <a:bodyPr wrap="square" lIns="91440" tIns="45720" rIns="91440" bIns="45720">
            <a:spAutoFit/>
          </a:bodyPr>
          <a:lstStyle/>
          <a:p>
            <a:pPr algn="ctr"/>
            <a:r>
              <a:rPr lang="en-US" sz="2000" b="1" dirty="0">
                <a:ln w="22225">
                  <a:noFill/>
                  <a:prstDash val="solid"/>
                </a:ln>
                <a:solidFill>
                  <a:schemeClr val="bg1"/>
                </a:solidFill>
                <a:effectLst/>
                <a:latin typeface="Cambria" panose="02040503050406030204" pitchFamily="18" charset="0"/>
                <a:ea typeface="Cambria" panose="02040503050406030204" pitchFamily="18" charset="0"/>
              </a:rPr>
              <a:t>CHỦ ĐỀ </a:t>
            </a:r>
            <a:r>
              <a:rPr lang="en-US" sz="2000" b="1" dirty="0">
                <a:ln w="22225">
                  <a:noFill/>
                  <a:prstDash val="solid"/>
                </a:ln>
                <a:solidFill>
                  <a:schemeClr val="bg1"/>
                </a:solidFill>
                <a:latin typeface="Cambria" panose="02040503050406030204" pitchFamily="18" charset="0"/>
                <a:ea typeface="Cambria" panose="02040503050406030204" pitchFamily="18" charset="0"/>
              </a:rPr>
              <a:t>E</a:t>
            </a:r>
            <a:r>
              <a:rPr lang="en-US" sz="2000" b="1" dirty="0" smtClean="0">
                <a:ln w="22225">
                  <a:noFill/>
                  <a:prstDash val="solid"/>
                </a:ln>
                <a:solidFill>
                  <a:schemeClr val="bg1"/>
                </a:solidFill>
                <a:effectLst/>
                <a:latin typeface="Cambria" panose="02040503050406030204" pitchFamily="18" charset="0"/>
                <a:ea typeface="Cambria" panose="02040503050406030204" pitchFamily="18" charset="0"/>
              </a:rPr>
              <a:t>1:</a:t>
            </a:r>
            <a:endParaRPr lang="en-US" sz="2000" b="1" dirty="0">
              <a:ln w="22225">
                <a:noFill/>
                <a:prstDash val="solid"/>
              </a:ln>
              <a:solidFill>
                <a:schemeClr val="bg1"/>
              </a:solidFill>
              <a:effectLst/>
              <a:latin typeface="Cambria" panose="02040503050406030204" pitchFamily="18" charset="0"/>
              <a:ea typeface="Cambria" panose="02040503050406030204" pitchFamily="18" charset="0"/>
            </a:endParaRPr>
          </a:p>
          <a:p>
            <a:pPr algn="ctr"/>
            <a:r>
              <a:rPr lang="en-US" sz="2000" b="1" dirty="0">
                <a:ln w="22225">
                  <a:noFill/>
                  <a:prstDash val="solid"/>
                </a:ln>
                <a:solidFill>
                  <a:schemeClr val="bg1"/>
                </a:solidFill>
                <a:latin typeface="Cambria" panose="02040503050406030204" pitchFamily="18" charset="0"/>
                <a:ea typeface="Cambria" panose="02040503050406030204" pitchFamily="18" charset="0"/>
              </a:rPr>
              <a:t>LÀM QUAN VỚI BÀI TRÌNH CHIẾU ĐƠN GIẢN</a:t>
            </a:r>
          </a:p>
        </p:txBody>
      </p:sp>
      <p:pic>
        <p:nvPicPr>
          <p:cNvPr id="19" name="Picture 18">
            <a:extLst>
              <a:ext uri="{FF2B5EF4-FFF2-40B4-BE49-F238E27FC236}">
                <a16:creationId xmlns:a16="http://schemas.microsoft.com/office/drawing/2014/main" id="{0EF9B328-B912-4A8F-BEBE-C0064204C2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575662" y="2584275"/>
            <a:ext cx="1568338" cy="1470367"/>
          </a:xfrm>
          <a:prstGeom prst="rect">
            <a:avLst/>
          </a:prstGeom>
        </p:spPr>
      </p:pic>
      <p:sp>
        <p:nvSpPr>
          <p:cNvPr id="2" name="TextBox 1"/>
          <p:cNvSpPr txBox="1"/>
          <p:nvPr/>
        </p:nvSpPr>
        <p:spPr>
          <a:xfrm>
            <a:off x="1094318" y="-19050"/>
            <a:ext cx="4696882" cy="400110"/>
          </a:xfrm>
          <a:prstGeom prst="rect">
            <a:avLst/>
          </a:prstGeom>
          <a:noFill/>
        </p:spPr>
        <p:txBody>
          <a:bodyPr wrap="square" rtlCol="0">
            <a:spAutoFit/>
          </a:bodyPr>
          <a:lstStyle/>
          <a:p>
            <a:pPr algn="ctr"/>
            <a:r>
              <a:rPr lang="vi-VN" sz="2000" b="1" dirty="0" smtClean="0">
                <a:latin typeface="Times New Roman" pitchFamily="18" charset="0"/>
                <a:cs typeface="Times New Roman" pitchFamily="18" charset="0"/>
              </a:rPr>
              <a:t>Thứ năm, ngày </a:t>
            </a:r>
            <a:r>
              <a:rPr lang="en-US" sz="2000" b="1" dirty="0" smtClean="0">
                <a:latin typeface="Times New Roman" pitchFamily="18" charset="0"/>
                <a:cs typeface="Times New Roman" pitchFamily="18" charset="0"/>
              </a:rPr>
              <a:t>09</a:t>
            </a:r>
            <a:r>
              <a:rPr lang="vi-VN" sz="2000" b="1" dirty="0" smtClean="0">
                <a:latin typeface="Times New Roman" pitchFamily="18" charset="0"/>
                <a:cs typeface="Times New Roman" pitchFamily="18" charset="0"/>
              </a:rPr>
              <a:t> tháng 0</a:t>
            </a:r>
            <a:r>
              <a:rPr lang="en-US" sz="2000" b="1" dirty="0" smtClean="0">
                <a:latin typeface="Times New Roman" pitchFamily="18" charset="0"/>
                <a:cs typeface="Times New Roman" pitchFamily="18" charset="0"/>
              </a:rPr>
              <a:t>3</a:t>
            </a:r>
            <a:r>
              <a:rPr lang="vi-VN" sz="2000" b="1" dirty="0" smtClean="0">
                <a:latin typeface="Times New Roman" pitchFamily="18" charset="0"/>
                <a:cs typeface="Times New Roman" pitchFamily="18" charset="0"/>
              </a:rPr>
              <a:t> năm 2023</a:t>
            </a:r>
            <a:endParaRPr lang="en-US" sz="2000" b="1" dirty="0">
              <a:latin typeface="Times New Roman" pitchFamily="18" charset="0"/>
              <a:cs typeface="Times New Roman" pitchFamily="18" charset="0"/>
            </a:endParaRPr>
          </a:p>
        </p:txBody>
      </p:sp>
      <p:sp>
        <p:nvSpPr>
          <p:cNvPr id="17" name="TextBox 16"/>
          <p:cNvSpPr txBox="1"/>
          <p:nvPr/>
        </p:nvSpPr>
        <p:spPr>
          <a:xfrm>
            <a:off x="1963155" y="297418"/>
            <a:ext cx="3054927" cy="369332"/>
          </a:xfrm>
          <a:prstGeom prst="rect">
            <a:avLst/>
          </a:prstGeom>
          <a:noFill/>
        </p:spPr>
        <p:txBody>
          <a:bodyPr wrap="square" rtlCol="0">
            <a:spAutoFit/>
          </a:bodyPr>
          <a:lstStyle/>
          <a:p>
            <a:pPr algn="ctr"/>
            <a:r>
              <a:rPr lang="en-US" b="1" smtClean="0"/>
              <a:t>Môn: Tin học</a:t>
            </a:r>
            <a:endParaRPr lang="en-US" b="1"/>
          </a:p>
        </p:txBody>
      </p:sp>
      <p:sp>
        <p:nvSpPr>
          <p:cNvPr id="3" name="TextBox 2"/>
          <p:cNvSpPr txBox="1"/>
          <p:nvPr/>
        </p:nvSpPr>
        <p:spPr>
          <a:xfrm>
            <a:off x="156868" y="3943350"/>
            <a:ext cx="6667500" cy="1077218"/>
          </a:xfrm>
          <a:prstGeom prst="rect">
            <a:avLst/>
          </a:prstGeom>
          <a:solidFill>
            <a:schemeClr val="accent2">
              <a:lumMod val="60000"/>
              <a:lumOff val="40000"/>
            </a:schemeClr>
          </a:solidFill>
        </p:spPr>
        <p:txBody>
          <a:bodyPr wrap="square" rtlCol="0">
            <a:spAutoFit/>
          </a:bodyPr>
          <a:lstStyle/>
          <a:p>
            <a:r>
              <a:rPr lang="en-US" sz="3200" b="1" dirty="0">
                <a:solidFill>
                  <a:srgbClr val="FF0000"/>
                </a:solidFill>
                <a:latin typeface="Times New Roman" pitchFamily="18" charset="0"/>
                <a:cs typeface="Times New Roman" panose="02020603050405020304" pitchFamily="18" charset="0"/>
              </a:rPr>
              <a:t>3. Thái </a:t>
            </a:r>
            <a:r>
              <a:rPr lang="en-US" sz="3200" b="1" dirty="0" smtClean="0">
                <a:solidFill>
                  <a:srgbClr val="FF0000"/>
                </a:solidFill>
                <a:latin typeface="Times New Roman" panose="02020603050405020304" pitchFamily="18" charset="0"/>
                <a:cs typeface="Times New Roman" panose="02020603050405020304" pitchFamily="18" charset="0"/>
              </a:rPr>
              <a:t>độ: </a:t>
            </a:r>
            <a:r>
              <a:rPr lang="en-US" sz="3200" dirty="0" smtClean="0">
                <a:latin typeface="Times New Roman" pitchFamily="18" charset="0"/>
                <a:cs typeface="Times New Roman" pitchFamily="18" charset="0"/>
              </a:rPr>
              <a:t>Yêu </a:t>
            </a:r>
            <a:r>
              <a:rPr lang="en-US" sz="3200" dirty="0">
                <a:latin typeface="Times New Roman" pitchFamily="18" charset="0"/>
                <a:cs typeface="Times New Roman" pitchFamily="18" charset="0"/>
              </a:rPr>
              <a:t>thích môn tin học, chủ động xây dựng bài </a:t>
            </a:r>
            <a:r>
              <a:rPr lang="en-US" sz="3200" dirty="0" smtClean="0">
                <a:latin typeface="Times New Roman" pitchFamily="18" charset="0"/>
                <a:cs typeface="Times New Roman" pitchFamily="18" charset="0"/>
              </a:rPr>
              <a:t>học</a:t>
            </a:r>
            <a:endParaRPr lang="en-US" sz="3200" dirty="0">
              <a:latin typeface="Times New Roman" pitchFamily="18" charset="0"/>
              <a:cs typeface="Times New Roman" pitchFamily="18" charset="0"/>
            </a:endParaRPr>
          </a:p>
        </p:txBody>
      </p:sp>
      <p:sp>
        <p:nvSpPr>
          <p:cNvPr id="4" name="TextBox 3"/>
          <p:cNvSpPr txBox="1"/>
          <p:nvPr/>
        </p:nvSpPr>
        <p:spPr>
          <a:xfrm>
            <a:off x="152400" y="2876550"/>
            <a:ext cx="6642100" cy="954107"/>
          </a:xfrm>
          <a:prstGeom prst="rect">
            <a:avLst/>
          </a:prstGeom>
          <a:solidFill>
            <a:schemeClr val="accent6">
              <a:lumMod val="60000"/>
              <a:lumOff val="40000"/>
            </a:schemeClr>
          </a:solidFill>
        </p:spPr>
        <p:txBody>
          <a:bodyPr wrap="square" rtlCol="0">
            <a:spAutoFit/>
          </a:bodyPr>
          <a:lstStyle/>
          <a:p>
            <a:pPr marL="0" lvl="6"/>
            <a:r>
              <a:rPr lang="en-US" sz="2800" b="1" dirty="0">
                <a:solidFill>
                  <a:srgbClr val="FF0000"/>
                </a:solidFill>
                <a:latin typeface="Times New Roman" panose="02020603050405020304" pitchFamily="18" charset="0"/>
                <a:cs typeface="Times New Roman" panose="02020603050405020304" pitchFamily="18" charset="0"/>
              </a:rPr>
              <a:t>2. Kỹ năng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Biết soạn bài trình chiếu đơn giản</a:t>
            </a:r>
            <a:endParaRPr lang="en-US" sz="2800" dirty="0">
              <a:latin typeface="Times New Roman" pitchFamily="18" charset="0"/>
              <a:cs typeface="Times New Roman" pitchFamily="18" charset="0"/>
            </a:endParaRPr>
          </a:p>
        </p:txBody>
      </p:sp>
      <p:sp>
        <p:nvSpPr>
          <p:cNvPr id="10" name="TextBox 9"/>
          <p:cNvSpPr txBox="1"/>
          <p:nvPr/>
        </p:nvSpPr>
        <p:spPr>
          <a:xfrm>
            <a:off x="127000" y="1409280"/>
            <a:ext cx="6654800" cy="1384995"/>
          </a:xfrm>
          <a:prstGeom prst="rect">
            <a:avLst/>
          </a:prstGeom>
          <a:solidFill>
            <a:srgbClr val="92D050"/>
          </a:solidFill>
        </p:spPr>
        <p:txBody>
          <a:bodyPr wrap="square" rtlCol="0">
            <a:spAutoFit/>
          </a:bodyPr>
          <a:lstStyle/>
          <a:p>
            <a:pPr marL="0" lvl="6" algn="just"/>
            <a:r>
              <a:rPr lang="en-US" sz="2800" b="1" dirty="0" smtClean="0">
                <a:solidFill>
                  <a:srgbClr val="FF0000"/>
                </a:solidFill>
                <a:latin typeface="Times New Roman" pitchFamily="18" charset="0"/>
                <a:cs typeface="Times New Roman" panose="02020603050405020304" pitchFamily="18" charset="0"/>
              </a:rPr>
              <a:t>1. Kiến thức: </a:t>
            </a:r>
          </a:p>
          <a:p>
            <a:pPr marL="0" lvl="6" algn="just"/>
            <a:r>
              <a:rPr lang="vi-VN" sz="2800" dirty="0">
                <a:latin typeface="+mj-lt"/>
              </a:rPr>
              <a:t>Hoàn thành được bài trình chiếu đơn giản theo nhu cầu của bản thân. </a:t>
            </a:r>
            <a:endParaRPr lang="en-US" sz="2400" dirty="0" smtClean="0">
              <a:latin typeface="+mj-lt"/>
              <a:cs typeface="Times New Roman" pitchFamily="18" charset="0"/>
            </a:endParaRPr>
          </a:p>
        </p:txBody>
      </p:sp>
    </p:spTree>
    <p:extLst>
      <p:ext uri="{BB962C8B-B14F-4D97-AF65-F5344CB8AC3E}">
        <p14:creationId xmlns:p14="http://schemas.microsoft.com/office/powerpoint/2010/main" val="3588283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0974" y="281285"/>
            <a:ext cx="8658226" cy="461665"/>
          </a:xfrm>
          <a:prstGeom prst="rect">
            <a:avLst/>
          </a:prstGeom>
          <a:solidFill>
            <a:schemeClr val="accent4">
              <a:lumMod val="60000"/>
              <a:lumOff val="40000"/>
            </a:schemeClr>
          </a:solidFill>
        </p:spPr>
        <p:txBody>
          <a:bodyPr wrap="square" rtlCol="0">
            <a:spAutoFit/>
          </a:bodyPr>
          <a:lstStyle/>
          <a:p>
            <a:r>
              <a:rPr lang="en-US" sz="2400" b="1" dirty="0" smtClean="0">
                <a:latin typeface="Times New Roman" pitchFamily="18" charset="0"/>
                <a:cs typeface="Times New Roman" pitchFamily="18" charset="0"/>
              </a:rPr>
              <a:t>1. CHUẨN BỊ BÀI TRÌNH CHIẾU</a:t>
            </a:r>
            <a:endParaRPr lang="en-US" sz="2400" b="1" dirty="0">
              <a:latin typeface="Times New Roman" pitchFamily="18" charset="0"/>
              <a:cs typeface="Times New Roman" pitchFamily="18" charset="0"/>
            </a:endParaRPr>
          </a:p>
        </p:txBody>
      </p:sp>
      <p:sp>
        <p:nvSpPr>
          <p:cNvPr id="4" name="TextBox 3"/>
          <p:cNvSpPr txBox="1"/>
          <p:nvPr/>
        </p:nvSpPr>
        <p:spPr>
          <a:xfrm>
            <a:off x="193674" y="895350"/>
            <a:ext cx="8645526" cy="2862322"/>
          </a:xfrm>
          <a:prstGeom prst="rect">
            <a:avLst/>
          </a:prstGeom>
          <a:solidFill>
            <a:schemeClr val="accent2"/>
          </a:solidFill>
        </p:spPr>
        <p:txBody>
          <a:bodyPr wrap="square" rtlCol="0">
            <a:spAutoFit/>
          </a:bodyPr>
          <a:lstStyle/>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Bài </a:t>
            </a:r>
            <a:r>
              <a:rPr lang="vi-VN" sz="3600" dirty="0">
                <a:latin typeface="Times New Roman" pitchFamily="18" charset="0"/>
                <a:cs typeface="Times New Roman" pitchFamily="18" charset="0"/>
              </a:rPr>
              <a:t>trình chiếu thường có chủ đề nhất định. Hình 1 </a:t>
            </a:r>
            <a:r>
              <a:rPr lang="en-US" sz="3600" dirty="0" smtClean="0">
                <a:latin typeface="Times New Roman" pitchFamily="18" charset="0"/>
                <a:cs typeface="Times New Roman" pitchFamily="18" charset="0"/>
              </a:rPr>
              <a:t>(SGK Trg 54) </a:t>
            </a:r>
            <a:r>
              <a:rPr lang="vi-VN" sz="3600" dirty="0" smtClean="0">
                <a:latin typeface="Times New Roman" pitchFamily="18" charset="0"/>
                <a:cs typeface="Times New Roman" pitchFamily="18" charset="0"/>
              </a:rPr>
              <a:t>giới </a:t>
            </a:r>
            <a:r>
              <a:rPr lang="vi-VN" sz="3600" dirty="0">
                <a:latin typeface="Times New Roman" pitchFamily="18" charset="0"/>
                <a:cs typeface="Times New Roman" pitchFamily="18" charset="0"/>
              </a:rPr>
              <a:t>thiệu một số chủ đề cho bài trình chiếu phù hợp với lứa tuổi của các em. </a:t>
            </a:r>
            <a:r>
              <a:rPr lang="en-US" sz="3600" dirty="0" smtClean="0">
                <a:latin typeface="Times New Roman" pitchFamily="18" charset="0"/>
                <a:cs typeface="Times New Roman" pitchFamily="18" charset="0"/>
              </a:rPr>
              <a:t>Hoặc như trang trình chiếu dưới đây</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5938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4" name="WordArt 14"/>
          <p:cNvSpPr>
            <a:spLocks noChangeArrowheads="1" noChangeShapeType="1" noTextEdit="1"/>
          </p:cNvSpPr>
          <p:nvPr/>
        </p:nvSpPr>
        <p:spPr bwMode="auto">
          <a:xfrm>
            <a:off x="2895602" y="518181"/>
            <a:ext cx="3200398" cy="742950"/>
          </a:xfrm>
          <a:prstGeom prst="rect">
            <a:avLst/>
          </a:prstGeom>
        </p:spPr>
        <p:txBody>
          <a:bodyPr wrap="none" fromWordArt="1">
            <a:prstTxWarp prst="textDeflate">
              <a:avLst>
                <a:gd name="adj" fmla="val 26227"/>
              </a:avLst>
            </a:prstTxWarp>
          </a:bodyPr>
          <a:lstStyle/>
          <a:p>
            <a:pPr algn="ctr"/>
            <a:r>
              <a:rPr lang="en-US" sz="2400" b="1" kern="10">
                <a:ln w="9525">
                  <a:solidFill>
                    <a:srgbClr val="FF0000"/>
                  </a:solidFill>
                  <a:round/>
                  <a:headEnd/>
                  <a:tailEnd/>
                </a:ln>
                <a:solidFill>
                  <a:srgbClr val="FF0000"/>
                </a:solidFill>
                <a:latin typeface="Cambria"/>
                <a:ea typeface="Cambria"/>
              </a:rPr>
              <a:t>Môn: Tin học</a:t>
            </a:r>
          </a:p>
        </p:txBody>
      </p:sp>
      <p:sp>
        <p:nvSpPr>
          <p:cNvPr id="5135" name="WordArt 15"/>
          <p:cNvSpPr>
            <a:spLocks noChangeArrowheads="1" noChangeShapeType="1" noTextEdit="1"/>
          </p:cNvSpPr>
          <p:nvPr/>
        </p:nvSpPr>
        <p:spPr bwMode="auto">
          <a:xfrm>
            <a:off x="3616778" y="1261131"/>
            <a:ext cx="1564822" cy="440532"/>
          </a:xfrm>
          <a:prstGeom prst="rect">
            <a:avLst/>
          </a:prstGeom>
        </p:spPr>
        <p:txBody>
          <a:bodyPr wrap="none" fromWordArt="1">
            <a:prstTxWarp prst="textPlain">
              <a:avLst>
                <a:gd name="adj" fmla="val 50000"/>
              </a:avLst>
            </a:prstTxWarp>
          </a:bodyPr>
          <a:lstStyle/>
          <a:p>
            <a:pPr algn="ctr"/>
            <a:r>
              <a:rPr lang="en-US" sz="1400" b="1" kern="10" dirty="0">
                <a:ln w="9525">
                  <a:solidFill>
                    <a:srgbClr val="FF0000"/>
                  </a:solidFill>
                  <a:round/>
                  <a:headEnd/>
                  <a:tailEnd/>
                </a:ln>
                <a:solidFill>
                  <a:srgbClr val="FF0000"/>
                </a:solidFill>
                <a:latin typeface="Cambria"/>
                <a:ea typeface="Cambria"/>
              </a:rPr>
              <a:t>Lớp: 3</a:t>
            </a:r>
          </a:p>
        </p:txBody>
      </p:sp>
      <p:sp>
        <p:nvSpPr>
          <p:cNvPr id="2" name="TextBox 1"/>
          <p:cNvSpPr txBox="1"/>
          <p:nvPr/>
        </p:nvSpPr>
        <p:spPr>
          <a:xfrm>
            <a:off x="644976" y="1718330"/>
            <a:ext cx="7660824" cy="892552"/>
          </a:xfrm>
          <a:prstGeom prst="rect">
            <a:avLst/>
          </a:prstGeom>
          <a:noFill/>
        </p:spPr>
        <p:txBody>
          <a:bodyPr wrap="square" rtlCol="0">
            <a:spAutoFit/>
          </a:bodyPr>
          <a:lstStyle/>
          <a:p>
            <a:pPr algn="ctr"/>
            <a:r>
              <a:rPr lang="en-US" altLang="en-US" sz="2400" b="1" dirty="0" smtClean="0">
                <a:solidFill>
                  <a:srgbClr val="FF0000"/>
                </a:solidFill>
                <a:latin typeface="Times New Roman" pitchFamily="18" charset="0"/>
                <a:cs typeface="Times New Roman" pitchFamily="18" charset="0"/>
              </a:rPr>
              <a:t>CHỦ ĐỀ E1: </a:t>
            </a:r>
          </a:p>
          <a:p>
            <a:pPr algn="ctr"/>
            <a:r>
              <a:rPr lang="en-US" sz="2800" b="1" dirty="0">
                <a:ln w="22225">
                  <a:noFill/>
                  <a:prstDash val="solid"/>
                </a:ln>
                <a:solidFill>
                  <a:srgbClr val="FF0000"/>
                </a:solidFill>
                <a:latin typeface="Cambria" panose="02040503050406030204" pitchFamily="18" charset="0"/>
                <a:ea typeface="Cambria" panose="02040503050406030204" pitchFamily="18" charset="0"/>
              </a:rPr>
              <a:t>LÀM QUAN VỚI BÀI TRÌNH CHIẾU ĐƠN </a:t>
            </a:r>
            <a:r>
              <a:rPr lang="en-US" sz="2800" b="1" dirty="0" smtClean="0">
                <a:ln w="22225">
                  <a:noFill/>
                  <a:prstDash val="solid"/>
                </a:ln>
                <a:solidFill>
                  <a:srgbClr val="FF0000"/>
                </a:solidFill>
                <a:latin typeface="Cambria" panose="02040503050406030204" pitchFamily="18" charset="0"/>
                <a:ea typeface="Cambria" panose="02040503050406030204" pitchFamily="18" charset="0"/>
              </a:rPr>
              <a:t>GIẢN</a:t>
            </a:r>
            <a:endParaRPr lang="en-US" sz="28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6" name="TextBox 5"/>
          <p:cNvSpPr txBox="1"/>
          <p:nvPr/>
        </p:nvSpPr>
        <p:spPr>
          <a:xfrm>
            <a:off x="85724" y="2800350"/>
            <a:ext cx="8905876" cy="461665"/>
          </a:xfrm>
          <a:prstGeom prst="rect">
            <a:avLst/>
          </a:prstGeom>
          <a:noFill/>
        </p:spPr>
        <p:txBody>
          <a:bodyPr wrap="square" rtlCol="0">
            <a:spAutoFit/>
          </a:bodyPr>
          <a:lstStyle/>
          <a:p>
            <a:pPr algn="ctr"/>
            <a:r>
              <a:rPr lang="vi-VN" altLang="en-US" sz="2000" b="1" u="sng" dirty="0" smtClean="0">
                <a:solidFill>
                  <a:srgbClr val="000099"/>
                </a:solidFill>
                <a:latin typeface="HP-001"/>
              </a:rPr>
              <a:t>BÀI </a:t>
            </a:r>
            <a:r>
              <a:rPr lang="en-US" altLang="en-US" sz="2000" b="1" u="sng" dirty="0">
                <a:solidFill>
                  <a:srgbClr val="000099"/>
                </a:solidFill>
                <a:latin typeface="HP-001"/>
              </a:rPr>
              <a:t>3</a:t>
            </a:r>
            <a:r>
              <a:rPr lang="vi-VN" altLang="en-US" sz="2000" b="1" dirty="0" smtClean="0">
                <a:solidFill>
                  <a:srgbClr val="000099"/>
                </a:solidFill>
                <a:latin typeface="HP-001"/>
              </a:rPr>
              <a:t>: </a:t>
            </a:r>
            <a:r>
              <a:rPr lang="en-US" altLang="en-US" sz="2400" b="1" dirty="0" smtClean="0">
                <a:solidFill>
                  <a:srgbClr val="000099"/>
                </a:solidFill>
                <a:latin typeface="Times New Roman" pitchFamily="18" charset="0"/>
                <a:cs typeface="Times New Roman" pitchFamily="18" charset="0"/>
              </a:rPr>
              <a:t>BÀI TRÌNH CHIẾU CỦA EM</a:t>
            </a:r>
            <a:endParaRPr lang="en-US" sz="2000" b="1" dirty="0">
              <a:ln w="22225">
                <a:noFill/>
                <a:prstDash val="solid"/>
              </a:ln>
              <a:solidFill>
                <a:srgbClr val="FF0000"/>
              </a:solidFill>
              <a:latin typeface="Cambria" panose="02040503050406030204" pitchFamily="18" charset="0"/>
              <a:ea typeface="Cambria" panose="02040503050406030204" pitchFamily="18" charset="0"/>
            </a:endParaRPr>
          </a:p>
        </p:txBody>
      </p:sp>
      <p:sp>
        <p:nvSpPr>
          <p:cNvPr id="7" name="TextBox 6"/>
          <p:cNvSpPr txBox="1"/>
          <p:nvPr/>
        </p:nvSpPr>
        <p:spPr>
          <a:xfrm>
            <a:off x="1566862" y="-8870"/>
            <a:ext cx="5943600" cy="523220"/>
          </a:xfrm>
          <a:prstGeom prst="rect">
            <a:avLst/>
          </a:prstGeom>
          <a:noFill/>
        </p:spPr>
        <p:txBody>
          <a:bodyPr wrap="square" rtlCol="0">
            <a:spAutoFit/>
          </a:bodyPr>
          <a:lstStyle/>
          <a:p>
            <a:pPr algn="ctr"/>
            <a:r>
              <a:rPr lang="vi-VN" sz="2800" b="1" i="1" dirty="0" smtClean="0">
                <a:solidFill>
                  <a:srgbClr val="000099"/>
                </a:solidFill>
                <a:latin typeface="Times New Roman" panose="02020603050405020304" pitchFamily="18" charset="0"/>
                <a:cs typeface="Times New Roman" panose="02020603050405020304" pitchFamily="18" charset="0"/>
              </a:rPr>
              <a:t>Thứ năm, ngày </a:t>
            </a:r>
            <a:r>
              <a:rPr lang="en-US" sz="2800" b="1" i="1" dirty="0" smtClean="0">
                <a:solidFill>
                  <a:srgbClr val="000099"/>
                </a:solidFill>
                <a:latin typeface="Times New Roman" panose="02020603050405020304" pitchFamily="18" charset="0"/>
                <a:cs typeface="Times New Roman" panose="02020603050405020304" pitchFamily="18" charset="0"/>
              </a:rPr>
              <a:t>09</a:t>
            </a:r>
            <a:r>
              <a:rPr lang="vi-VN" sz="2800" b="1" i="1" dirty="0" smtClean="0">
                <a:solidFill>
                  <a:srgbClr val="000099"/>
                </a:solidFill>
                <a:latin typeface="Times New Roman" panose="02020603050405020304" pitchFamily="18" charset="0"/>
                <a:cs typeface="Times New Roman" panose="02020603050405020304" pitchFamily="18" charset="0"/>
              </a:rPr>
              <a:t> tháng 0</a:t>
            </a:r>
            <a:r>
              <a:rPr lang="en-US" sz="2800" b="1" i="1" dirty="0" smtClean="0">
                <a:solidFill>
                  <a:srgbClr val="000099"/>
                </a:solidFill>
                <a:latin typeface="Times New Roman" panose="02020603050405020304" pitchFamily="18" charset="0"/>
                <a:cs typeface="Times New Roman" panose="02020603050405020304" pitchFamily="18" charset="0"/>
              </a:rPr>
              <a:t>3</a:t>
            </a:r>
            <a:r>
              <a:rPr lang="vi-VN" sz="2800" b="1" i="1" dirty="0" smtClean="0">
                <a:solidFill>
                  <a:srgbClr val="000099"/>
                </a:solidFill>
                <a:latin typeface="Times New Roman" panose="02020603050405020304" pitchFamily="18" charset="0"/>
                <a:cs typeface="Times New Roman" panose="02020603050405020304" pitchFamily="18" charset="0"/>
              </a:rPr>
              <a:t> năm 2023</a:t>
            </a:r>
            <a:endParaRPr lang="en-US" sz="2800" b="1" i="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0708776"/>
      </p:ext>
    </p:extLst>
  </p:cSld>
  <p:clrMapOvr>
    <a:masterClrMapping/>
  </p:clrMapOvr>
  <p:transition spd="slow">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7945"/>
            <a:ext cx="8839200" cy="4401205"/>
          </a:xfrm>
          <a:prstGeom prst="rect">
            <a:avLst/>
          </a:prstGeom>
          <a:noFill/>
        </p:spPr>
        <p:txBody>
          <a:bodyPr wrap="square" rtlCol="0">
            <a:spAutoFit/>
          </a:bodyPr>
          <a:lstStyle/>
          <a:p>
            <a:pPr algn="just"/>
            <a:r>
              <a:rPr lang="en-US" sz="4000" dirty="0" smtClean="0">
                <a:latin typeface="Times New Roman" pitchFamily="18" charset="0"/>
                <a:cs typeface="Times New Roman" pitchFamily="18" charset="0"/>
              </a:rPr>
              <a:t>H</a:t>
            </a:r>
            <a:r>
              <a:rPr lang="vi-VN" sz="4000" dirty="0" smtClean="0">
                <a:latin typeface="Times New Roman" pitchFamily="18" charset="0"/>
                <a:cs typeface="Times New Roman" pitchFamily="18" charset="0"/>
              </a:rPr>
              <a:t>ãy </a:t>
            </a:r>
            <a:r>
              <a:rPr lang="en-US" sz="4000" dirty="0" smtClean="0">
                <a:latin typeface="Times New Roman" pitchFamily="18" charset="0"/>
                <a:cs typeface="Times New Roman" pitchFamily="18" charset="0"/>
              </a:rPr>
              <a:t>thảo luận nhóm 2</a:t>
            </a:r>
            <a:r>
              <a:rPr lang="vi-VN" sz="4000" dirty="0" smtClean="0">
                <a:latin typeface="Times New Roman" pitchFamily="18" charset="0"/>
                <a:cs typeface="Times New Roman" pitchFamily="18" charset="0"/>
              </a:rPr>
              <a:t> </a:t>
            </a:r>
            <a:r>
              <a:rPr lang="vi-VN" sz="4000" dirty="0">
                <a:latin typeface="Times New Roman" pitchFamily="18" charset="0"/>
                <a:cs typeface="Times New Roman" pitchFamily="18" charset="0"/>
              </a:rPr>
              <a:t>hai hoặc ba </a:t>
            </a:r>
            <a:r>
              <a:rPr lang="vi-VN" sz="4000" dirty="0" smtClean="0">
                <a:latin typeface="Times New Roman" pitchFamily="18" charset="0"/>
                <a:cs typeface="Times New Roman" pitchFamily="18" charset="0"/>
              </a:rPr>
              <a:t>lựa </a:t>
            </a:r>
            <a:r>
              <a:rPr lang="vi-VN" sz="4000" dirty="0">
                <a:latin typeface="Times New Roman" pitchFamily="18" charset="0"/>
                <a:cs typeface="Times New Roman" pitchFamily="18" charset="0"/>
              </a:rPr>
              <a:t>chọn một trong các chủ đề dưới đây để chuẩn bị cho bài trình chiếu của nhóm em. </a:t>
            </a:r>
            <a:r>
              <a:rPr lang="vi-VN" sz="4000" dirty="0" smtClean="0">
                <a:solidFill>
                  <a:srgbClr val="FF0000"/>
                </a:solidFill>
                <a:latin typeface="Times New Roman" pitchFamily="18" charset="0"/>
                <a:cs typeface="Times New Roman" pitchFamily="18" charset="0"/>
              </a:rPr>
              <a:t>1</a:t>
            </a:r>
            <a:r>
              <a:rPr lang="en-US" sz="4000" dirty="0" smtClean="0">
                <a:solidFill>
                  <a:srgbClr val="FF0000"/>
                </a:solidFill>
                <a:latin typeface="Times New Roman" pitchFamily="18" charset="0"/>
                <a:cs typeface="Times New Roman" pitchFamily="18" charset="0"/>
              </a:rPr>
              <a:t>.</a:t>
            </a:r>
            <a:r>
              <a:rPr lang="vi-VN" sz="4000" dirty="0" smtClean="0">
                <a:solidFill>
                  <a:srgbClr val="FF0000"/>
                </a:solidFill>
                <a:latin typeface="Times New Roman" pitchFamily="18" charset="0"/>
                <a:cs typeface="Times New Roman" pitchFamily="18" charset="0"/>
              </a:rPr>
              <a:t> </a:t>
            </a:r>
            <a:r>
              <a:rPr lang="vi-VN" sz="4000" dirty="0">
                <a:solidFill>
                  <a:srgbClr val="FF0000"/>
                </a:solidFill>
                <a:latin typeface="Times New Roman" pitchFamily="18" charset="0"/>
                <a:cs typeface="Times New Roman" pitchFamily="18" charset="0"/>
              </a:rPr>
              <a:t>Gia đình và bạn bè. </a:t>
            </a:r>
            <a:endParaRPr lang="en-US" sz="4000" dirty="0" smtClean="0">
              <a:solidFill>
                <a:srgbClr val="FF0000"/>
              </a:solidFill>
              <a:latin typeface="Times New Roman" pitchFamily="18" charset="0"/>
              <a:cs typeface="Times New Roman" pitchFamily="18" charset="0"/>
            </a:endParaRPr>
          </a:p>
          <a:p>
            <a:pPr algn="just"/>
            <a:r>
              <a:rPr lang="en-US" sz="4000" dirty="0" smtClean="0">
                <a:solidFill>
                  <a:srgbClr val="FF0000"/>
                </a:solidFill>
                <a:latin typeface="Times New Roman" pitchFamily="18" charset="0"/>
                <a:cs typeface="Times New Roman" pitchFamily="18" charset="0"/>
              </a:rPr>
              <a:t>2.</a:t>
            </a:r>
            <a:r>
              <a:rPr lang="vi-VN" sz="4000" dirty="0" smtClean="0">
                <a:solidFill>
                  <a:srgbClr val="FF0000"/>
                </a:solidFill>
                <a:latin typeface="Times New Roman" pitchFamily="18" charset="0"/>
                <a:cs typeface="Times New Roman" pitchFamily="18" charset="0"/>
              </a:rPr>
              <a:t> </a:t>
            </a:r>
            <a:r>
              <a:rPr lang="vi-VN" sz="4000" dirty="0">
                <a:solidFill>
                  <a:srgbClr val="FF0000"/>
                </a:solidFill>
                <a:latin typeface="Times New Roman" pitchFamily="18" charset="0"/>
                <a:cs typeface="Times New Roman" pitchFamily="18" charset="0"/>
              </a:rPr>
              <a:t>Trường em, lớp em. </a:t>
            </a:r>
            <a:endParaRPr lang="en-US" sz="4000" dirty="0" smtClean="0">
              <a:solidFill>
                <a:srgbClr val="FF0000"/>
              </a:solidFill>
              <a:latin typeface="Times New Roman" pitchFamily="18" charset="0"/>
              <a:cs typeface="Times New Roman" pitchFamily="18" charset="0"/>
            </a:endParaRPr>
          </a:p>
          <a:p>
            <a:pPr algn="just"/>
            <a:r>
              <a:rPr lang="en-US" sz="4000" dirty="0" smtClean="0">
                <a:solidFill>
                  <a:srgbClr val="FF0000"/>
                </a:solidFill>
                <a:latin typeface="Times New Roman" pitchFamily="18" charset="0"/>
                <a:cs typeface="Times New Roman" pitchFamily="18" charset="0"/>
              </a:rPr>
              <a:t>3.</a:t>
            </a:r>
            <a:r>
              <a:rPr lang="vi-VN" sz="4000" dirty="0" smtClean="0">
                <a:solidFill>
                  <a:srgbClr val="FF0000"/>
                </a:solidFill>
                <a:latin typeface="Times New Roman" pitchFamily="18" charset="0"/>
                <a:cs typeface="Times New Roman" pitchFamily="18" charset="0"/>
              </a:rPr>
              <a:t> </a:t>
            </a:r>
            <a:r>
              <a:rPr lang="vi-VN" sz="4000" dirty="0">
                <a:solidFill>
                  <a:srgbClr val="FF0000"/>
                </a:solidFill>
                <a:latin typeface="Times New Roman" pitchFamily="18" charset="0"/>
                <a:cs typeface="Times New Roman" pitchFamily="18" charset="0"/>
              </a:rPr>
              <a:t>Loài vật nuôi em yêu thích. </a:t>
            </a:r>
            <a:endParaRPr lang="en-US" sz="4000" dirty="0" smtClean="0">
              <a:solidFill>
                <a:srgbClr val="FF0000"/>
              </a:solidFill>
              <a:latin typeface="Times New Roman" pitchFamily="18" charset="0"/>
              <a:cs typeface="Times New Roman" pitchFamily="18" charset="0"/>
            </a:endParaRPr>
          </a:p>
          <a:p>
            <a:pPr algn="just"/>
            <a:r>
              <a:rPr lang="vi-VN" sz="4000" dirty="0" smtClean="0">
                <a:solidFill>
                  <a:srgbClr val="FF0000"/>
                </a:solidFill>
                <a:latin typeface="Times New Roman" pitchFamily="18" charset="0"/>
                <a:cs typeface="Times New Roman" pitchFamily="18" charset="0"/>
              </a:rPr>
              <a:t>4</a:t>
            </a:r>
            <a:r>
              <a:rPr lang="en-US" sz="4000" dirty="0" smtClean="0">
                <a:solidFill>
                  <a:srgbClr val="FF0000"/>
                </a:solidFill>
                <a:latin typeface="Times New Roman" pitchFamily="18" charset="0"/>
                <a:cs typeface="Times New Roman" pitchFamily="18" charset="0"/>
              </a:rPr>
              <a:t>.</a:t>
            </a:r>
            <a:r>
              <a:rPr lang="vi-VN" sz="4000" dirty="0" smtClean="0">
                <a:solidFill>
                  <a:srgbClr val="FF0000"/>
                </a:solidFill>
                <a:latin typeface="Times New Roman" pitchFamily="18" charset="0"/>
                <a:cs typeface="Times New Roman" pitchFamily="18" charset="0"/>
              </a:rPr>
              <a:t> </a:t>
            </a:r>
            <a:r>
              <a:rPr lang="vi-VN" sz="4000" dirty="0">
                <a:solidFill>
                  <a:srgbClr val="FF0000"/>
                </a:solidFill>
                <a:latin typeface="Times New Roman" pitchFamily="18" charset="0"/>
                <a:cs typeface="Times New Roman" pitchFamily="18" charset="0"/>
              </a:rPr>
              <a:t>Một cảnh đẹp của quê hương em. </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26341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14228"/>
            <a:ext cx="8915400" cy="2862322"/>
          </a:xfrm>
          <a:prstGeom prst="rect">
            <a:avLst/>
          </a:prstGeom>
          <a:noFill/>
        </p:spPr>
        <p:txBody>
          <a:bodyPr wrap="square" rtlCol="0">
            <a:spAutoFit/>
          </a:bodyPr>
          <a:lstStyle/>
          <a:p>
            <a:pPr algn="just"/>
            <a:r>
              <a:rPr lang="en-US" sz="3600" dirty="0" smtClean="0">
                <a:latin typeface="+mj-lt"/>
              </a:rPr>
              <a:t>	</a:t>
            </a:r>
            <a:r>
              <a:rPr lang="vi-VN" sz="3600" dirty="0" smtClean="0">
                <a:latin typeface="+mj-lt"/>
              </a:rPr>
              <a:t>Em </a:t>
            </a:r>
            <a:r>
              <a:rPr lang="vi-VN" sz="3600" dirty="0">
                <a:latin typeface="+mj-lt"/>
              </a:rPr>
              <a:t>cần chuẩn bị nội dung để có bài trình chiếu tốt. Bảng 1 sau đây giới thiệu một số thông tin nên có. Em hãy cùng các bạn trong nhóm thảo luận để chuẩn bị những nội dung phù hợp cho bài trình chiếu của nhóm em.</a:t>
            </a:r>
            <a:endParaRPr lang="en-US"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942770923"/>
              </p:ext>
            </p:extLst>
          </p:nvPr>
        </p:nvGraphicFramePr>
        <p:xfrm>
          <a:off x="127000" y="2952750"/>
          <a:ext cx="8915400" cy="21336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840">
                <a:tc>
                  <a:txBody>
                    <a:bodyPr/>
                    <a:lstStyle/>
                    <a:p>
                      <a:r>
                        <a:rPr lang="en-US" sz="320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 Giới thiệu về chủ đề</a:t>
                      </a:r>
                      <a:endParaRPr lang="en-US" sz="3200" dirty="0">
                        <a:latin typeface="Times New Roman" pitchFamily="18" charset="0"/>
                        <a:cs typeface="Times New Roman" pitchFamily="18" charset="0"/>
                      </a:endParaRPr>
                    </a:p>
                  </a:txBody>
                  <a:tcPr/>
                </a:tc>
                <a:tc>
                  <a:txBody>
                    <a:bodyPr/>
                    <a:lstStyle/>
                    <a:p>
                      <a:r>
                        <a:rPr lang="en-US" sz="3200" dirty="0" smtClean="0">
                          <a:latin typeface="Times New Roman" pitchFamily="18" charset="0"/>
                          <a:cs typeface="Times New Roman" pitchFamily="18" charset="0"/>
                        </a:rPr>
                        <a:t>2.</a:t>
                      </a:r>
                      <a:r>
                        <a:rPr lang="en-US" sz="3200" baseline="0" dirty="0" smtClean="0">
                          <a:latin typeface="Times New Roman" pitchFamily="18" charset="0"/>
                          <a:cs typeface="Times New Roman" pitchFamily="18" charset="0"/>
                        </a:rPr>
                        <a:t> Các mục nội dung chính</a:t>
                      </a:r>
                      <a:endParaRPr lang="en-US" sz="32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70840">
                <a:tc>
                  <a:txBody>
                    <a:bodyPr/>
                    <a:lstStyle/>
                    <a:p>
                      <a:r>
                        <a:rPr lang="en-US" sz="3200" dirty="0" smtClean="0">
                          <a:latin typeface="Times New Roman" pitchFamily="18" charset="0"/>
                          <a:cs typeface="Times New Roman" pitchFamily="18" charset="0"/>
                        </a:rPr>
                        <a:t>3. Tên</a:t>
                      </a:r>
                      <a:r>
                        <a:rPr lang="en-US" sz="3200" baseline="0" dirty="0" smtClean="0">
                          <a:latin typeface="Times New Roman" pitchFamily="18" charset="0"/>
                          <a:cs typeface="Times New Roman" pitchFamily="18" charset="0"/>
                        </a:rPr>
                        <a:t> người trình bày</a:t>
                      </a:r>
                      <a:endParaRPr lang="en-US" sz="3200" dirty="0">
                        <a:latin typeface="Times New Roman" pitchFamily="18" charset="0"/>
                        <a:cs typeface="Times New Roman" pitchFamily="18" charset="0"/>
                      </a:endParaRPr>
                    </a:p>
                  </a:txBody>
                  <a:tcPr/>
                </a:tc>
                <a:tc>
                  <a:txBody>
                    <a:bodyPr/>
                    <a:lstStyle/>
                    <a:p>
                      <a:r>
                        <a:rPr lang="en-US" sz="3200" dirty="0" smtClean="0">
                          <a:latin typeface="Times New Roman" pitchFamily="18" charset="0"/>
                          <a:cs typeface="Times New Roman" pitchFamily="18" charset="0"/>
                        </a:rPr>
                        <a:t>4. Hình</a:t>
                      </a:r>
                      <a:r>
                        <a:rPr lang="en-US" sz="3200" baseline="0" dirty="0" smtClean="0">
                          <a:latin typeface="Times New Roman" pitchFamily="18" charset="0"/>
                          <a:cs typeface="Times New Roman" pitchFamily="18" charset="0"/>
                        </a:rPr>
                        <a:t> ảnh, thông tin liên quan đến chủ đề</a:t>
                      </a:r>
                      <a:endParaRPr lang="en-US" sz="32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4797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61950"/>
            <a:ext cx="8763000" cy="646331"/>
          </a:xfrm>
          <a:prstGeom prst="rect">
            <a:avLst/>
          </a:prstGeom>
          <a:solidFill>
            <a:schemeClr val="bg1">
              <a:lumMod val="85000"/>
            </a:schemeClr>
          </a:solidFill>
        </p:spPr>
        <p:txBody>
          <a:bodyPr wrap="square" rtlCol="0">
            <a:spAutoFit/>
          </a:bodyPr>
          <a:lstStyle/>
          <a:p>
            <a:r>
              <a:rPr lang="en-US" sz="3600" dirty="0" smtClean="0">
                <a:latin typeface="Times New Roman" pitchFamily="18" charset="0"/>
                <a:cs typeface="Times New Roman" pitchFamily="18" charset="0"/>
              </a:rPr>
              <a:t>Khi soạn bài trình chiếu em cần lưu ý điều gì?</a:t>
            </a:r>
            <a:endParaRPr lang="en-US" sz="3600" dirty="0">
              <a:latin typeface="Times New Roman" pitchFamily="18" charset="0"/>
              <a:cs typeface="Times New Roman" pitchFamily="18" charset="0"/>
            </a:endParaRPr>
          </a:p>
        </p:txBody>
      </p:sp>
      <p:sp>
        <p:nvSpPr>
          <p:cNvPr id="5" name="TextBox 4"/>
          <p:cNvSpPr txBox="1"/>
          <p:nvPr/>
        </p:nvSpPr>
        <p:spPr>
          <a:xfrm>
            <a:off x="228600" y="1276350"/>
            <a:ext cx="8763000" cy="2308324"/>
          </a:xfrm>
          <a:prstGeom prst="rect">
            <a:avLst/>
          </a:prstGeom>
          <a:solidFill>
            <a:srgbClr val="FFFF00"/>
          </a:solidFill>
        </p:spPr>
        <p:txBody>
          <a:bodyPr wrap="square" rtlCol="0">
            <a:spAutoFit/>
          </a:bodyPr>
          <a:lstStyle/>
          <a:p>
            <a:pPr marL="742950" indent="-742950">
              <a:buAutoNum type="arabicPeriod"/>
            </a:pPr>
            <a:r>
              <a:rPr lang="en-US" sz="3600" dirty="0" smtClean="0">
                <a:latin typeface="Times New Roman" pitchFamily="18" charset="0"/>
                <a:cs typeface="Times New Roman" pitchFamily="18" charset="0"/>
              </a:rPr>
              <a:t>Tên chủ đề</a:t>
            </a:r>
          </a:p>
          <a:p>
            <a:pPr marL="742950" indent="-742950">
              <a:buAutoNum type="arabicPeriod"/>
            </a:pPr>
            <a:r>
              <a:rPr lang="en-US" sz="3600" dirty="0" smtClean="0">
                <a:latin typeface="Times New Roman" pitchFamily="18" charset="0"/>
                <a:cs typeface="Times New Roman" pitchFamily="18" charset="0"/>
              </a:rPr>
              <a:t>Các nội dung chính</a:t>
            </a:r>
          </a:p>
          <a:p>
            <a:pPr marL="742950" indent="-742950">
              <a:buAutoNum type="arabicPeriod"/>
            </a:pPr>
            <a:r>
              <a:rPr lang="en-US" sz="3600" dirty="0" smtClean="0">
                <a:latin typeface="Times New Roman" pitchFamily="18" charset="0"/>
                <a:cs typeface="Times New Roman" pitchFamily="18" charset="0"/>
              </a:rPr>
              <a:t>Hình ảnh, thông tin liên quan</a:t>
            </a:r>
          </a:p>
          <a:p>
            <a:pPr marL="742950" indent="-742950">
              <a:buAutoNum type="arabicPeriod"/>
            </a:pPr>
            <a:r>
              <a:rPr lang="en-US" sz="3600" dirty="0" smtClean="0">
                <a:latin typeface="Times New Roman" pitchFamily="18" charset="0"/>
                <a:cs typeface="Times New Roman" pitchFamily="18" charset="0"/>
              </a:rPr>
              <a:t>Tên nười trình bày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06503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61950"/>
            <a:ext cx="2743200" cy="646331"/>
          </a:xfrm>
          <a:prstGeom prst="rect">
            <a:avLst/>
          </a:prstGeom>
          <a:solidFill>
            <a:srgbClr val="FFFF00"/>
          </a:solidFill>
        </p:spPr>
        <p:txBody>
          <a:bodyPr wrap="square" rtlCol="0">
            <a:spAutoFit/>
          </a:bodyPr>
          <a:lstStyle/>
          <a:p>
            <a:pPr algn="ctr"/>
            <a:r>
              <a:rPr lang="en-US" sz="3600" dirty="0" smtClean="0">
                <a:solidFill>
                  <a:srgbClr val="FF0000"/>
                </a:solidFill>
                <a:latin typeface="Times New Roman" pitchFamily="18" charset="0"/>
                <a:cs typeface="Times New Roman" pitchFamily="18" charset="0"/>
              </a:rPr>
              <a:t>KẾT LUẬN</a:t>
            </a:r>
            <a:endParaRPr lang="en-US" sz="3600" dirty="0">
              <a:solidFill>
                <a:srgbClr val="FF0000"/>
              </a:solidFill>
              <a:latin typeface="Times New Roman" pitchFamily="18" charset="0"/>
              <a:cs typeface="Times New Roman" pitchFamily="18" charset="0"/>
            </a:endParaRPr>
          </a:p>
        </p:txBody>
      </p:sp>
      <p:sp>
        <p:nvSpPr>
          <p:cNvPr id="5" name="TextBox 4"/>
          <p:cNvSpPr txBox="1"/>
          <p:nvPr/>
        </p:nvSpPr>
        <p:spPr>
          <a:xfrm>
            <a:off x="88900" y="1504950"/>
            <a:ext cx="8902700" cy="1200329"/>
          </a:xfrm>
          <a:prstGeom prst="rect">
            <a:avLst/>
          </a:prstGeom>
          <a:solidFill>
            <a:schemeClr val="bg2">
              <a:lumMod val="90000"/>
            </a:schemeClr>
          </a:solidFill>
        </p:spPr>
        <p:txBody>
          <a:bodyPr wrap="square" rtlCol="0">
            <a:spAutoFit/>
          </a:bodyPr>
          <a:lstStyle/>
          <a:p>
            <a:pPr algn="just"/>
            <a:r>
              <a:rPr lang="vi-VN" sz="3600" dirty="0">
                <a:latin typeface="+mj-lt"/>
              </a:rPr>
              <a:t>Trước khi tạo bài trình chiếu, em cần lựa chọn chủ đề và chuẩn bị những nội dung phù hợp.</a:t>
            </a:r>
            <a:endParaRPr lang="en-US" sz="3600" dirty="0">
              <a:latin typeface="+mj-lt"/>
              <a:cs typeface="Times New Roman" pitchFamily="18" charset="0"/>
            </a:endParaRPr>
          </a:p>
        </p:txBody>
      </p:sp>
    </p:spTree>
    <p:extLst>
      <p:ext uri="{BB962C8B-B14F-4D97-AF65-F5344CB8AC3E}">
        <p14:creationId xmlns:p14="http://schemas.microsoft.com/office/powerpoint/2010/main" val="173728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3975</TotalTime>
  <Words>539</Words>
  <Application>Microsoft Office PowerPoint</Application>
  <PresentationFormat>On-screen Show (16:9)</PresentationFormat>
  <Paragraphs>70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Cambria</vt:lpstr>
      <vt:lpstr>HP-001</vt:lpstr>
      <vt:lpstr>Times New Roman</vt:lpstr>
      <vt:lpstr>Times New Roman (Headings)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67</cp:lastModifiedBy>
  <cp:revision>252</cp:revision>
  <dcterms:created xsi:type="dcterms:W3CDTF">2017-10-03T01:20:28Z</dcterms:created>
  <dcterms:modified xsi:type="dcterms:W3CDTF">2023-04-06T09:30:27Z</dcterms:modified>
</cp:coreProperties>
</file>