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1"/>
  </p:notesMasterIdLst>
  <p:sldIdLst>
    <p:sldId id="291" r:id="rId3"/>
    <p:sldId id="285" r:id="rId4"/>
    <p:sldId id="286" r:id="rId5"/>
    <p:sldId id="289" r:id="rId6"/>
    <p:sldId id="290" r:id="rId7"/>
    <p:sldId id="275" r:id="rId8"/>
    <p:sldId id="270" r:id="rId9"/>
    <p:sldId id="272" r:id="rId10"/>
  </p:sldIdLst>
  <p:sldSz cx="9144000" cy="5143500" type="screen16x9"/>
  <p:notesSz cx="6858000" cy="9144000"/>
  <p:embeddedFontLst>
    <p:embeddedFont>
      <p:font typeface="Barriecito" panose="020B0604020202020204" charset="0"/>
      <p:regular r:id="rId12"/>
    </p:embeddedFont>
    <p:embeddedFont>
      <p:font typeface="#9Slide02 Noi dung dai" panose="020B0604020202020204" charset="0"/>
      <p:regular r:id="rId13"/>
    </p:embeddedFont>
    <p:embeddedFont>
      <p:font typeface="#9Slide02 Tieu de dai" panose="020B0604020202020204" charset="0"/>
      <p:bold r:id="rId14"/>
    </p:embeddedFont>
    <p:embeddedFont>
      <p:font typeface="Antic" panose="020B0604020202020204" charset="0"/>
      <p:regular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E034EB-0408-42A7-8B23-D226596F6CD5}">
  <a:tblStyle styleId="{32E034EB-0408-42A7-8B23-D226596F6C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94" d="100"/>
          <a:sy n="94" d="100"/>
        </p:scale>
        <p:origin x="7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883008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507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eb2233bc12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eb2233bc1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86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653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485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443350"/>
            <a:ext cx="4773000" cy="2277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7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913000"/>
            <a:ext cx="3621600" cy="196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rotWithShape="1">
          <a:blip r:embed="rId2">
            <a:alphaModFix/>
          </a:blip>
          <a:srcRect b="11863"/>
          <a:stretch/>
        </p:blipFill>
        <p:spPr>
          <a:xfrm>
            <a:off x="-279800" y="-800125"/>
            <a:ext cx="2731449" cy="24813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9/29/2023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96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9/29/2023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21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233175" y="2321951"/>
            <a:ext cx="6677700" cy="57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908550" y="1337825"/>
            <a:ext cx="1326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2391925" y="2960275"/>
            <a:ext cx="43602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6914351" y="3174401"/>
            <a:ext cx="2449151" cy="2524293"/>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407314" y="-345625"/>
            <a:ext cx="2964408" cy="19370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715100" y="1307100"/>
            <a:ext cx="63678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6" name="Google Shape;36;p8"/>
          <p:cNvPicPr preferRelativeResize="0"/>
          <p:nvPr/>
        </p:nvPicPr>
        <p:blipFill rotWithShape="1">
          <a:blip r:embed="rId2">
            <a:alphaModFix/>
          </a:blip>
          <a:srcRect l="29463"/>
          <a:stretch/>
        </p:blipFill>
        <p:spPr>
          <a:xfrm rot="-5400000">
            <a:off x="-19438" y="-1293087"/>
            <a:ext cx="1696600" cy="24791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284000" y="225152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a:spLocks noGrp="1"/>
          </p:cNvSpPr>
          <p:nvPr>
            <p:ph type="subTitle" idx="1"/>
          </p:nvPr>
        </p:nvSpPr>
        <p:spPr>
          <a:xfrm>
            <a:off x="1284000" y="376267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47" name="Google Shape;47;p11"/>
          <p:cNvPicPr preferRelativeResize="0"/>
          <p:nvPr/>
        </p:nvPicPr>
        <p:blipFill rotWithShape="1">
          <a:blip r:embed="rId2">
            <a:alphaModFix/>
          </a:blip>
          <a:srcRect b="11863"/>
          <a:stretch/>
        </p:blipFill>
        <p:spPr>
          <a:xfrm rot="10800000">
            <a:off x="7156251" y="3826327"/>
            <a:ext cx="2032150" cy="1846098"/>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19438" y="-1293087"/>
            <a:ext cx="1696600" cy="24791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9/29/2023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9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9/29/2023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9/29/2023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30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9.xml"/><Relationship Id="rId7" Type="http://schemas.openxmlformats.org/officeDocument/2006/relationships/tags" Target="../tags/tag1.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287E38FF-47BE-AF59-827C-CEB9AE4D320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7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012290A-7580-31D2-C1F3-BFF138F0F590}"/>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69B9EE9-F3BF-4B40-83E7-C9BC68FDDB0E}" type="datetimeFigureOut">
              <a:rPr lang="en-US" kern="1200" smtClean="0">
                <a:solidFill>
                  <a:prstClr val="black">
                    <a:tint val="75000"/>
                  </a:prstClr>
                </a:solidFill>
                <a:latin typeface="#9Slide02 Noi dung dai"/>
              </a:rPr>
              <a:pPr>
                <a:buClrTx/>
                <a:buFontTx/>
                <a:buNone/>
              </a:pPr>
              <a:t>9/29/2023</a:t>
            </a:fld>
            <a:endParaRPr lang="en-US" kern="1200">
              <a:solidFill>
                <a:prstClr val="black">
                  <a:tint val="75000"/>
                </a:prstClr>
              </a:solidFill>
              <a:latin typeface="#9Slide02 Noi dung dai"/>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9Slide02 Noi dung dai"/>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17F55963-6440-4C45-BA09-4E6A99D1BBE0}" type="slidenum">
              <a:rPr lang="en-US" kern="1200" smtClean="0">
                <a:solidFill>
                  <a:prstClr val="black">
                    <a:tint val="75000"/>
                  </a:prstClr>
                </a:solidFill>
                <a:latin typeface="#9Slide02 Noi dung dai"/>
              </a:rPr>
              <a:pPr>
                <a:buClrTx/>
                <a:buFontTx/>
                <a:buNone/>
              </a:pPr>
              <a:t>‹#›</a:t>
            </a:fld>
            <a:endParaRPr lang="en-US" kern="1200">
              <a:solidFill>
                <a:prstClr val="black">
                  <a:tint val="75000"/>
                </a:prstClr>
              </a:solidFill>
              <a:latin typeface="#9Slide02 Noi dung dai"/>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Tx/>
                <a:buFontTx/>
                <a:buNone/>
              </a:pPr>
              <a:endParaRPr lang="en-US" sz="2025" kern="12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Tree>
    <p:extLst>
      <p:ext uri="{BB962C8B-B14F-4D97-AF65-F5344CB8AC3E}">
        <p14:creationId xmlns:p14="http://schemas.microsoft.com/office/powerpoint/2010/main" val="9453491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18" Type="http://schemas.openxmlformats.org/officeDocument/2006/relationships/image" Target="../media/image20.png"/><Relationship Id="rId3" Type="http://schemas.microsoft.com/office/2007/relationships/media" Target="../media/media3.mp4"/><Relationship Id="rId7" Type="http://schemas.openxmlformats.org/officeDocument/2006/relationships/slideLayout" Target="../slideLayouts/slideLayout7.xml"/><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0.png"/><Relationship Id="rId10" Type="http://schemas.openxmlformats.org/officeDocument/2006/relationships/image" Target="../media/image27.svg"/><Relationship Id="rId19" Type="http://schemas.openxmlformats.org/officeDocument/2006/relationships/image" Target="../media/image35.svg"/><Relationship Id="rId4" Type="http://schemas.openxmlformats.org/officeDocument/2006/relationships/video" Target="../media/media3.mp4"/><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18" Type="http://schemas.openxmlformats.org/officeDocument/2006/relationships/image" Target="../media/image20.png"/><Relationship Id="rId3" Type="http://schemas.microsoft.com/office/2007/relationships/media" Target="../media/media3.mp4"/><Relationship Id="rId7" Type="http://schemas.openxmlformats.org/officeDocument/2006/relationships/slideLayout" Target="../slideLayouts/slideLayout7.xml"/><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0.png"/><Relationship Id="rId10" Type="http://schemas.openxmlformats.org/officeDocument/2006/relationships/image" Target="../media/image27.svg"/><Relationship Id="rId19" Type="http://schemas.openxmlformats.org/officeDocument/2006/relationships/image" Target="../media/image35.svg"/><Relationship Id="rId4" Type="http://schemas.openxmlformats.org/officeDocument/2006/relationships/video" Target="../media/media3.mp4"/><Relationship Id="rId9" Type="http://schemas.openxmlformats.org/officeDocument/2006/relationships/image" Target="../media/image13.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2" name="Google Shape;172;p28"/>
          <p:cNvPicPr preferRelativeResize="0"/>
          <p:nvPr/>
        </p:nvPicPr>
        <p:blipFill rotWithShape="1">
          <a:blip r:embed="rId3">
            <a:alphaModFix/>
          </a:blip>
          <a:srcRect t="14434"/>
          <a:stretch/>
        </p:blipFill>
        <p:spPr>
          <a:xfrm>
            <a:off x="3071565" y="3078319"/>
            <a:ext cx="3443535" cy="2192558"/>
          </a:xfrm>
          <a:prstGeom prst="rect">
            <a:avLst/>
          </a:prstGeom>
          <a:noFill/>
          <a:ln>
            <a:noFill/>
          </a:ln>
        </p:spPr>
      </p:pic>
      <p:sp>
        <p:nvSpPr>
          <p:cNvPr id="4" name="TextBox 3"/>
          <p:cNvSpPr txBox="1"/>
          <p:nvPr/>
        </p:nvSpPr>
        <p:spPr>
          <a:xfrm>
            <a:off x="1239371" y="968902"/>
            <a:ext cx="7081669" cy="19981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B58EC7">
                    <a:lumMod val="50000"/>
                  </a:srgbClr>
                </a:solidFill>
                <a:effectLst/>
                <a:uLnTx/>
                <a:uFillTx/>
                <a:latin typeface="Arial"/>
                <a:cs typeface="Arial"/>
                <a:sym typeface="Arial"/>
              </a:rPr>
              <a:t>BÀI</a:t>
            </a:r>
            <a:r>
              <a:rPr kumimoji="0" lang="en-US" sz="4400" b="1" i="0" u="none" strike="noStrike" kern="0" cap="none" spc="0" normalizeH="0" baseline="0" noProof="0" dirty="0">
                <a:ln>
                  <a:noFill/>
                </a:ln>
                <a:solidFill>
                  <a:srgbClr val="000000"/>
                </a:solidFill>
                <a:effectLst/>
                <a:uLnTx/>
                <a:uFillTx/>
                <a:latin typeface="Arial"/>
                <a:cs typeface="Arial"/>
                <a:sym typeface="Arial"/>
              </a:rPr>
              <a:t> </a:t>
            </a:r>
            <a:r>
              <a:rPr kumimoji="0" lang="en-US" sz="4400" b="1" i="0" u="none" strike="noStrike" kern="0" cap="none" spc="0" normalizeH="0" baseline="0" noProof="0" dirty="0">
                <a:ln>
                  <a:noFill/>
                </a:ln>
                <a:solidFill>
                  <a:srgbClr val="FF9829">
                    <a:lumMod val="75000"/>
                  </a:srgbClr>
                </a:solidFill>
                <a:effectLst/>
                <a:uLnTx/>
                <a:uFillTx/>
                <a:latin typeface="Arial"/>
                <a:cs typeface="Arial"/>
                <a:sym typeface="Arial"/>
              </a:rPr>
              <a:t>2</a:t>
            </a:r>
            <a:r>
              <a:rPr kumimoji="0" lang="en-US" sz="4400" b="1" i="0" u="none" strike="noStrike" kern="0" cap="none" spc="0" normalizeH="0" baseline="0" noProof="0" dirty="0">
                <a:ln>
                  <a:noFill/>
                </a:ln>
                <a:solidFill>
                  <a:srgbClr val="6FCACF">
                    <a:lumMod val="50000"/>
                  </a:srgbClr>
                </a:solidFill>
                <a:effectLst/>
                <a:uLnTx/>
                <a:uFillTx/>
                <a:latin typeface="Arial"/>
                <a:cs typeface="Arial"/>
                <a:sym typeface="Arial"/>
              </a:rPr>
              <a:t>:</a:t>
            </a:r>
            <a:r>
              <a:rPr kumimoji="0" lang="en-US" sz="4400" b="1" i="0" u="none" strike="noStrike" kern="0" cap="none" spc="0" normalizeH="0" baseline="0" noProof="0" dirty="0">
                <a:ln>
                  <a:noFill/>
                </a:ln>
                <a:solidFill>
                  <a:srgbClr val="000000"/>
                </a:solidFill>
                <a:effectLst/>
                <a:uLnTx/>
                <a:uFillTx/>
                <a:latin typeface="Arial"/>
                <a:cs typeface="Arial"/>
                <a:sym typeface="Arial"/>
              </a:rPr>
              <a:t> </a:t>
            </a:r>
            <a:r>
              <a:rPr kumimoji="0" lang="en-US" sz="4400" b="1" i="0" u="none" strike="noStrike" kern="0" cap="none" spc="0" normalizeH="0" baseline="0" noProof="0" dirty="0">
                <a:ln>
                  <a:noFill/>
                </a:ln>
                <a:solidFill>
                  <a:srgbClr val="C00000"/>
                </a:solidFill>
                <a:effectLst/>
                <a:uLnTx/>
                <a:uFillTx/>
                <a:latin typeface="Arial"/>
                <a:cs typeface="Arial"/>
                <a:sym typeface="Arial"/>
              </a:rPr>
              <a:t>XỬ</a:t>
            </a:r>
            <a:r>
              <a:rPr kumimoji="0" lang="en-US" sz="4400" b="1" i="0" u="none" strike="noStrike" kern="0" cap="none" spc="0" normalizeH="0" baseline="0" noProof="0" dirty="0">
                <a:ln>
                  <a:noFill/>
                </a:ln>
                <a:solidFill>
                  <a:srgbClr val="000000"/>
                </a:solidFill>
                <a:effectLst/>
                <a:uLnTx/>
                <a:uFillTx/>
                <a:latin typeface="Arial"/>
                <a:cs typeface="Arial"/>
                <a:sym typeface="Arial"/>
              </a:rPr>
              <a:t> </a:t>
            </a:r>
            <a:r>
              <a:rPr kumimoji="0" lang="en-US" sz="4400" b="1" i="0" u="none" strike="noStrike" kern="0" cap="none" spc="0" normalizeH="0" baseline="0" noProof="0" dirty="0">
                <a:ln>
                  <a:noFill/>
                </a:ln>
                <a:solidFill>
                  <a:srgbClr val="46251D">
                    <a:lumMod val="75000"/>
                    <a:lumOff val="25000"/>
                  </a:srgbClr>
                </a:solidFill>
                <a:effectLst/>
                <a:uLnTx/>
                <a:uFillTx/>
                <a:latin typeface="Arial"/>
                <a:cs typeface="Arial"/>
                <a:sym typeface="Arial"/>
              </a:rPr>
              <a:t>LÍ</a:t>
            </a:r>
            <a:r>
              <a:rPr kumimoji="0" lang="en-US" sz="4400" b="1" i="0" u="none" strike="noStrike" kern="0" cap="none" spc="0" normalizeH="0" baseline="0" noProof="0" dirty="0">
                <a:ln>
                  <a:noFill/>
                </a:ln>
                <a:solidFill>
                  <a:srgbClr val="000000"/>
                </a:solidFill>
                <a:effectLst/>
                <a:uLnTx/>
                <a:uFillTx/>
                <a:latin typeface="Arial"/>
                <a:cs typeface="Arial"/>
                <a:sym typeface="Arial"/>
              </a:rPr>
              <a:t> </a:t>
            </a:r>
            <a:r>
              <a:rPr kumimoji="0" lang="en-US" sz="4400" b="1" i="0" u="none" strike="noStrike" kern="0" cap="none" spc="0" normalizeH="0" baseline="0" noProof="0" dirty="0">
                <a:ln>
                  <a:noFill/>
                </a:ln>
                <a:solidFill>
                  <a:srgbClr val="6FCACF">
                    <a:lumMod val="50000"/>
                  </a:srgbClr>
                </a:solidFill>
                <a:effectLst/>
                <a:uLnTx/>
                <a:uFillTx/>
                <a:latin typeface="Arial"/>
                <a:cs typeface="Arial"/>
                <a:sym typeface="Arial"/>
              </a:rPr>
              <a:t>THÔNG</a:t>
            </a:r>
            <a:r>
              <a:rPr kumimoji="0" lang="en-US" sz="4400" b="1" i="0" u="none" strike="noStrike" kern="0" cap="none" spc="0" normalizeH="0" baseline="0" noProof="0" dirty="0">
                <a:ln>
                  <a:noFill/>
                </a:ln>
                <a:solidFill>
                  <a:srgbClr val="000000"/>
                </a:solidFill>
                <a:effectLst/>
                <a:uLnTx/>
                <a:uFillTx/>
                <a:latin typeface="Arial"/>
                <a:cs typeface="Arial"/>
                <a:sym typeface="Arial"/>
              </a:rPr>
              <a:t> </a:t>
            </a:r>
            <a:r>
              <a:rPr kumimoji="0" lang="en-US" sz="4400" b="1" i="0" u="none" strike="noStrike" kern="0" cap="none" spc="0" normalizeH="0" baseline="0" noProof="0" dirty="0">
                <a:ln>
                  <a:noFill/>
                </a:ln>
                <a:solidFill>
                  <a:srgbClr val="FF9829">
                    <a:lumMod val="75000"/>
                  </a:srgbClr>
                </a:solidFill>
                <a:effectLst/>
                <a:uLnTx/>
                <a:uFillTx/>
                <a:latin typeface="Arial"/>
                <a:cs typeface="Arial"/>
                <a:sym typeface="Arial"/>
              </a:rPr>
              <a:t>TIN (</a:t>
            </a:r>
            <a:r>
              <a:rPr kumimoji="0" lang="en-US" sz="4400" b="1" i="0" u="none" strike="noStrike" kern="0" cap="none" spc="0" normalizeH="0" baseline="0" noProof="0" dirty="0" err="1">
                <a:ln>
                  <a:noFill/>
                </a:ln>
                <a:solidFill>
                  <a:srgbClr val="FF9829">
                    <a:lumMod val="75000"/>
                  </a:srgbClr>
                </a:solidFill>
                <a:effectLst/>
                <a:uLnTx/>
                <a:uFillTx/>
                <a:latin typeface="Arial"/>
                <a:cs typeface="Arial"/>
                <a:sym typeface="Arial"/>
              </a:rPr>
              <a:t>tiết</a:t>
            </a:r>
            <a:r>
              <a:rPr kumimoji="0" lang="en-US" sz="4400" b="1" i="0" u="none" strike="noStrike" kern="0" cap="none" spc="0" normalizeH="0" baseline="0" noProof="0" dirty="0">
                <a:ln>
                  <a:noFill/>
                </a:ln>
                <a:solidFill>
                  <a:srgbClr val="FF9829">
                    <a:lumMod val="75000"/>
                  </a:srgbClr>
                </a:solidFill>
                <a:effectLst/>
                <a:uLnTx/>
                <a:uFillTx/>
                <a:latin typeface="Arial"/>
                <a:cs typeface="Arial"/>
                <a:sym typeface="Arial"/>
              </a:rPr>
              <a:t> 2)</a:t>
            </a:r>
          </a:p>
        </p:txBody>
      </p:sp>
    </p:spTree>
    <p:extLst>
      <p:ext uri="{BB962C8B-B14F-4D97-AF65-F5344CB8AC3E}">
        <p14:creationId xmlns:p14="http://schemas.microsoft.com/office/powerpoint/2010/main" val="283833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1187" y="0"/>
            <a:ext cx="9132338" cy="5143500"/>
          </a:xfrm>
          <a:prstGeom prst="rect">
            <a:avLst/>
          </a:prstGeom>
        </p:spPr>
      </p:pic>
      <p:sp>
        <p:nvSpPr>
          <p:cNvPr id="15" name="Rectangle: Rounded Corners 14">
            <a:hlinkClick r:id="" action="ppaction://hlinkshowjump?jump=nextslide"/>
            <a:extLst>
              <a:ext uri="{FF2B5EF4-FFF2-40B4-BE49-F238E27FC236}">
                <a16:creationId xmlns:a16="http://schemas.microsoft.com/office/drawing/2014/main" id="{5A4CE815-7A38-42CB-92B5-4AA610CBF76A}"/>
              </a:ext>
            </a:extLst>
          </p:cNvPr>
          <p:cNvSpPr/>
          <p:nvPr/>
        </p:nvSpPr>
        <p:spPr>
          <a:xfrm>
            <a:off x="3690778" y="3829051"/>
            <a:ext cx="1762444" cy="682073"/>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chemeClr val="tx1"/>
                </a:solidFill>
                <a:latin typeface="Arial" panose="020B0604020202020204" pitchFamily="34" charset="0"/>
                <a:cs typeface="Arial" panose="020B0604020202020204" pitchFamily="34" charset="0"/>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285750"/>
            <a:ext cx="4501677" cy="51435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3257551" y="715219"/>
            <a:ext cx="2798306" cy="3456731"/>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4972050" y="571500"/>
            <a:ext cx="4243184" cy="4435225"/>
          </a:xfrm>
          <a:prstGeom prst="rect">
            <a:avLst/>
          </a:prstGeom>
        </p:spPr>
      </p:pic>
      <p:pic>
        <p:nvPicPr>
          <p:cNvPr id="6" name="Media1">
            <a:hlinkClick r:id="" action="ppaction://media"/>
            <a:extLst>
              <a:ext uri="{FF2B5EF4-FFF2-40B4-BE49-F238E27FC236}">
                <a16:creationId xmlns:a16="http://schemas.microsoft.com/office/drawing/2014/main" id="{E5474601-3CA6-62A7-486C-C563FD8B3A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0862" y="571501"/>
            <a:ext cx="365522" cy="365522"/>
          </a:xfrm>
          <a:prstGeom prst="rect">
            <a:avLst/>
          </a:prstGeom>
        </p:spPr>
      </p:pic>
    </p:spTree>
    <p:extLst>
      <p:ext uri="{BB962C8B-B14F-4D97-AF65-F5344CB8AC3E}">
        <p14:creationId xmlns:p14="http://schemas.microsoft.com/office/powerpoint/2010/main" val="140664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14:presetBounceEnd="69000">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14:bounceEnd="69000">
                                          <p:cBhvr additive="base">
                                            <p:cTn id="10"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9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9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9000">
                                          <p:cBhvr additive="base">
                                            <p:cTn id="20"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500" fill="hold"/>
                                            <p:tgtEl>
                                              <p:spTgt spid="17"/>
                                            </p:tgtEl>
                                            <p:attrNameLst>
                                              <p:attrName>ppt_x</p:attrName>
                                            </p:attrNameLst>
                                          </p:cBhvr>
                                          <p:tavLst>
                                            <p:tav tm="0">
                                              <p:val>
                                                <p:strVal val="#ppt_x"/>
                                              </p:val>
                                            </p:tav>
                                            <p:tav tm="100000">
                                              <p:val>
                                                <p:strVal val="#ppt_x"/>
                                              </p:val>
                                            </p:tav>
                                          </p:tavLst>
                                        </p:anim>
                                        <p:anim calcmode="lin" valueType="num">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ppt_x"/>
                                              </p:val>
                                            </p:tav>
                                            <p:tav tm="100000">
                                              <p:val>
                                                <p:strVal val="#ppt_x"/>
                                              </p:val>
                                            </p:tav>
                                          </p:tavLst>
                                        </p:anim>
                                        <p:anim calcmode="lin" valueType="num">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1187" y="0"/>
            <a:ext cx="9132338" cy="51435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832091" y="417357"/>
            <a:ext cx="7479818" cy="4440394"/>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232244" y="818127"/>
              <a:ext cx="2807665" cy="645337"/>
            </a:xfrm>
            <a:prstGeom prst="rect">
              <a:avLst/>
            </a:prstGeom>
            <a:noFill/>
          </p:spPr>
          <p:txBody>
            <a:bodyPr wrap="none" rtlCol="0">
              <a:spAutoFit/>
            </a:bodyPr>
            <a:lstStyle/>
            <a:p>
              <a:pPr algn="ctr">
                <a:buClrTx/>
                <a:buFontTx/>
                <a:buNone/>
              </a:pPr>
              <a:r>
                <a:rPr lang="en-US" sz="3600" b="1" kern="1200" dirty="0">
                  <a:solidFill>
                    <a:prstClr val="white"/>
                  </a:solidFill>
                  <a:latin typeface="Arial" panose="020B0604020202020204" pitchFamily="34" charset="0"/>
                  <a:cs typeface="Arial" panose="020B0604020202020204" pitchFamily="34"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2529314" y="3473917"/>
            <a:ext cx="1850690" cy="211455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4000500" y="3938766"/>
            <a:ext cx="1150415" cy="14211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4909481" y="3623864"/>
            <a:ext cx="1744420" cy="182337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2423" y="1524987"/>
            <a:ext cx="6039153" cy="2215991"/>
          </a:xfrm>
          <a:prstGeom prst="rect">
            <a:avLst/>
          </a:prstGeom>
          <a:noFill/>
        </p:spPr>
        <p:txBody>
          <a:bodyPr wrap="none" lIns="0" tIns="0" rIns="0" bIns="0" rtlCol="0">
            <a:spAutoFit/>
          </a:bodyPr>
          <a:lstStyle/>
          <a:p>
            <a:pPr algn="ctr">
              <a:lnSpc>
                <a:spcPct val="150000"/>
              </a:lnSpc>
              <a:buClrTx/>
              <a:buFontTx/>
              <a:buNone/>
            </a:pPr>
            <a:r>
              <a:rPr lang="en-US" sz="2400" kern="1200" dirty="0" err="1">
                <a:solidFill>
                  <a:prstClr val="black"/>
                </a:solidFill>
                <a:latin typeface="Arial" panose="020B0604020202020204" pitchFamily="34" charset="0"/>
                <a:cs typeface="Arial" panose="020B0604020202020204" pitchFamily="34" charset="0"/>
              </a:rPr>
              <a:t>Trò</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chơi</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sẽ</a:t>
            </a:r>
            <a:r>
              <a:rPr lang="en-US" sz="2400" kern="1200" dirty="0">
                <a:solidFill>
                  <a:prstClr val="black"/>
                </a:solidFill>
                <a:latin typeface="Arial" panose="020B0604020202020204" pitchFamily="34" charset="0"/>
                <a:cs typeface="Arial" panose="020B0604020202020204" pitchFamily="34" charset="0"/>
              </a:rPr>
              <a:t> </a:t>
            </a:r>
            <a:r>
              <a:rPr lang="en-US" sz="2400" kern="1200" err="1">
                <a:solidFill>
                  <a:prstClr val="black"/>
                </a:solidFill>
                <a:latin typeface="Arial" panose="020B0604020202020204" pitchFamily="34" charset="0"/>
                <a:cs typeface="Arial" panose="020B0604020202020204" pitchFamily="34" charset="0"/>
              </a:rPr>
              <a:t>có</a:t>
            </a:r>
            <a:r>
              <a:rPr lang="en-US" sz="2400" kern="1200">
                <a:solidFill>
                  <a:prstClr val="black"/>
                </a:solidFill>
                <a:latin typeface="Arial" panose="020B0604020202020204" pitchFamily="34" charset="0"/>
                <a:cs typeface="Arial" panose="020B0604020202020204" pitchFamily="34" charset="0"/>
              </a:rPr>
              <a:t> 2 </a:t>
            </a:r>
            <a:r>
              <a:rPr lang="en-US" sz="2400" kern="1200" dirty="0" err="1">
                <a:solidFill>
                  <a:prstClr val="black"/>
                </a:solidFill>
                <a:latin typeface="Arial" panose="020B0604020202020204" pitchFamily="34" charset="0"/>
                <a:cs typeface="Arial" panose="020B0604020202020204" pitchFamily="34" charset="0"/>
              </a:rPr>
              <a:t>câu</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hỏi</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trắc</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nghiệm</a:t>
            </a:r>
            <a:r>
              <a:rPr lang="en-US" sz="2400" kern="1200" dirty="0">
                <a:solidFill>
                  <a:prstClr val="black"/>
                </a:solidFill>
                <a:latin typeface="Arial" panose="020B0604020202020204" pitchFamily="34" charset="0"/>
                <a:cs typeface="Arial" panose="020B0604020202020204" pitchFamily="34" charset="0"/>
              </a:rPr>
              <a:t>.</a:t>
            </a:r>
          </a:p>
          <a:p>
            <a:pPr algn="ctr">
              <a:lnSpc>
                <a:spcPct val="150000"/>
              </a:lnSpc>
              <a:buClrTx/>
              <a:buFontTx/>
              <a:buNone/>
            </a:pPr>
            <a:r>
              <a:rPr lang="en-US" sz="2400" kern="1200" dirty="0" err="1">
                <a:solidFill>
                  <a:prstClr val="black"/>
                </a:solidFill>
                <a:latin typeface="Arial" panose="020B0604020202020204" pitchFamily="34" charset="0"/>
                <a:cs typeface="Arial" panose="020B0604020202020204" pitchFamily="34" charset="0"/>
              </a:rPr>
              <a:t>Để</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trả</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lời</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các</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câu</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hỏi</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này</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em</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hãy</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đưa</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ra</a:t>
            </a:r>
            <a:r>
              <a:rPr lang="en-US" sz="2400" kern="1200" dirty="0">
                <a:solidFill>
                  <a:prstClr val="black"/>
                </a:solidFill>
                <a:latin typeface="Arial" panose="020B0604020202020204" pitchFamily="34" charset="0"/>
                <a:cs typeface="Arial" panose="020B0604020202020204" pitchFamily="34" charset="0"/>
              </a:rPr>
              <a:t/>
            </a:r>
            <a:br>
              <a:rPr lang="en-US" sz="2400" kern="1200" dirty="0">
                <a:solidFill>
                  <a:prstClr val="black"/>
                </a:solidFill>
                <a:latin typeface="Arial" panose="020B0604020202020204" pitchFamily="34" charset="0"/>
                <a:cs typeface="Arial" panose="020B0604020202020204" pitchFamily="34" charset="0"/>
              </a:rPr>
            </a:br>
            <a:r>
              <a:rPr lang="en-US" sz="2400" kern="1200" dirty="0" err="1">
                <a:solidFill>
                  <a:prstClr val="black"/>
                </a:solidFill>
                <a:latin typeface="Arial" panose="020B0604020202020204" pitchFamily="34" charset="0"/>
                <a:cs typeface="Arial" panose="020B0604020202020204" pitchFamily="34" charset="0"/>
              </a:rPr>
              <a:t>kí</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hiệu</a:t>
            </a:r>
            <a:r>
              <a:rPr lang="en-US" sz="2400" kern="1200" dirty="0">
                <a:solidFill>
                  <a:prstClr val="black"/>
                </a:solidFill>
                <a:latin typeface="Arial" panose="020B0604020202020204" pitchFamily="34" charset="0"/>
                <a:cs typeface="Arial" panose="020B0604020202020204" pitchFamily="34" charset="0"/>
              </a:rPr>
              <a:t> KÉO - BÚA - BAO </a:t>
            </a:r>
            <a:r>
              <a:rPr lang="en-US" sz="2400" kern="1200" dirty="0" err="1">
                <a:solidFill>
                  <a:prstClr val="black"/>
                </a:solidFill>
                <a:latin typeface="Arial" panose="020B0604020202020204" pitchFamily="34" charset="0"/>
                <a:cs typeface="Arial" panose="020B0604020202020204" pitchFamily="34" charset="0"/>
              </a:rPr>
              <a:t>chứa</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đáp</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án</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đúng</a:t>
            </a:r>
            <a:r>
              <a:rPr lang="en-US" sz="2400" kern="1200" dirty="0">
                <a:solidFill>
                  <a:prstClr val="black"/>
                </a:solidFill>
                <a:latin typeface="Arial" panose="020B0604020202020204" pitchFamily="34" charset="0"/>
                <a:cs typeface="Arial" panose="020B0604020202020204" pitchFamily="34" charset="0"/>
              </a:rPr>
              <a:t/>
            </a:r>
            <a:br>
              <a:rPr lang="en-US" sz="2400" kern="1200" dirty="0">
                <a:solidFill>
                  <a:prstClr val="black"/>
                </a:solidFill>
                <a:latin typeface="Arial" panose="020B0604020202020204" pitchFamily="34" charset="0"/>
                <a:cs typeface="Arial" panose="020B0604020202020204" pitchFamily="34" charset="0"/>
              </a:rPr>
            </a:br>
            <a:r>
              <a:rPr lang="en-US" sz="2400" kern="1200" dirty="0" err="1">
                <a:solidFill>
                  <a:prstClr val="black"/>
                </a:solidFill>
                <a:latin typeface="Arial" panose="020B0604020202020204" pitchFamily="34" charset="0"/>
                <a:cs typeface="Arial" panose="020B0604020202020204" pitchFamily="34" charset="0"/>
              </a:rPr>
              <a:t>mà</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các</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em</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tìm</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được</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trước</a:t>
            </a:r>
            <a:r>
              <a:rPr lang="en-US" sz="2400" kern="1200" dirty="0">
                <a:solidFill>
                  <a:prstClr val="black"/>
                </a:solidFill>
                <a:latin typeface="Arial" panose="020B0604020202020204" pitchFamily="34" charset="0"/>
                <a:cs typeface="Arial" panose="020B0604020202020204" pitchFamily="34" charset="0"/>
              </a:rPr>
              <a:t> camera </a:t>
            </a:r>
            <a:r>
              <a:rPr lang="en-US" sz="2400" kern="1200" dirty="0" err="1">
                <a:solidFill>
                  <a:prstClr val="black"/>
                </a:solidFill>
                <a:latin typeface="Arial" panose="020B0604020202020204" pitchFamily="34" charset="0"/>
                <a:cs typeface="Arial" panose="020B0604020202020204" pitchFamily="34" charset="0"/>
              </a:rPr>
              <a:t>nhé</a:t>
            </a:r>
            <a:r>
              <a:rPr lang="en-US" sz="2400" kern="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68310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21187" y="0"/>
            <a:ext cx="9132338" cy="51435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343150" y="130904"/>
            <a:ext cx="6515100" cy="1720283"/>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457200" y="349494"/>
            <a:ext cx="1600200" cy="1307856"/>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667" y="990601"/>
              <a:ext cx="1438428" cy="574516"/>
            </a:xfrm>
            <a:prstGeom prst="rect">
              <a:avLst/>
            </a:prstGeom>
            <a:noFill/>
          </p:spPr>
          <p:txBody>
            <a:bodyPr wrap="none" lIns="0" tIns="0" rIns="0" bIns="0" rtlCol="0">
              <a:spAutoFit/>
            </a:bodyPr>
            <a:lstStyle/>
            <a:p>
              <a:pPr algn="ctr">
                <a:buClrTx/>
                <a:buFontTx/>
                <a:buNone/>
              </a:pPr>
              <a:r>
                <a:rPr lang="en-US" sz="2800" b="1" kern="1200">
                  <a:solidFill>
                    <a:schemeClr val="tx2">
                      <a:lumMod val="75000"/>
                    </a:schemeClr>
                  </a:solidFill>
                  <a:latin typeface="Arial" panose="020B0604020202020204" pitchFamily="34" charset="0"/>
                  <a:cs typeface="Arial" panose="020B0604020202020204" pitchFamily="34" charset="0"/>
                </a:rPr>
                <a:t>CÂU 1</a:t>
              </a:r>
              <a:endParaRPr lang="en-US" sz="2800" b="1" kern="1200" dirty="0">
                <a:solidFill>
                  <a:schemeClr val="tx2">
                    <a:lumMod val="75000"/>
                  </a:schemeClr>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2889721" y="742661"/>
            <a:ext cx="5477462" cy="369332"/>
          </a:xfrm>
          <a:prstGeom prst="rect">
            <a:avLst/>
          </a:prstGeom>
          <a:noFill/>
        </p:spPr>
        <p:txBody>
          <a:bodyPr wrap="none" lIns="0" tIns="0" rIns="0" bIns="0" rtlCol="0">
            <a:spAutoFit/>
          </a:bodyPr>
          <a:lstStyle/>
          <a:p>
            <a:pPr algn="ctr">
              <a:buClrTx/>
              <a:buFontTx/>
              <a:buNone/>
            </a:pPr>
            <a:r>
              <a:rPr lang="en-US" sz="2400" b="1" kern="1200" dirty="0" err="1">
                <a:latin typeface="Arial" panose="020B0604020202020204" pitchFamily="34" charset="0"/>
                <a:cs typeface="Arial" panose="020B0604020202020204" pitchFamily="34" charset="0"/>
              </a:rPr>
              <a:t>Khi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xem</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tivi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thông</a:t>
            </a:r>
            <a:r>
              <a:rPr lang="en-US" sz="2400" b="1" kern="1200" dirty="0">
                <a:latin typeface="Arial" panose="020B0604020202020204" pitchFamily="34" charset="0"/>
                <a:cs typeface="Arial" panose="020B0604020202020204" pitchFamily="34" charset="0"/>
              </a:rPr>
              <a:t> tin </a:t>
            </a:r>
            <a:r>
              <a:rPr lang="en-US" sz="2400" b="1" kern="1200" dirty="0" err="1">
                <a:latin typeface="Arial" panose="020B0604020202020204" pitchFamily="34" charset="0"/>
                <a:cs typeface="Arial" panose="020B0604020202020204" pitchFamily="34" charset="0"/>
              </a:rPr>
              <a:t>thu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là</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gì</a:t>
            </a:r>
            <a:r>
              <a:rPr lang="en-US" sz="2400" b="1" kern="1200" dirty="0">
                <a:latin typeface="Arial" panose="020B0604020202020204" pitchFamily="34" charset="0"/>
                <a:cs typeface="Arial" panose="020B0604020202020204" pitchFamily="34" charset="0"/>
              </a:rPr>
              <a:t>?</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367698" y="1602723"/>
            <a:ext cx="8433402" cy="1313659"/>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err="1">
                  <a:solidFill>
                    <a:schemeClr val="tx2">
                      <a:lumMod val="75000"/>
                    </a:schemeClr>
                  </a:solidFill>
                  <a:latin typeface="Arial" panose="020B0604020202020204" pitchFamily="34" charset="0"/>
                  <a:cs typeface="Arial" panose="020B0604020202020204" pitchFamily="34" charset="0"/>
                </a:rPr>
                <a:t>Hình</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ảnh</a:t>
              </a:r>
              <a:endParaRPr lang="en-US" sz="2400" kern="1200" dirty="0">
                <a:solidFill>
                  <a:schemeClr val="tx2">
                    <a:lumMod val="75000"/>
                  </a:scheme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457200" y="2951267"/>
            <a:ext cx="8343900" cy="1101258"/>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err="1">
                  <a:solidFill>
                    <a:schemeClr val="tx2">
                      <a:lumMod val="75000"/>
                    </a:schemeClr>
                  </a:solidFill>
                  <a:latin typeface="Arial" panose="020B0604020202020204" pitchFamily="34" charset="0"/>
                  <a:cs typeface="Arial" panose="020B0604020202020204" pitchFamily="34" charset="0"/>
                </a:rPr>
                <a:t>Âm</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thanh</a:t>
              </a:r>
              <a:endParaRPr lang="en-US" sz="2400" kern="1200" dirty="0">
                <a:solidFill>
                  <a:schemeClr val="tx2">
                    <a:lumMod val="75000"/>
                  </a:schemeClr>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403192" y="3936383"/>
            <a:ext cx="8397908" cy="1234913"/>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err="1">
                  <a:solidFill>
                    <a:schemeClr val="tx2">
                      <a:lumMod val="75000"/>
                    </a:schemeClr>
                  </a:solidFill>
                  <a:latin typeface="Arial" panose="020B0604020202020204" pitchFamily="34" charset="0"/>
                  <a:cs typeface="Arial" panose="020B0604020202020204" pitchFamily="34" charset="0"/>
                </a:rPr>
                <a:t>Tất</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cả</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đáp</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án</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trên</a:t>
              </a:r>
              <a:endParaRPr lang="en-US" sz="2400" kern="1200" dirty="0">
                <a:solidFill>
                  <a:schemeClr val="tx2">
                    <a:lumMod val="75000"/>
                  </a:schemeClr>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3119" y="1394860"/>
            <a:ext cx="1038293" cy="1038293"/>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1744636" y="5474402"/>
            <a:ext cx="5654729" cy="315524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100" kern="1200">
              <a:solidFill>
                <a:prstClr val="white"/>
              </a:solidFill>
              <a:latin typeface="Arial" panose="020B0604020202020204" pitchFamily="34" charset="0"/>
              <a:cs typeface="Arial" panose="020B0604020202020204" pitchFamily="34"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1905796" y="5594871"/>
            <a:ext cx="5332409" cy="2914310"/>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363840" y="6894661"/>
            <a:ext cx="4416320" cy="1133825"/>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658100" y="2077970"/>
            <a:ext cx="637592" cy="568036"/>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26919" y="-477949"/>
            <a:ext cx="365522" cy="365522"/>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658100" y="3257550"/>
            <a:ext cx="637592" cy="568036"/>
          </a:xfrm>
          <a:prstGeom prst="rect">
            <a:avLst/>
          </a:prstGeom>
        </p:spPr>
      </p:pic>
    </p:spTree>
    <p:extLst>
      <p:ext uri="{BB962C8B-B14F-4D97-AF65-F5344CB8AC3E}">
        <p14:creationId xmlns:p14="http://schemas.microsoft.com/office/powerpoint/2010/main" val="1850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21187" y="0"/>
            <a:ext cx="9132338" cy="51435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343150" y="130904"/>
            <a:ext cx="6515100" cy="1720283"/>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457200" y="349494"/>
            <a:ext cx="1600200" cy="1307856"/>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668" y="990601"/>
              <a:ext cx="1438428" cy="574516"/>
            </a:xfrm>
            <a:prstGeom prst="rect">
              <a:avLst/>
            </a:prstGeom>
            <a:noFill/>
          </p:spPr>
          <p:txBody>
            <a:bodyPr wrap="none" lIns="0" tIns="0" rIns="0" bIns="0" rtlCol="0">
              <a:spAutoFit/>
            </a:bodyPr>
            <a:lstStyle/>
            <a:p>
              <a:pPr algn="ctr">
                <a:buClrTx/>
                <a:buFontTx/>
                <a:buNone/>
              </a:pPr>
              <a:r>
                <a:rPr lang="en-US" sz="2800" b="1" kern="1200">
                  <a:solidFill>
                    <a:schemeClr val="tx2">
                      <a:lumMod val="75000"/>
                    </a:schemeClr>
                  </a:solidFill>
                  <a:latin typeface="Arial" panose="020B0604020202020204" pitchFamily="34" charset="0"/>
                  <a:cs typeface="Arial" panose="020B0604020202020204" pitchFamily="34" charset="0"/>
                </a:rPr>
                <a:t>CÂU 2</a:t>
              </a:r>
              <a:endParaRPr lang="en-US" sz="2800" b="1" kern="1200" dirty="0">
                <a:solidFill>
                  <a:schemeClr val="tx2">
                    <a:lumMod val="75000"/>
                  </a:schemeClr>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2630593" y="429541"/>
            <a:ext cx="5889852" cy="1107996"/>
          </a:xfrm>
          <a:prstGeom prst="rect">
            <a:avLst/>
          </a:prstGeom>
          <a:noFill/>
        </p:spPr>
        <p:txBody>
          <a:bodyPr wrap="square" lIns="0" tIns="0" rIns="0" bIns="0" rtlCol="0">
            <a:spAutoFit/>
          </a:bodyPr>
          <a:lstStyle/>
          <a:p>
            <a:pPr algn="ctr">
              <a:lnSpc>
                <a:spcPct val="150000"/>
              </a:lnSpc>
              <a:buClrTx/>
              <a:buFontTx/>
              <a:buNone/>
            </a:pPr>
            <a:r>
              <a:rPr lang="en-US" sz="2400" b="1" kern="1200" dirty="0" err="1">
                <a:latin typeface="Arial" panose="020B0604020202020204" pitchFamily="34" charset="0"/>
                <a:cs typeface="Arial" panose="020B0604020202020204" pitchFamily="34" charset="0"/>
              </a:rPr>
              <a:t>Thiết</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bị</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nào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sau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đây</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tiếp</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thông</a:t>
            </a:r>
            <a:r>
              <a:rPr lang="en-US" sz="2400" b="1" kern="1200" dirty="0">
                <a:latin typeface="Arial" panose="020B0604020202020204" pitchFamily="34" charset="0"/>
                <a:cs typeface="Arial" panose="020B0604020202020204" pitchFamily="34" charset="0"/>
              </a:rPr>
              <a:t> tin </a:t>
            </a:r>
            <a:r>
              <a:rPr lang="en-US" sz="2400" b="1" kern="1200" dirty="0" err="1">
                <a:latin typeface="Arial" panose="020B0604020202020204" pitchFamily="34" charset="0"/>
                <a:cs typeface="Arial" panose="020B0604020202020204" pitchFamily="34" charset="0"/>
              </a:rPr>
              <a:t>để</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quyết</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hành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động</a:t>
            </a:r>
            <a:r>
              <a:rPr lang="en-US" sz="2400" b="1" kern="1200" dirty="0">
                <a:latin typeface="Arial" panose="020B0604020202020204" pitchFamily="34" charset="0"/>
                <a:cs typeface="Arial" panose="020B0604020202020204" pitchFamily="34" charset="0"/>
              </a:rPr>
              <a:t>?</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367698" y="1602723"/>
            <a:ext cx="8433402" cy="1313659"/>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err="1">
                  <a:solidFill>
                    <a:schemeClr val="tx2">
                      <a:lumMod val="75000"/>
                    </a:schemeClr>
                  </a:solidFill>
                  <a:latin typeface="Arial" panose="020B0604020202020204" pitchFamily="34" charset="0"/>
                  <a:cs typeface="Arial" panose="020B0604020202020204" pitchFamily="34" charset="0"/>
                </a:rPr>
                <a:t>Máy</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giặt</a:t>
              </a:r>
              <a:endParaRPr lang="en-US" sz="2400" kern="1200" dirty="0">
                <a:solidFill>
                  <a:schemeClr val="tx2">
                    <a:lumMod val="75000"/>
                  </a:scheme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457200" y="2951267"/>
            <a:ext cx="8343900" cy="1101258"/>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err="1">
                  <a:solidFill>
                    <a:schemeClr val="tx2">
                      <a:lumMod val="75000"/>
                    </a:schemeClr>
                  </a:solidFill>
                  <a:latin typeface="Arial" panose="020B0604020202020204" pitchFamily="34" charset="0"/>
                  <a:cs typeface="Arial" panose="020B0604020202020204" pitchFamily="34" charset="0"/>
                </a:rPr>
                <a:t>Máy</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xay</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sinh</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tố</a:t>
              </a:r>
              <a:endParaRPr lang="en-US" sz="2400" kern="1200" dirty="0">
                <a:solidFill>
                  <a:schemeClr val="tx2">
                    <a:lumMod val="75000"/>
                  </a:schemeClr>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403192" y="3936383"/>
            <a:ext cx="8397908" cy="1234913"/>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err="1">
                  <a:solidFill>
                    <a:schemeClr val="tx2">
                      <a:lumMod val="75000"/>
                    </a:schemeClr>
                  </a:solidFill>
                  <a:latin typeface="Arial" panose="020B0604020202020204" pitchFamily="34" charset="0"/>
                  <a:cs typeface="Arial" panose="020B0604020202020204" pitchFamily="34" charset="0"/>
                </a:rPr>
                <a:t>Tất</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cả</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đáp</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án</a:t>
              </a:r>
              <a:r>
                <a:rPr lang="en-US" sz="2400" kern="1200" dirty="0">
                  <a:solidFill>
                    <a:schemeClr val="tx2">
                      <a:lumMod val="75000"/>
                    </a:schemeClr>
                  </a:solidFill>
                  <a:latin typeface="Arial" panose="020B0604020202020204" pitchFamily="34" charset="0"/>
                  <a:cs typeface="Arial" panose="020B0604020202020204" pitchFamily="34" charset="0"/>
                </a:rPr>
                <a:t> </a:t>
              </a:r>
              <a:r>
                <a:rPr lang="en-US" sz="2400" kern="1200" dirty="0" err="1">
                  <a:solidFill>
                    <a:schemeClr val="tx2">
                      <a:lumMod val="75000"/>
                    </a:schemeClr>
                  </a:solidFill>
                  <a:latin typeface="Arial" panose="020B0604020202020204" pitchFamily="34" charset="0"/>
                  <a:cs typeface="Arial" panose="020B0604020202020204" pitchFamily="34" charset="0"/>
                </a:rPr>
                <a:t>trên</a:t>
              </a:r>
              <a:endParaRPr lang="en-US" sz="2400" kern="1200" dirty="0">
                <a:solidFill>
                  <a:schemeClr val="tx2">
                    <a:lumMod val="75000"/>
                  </a:schemeClr>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3119" y="1394860"/>
            <a:ext cx="1038293" cy="1038293"/>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1744636" y="5474402"/>
            <a:ext cx="5654729" cy="315524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100" kern="1200">
              <a:solidFill>
                <a:prstClr val="white"/>
              </a:solidFill>
              <a:latin typeface="Arial" panose="020B0604020202020204" pitchFamily="34" charset="0"/>
              <a:cs typeface="Arial" panose="020B0604020202020204" pitchFamily="34"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1905796" y="5594871"/>
            <a:ext cx="5332409" cy="2914310"/>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363840" y="6894661"/>
            <a:ext cx="4416320" cy="1133825"/>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658100" y="2077970"/>
            <a:ext cx="637592" cy="568036"/>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26919" y="-477949"/>
            <a:ext cx="365522" cy="365522"/>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658100" y="3257550"/>
            <a:ext cx="637592" cy="568036"/>
          </a:xfrm>
          <a:prstGeom prst="rect">
            <a:avLst/>
          </a:prstGeom>
        </p:spPr>
      </p:pic>
    </p:spTree>
    <p:extLst>
      <p:ext uri="{BB962C8B-B14F-4D97-AF65-F5344CB8AC3E}">
        <p14:creationId xmlns:p14="http://schemas.microsoft.com/office/powerpoint/2010/main" val="424603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91" name="Google Shape;591;p47"/>
          <p:cNvPicPr preferRelativeResize="0"/>
          <p:nvPr/>
        </p:nvPicPr>
        <p:blipFill>
          <a:blip r:embed="rId3">
            <a:alphaModFix/>
          </a:blip>
          <a:stretch>
            <a:fillRect/>
          </a:stretch>
        </p:blipFill>
        <p:spPr>
          <a:xfrm>
            <a:off x="4490951" y="3055588"/>
            <a:ext cx="1487463" cy="1533107"/>
          </a:xfrm>
          <a:prstGeom prst="rect">
            <a:avLst/>
          </a:prstGeom>
          <a:noFill/>
          <a:ln>
            <a:noFill/>
          </a:ln>
        </p:spPr>
      </p:pic>
      <p:sp>
        <p:nvSpPr>
          <p:cNvPr id="12" name="TextBox 11"/>
          <p:cNvSpPr txBox="1"/>
          <p:nvPr/>
        </p:nvSpPr>
        <p:spPr>
          <a:xfrm>
            <a:off x="421242" y="482886"/>
            <a:ext cx="8332340" cy="584775"/>
          </a:xfrm>
          <a:prstGeom prst="rect">
            <a:avLst/>
          </a:prstGeom>
          <a:noFill/>
        </p:spPr>
        <p:txBody>
          <a:bodyPr wrap="square" rtlCol="0">
            <a:spAutoFit/>
          </a:bodyPr>
          <a:lstStyle/>
          <a:p>
            <a:pPr algn="ctr"/>
            <a:r>
              <a:rPr lang="en-US" sz="3200" b="1" dirty="0">
                <a:solidFill>
                  <a:srgbClr val="C00000"/>
                </a:solidFill>
              </a:rPr>
              <a:t>V</a:t>
            </a:r>
            <a:r>
              <a:rPr lang="en-US" sz="3200" b="1" dirty="0">
                <a:solidFill>
                  <a:schemeClr val="bg2">
                    <a:lumMod val="50000"/>
                  </a:schemeClr>
                </a:solidFill>
              </a:rPr>
              <a:t>Ậ</a:t>
            </a:r>
            <a:r>
              <a:rPr lang="en-US" sz="3200" b="1" dirty="0">
                <a:solidFill>
                  <a:schemeClr val="tx1">
                    <a:lumMod val="75000"/>
                  </a:schemeClr>
                </a:solidFill>
              </a:rPr>
              <a:t>N </a:t>
            </a:r>
            <a:r>
              <a:rPr lang="en-US" sz="3200" b="1" dirty="0">
                <a:solidFill>
                  <a:schemeClr val="bg1">
                    <a:lumMod val="50000"/>
                  </a:schemeClr>
                </a:solidFill>
              </a:rPr>
              <a:t>D</a:t>
            </a:r>
            <a:r>
              <a:rPr lang="en-US" sz="3200" b="1" dirty="0">
                <a:solidFill>
                  <a:schemeClr val="bg2">
                    <a:lumMod val="75000"/>
                  </a:schemeClr>
                </a:solidFill>
              </a:rPr>
              <a:t>Ụ</a:t>
            </a:r>
            <a:r>
              <a:rPr lang="en-US" sz="3200" b="1" dirty="0">
                <a:solidFill>
                  <a:srgbClr val="C00000"/>
                </a:solidFill>
              </a:rPr>
              <a:t>N</a:t>
            </a:r>
            <a:r>
              <a:rPr lang="en-US" sz="3200" b="1" dirty="0">
                <a:solidFill>
                  <a:schemeClr val="bg1">
                    <a:lumMod val="75000"/>
                  </a:schemeClr>
                </a:solidFill>
              </a:rPr>
              <a:t>G</a:t>
            </a:r>
            <a:endParaRPr lang="en-US" sz="3200" b="1" dirty="0">
              <a:solidFill>
                <a:schemeClr val="bg2">
                  <a:lumMod val="50000"/>
                </a:schemeClr>
              </a:solidFill>
            </a:endParaRPr>
          </a:p>
        </p:txBody>
      </p:sp>
      <p:sp>
        <p:nvSpPr>
          <p:cNvPr id="5" name="Rectangle 4"/>
          <p:cNvSpPr/>
          <p:nvPr/>
        </p:nvSpPr>
        <p:spPr>
          <a:xfrm>
            <a:off x="2568540" y="1394879"/>
            <a:ext cx="5332287" cy="1477328"/>
          </a:xfrm>
          <a:prstGeom prst="rect">
            <a:avLst/>
          </a:prstGeom>
        </p:spPr>
        <p:txBody>
          <a:bodyPr wrap="square">
            <a:spAutoFit/>
          </a:bodyPr>
          <a:lstStyle/>
          <a:p>
            <a:pPr algn="just">
              <a:lnSpc>
                <a:spcPct val="150000"/>
              </a:lnSpc>
            </a:pPr>
            <a:r>
              <a:rPr lang="en-US" sz="2000" b="1" dirty="0" err="1"/>
              <a:t>Bài</a:t>
            </a:r>
            <a:r>
              <a:rPr lang="en-US" sz="2000" b="1" dirty="0"/>
              <a:t> </a:t>
            </a:r>
            <a:r>
              <a:rPr lang="en-US" sz="2000" b="1" dirty="0" err="1"/>
              <a:t>tập</a:t>
            </a:r>
            <a:r>
              <a:rPr lang="en-US" sz="2000" b="1" dirty="0"/>
              <a:t> 1. </a:t>
            </a:r>
            <a:r>
              <a:rPr lang="vi-VN" sz="2000" dirty="0"/>
              <a:t>Em hãy lấy ví dụ một việc làm hằng ngày của em và cho biết thông tin được thu nhận là gì? Kết quả của việc xử lí là gì?</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4" y="2013736"/>
            <a:ext cx="3235716" cy="323571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ppt_w+.3"/>
                                          </p:val>
                                        </p:tav>
                                        <p:tav tm="100000">
                                          <p:val>
                                            <p:strVal val="#ppt_w"/>
                                          </p:val>
                                        </p:tav>
                                      </p:tavLst>
                                    </p:anim>
                                    <p:anim calcmode="lin" valueType="num">
                                      <p:cBhvr>
                                        <p:cTn id="11" dur="500" fill="hold"/>
                                        <p:tgtEl>
                                          <p:spTgt spid="5"/>
                                        </p:tgtEl>
                                        <p:attrNameLst>
                                          <p:attrName>ppt_h</p:attrName>
                                        </p:attrNameLst>
                                      </p:cBhvr>
                                      <p:tavLst>
                                        <p:tav tm="0">
                                          <p:val>
                                            <p:strVal val="#ppt_h"/>
                                          </p:val>
                                        </p:tav>
                                        <p:tav tm="100000">
                                          <p:val>
                                            <p:strVal val="#ppt_h"/>
                                          </p:val>
                                        </p:tav>
                                      </p:tavLst>
                                    </p:anim>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591"/>
                                        </p:tgtEl>
                                        <p:attrNameLst>
                                          <p:attrName>style.visibility</p:attrName>
                                        </p:attrNameLst>
                                      </p:cBhvr>
                                      <p:to>
                                        <p:strVal val="visible"/>
                                      </p:to>
                                    </p:set>
                                    <p:animEffect transition="in" filter="fade">
                                      <p:cBhvr>
                                        <p:cTn id="15"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3">
            <a:alphaModFix/>
          </a:blip>
          <a:stretch>
            <a:fillRect/>
          </a:stretch>
        </p:blipFill>
        <p:spPr>
          <a:xfrm>
            <a:off x="6304373" y="1742161"/>
            <a:ext cx="2839627" cy="2926751"/>
          </a:xfrm>
          <a:prstGeom prst="rect">
            <a:avLst/>
          </a:prstGeom>
          <a:noFill/>
          <a:ln>
            <a:noFill/>
          </a:ln>
        </p:spPr>
      </p:pic>
      <p:sp>
        <p:nvSpPr>
          <p:cNvPr id="4" name="Rectangle 3"/>
          <p:cNvSpPr/>
          <p:nvPr/>
        </p:nvSpPr>
        <p:spPr>
          <a:xfrm>
            <a:off x="1083924" y="530505"/>
            <a:ext cx="7022386" cy="1015663"/>
          </a:xfrm>
          <a:prstGeom prst="rect">
            <a:avLst/>
          </a:prstGeom>
        </p:spPr>
        <p:txBody>
          <a:bodyPr wrap="square">
            <a:spAutoFit/>
          </a:bodyPr>
          <a:lstStyle/>
          <a:p>
            <a:pPr algn="just">
              <a:lnSpc>
                <a:spcPct val="150000"/>
              </a:lnSpc>
            </a:pPr>
            <a:r>
              <a:rPr lang="en-US" sz="2000" b="1" dirty="0" err="1">
                <a:solidFill>
                  <a:schemeClr val="bg2">
                    <a:lumMod val="50000"/>
                  </a:schemeClr>
                </a:solidFill>
              </a:rPr>
              <a:t>Bài</a:t>
            </a:r>
            <a:r>
              <a:rPr lang="en-US" sz="2000" b="1" dirty="0">
                <a:solidFill>
                  <a:schemeClr val="bg2">
                    <a:lumMod val="50000"/>
                  </a:schemeClr>
                </a:solidFill>
              </a:rPr>
              <a:t> </a:t>
            </a:r>
            <a:r>
              <a:rPr lang="en-US" sz="2000" b="1" dirty="0" err="1">
                <a:solidFill>
                  <a:schemeClr val="bg2">
                    <a:lumMod val="50000"/>
                  </a:schemeClr>
                </a:solidFill>
              </a:rPr>
              <a:t>tập</a:t>
            </a:r>
            <a:r>
              <a:rPr lang="en-US" sz="2000" b="1" dirty="0">
                <a:solidFill>
                  <a:schemeClr val="bg2">
                    <a:lumMod val="50000"/>
                  </a:schemeClr>
                </a:solidFill>
              </a:rPr>
              <a:t> 2: </a:t>
            </a:r>
            <a:r>
              <a:rPr lang="en-US" sz="2000" dirty="0" err="1"/>
              <a:t>Em</a:t>
            </a:r>
            <a:r>
              <a:rPr lang="en-US" sz="2000" dirty="0"/>
              <a:t> </a:t>
            </a:r>
            <a:r>
              <a:rPr lang="en-US" sz="2000" dirty="0" err="1"/>
              <a:t>hãy</a:t>
            </a:r>
            <a:r>
              <a:rPr lang="en-US" sz="2000" dirty="0"/>
              <a:t> </a:t>
            </a:r>
            <a:r>
              <a:rPr lang="en-US" sz="2000" dirty="0" err="1"/>
              <a:t>cho</a:t>
            </a:r>
            <a:r>
              <a:rPr lang="en-US" sz="2000" dirty="0"/>
              <a:t> </a:t>
            </a:r>
            <a:r>
              <a:rPr lang="en-US" sz="2000" dirty="0" err="1"/>
              <a:t>biết</a:t>
            </a:r>
            <a:r>
              <a:rPr lang="en-US" sz="2000" dirty="0"/>
              <a:t> </a:t>
            </a:r>
            <a:r>
              <a:rPr lang="en-US" sz="2000" dirty="0" err="1"/>
              <a:t>điểm</a:t>
            </a:r>
            <a:r>
              <a:rPr lang="en-US" sz="2000" dirty="0"/>
              <a:t> </a:t>
            </a:r>
            <a:r>
              <a:rPr lang="en-US" sz="2000" dirty="0" err="1"/>
              <a:t>giống</a:t>
            </a:r>
            <a:r>
              <a:rPr lang="en-US" sz="2000" dirty="0"/>
              <a:t> </a:t>
            </a:r>
            <a:r>
              <a:rPr lang="en-US" sz="2000" dirty="0" err="1"/>
              <a:t>nhau</a:t>
            </a:r>
            <a:r>
              <a:rPr lang="en-US" sz="2000" dirty="0"/>
              <a:t> </a:t>
            </a:r>
            <a:r>
              <a:rPr lang="en-US" sz="2000" dirty="0" err="1"/>
              <a:t>của</a:t>
            </a:r>
            <a:r>
              <a:rPr lang="en-US" sz="2000" dirty="0"/>
              <a:t> </a:t>
            </a:r>
            <a:r>
              <a:rPr lang="en-US" sz="2000" dirty="0" err="1"/>
              <a:t>các</a:t>
            </a:r>
            <a:r>
              <a:rPr lang="en-US" sz="2000" dirty="0"/>
              <a:t> </a:t>
            </a:r>
            <a:r>
              <a:rPr lang="en-US" sz="2000" dirty="0" err="1"/>
              <a:t>thiết</a:t>
            </a:r>
            <a:r>
              <a:rPr lang="en-US" sz="2000" dirty="0"/>
              <a:t> </a:t>
            </a:r>
            <a:r>
              <a:rPr lang="en-US" sz="2000" dirty="0" err="1"/>
              <a:t>bị</a:t>
            </a:r>
            <a:r>
              <a:rPr lang="en-US" sz="2000" dirty="0"/>
              <a:t> </a:t>
            </a:r>
            <a:r>
              <a:rPr lang="en-US" sz="2000" dirty="0" err="1"/>
              <a:t>tiếp</a:t>
            </a:r>
            <a:r>
              <a:rPr lang="en-US" sz="2000" dirty="0"/>
              <a:t> </a:t>
            </a:r>
            <a:r>
              <a:rPr lang="en-US" sz="2000" dirty="0" err="1"/>
              <a:t>nhận</a:t>
            </a:r>
            <a:r>
              <a:rPr lang="en-US" sz="2000" dirty="0"/>
              <a:t> </a:t>
            </a:r>
            <a:r>
              <a:rPr lang="en-US" sz="2000" dirty="0" err="1"/>
              <a:t>thông</a:t>
            </a:r>
            <a:r>
              <a:rPr lang="en-US" sz="2000" dirty="0"/>
              <a:t> tin </a:t>
            </a:r>
            <a:r>
              <a:rPr lang="en-US" sz="2000" dirty="0" err="1"/>
              <a:t>để</a:t>
            </a:r>
            <a:r>
              <a:rPr lang="en-US" sz="2000" dirty="0"/>
              <a:t> </a:t>
            </a:r>
            <a:r>
              <a:rPr lang="en-US" sz="2000" dirty="0" err="1"/>
              <a:t>quyết</a:t>
            </a:r>
            <a:r>
              <a:rPr lang="en-US" sz="2000" dirty="0"/>
              <a:t> </a:t>
            </a:r>
            <a:r>
              <a:rPr lang="en-US" sz="2000" dirty="0" err="1"/>
              <a:t>định</a:t>
            </a:r>
            <a:r>
              <a:rPr lang="en-US" sz="2000" dirty="0"/>
              <a:t> </a:t>
            </a:r>
            <a:r>
              <a:rPr lang="en-US" sz="2000" dirty="0" err="1"/>
              <a:t>hành</a:t>
            </a:r>
            <a:r>
              <a:rPr lang="en-US" sz="2000" dirty="0"/>
              <a:t> </a:t>
            </a:r>
            <a:r>
              <a:rPr lang="en-US" sz="2000" dirty="0" err="1"/>
              <a:t>động</a:t>
            </a:r>
            <a:r>
              <a:rPr lang="en-US" sz="2000" dirty="0"/>
              <a:t> </a:t>
            </a:r>
            <a:r>
              <a:rPr lang="en-US" sz="2000" dirty="0" err="1"/>
              <a:t>là</a:t>
            </a:r>
            <a:r>
              <a:rPr lang="en-US" sz="2000" dirty="0"/>
              <a:t> </a:t>
            </a:r>
            <a:r>
              <a:rPr lang="en-US" sz="2000" dirty="0" err="1"/>
              <a:t>gì</a:t>
            </a:r>
            <a:r>
              <a:rPr lang="en-US" sz="2000" dirty="0"/>
              <a:t>?</a:t>
            </a:r>
          </a:p>
        </p:txBody>
      </p:sp>
      <p:sp>
        <p:nvSpPr>
          <p:cNvPr id="11" name="Google Shape;615;p49"/>
          <p:cNvSpPr/>
          <p:nvPr/>
        </p:nvSpPr>
        <p:spPr>
          <a:xfrm>
            <a:off x="984689" y="1708465"/>
            <a:ext cx="5310577" cy="1497072"/>
          </a:xfrm>
          <a:prstGeom prst="roundRect">
            <a:avLst>
              <a:gd name="adj" fmla="val 50000"/>
            </a:avLst>
          </a:prstGeom>
          <a:solidFill>
            <a:schemeClr val="bg2">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en-US" sz="1800" b="1" dirty="0" err="1"/>
              <a:t>Điểm</a:t>
            </a:r>
            <a:r>
              <a:rPr lang="en-US" sz="1800" b="1" dirty="0"/>
              <a:t> </a:t>
            </a:r>
            <a:r>
              <a:rPr lang="en-US" sz="1800" b="1" dirty="0" err="1"/>
              <a:t>giống</a:t>
            </a:r>
            <a:r>
              <a:rPr lang="en-US" sz="1800" b="1" dirty="0"/>
              <a:t> </a:t>
            </a:r>
            <a:r>
              <a:rPr lang="en-US" sz="1800" b="1" dirty="0" err="1"/>
              <a:t>nhau</a:t>
            </a:r>
            <a:r>
              <a:rPr lang="en-US" sz="1800" b="1" dirty="0"/>
              <a:t> </a:t>
            </a:r>
            <a:r>
              <a:rPr lang="en-US" sz="1800" b="1" dirty="0" err="1"/>
              <a:t>là</a:t>
            </a:r>
            <a:r>
              <a:rPr lang="en-US" sz="1800" b="1" dirty="0"/>
              <a:t>: </a:t>
            </a:r>
            <a:r>
              <a:rPr lang="en-US" sz="1800" dirty="0" err="1"/>
              <a:t>chúng</a:t>
            </a:r>
            <a:r>
              <a:rPr lang="en-US" sz="1800" dirty="0"/>
              <a:t> </a:t>
            </a:r>
            <a:r>
              <a:rPr lang="en-US" sz="1800" dirty="0" err="1"/>
              <a:t>đều</a:t>
            </a:r>
            <a:r>
              <a:rPr lang="en-US" sz="1800" dirty="0"/>
              <a:t> </a:t>
            </a:r>
            <a:r>
              <a:rPr lang="en-US" sz="1800" dirty="0" err="1"/>
              <a:t>có</a:t>
            </a:r>
            <a:r>
              <a:rPr lang="en-US" sz="1800" dirty="0"/>
              <a:t> </a:t>
            </a:r>
            <a:r>
              <a:rPr lang="en-US" sz="1800" dirty="0" err="1"/>
              <a:t>bộ</a:t>
            </a:r>
            <a:r>
              <a:rPr lang="en-US" sz="1800" dirty="0"/>
              <a:t> </a:t>
            </a:r>
            <a:r>
              <a:rPr lang="en-US" sz="1800" dirty="0" err="1"/>
              <a:t>phận</a:t>
            </a:r>
            <a:r>
              <a:rPr lang="en-US" sz="1800" dirty="0"/>
              <a:t> </a:t>
            </a:r>
            <a:r>
              <a:rPr lang="en-US" sz="1800" dirty="0" err="1"/>
              <a:t>tiếp</a:t>
            </a:r>
            <a:r>
              <a:rPr lang="en-US" sz="1800" dirty="0"/>
              <a:t> </a:t>
            </a:r>
            <a:r>
              <a:rPr lang="en-US" sz="1800" dirty="0" err="1"/>
              <a:t>nhận</a:t>
            </a:r>
            <a:r>
              <a:rPr lang="en-US" sz="1800" dirty="0"/>
              <a:t> </a:t>
            </a:r>
            <a:r>
              <a:rPr lang="en-US" sz="1800" dirty="0" err="1"/>
              <a:t>thông</a:t>
            </a:r>
            <a:r>
              <a:rPr lang="en-US" sz="1800" dirty="0"/>
              <a:t> tin, </a:t>
            </a:r>
            <a:r>
              <a:rPr lang="en-US" sz="1800" dirty="0" err="1"/>
              <a:t>bộ</a:t>
            </a:r>
            <a:r>
              <a:rPr lang="en-US" sz="1800" dirty="0"/>
              <a:t> </a:t>
            </a:r>
            <a:r>
              <a:rPr lang="en-US" sz="1800" dirty="0" err="1"/>
              <a:t>phận</a:t>
            </a:r>
            <a:r>
              <a:rPr lang="en-US" sz="1800" dirty="0"/>
              <a:t> </a:t>
            </a:r>
            <a:r>
              <a:rPr lang="en-US" sz="1800" dirty="0" err="1"/>
              <a:t>quyết</a:t>
            </a:r>
            <a:r>
              <a:rPr lang="en-US" sz="1800" dirty="0"/>
              <a:t> </a:t>
            </a:r>
            <a:r>
              <a:rPr lang="en-US" sz="1800" dirty="0" err="1"/>
              <a:t>định</a:t>
            </a:r>
            <a:r>
              <a:rPr lang="en-US" sz="1800" dirty="0"/>
              <a:t> </a:t>
            </a:r>
            <a:r>
              <a:rPr lang="en-US" sz="1800" dirty="0" err="1"/>
              <a:t>và</a:t>
            </a:r>
            <a:r>
              <a:rPr lang="en-US" sz="1800" dirty="0"/>
              <a:t> </a:t>
            </a:r>
            <a:r>
              <a:rPr lang="en-US" sz="1800" dirty="0" err="1"/>
              <a:t>bộ</a:t>
            </a:r>
            <a:r>
              <a:rPr lang="en-US" sz="1800" dirty="0"/>
              <a:t> </a:t>
            </a:r>
            <a:r>
              <a:rPr lang="en-US" sz="1800" dirty="0" err="1"/>
              <a:t>phận</a:t>
            </a:r>
            <a:r>
              <a:rPr lang="en-US" sz="1800" dirty="0"/>
              <a:t> </a:t>
            </a:r>
            <a:r>
              <a:rPr lang="en-US" sz="1800" dirty="0" err="1"/>
              <a:t>hành</a:t>
            </a:r>
            <a:r>
              <a:rPr lang="en-US" sz="1800" dirty="0"/>
              <a:t> </a:t>
            </a:r>
            <a:r>
              <a:rPr lang="en-US" sz="1800" dirty="0" err="1"/>
              <a:t>động</a:t>
            </a:r>
            <a:r>
              <a:rPr lang="en-US" sz="1800" dirty="0"/>
              <a:t>.</a:t>
            </a:r>
            <a:endParaRPr sz="1800" dirty="0"/>
          </a:p>
        </p:txBody>
      </p:sp>
      <p:sp>
        <p:nvSpPr>
          <p:cNvPr id="12" name="Google Shape;615;p49"/>
          <p:cNvSpPr/>
          <p:nvPr/>
        </p:nvSpPr>
        <p:spPr>
          <a:xfrm>
            <a:off x="714771" y="3367834"/>
            <a:ext cx="5850415" cy="1563762"/>
          </a:xfrm>
          <a:prstGeom prst="roundRect">
            <a:avLst>
              <a:gd name="adj" fmla="val 50000"/>
            </a:avLst>
          </a:prstGeom>
          <a:solidFill>
            <a:schemeClr val="tx1">
              <a:lumMod val="40000"/>
              <a:lumOff val="60000"/>
            </a:schemeClr>
          </a:solidFill>
          <a:ln>
            <a:noFill/>
          </a:ln>
        </p:spPr>
        <p:txBody>
          <a:bodyPr spcFirstLastPara="1" wrap="square" lIns="91425" tIns="91425" rIns="91425" bIns="91425" anchor="ctr" anchorCtr="0">
            <a:noAutofit/>
          </a:bodyPr>
          <a:lstStyle/>
          <a:p>
            <a:pPr lvl="0" algn="just">
              <a:lnSpc>
                <a:spcPct val="150000"/>
              </a:lnSpc>
            </a:pPr>
            <a:r>
              <a:rPr lang="vi-VN" sz="1800" dirty="0"/>
              <a:t>Các thiết bị tiếp nhận thông tin để hành động là năng lượng để chúng hoạt động coi như đã có sẵn. Chúng thường là các thiết bị hoạt động bằng điện.</a:t>
            </a:r>
            <a:endParaRPr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96"/>
                                        </p:tgtEl>
                                        <p:attrNameLst>
                                          <p:attrName>style.visibility</p:attrName>
                                        </p:attrNameLst>
                                      </p:cBhvr>
                                      <p:to>
                                        <p:strVal val="visible"/>
                                      </p:to>
                                    </p:set>
                                    <p:animEffect transition="in" filter="fade">
                                      <p:cBhvr>
                                        <p:cTn id="10" dur="500"/>
                                        <p:tgtEl>
                                          <p:spTgt spid="496"/>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TextBox 5"/>
          <p:cNvSpPr txBox="1"/>
          <p:nvPr/>
        </p:nvSpPr>
        <p:spPr>
          <a:xfrm>
            <a:off x="626724" y="1345915"/>
            <a:ext cx="7633698" cy="1938992"/>
          </a:xfrm>
          <a:prstGeom prst="rect">
            <a:avLst/>
          </a:prstGeom>
          <a:noFill/>
        </p:spPr>
        <p:txBody>
          <a:bodyPr wrap="square" rtlCol="0">
            <a:spAutoFit/>
          </a:bodyPr>
          <a:lstStyle/>
          <a:p>
            <a:pPr algn="ctr">
              <a:lnSpc>
                <a:spcPct val="150000"/>
              </a:lnSpc>
            </a:pPr>
            <a:r>
              <a:rPr lang="en-US" sz="4000" b="1" dirty="0">
                <a:solidFill>
                  <a:srgbClr val="C00000"/>
                </a:solidFill>
              </a:rPr>
              <a:t>CẢM</a:t>
            </a:r>
            <a:r>
              <a:rPr lang="en-US" sz="4000" b="1" dirty="0"/>
              <a:t> </a:t>
            </a:r>
            <a:r>
              <a:rPr lang="en-US" sz="4000" b="1" dirty="0">
                <a:solidFill>
                  <a:schemeClr val="bg2">
                    <a:lumMod val="50000"/>
                  </a:schemeClr>
                </a:solidFill>
              </a:rPr>
              <a:t>ƠN</a:t>
            </a:r>
            <a:r>
              <a:rPr lang="en-US" sz="4000" b="1" dirty="0"/>
              <a:t> </a:t>
            </a:r>
            <a:r>
              <a:rPr lang="en-US" sz="4000" b="1" dirty="0">
                <a:solidFill>
                  <a:schemeClr val="tx1">
                    <a:lumMod val="75000"/>
                  </a:schemeClr>
                </a:solidFill>
              </a:rPr>
              <a:t>CÁC</a:t>
            </a:r>
            <a:r>
              <a:rPr lang="en-US" sz="4000" b="1" dirty="0"/>
              <a:t> </a:t>
            </a:r>
            <a:r>
              <a:rPr lang="en-US" sz="4000" b="1" dirty="0">
                <a:solidFill>
                  <a:schemeClr val="bg2">
                    <a:lumMod val="75000"/>
                  </a:schemeClr>
                </a:solidFill>
              </a:rPr>
              <a:t>EM</a:t>
            </a:r>
            <a:r>
              <a:rPr lang="en-US" sz="4000" b="1" dirty="0"/>
              <a:t> </a:t>
            </a:r>
          </a:p>
          <a:p>
            <a:pPr algn="ctr">
              <a:lnSpc>
                <a:spcPct val="150000"/>
              </a:lnSpc>
            </a:pPr>
            <a:r>
              <a:rPr lang="en-US" sz="4000" b="1" dirty="0">
                <a:solidFill>
                  <a:schemeClr val="bg1">
                    <a:lumMod val="50000"/>
                  </a:schemeClr>
                </a:solidFill>
              </a:rPr>
              <a:t>ĐÃ</a:t>
            </a:r>
            <a:r>
              <a:rPr lang="en-US" sz="4000" b="1" dirty="0"/>
              <a:t> </a:t>
            </a:r>
            <a:r>
              <a:rPr lang="en-US" sz="4000" b="1" dirty="0">
                <a:solidFill>
                  <a:schemeClr val="tx2">
                    <a:lumMod val="90000"/>
                    <a:lumOff val="10000"/>
                  </a:schemeClr>
                </a:solidFill>
              </a:rPr>
              <a:t>LẮNG</a:t>
            </a:r>
            <a:r>
              <a:rPr lang="en-US" sz="4000" b="1" dirty="0"/>
              <a:t> </a:t>
            </a:r>
            <a:r>
              <a:rPr lang="en-US" sz="4000" b="1" dirty="0">
                <a:solidFill>
                  <a:schemeClr val="tx1">
                    <a:lumMod val="75000"/>
                  </a:schemeClr>
                </a:solidFill>
              </a:rPr>
              <a:t>NGHE</a:t>
            </a:r>
            <a:r>
              <a:rPr lang="en-US" sz="4000" b="1" dirty="0"/>
              <a:t> </a:t>
            </a:r>
            <a:r>
              <a:rPr lang="en-US" sz="4000" b="1" dirty="0">
                <a:solidFill>
                  <a:srgbClr val="C00000"/>
                </a:solidFill>
              </a:rPr>
              <a:t>BÀI</a:t>
            </a:r>
            <a:r>
              <a:rPr lang="en-US" sz="4000" b="1" dirty="0"/>
              <a:t> </a:t>
            </a:r>
            <a:r>
              <a:rPr lang="en-US" sz="4000" b="1" dirty="0">
                <a:solidFill>
                  <a:schemeClr val="bg1">
                    <a:lumMod val="75000"/>
                  </a:schemeClr>
                </a:solidFill>
              </a:rPr>
              <a:t>GIẢNG</a:t>
            </a:r>
            <a:r>
              <a:rPr lang="en-US" sz="4000" b="1" dirty="0">
                <a:solidFill>
                  <a:srgbClr val="C00000"/>
                </a:solidFill>
              </a:rPr>
              <a:t>!</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651</TotalTime>
  <Words>221</Words>
  <Application>Microsoft Office PowerPoint</Application>
  <PresentationFormat>On-screen Show (16:9)</PresentationFormat>
  <Paragraphs>22</Paragraphs>
  <Slides>8</Slides>
  <Notes>4</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Barriecito</vt:lpstr>
      <vt:lpstr>#9Slide02 Noi dung dai</vt:lpstr>
      <vt:lpstr>#9Slide02 Tieu de dai</vt:lpstr>
      <vt:lpstr>Arial</vt:lpstr>
      <vt:lpstr>Antic</vt:lpstr>
      <vt:lpstr>Watercolor Preschool Center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PRESCHOOL CENTER</dc:title>
  <dc:subject>9Slide.vn</dc:subject>
  <dc:creator>ADMIN</dc:creator>
  <dc:description>9Slide.vn</dc:description>
  <cp:lastModifiedBy>ChatGPT</cp:lastModifiedBy>
  <cp:revision>37</cp:revision>
  <dcterms:modified xsi:type="dcterms:W3CDTF">2023-09-29T03:45:28Z</dcterms:modified>
  <cp:category>9Slide.vn</cp:category>
</cp:coreProperties>
</file>