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57" r:id="rId2"/>
    <p:sldId id="268" r:id="rId3"/>
    <p:sldId id="259" r:id="rId4"/>
    <p:sldId id="260" r:id="rId5"/>
    <p:sldId id="261" r:id="rId6"/>
    <p:sldId id="267" r:id="rId7"/>
    <p:sldId id="262" r:id="rId8"/>
    <p:sldId id="263" r:id="rId9"/>
    <p:sldId id="266" r:id="rId10"/>
    <p:sldId id="265" r:id="rId11"/>
  </p:sldIdLst>
  <p:sldSz cx="9144000" cy="5143500" type="screen16x9"/>
  <p:notesSz cx="6858000" cy="9144000"/>
  <p:embeddedFontLst>
    <p:embeddedFont>
      <p:font typeface="Baloo 2" panose="020B0604020202020204" charset="0"/>
      <p:regular r:id="rId13"/>
      <p:bold r:id="rId14"/>
    </p:embeddedFont>
    <p:embeddedFont>
      <p:font typeface="Pangolin" panose="020B0604020202020204" charset="0"/>
      <p:regular r:id="rId15"/>
    </p:embeddedFont>
    <p:embeddedFont>
      <p:font typeface="UTM Androgyne" panose="02040603050506020204" pitchFamily="18" charset="0"/>
      <p:regular r:id="rId16"/>
    </p:embeddedFont>
    <p:embeddedFont>
      <p:font typeface="UTM Cookies" panose="02040603050506020204" pitchFamily="18"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1A8C54"/>
    <a:srgbClr val="AC98C9"/>
    <a:srgbClr val="E5E1EE"/>
    <a:srgbClr val="A165AB"/>
    <a:srgbClr val="FAD5E6"/>
    <a:srgbClr val="BDD646"/>
    <a:srgbClr val="E8F0C7"/>
    <a:srgbClr val="62BB4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84" d="100"/>
          <a:sy n="84" d="100"/>
        </p:scale>
        <p:origin x="7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71770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80010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5"/>
          </a:xfrm>
          <a:prstGeom prst="rect">
            <a:avLst/>
          </a:prstGeom>
        </p:spPr>
        <p:txBody>
          <a:bodyPr/>
          <a:lstStyle/>
          <a:p>
            <a:fld id="{4CEF851F-4C9B-4ED8-A706-7687066F5A2C}" type="datetimeFigureOut">
              <a:rPr lang="en-US" smtClean="0"/>
              <a:pPr/>
              <a:t>11/27/2022</a:t>
            </a:fld>
            <a:endParaRPr lang="en-US"/>
          </a:p>
        </p:txBody>
      </p:sp>
      <p:sp>
        <p:nvSpPr>
          <p:cNvPr id="5" name="Footer Placeholder 4"/>
          <p:cNvSpPr>
            <a:spLocks noGrp="1"/>
          </p:cNvSpPr>
          <p:nvPr>
            <p:ph type="ftr" sz="quarter" idx="11"/>
          </p:nvPr>
        </p:nvSpPr>
        <p:spPr>
          <a:xfrm>
            <a:off x="3124200" y="4767264"/>
            <a:ext cx="2895600" cy="27384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5"/>
          </a:xfrm>
          <a:prstGeom prst="rect">
            <a:avLst/>
          </a:prstGeom>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9673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8866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 id="2147483686" r:id="rId17"/>
    <p:sldLayoutId id="214748368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448929" y="2399189"/>
            <a:ext cx="3657600" cy="1426500"/>
          </a:xfrm>
        </p:spPr>
        <p:txBody>
          <a:bodyPr/>
          <a:lstStyle/>
          <a:p>
            <a:r>
              <a:rPr lang="vi-VN" dirty="0">
                <a:latin typeface="+mj-lt"/>
              </a:rPr>
              <a:t>Bài 13: Em tự làm lấy việc của mình</a:t>
            </a:r>
          </a:p>
        </p:txBody>
      </p:sp>
    </p:spTree>
    <p:extLst>
      <p:ext uri="{BB962C8B-B14F-4D97-AF65-F5344CB8AC3E}">
        <p14:creationId xmlns:p14="http://schemas.microsoft.com/office/powerpoint/2010/main" val="35807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2333725"/>
            <a:chOff x="488950" y="345721"/>
            <a:chExt cx="8166100" cy="2333725"/>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2310616"/>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3597460" cy="661207"/>
            </a:xfrm>
            <a:prstGeom prst="rect">
              <a:avLst/>
            </a:prstGeom>
          </p:spPr>
          <p:txBody>
            <a:bodyPr wrap="none">
              <a:spAutoFit/>
            </a:bodyPr>
            <a:lstStyle/>
            <a:p>
              <a:pPr>
                <a:lnSpc>
                  <a:spcPct val="150000"/>
                </a:lnSpc>
              </a:pPr>
              <a:r>
                <a:rPr lang="en-US" sz="2800" b="1" dirty="0" err="1">
                  <a:solidFill>
                    <a:srgbClr val="00A651"/>
                  </a:solidFill>
                  <a:latin typeface="Times New Roman" panose="02020603050405020304" pitchFamily="18" charset="0"/>
                  <a:cs typeface="Times New Roman" panose="02020603050405020304" pitchFamily="18" charset="0"/>
                </a:rPr>
                <a:t>Hoạt</a:t>
              </a:r>
              <a:r>
                <a:rPr lang="en-US" sz="2800" b="1" dirty="0">
                  <a:solidFill>
                    <a:srgbClr val="00A651"/>
                  </a:solidFill>
                  <a:latin typeface="Times New Roman" panose="02020603050405020304" pitchFamily="18" charset="0"/>
                  <a:cs typeface="Times New Roman" panose="02020603050405020304" pitchFamily="18" charset="0"/>
                </a:rPr>
                <a:t> </a:t>
              </a:r>
              <a:r>
                <a:rPr lang="en-US" sz="2800" b="1" dirty="0" err="1">
                  <a:solidFill>
                    <a:srgbClr val="00A651"/>
                  </a:solidFill>
                  <a:latin typeface="Times New Roman" panose="02020603050405020304" pitchFamily="18" charset="0"/>
                  <a:cs typeface="Times New Roman" panose="02020603050405020304" pitchFamily="18" charset="0"/>
                </a:rPr>
                <a:t>động</a:t>
              </a:r>
              <a:r>
                <a:rPr lang="en-US" sz="2800" b="1" dirty="0">
                  <a:solidFill>
                    <a:srgbClr val="00A651"/>
                  </a:solidFill>
                  <a:latin typeface="Times New Roman" panose="02020603050405020304" pitchFamily="18" charset="0"/>
                  <a:cs typeface="Times New Roman" panose="02020603050405020304" pitchFamily="18" charset="0"/>
                </a:rPr>
                <a:t> </a:t>
              </a:r>
              <a:r>
                <a:rPr lang="en-US" sz="2800" b="1" dirty="0" err="1">
                  <a:solidFill>
                    <a:srgbClr val="00A651"/>
                  </a:solidFill>
                  <a:latin typeface="Times New Roman" panose="02020603050405020304" pitchFamily="18" charset="0"/>
                  <a:cs typeface="Times New Roman" panose="02020603050405020304" pitchFamily="18" charset="0"/>
                </a:rPr>
                <a:t>sau</a:t>
              </a:r>
              <a:r>
                <a:rPr lang="en-US" sz="2800" b="1" dirty="0">
                  <a:solidFill>
                    <a:srgbClr val="00A651"/>
                  </a:solidFill>
                  <a:latin typeface="Times New Roman" panose="02020603050405020304" pitchFamily="18" charset="0"/>
                  <a:cs typeface="Times New Roman" panose="02020603050405020304" pitchFamily="18" charset="0"/>
                </a:rPr>
                <a:t> </a:t>
              </a:r>
              <a:r>
                <a:rPr lang="en-US" sz="2800" b="1" dirty="0" err="1">
                  <a:solidFill>
                    <a:srgbClr val="00A651"/>
                  </a:solidFill>
                  <a:latin typeface="Times New Roman" panose="02020603050405020304" pitchFamily="18" charset="0"/>
                  <a:cs typeface="Times New Roman" panose="02020603050405020304" pitchFamily="18" charset="0"/>
                </a:rPr>
                <a:t>giờ</a:t>
              </a:r>
              <a:r>
                <a:rPr lang="en-US" sz="2800" b="1" dirty="0">
                  <a:solidFill>
                    <a:srgbClr val="00A651"/>
                  </a:solidFill>
                  <a:latin typeface="Times New Roman" panose="02020603050405020304" pitchFamily="18" charset="0"/>
                  <a:cs typeface="Times New Roman" panose="02020603050405020304" pitchFamily="18" charset="0"/>
                </a:rPr>
                <a:t> </a:t>
              </a:r>
              <a:r>
                <a:rPr lang="en-US" sz="2800" b="1" dirty="0" err="1">
                  <a:solidFill>
                    <a:srgbClr val="00A651"/>
                  </a:solidFill>
                  <a:latin typeface="Times New Roman" panose="02020603050405020304" pitchFamily="18" charset="0"/>
                  <a:cs typeface="Times New Roman" panose="02020603050405020304" pitchFamily="18" charset="0"/>
                </a:rPr>
                <a:t>học</a:t>
              </a:r>
              <a:endParaRPr lang="en-US" sz="2800" b="1" dirty="0">
                <a:solidFill>
                  <a:srgbClr val="00A65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754143" y="1089249"/>
              <a:ext cx="7900907" cy="1200329"/>
            </a:xfrm>
            <a:prstGeom prst="rect">
              <a:avLst/>
            </a:prstGeom>
            <a:noFill/>
          </p:spPr>
          <p:txBody>
            <a:bodyPr wrap="square" rtlCol="0">
              <a:spAutoFit/>
            </a:bodyPr>
            <a:lstStyle/>
            <a:p>
              <a:r>
                <a:rPr lang="vi-VN" sz="2400" dirty="0">
                  <a:latin typeface="+mj-lt"/>
                </a:rPr>
                <a:t>Xin mẹ một chiếc lọ và những hạt đậu. Mỗi lần làm được một việc tự phục vụ bản thân, em hãy cho một hạt đậu vào lọ để ghi nhớ.</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5CBE64F2-2E69-4B4C-894B-55E3C5DD13A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870325" y="1909203"/>
            <a:ext cx="3710499" cy="2700898"/>
          </a:xfrm>
          <a:prstGeom prst="roundRect">
            <a:avLst/>
          </a:prstGeom>
        </p:spPr>
      </p:pic>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3392327" y="1269591"/>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3392327" y="1990659"/>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3392327" y="274778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3368179" y="3504903"/>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22697" y="79875"/>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0361" y="642904"/>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312416" y="902929"/>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5307" y="616376"/>
            <a:ext cx="452015" cy="734164"/>
          </a:xfrm>
          <a:prstGeom prst="rect">
            <a:avLst/>
          </a:prstGeom>
        </p:spPr>
      </p:pic>
      <p:pic>
        <p:nvPicPr>
          <p:cNvPr id="35" name="图片 7"/>
          <p:cNvPicPr>
            <a:picLocks noChangeAspect="1"/>
          </p:cNvPicPr>
          <p:nvPr/>
        </p:nvPicPr>
        <p:blipFill rotWithShape="1">
          <a:blip r:embed="rId7">
            <a:extLst>
              <a:ext uri="{28A0092B-C50C-407E-A947-70E740481C1C}">
                <a14:useLocalDpi xmlns:a14="http://schemas.microsoft.com/office/drawing/2010/main" val="0"/>
              </a:ext>
            </a:extLst>
          </a:blip>
          <a:srcRect l="65866" t="43141" r="16000" b="18696"/>
          <a:stretch/>
        </p:blipFill>
        <p:spPr>
          <a:xfrm>
            <a:off x="7384136" y="3836404"/>
            <a:ext cx="871871" cy="1032141"/>
          </a:xfrm>
          <a:prstGeom prst="rect">
            <a:avLst/>
          </a:prstGeom>
        </p:spPr>
      </p:pic>
      <p:pic>
        <p:nvPicPr>
          <p:cNvPr id="36" name="图片 6"/>
          <p:cNvPicPr>
            <a:picLocks noChangeAspect="1"/>
          </p:cNvPicPr>
          <p:nvPr/>
        </p:nvPicPr>
        <p:blipFill rotWithShape="1">
          <a:blip r:embed="rId8">
            <a:extLst>
              <a:ext uri="{28A0092B-C50C-407E-A947-70E740481C1C}">
                <a14:useLocalDpi xmlns:a14="http://schemas.microsoft.com/office/drawing/2010/main" val="0"/>
              </a:ext>
            </a:extLst>
          </a:blip>
          <a:srcRect l="54800" t="72533" r="8533"/>
          <a:stretch/>
        </p:blipFill>
        <p:spPr>
          <a:xfrm>
            <a:off x="7359703" y="4534524"/>
            <a:ext cx="1470467" cy="619601"/>
          </a:xfrm>
          <a:prstGeom prst="rect">
            <a:avLst/>
          </a:prstGeom>
        </p:spPr>
      </p:pic>
      <p:pic>
        <p:nvPicPr>
          <p:cNvPr id="37"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0036" y="-254726"/>
            <a:ext cx="7967963" cy="5410851"/>
          </a:xfrm>
          <a:prstGeom prst="rect">
            <a:avLst/>
          </a:prstGeom>
        </p:spPr>
      </p:pic>
      <p:pic>
        <p:nvPicPr>
          <p:cNvPr id="45" name="图片 5"/>
          <p:cNvPicPr>
            <a:picLocks noChangeAspect="1"/>
          </p:cNvPicPr>
          <p:nvPr/>
        </p:nvPicPr>
        <p:blipFill rotWithShape="1">
          <a:blip r:embed="rId10">
            <a:extLst>
              <a:ext uri="{28A0092B-C50C-407E-A947-70E740481C1C}">
                <a14:useLocalDpi xmlns:a14="http://schemas.microsoft.com/office/drawing/2010/main" val="0"/>
              </a:ext>
            </a:extLst>
          </a:blip>
          <a:srcRect l="38581" t="24563" r="40933" b="26282"/>
          <a:stretch/>
        </p:blipFill>
        <p:spPr>
          <a:xfrm flipH="1">
            <a:off x="1206073" y="4036064"/>
            <a:ext cx="821533" cy="1108848"/>
          </a:xfrm>
          <a:prstGeom prst="rect">
            <a:avLst/>
          </a:prstGeom>
        </p:spPr>
      </p:pic>
      <p:sp>
        <p:nvSpPr>
          <p:cNvPr id="20" name="文本框 6"/>
          <p:cNvSpPr txBox="1">
            <a:spLocks noChangeArrowheads="1"/>
          </p:cNvSpPr>
          <p:nvPr/>
        </p:nvSpPr>
        <p:spPr bwMode="auto">
          <a:xfrm>
            <a:off x="2160428" y="2909230"/>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8" marR="0" lvl="0" indent="-200528" algn="just" defTabSz="39558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zh-CN" altLang="en-US" sz="1200" b="1"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2" name="文本框 6">
            <a:extLst>
              <a:ext uri="{FF2B5EF4-FFF2-40B4-BE49-F238E27FC236}">
                <a16:creationId xmlns:a16="http://schemas.microsoft.com/office/drawing/2014/main" id="{A018FCFC-CC95-46B2-8B8D-DE6087947754}"/>
              </a:ext>
            </a:extLst>
          </p:cNvPr>
          <p:cNvSpPr txBox="1">
            <a:spLocks noChangeArrowheads="1"/>
          </p:cNvSpPr>
          <p:nvPr/>
        </p:nvSpPr>
        <p:spPr bwMode="auto">
          <a:xfrm>
            <a:off x="2160428" y="3952301"/>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8" marR="0" lvl="0" indent="-200528" algn="just" defTabSz="39558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zh-CN" altLang="en-US" sz="1200" b="1"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43" name="TextBox 42">
            <a:extLst>
              <a:ext uri="{FF2B5EF4-FFF2-40B4-BE49-F238E27FC236}">
                <a16:creationId xmlns:a16="http://schemas.microsoft.com/office/drawing/2014/main" id="{109C35C7-79C0-5595-61F5-9B0520FF4EEA}"/>
              </a:ext>
            </a:extLst>
          </p:cNvPr>
          <p:cNvSpPr txBox="1"/>
          <p:nvPr/>
        </p:nvSpPr>
        <p:spPr>
          <a:xfrm>
            <a:off x="1579759" y="1605816"/>
            <a:ext cx="5325194"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Kể</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được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những</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việc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cần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làm</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để</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tự</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phục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vụ</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bản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thân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a:t>
            </a:r>
          </a:p>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lang="en-US" sz="2800" baseline="0" dirty="0" err="1">
                <a:latin typeface="Times New Roman" panose="02020603050405020304" pitchFamily="18" charset="0"/>
              </a:rPr>
              <a:t>Nêu</a:t>
            </a:r>
            <a:r>
              <a:rPr lang="en-US" sz="2800" dirty="0">
                <a:latin typeface="Times New Roman" panose="02020603050405020304" pitchFamily="18" charset="0"/>
              </a:rPr>
              <a:t> </a:t>
            </a:r>
            <a:r>
              <a:rPr lang="en-US" sz="2800" dirty="0" err="1">
                <a:latin typeface="Times New Roman" panose="02020603050405020304" pitchFamily="18" charset="0"/>
              </a:rPr>
              <a:t>được</a:t>
            </a:r>
            <a:r>
              <a:rPr lang="en-US" sz="2800" dirty="0">
                <a:latin typeface="Times New Roman" panose="02020603050405020304" pitchFamily="18" charset="0"/>
              </a:rPr>
              <a:t> </a:t>
            </a:r>
            <a:r>
              <a:rPr lang="en-US" sz="2800" dirty="0" err="1">
                <a:latin typeface="Times New Roman" panose="02020603050405020304" pitchFamily="18" charset="0"/>
              </a:rPr>
              <a:t>cách</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những</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đó</a:t>
            </a:r>
            <a:r>
              <a:rPr lang="en-US" sz="2800" dirty="0">
                <a:latin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
                <a:srgbClr val="000000"/>
              </a:buClr>
              <a:buSzTx/>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Thực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hiện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được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một</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số</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việc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tự</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phục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vụ</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phù</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hợp</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với</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lứa</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tuổi</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33" name="TextBox 32">
            <a:extLst>
              <a:ext uri="{FF2B5EF4-FFF2-40B4-BE49-F238E27FC236}">
                <a16:creationId xmlns:a16="http://schemas.microsoft.com/office/drawing/2014/main" id="{235F6F12-CCEE-452A-A579-1E14567FB943}"/>
              </a:ext>
            </a:extLst>
          </p:cNvPr>
          <p:cNvSpPr txBox="1"/>
          <p:nvPr/>
        </p:nvSpPr>
        <p:spPr>
          <a:xfrm>
            <a:off x="1690555" y="980239"/>
            <a:ext cx="5640705" cy="556976"/>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00792" rtl="0" eaLnBrk="1" fontAlgn="auto" latinLnBrk="0" hangingPunct="1">
              <a:lnSpc>
                <a:spcPct val="100000"/>
              </a:lnSpc>
              <a:spcBef>
                <a:spcPts val="0"/>
              </a:spcBef>
              <a:spcAft>
                <a:spcPts val="0"/>
              </a:spcAft>
              <a:buClrTx/>
              <a:buSzTx/>
              <a:buFont typeface="Arial"/>
              <a:buNone/>
              <a:tabLst/>
              <a:defRPr/>
            </a:pPr>
            <a:r>
              <a:rPr kumimoji="0" lang="en-US" sz="3158" b="1" i="0" u="none" strike="noStrike" kern="1200" cap="none" spc="0" normalizeH="0" baseline="0" noProof="0" dirty="0">
                <a:ln>
                  <a:noFill/>
                </a:ln>
                <a:solidFill>
                  <a:srgbClr val="00206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sym typeface="Arial"/>
              </a:rPr>
              <a:t>YÊU CẦU CẦN ĐẠT</a:t>
            </a:r>
          </a:p>
        </p:txBody>
      </p:sp>
    </p:spTree>
    <p:extLst>
      <p:ext uri="{BB962C8B-B14F-4D97-AF65-F5344CB8AC3E}">
        <p14:creationId xmlns:p14="http://schemas.microsoft.com/office/powerpoint/2010/main" val="2394608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0" presetClass="path" presetSubtype="0" accel="50000" decel="50000" fill="hold" nodeType="withEffect">
                                  <p:stCondLst>
                                    <p:cond delay="0"/>
                                  </p:stCondLst>
                                  <p:childTnLst>
                                    <p:animMotion origin="layout" path="M 0.86389 0.85926 L 0.86389 0.85957 C 0.86134 0.86296 0.85857 0.86728 0.85556 0.87006 C 0.85417 0.8713 0.85255 0.87161 0.8507 0.87191 C 0.84514 0.87407 0.84005 0.875 0.83449 0.87654 L 0.79283 0.87407 C 0.78889 0.87377 0.78519 0.87346 0.78171 0.87191 C 0.78033 0.87161 0.77963 0.86852 0.77847 0.8679 C 0.77477 0.86574 0.77107 0.86512 0.76759 0.86358 C 0.75833 0.85988 0.76713 0.86265 0.7544 0.85926 C 0.74699 0.85494 0.75463 0.85926 0.74144 0.85309 C 0.73565 0.85031 0.72917 0.84661 0.72361 0.84444 C 0.72014 0.84352 0.71713 0.84321 0.71412 0.84228 C 0.71158 0.84198 0.70949 0.84105 0.70671 0.84043 C 0.70208 0.83765 0.69722 0.83395 0.69259 0.83179 C 0.68727 0.82932 0.68079 0.82716 0.6757 0.82346 C 0.67014 0.81914 0.66945 0.8179 0.66505 0.81265 C 0.66065 0.78117 0.6632 0.80216 0.66505 0.73025 C 0.66505 0.72593 0.66597 0.72191 0.6662 0.71759 C 0.66806 0.69568 0.66783 0.68395 0.66898 0.66049 C 0.67083 0.61019 0.66898 0.66111 0.67107 0.62654 C 0.67153 0.61883 0.67176 0.6108 0.67245 0.60309 C 0.67269 0.58364 0.67361 0.56358 0.67361 0.54414 C 0.67361 0.54136 0.67523 0.48673 0.67107 0.46358 C 0.67037 0.45988 0.66968 0.45617 0.66898 0.45309 C 0.66806 0.44969 0.6662 0.44722 0.66505 0.44444 C 0.66435 0.44043 0.66412 0.4358 0.66273 0.43179 C 0.66065 0.42562 0.65764 0.42068 0.65579 0.41482 C 0.65486 0.41265 0.6544 0.41049 0.65324 0.40864 C 0.65162 0.40556 0.65046 0.40247 0.64838 0.4 C 0.64699 0.39815 0.64537 0.39753 0.64375 0.39599 C 0.64213 0.39414 0.64097 0.39105 0.63889 0.38951 C 0.63681 0.38765 0.63426 0.38673 0.63195 0.38519 C 0.62963 0.38395 0.62801 0.3821 0.6257 0.38117 C 0.61945 0.37685 0.61945 0.37716 0.61412 0.37469 C 0.60208 0.3642 0.61713 0.37716 0.60347 0.36636 C 0.60162 0.36482 0.60046 0.36265 0.59838 0.36204 C 0.59514 0.36049 0.59144 0.36019 0.58773 0.35988 C 0.55116 0.35494 0.58102 0.36049 0.55671 0.35556 C 0.54908 0.35617 0.51713 0.35679 0.50347 0.35988 C 0.50208 0.36019 0.5007 0.36142 0.49977 0.36204 C 0.49745 0.36296 0.49514 0.36358 0.49283 0.3642 C 0.48241 0.36698 0.48495 0.36605 0.47361 0.36821 L 0.46412 0.37037 C 0.45185 0.36914 0.43935 0.36914 0.42732 0.36636 C 0.42431 0.36543 0.42153 0.36173 0.41898 0.35988 C 0.41644 0.35803 0.41412 0.3571 0.41181 0.35556 L 0.40463 0.3429 C 0.40347 0.34074 0.40232 0.33858 0.40093 0.33673 C 0.39769 0.33241 0.39468 0.32778 0.3912 0.32377 C 0.39005 0.32253 0.38889 0.32099 0.38773 0.31975 C 0.38634 0.31759 0.38449 0.31512 0.38287 0.31327 C 0.38171 0.31173 0.37963 0.3108 0.37824 0.30895 C 0.37708 0.30772 0.3757 0.30617 0.37477 0.30494 C 0.37338 0.3037 0.37245 0.3034 0.37107 0.30247 C 0.3669 0.3 0.36343 0.29599 0.35926 0.29414 C 0.35602 0.2929 0.35255 0.29198 0.34977 0.29012 C 0.32107 0.27161 0.34167 0.28117 0.32847 0.27531 C 0.32685 0.27284 0.32454 0.27161 0.32338 0.26883 C 0.32245 0.26728 0.32292 0.26451 0.32222 0.26265 C 0.32153 0.25988 0.31991 0.25803 0.31875 0.25617 L 0.3162 0.24321 C 0.31574 0.24136 0.31551 0.2392 0.31528 0.23704 L 0.31389 0.2284 C 0.31343 0.22161 0.31366 0.2142 0.31296 0.20741 C 0.31227 0.20401 0.31019 0.20216 0.30903 0.19877 C 0.30185 0.17654 0.31736 0.21482 0.3044 0.18395 C 0.30208 0.17191 0.30486 0.18272 0.29861 0.17161 C 0.29445 0.1642 0.29398 0.15833 0.28912 0.15247 C 0.28796 0.15123 0.28634 0.15123 0.28565 0.15031 C 0.28333 0.14846 0.28148 0.14568 0.2794 0.14414 C 0.27708 0.14228 0.27454 0.14136 0.27222 0.13951 C 0.27037 0.13858 0.26505 0.13457 0.26273 0.13333 C 0.26065 0.13241 0.25857 0.1321 0.25695 0.13117 C 0.24653 0.1321 0.23588 0.13179 0.22593 0.13333 C 0.22269 0.13395 0.21968 0.13704 0.21644 0.13765 L 0.20463 0.13951 C 0.20139 0.14043 0.19815 0.14136 0.19514 0.14198 C 0.19028 0.14259 0.18565 0.14321 0.18079 0.14414 C 0.17917 0.14475 0.17755 0.14506 0.17593 0.14599 C 0.17477 0.14661 0.17361 0.14784 0.17245 0.14815 C 0.17037 0.14907 0.16829 0.14969 0.16644 0.15031 C 0.15833 0.15741 0.15764 0.15895 0.14514 0.16296 C 0.13982 0.16451 0.13472 0.16451 0.1294 0.16512 C 0.10093 0.16944 0.13727 0.16605 0.08542 0.16914 C 0.0838 0.17006 0.08218 0.17099 0.08079 0.17161 C 0.05972 0.17562 0.07014 0.17006 0.06042 0.17562 C 0.05046 0.175 0.04051 0.17623 0.03079 0.17346 C 0.0294 0.17315 0.0294 0.16883 0.02847 0.16728 C 0.02732 0.16574 0.02593 0.16574 0.02477 0.16512 C 0.02245 0.1534 0.02477 0.16389 0.0213 0.15247 C 0.01898 0.14506 0.01898 0.14475 0.01759 0.13765 C 0.01713 0.11728 0.0169 0.09661 0.01644 0.07623 C 0.0162 0.06698 0.01597 0.05772 0.01528 0.04846 C 0.01505 0.04661 0.01482 0.04414 0.01412 0.04228 C 0.01343 0.04043 0.0125 0.03951 0.01181 0.03827 L 0.01528 0.03827 " pathEditMode="relative" rAng="0" ptsTypes="AAAAAAAAAAAAAAAAAAAAAAAAAAAAAAAAAAAAAAAAAAAAAAAAAAAAAAAAAAAAAAAAAAAAAAAAAAAAAAAAAAAAAAAAAAAAAAAAA">
                                      <p:cBhvr>
                                        <p:cTn id="19" dur="2000" fill="hold"/>
                                        <p:tgtEl>
                                          <p:spTgt spid="39"/>
                                        </p:tgtEl>
                                        <p:attrNameLst>
                                          <p:attrName>ppt_x</p:attrName>
                                          <p:attrName>ppt_y</p:attrName>
                                        </p:attrNameLst>
                                      </p:cBhvr>
                                      <p:rCtr x="-42593" y="-40185"/>
                                    </p:animMotion>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750" fill="hold"/>
                                        <p:tgtEl>
                                          <p:spTgt spid="40"/>
                                        </p:tgtEl>
                                        <p:attrNameLst>
                                          <p:attrName>ppt_w</p:attrName>
                                        </p:attrNameLst>
                                      </p:cBhvr>
                                      <p:tavLst>
                                        <p:tav tm="0">
                                          <p:val>
                                            <p:fltVal val="0"/>
                                          </p:val>
                                        </p:tav>
                                        <p:tav tm="100000">
                                          <p:val>
                                            <p:strVal val="#ppt_w"/>
                                          </p:val>
                                        </p:tav>
                                      </p:tavLst>
                                    </p:anim>
                                    <p:anim calcmode="lin" valueType="num">
                                      <p:cBhvr>
                                        <p:cTn id="23" dur="750" fill="hold"/>
                                        <p:tgtEl>
                                          <p:spTgt spid="40"/>
                                        </p:tgtEl>
                                        <p:attrNameLst>
                                          <p:attrName>ppt_h</p:attrName>
                                        </p:attrNameLst>
                                      </p:cBhvr>
                                      <p:tavLst>
                                        <p:tav tm="0">
                                          <p:val>
                                            <p:fltVal val="0"/>
                                          </p:val>
                                        </p:tav>
                                        <p:tav tm="100000">
                                          <p:val>
                                            <p:strVal val="#ppt_h"/>
                                          </p:val>
                                        </p:tav>
                                      </p:tavLst>
                                    </p:anim>
                                    <p:animEffect transition="in" filter="fade">
                                      <p:cBhvr>
                                        <p:cTn id="24" dur="750"/>
                                        <p:tgtEl>
                                          <p:spTgt spid="40"/>
                                        </p:tgtEl>
                                      </p:cBhvr>
                                    </p:animEffect>
                                  </p:childTnLst>
                                </p:cTn>
                              </p:par>
                              <p:par>
                                <p:cTn id="25" presetID="53"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750" fill="hold"/>
                                        <p:tgtEl>
                                          <p:spTgt spid="41"/>
                                        </p:tgtEl>
                                        <p:attrNameLst>
                                          <p:attrName>ppt_w</p:attrName>
                                        </p:attrNameLst>
                                      </p:cBhvr>
                                      <p:tavLst>
                                        <p:tav tm="0">
                                          <p:val>
                                            <p:fltVal val="0"/>
                                          </p:val>
                                        </p:tav>
                                        <p:tav tm="100000">
                                          <p:val>
                                            <p:strVal val="#ppt_w"/>
                                          </p:val>
                                        </p:tav>
                                      </p:tavLst>
                                    </p:anim>
                                    <p:anim calcmode="lin" valueType="num">
                                      <p:cBhvr>
                                        <p:cTn id="28" dur="750" fill="hold"/>
                                        <p:tgtEl>
                                          <p:spTgt spid="41"/>
                                        </p:tgtEl>
                                        <p:attrNameLst>
                                          <p:attrName>ppt_h</p:attrName>
                                        </p:attrNameLst>
                                      </p:cBhvr>
                                      <p:tavLst>
                                        <p:tav tm="0">
                                          <p:val>
                                            <p:fltVal val="0"/>
                                          </p:val>
                                        </p:tav>
                                        <p:tav tm="100000">
                                          <p:val>
                                            <p:strVal val="#ppt_h"/>
                                          </p:val>
                                        </p:tav>
                                      </p:tavLst>
                                    </p:anim>
                                    <p:animEffect transition="in" filter="fade">
                                      <p:cBhvr>
                                        <p:cTn id="29" dur="75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750" fill="hold"/>
                                        <p:tgtEl>
                                          <p:spTgt spid="42"/>
                                        </p:tgtEl>
                                        <p:attrNameLst>
                                          <p:attrName>ppt_w</p:attrName>
                                        </p:attrNameLst>
                                      </p:cBhvr>
                                      <p:tavLst>
                                        <p:tav tm="0">
                                          <p:val>
                                            <p:fltVal val="0"/>
                                          </p:val>
                                        </p:tav>
                                        <p:tav tm="100000">
                                          <p:val>
                                            <p:strVal val="#ppt_w"/>
                                          </p:val>
                                        </p:tav>
                                      </p:tavLst>
                                    </p:anim>
                                    <p:anim calcmode="lin" valueType="num">
                                      <p:cBhvr>
                                        <p:cTn id="33" dur="750" fill="hold"/>
                                        <p:tgtEl>
                                          <p:spTgt spid="42"/>
                                        </p:tgtEl>
                                        <p:attrNameLst>
                                          <p:attrName>ppt_h</p:attrName>
                                        </p:attrNameLst>
                                      </p:cBhvr>
                                      <p:tavLst>
                                        <p:tav tm="0">
                                          <p:val>
                                            <p:fltVal val="0"/>
                                          </p:val>
                                        </p:tav>
                                        <p:tav tm="100000">
                                          <p:val>
                                            <p:strVal val="#ppt_h"/>
                                          </p:val>
                                        </p:tav>
                                      </p:tavLst>
                                    </p:anim>
                                    <p:animEffect transition="in" filter="fade">
                                      <p:cBhvr>
                                        <p:cTn id="34" dur="750"/>
                                        <p:tgtEl>
                                          <p:spTgt spid="42"/>
                                        </p:tgtEl>
                                      </p:cBhvr>
                                    </p:animEffect>
                                  </p:childTnLst>
                                </p:cTn>
                              </p:par>
                              <p:par>
                                <p:cTn id="35" presetID="3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800" decel="100000"/>
                                        <p:tgtEl>
                                          <p:spTgt spid="37"/>
                                        </p:tgtEl>
                                      </p:cBhvr>
                                    </p:animEffect>
                                    <p:anim calcmode="lin" valueType="num">
                                      <p:cBhvr>
                                        <p:cTn id="38" dur="800" decel="100000" fill="hold"/>
                                        <p:tgtEl>
                                          <p:spTgt spid="37"/>
                                        </p:tgtEl>
                                        <p:attrNameLst>
                                          <p:attrName>style.rotation</p:attrName>
                                        </p:attrNameLst>
                                      </p:cBhvr>
                                      <p:tavLst>
                                        <p:tav tm="0">
                                          <p:val>
                                            <p:fltVal val="-90"/>
                                          </p:val>
                                        </p:tav>
                                        <p:tav tm="100000">
                                          <p:val>
                                            <p:fltVal val="0"/>
                                          </p:val>
                                        </p:tav>
                                      </p:tavLst>
                                    </p:anim>
                                    <p:anim calcmode="lin" valueType="num">
                                      <p:cBhvr>
                                        <p:cTn id="39" dur="800" decel="100000" fill="hold"/>
                                        <p:tgtEl>
                                          <p:spTgt spid="37"/>
                                        </p:tgtEl>
                                        <p:attrNameLst>
                                          <p:attrName>ppt_x</p:attrName>
                                        </p:attrNameLst>
                                      </p:cBhvr>
                                      <p:tavLst>
                                        <p:tav tm="0">
                                          <p:val>
                                            <p:strVal val="#ppt_x+0.4"/>
                                          </p:val>
                                        </p:tav>
                                        <p:tav tm="100000">
                                          <p:val>
                                            <p:strVal val="#ppt_x-0.05"/>
                                          </p:val>
                                        </p:tav>
                                      </p:tavLst>
                                    </p:anim>
                                    <p:anim calcmode="lin" valueType="num">
                                      <p:cBhvr>
                                        <p:cTn id="40" dur="800" decel="100000" fill="hold"/>
                                        <p:tgtEl>
                                          <p:spTgt spid="3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43" presetID="22" presetClass="entr" presetSubtype="4" fill="hold" nodeType="withEffect">
                                  <p:stCondLst>
                                    <p:cond delay="100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1000"/>
                                        <p:tgtEl>
                                          <p:spTgt spid="45"/>
                                        </p:tgtEl>
                                      </p:cBhvr>
                                    </p:animEffect>
                                  </p:childTnLst>
                                </p:cTn>
                              </p:par>
                              <p:par>
                                <p:cTn id="46" presetID="22" presetClass="entr" presetSubtype="4" fill="hold" nodeType="withEffect">
                                  <p:stCondLst>
                                    <p:cond delay="100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42" presetClass="entr" presetSubtype="0" fill="hold" grpId="0" nodeType="withEffect" nodePh="1">
                                  <p:stCondLst>
                                    <p:cond delay="0"/>
                                  </p:stCondLst>
                                  <p:endCondLst>
                                    <p:cond evt="begin" delay="0">
                                      <p:tn val="52"/>
                                    </p:cond>
                                  </p:end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67" y="231955"/>
            <a:ext cx="819264" cy="905001"/>
          </a:xfrm>
          <a:prstGeom prst="rect">
            <a:avLst/>
          </a:prstGeom>
        </p:spPr>
      </p:pic>
      <p:sp>
        <p:nvSpPr>
          <p:cNvPr id="3" name="TextBox 2">
            <a:extLst>
              <a:ext uri="{FF2B5EF4-FFF2-40B4-BE49-F238E27FC236}">
                <a16:creationId xmlns:a16="http://schemas.microsoft.com/office/drawing/2014/main" id="{2C60BB4B-C1C6-4CBB-801E-3669789B156E}"/>
              </a:ext>
            </a:extLst>
          </p:cNvPr>
          <p:cNvSpPr txBox="1"/>
          <p:nvPr/>
        </p:nvSpPr>
        <p:spPr>
          <a:xfrm>
            <a:off x="393894" y="563718"/>
            <a:ext cx="8750105" cy="2055178"/>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latin typeface="Times New Roman" panose="02020603050405020304" pitchFamily="18" charset="0"/>
                <a:cs typeface="Times New Roman" panose="02020603050405020304" pitchFamily="18" charset="0"/>
              </a:rPr>
              <a:t>Hoạt</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động</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giáo</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dục</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theo</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chủ</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đề</a:t>
            </a:r>
            <a:endParaRPr lang="en-US" sz="2400" b="1" dirty="0">
              <a:solidFill>
                <a:srgbClr val="FF7C0A"/>
              </a:solidFill>
              <a:latin typeface="Times New Roman" panose="02020603050405020304" pitchFamily="18" charset="0"/>
              <a:cs typeface="Times New Roman" panose="02020603050405020304" pitchFamily="18" charset="0"/>
            </a:endParaRPr>
          </a:p>
          <a:p>
            <a:pPr>
              <a:lnSpc>
                <a:spcPct val="150000"/>
              </a:lnSpc>
            </a:pPr>
            <a:r>
              <a:rPr lang="en-US" sz="2400" dirty="0">
                <a:solidFill>
                  <a:schemeClr val="tx2">
                    <a:lumMod val="10000"/>
                  </a:schemeClr>
                </a:solidFill>
                <a:latin typeface="Times New Roman" panose="02020603050405020304" pitchFamily="18" charset="0"/>
                <a:cs typeface="Times New Roman" panose="02020603050405020304" pitchFamily="18" charset="0"/>
              </a:rPr>
              <a:t>1. Nghe </a:t>
            </a:r>
            <a:r>
              <a:rPr lang="vi-VN" sz="2400" dirty="0">
                <a:solidFill>
                  <a:schemeClr val="tx2">
                    <a:lumMod val="10000"/>
                  </a:schemeClr>
                </a:solidFill>
                <a:latin typeface="Times New Roman" panose="02020603050405020304" pitchFamily="18" charset="0"/>
                <a:cs typeface="Times New Roman" panose="02020603050405020304" pitchFamily="18" charset="0"/>
              </a:rPr>
              <a:t>và thảo luận về câu chuyện </a:t>
            </a:r>
            <a:r>
              <a:rPr lang="vi-VN" sz="2400" i="1" dirty="0">
                <a:solidFill>
                  <a:schemeClr val="tx2">
                    <a:lumMod val="10000"/>
                  </a:schemeClr>
                </a:solidFill>
                <a:latin typeface="Times New Roman" panose="02020603050405020304" pitchFamily="18" charset="0"/>
                <a:cs typeface="Times New Roman" panose="02020603050405020304" pitchFamily="18" charset="0"/>
              </a:rPr>
              <a:t>Bạn nhỏ hay gọi “Mẹ ơi!”.</a:t>
            </a:r>
          </a:p>
          <a:p>
            <a:pPr marL="342900" indent="-342900">
              <a:lnSpc>
                <a:spcPct val="150000"/>
              </a:lnSpc>
              <a:buFontTx/>
              <a:buChar char="-"/>
            </a:pPr>
            <a:r>
              <a:rPr lang="vi-VN" sz="2400" dirty="0">
                <a:solidFill>
                  <a:schemeClr val="tx2">
                    <a:lumMod val="10000"/>
                  </a:schemeClr>
                </a:solidFill>
                <a:latin typeface="Times New Roman" panose="02020603050405020304" pitchFamily="18" charset="0"/>
                <a:cs typeface="Times New Roman" panose="02020603050405020304" pitchFamily="18" charset="0"/>
              </a:rPr>
              <a:t>Nghe kể chuyện.</a:t>
            </a:r>
          </a:p>
          <a:p>
            <a:pPr>
              <a:lnSpc>
                <a:spcPct val="150000"/>
              </a:lnSpc>
            </a:pPr>
            <a:endParaRPr lang="vi-VN" sz="24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2414616-F0D1-446A-82F2-996EB772F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3430"/>
          <a:stretch/>
        </p:blipFill>
        <p:spPr>
          <a:xfrm>
            <a:off x="721273" y="2159095"/>
            <a:ext cx="7701453" cy="1934440"/>
          </a:xfrm>
          <a:prstGeom prst="rect">
            <a:avLst/>
          </a:prstGeom>
        </p:spPr>
      </p:pic>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1E5756C-9D36-4C12-8C03-C6A6202447E0}"/>
              </a:ext>
            </a:extLst>
          </p:cNvPr>
          <p:cNvGrpSpPr/>
          <p:nvPr/>
        </p:nvGrpSpPr>
        <p:grpSpPr>
          <a:xfrm rot="20800665">
            <a:off x="269289" y="149870"/>
            <a:ext cx="3279956" cy="1661227"/>
            <a:chOff x="1484555" y="2936836"/>
            <a:chExt cx="4098663" cy="1840231"/>
          </a:xfrm>
        </p:grpSpPr>
        <p:sp>
          <p:nvSpPr>
            <p:cNvPr id="34" name="Explosion: 8 Points 33">
              <a:extLst>
                <a:ext uri="{FF2B5EF4-FFF2-40B4-BE49-F238E27FC236}">
                  <a16:creationId xmlns:a16="http://schemas.microsoft.com/office/drawing/2014/main" id="{3950AB11-4E9F-4D26-8707-664712C57BDA}"/>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35" name="TextBox 34">
              <a:extLst>
                <a:ext uri="{FF2B5EF4-FFF2-40B4-BE49-F238E27FC236}">
                  <a16:creationId xmlns:a16="http://schemas.microsoft.com/office/drawing/2014/main" id="{7422D4F6-CA8F-4ABA-B006-3D61A3E1875B}"/>
                </a:ext>
              </a:extLst>
            </p:cNvPr>
            <p:cNvSpPr txBox="1"/>
            <p:nvPr/>
          </p:nvSpPr>
          <p:spPr>
            <a:xfrm>
              <a:off x="2065076" y="3595341"/>
              <a:ext cx="29376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UTM Cookies" panose="02040603050506020204" pitchFamily="18" charset="0"/>
                </a:rPr>
                <a:t>THẢO LUẬN</a:t>
              </a:r>
              <a:endParaRPr kumimoji="0" lang="en-US" sz="2800" b="0" i="0" u="none" strike="noStrike" kern="0" cap="none" spc="0" normalizeH="0" baseline="0" noProof="0" dirty="0">
                <a:ln>
                  <a:noFill/>
                </a:ln>
                <a:solidFill>
                  <a:srgbClr val="FF0000"/>
                </a:solidFill>
                <a:effectLst/>
                <a:uLnTx/>
                <a:uFillTx/>
                <a:latin typeface="UTM Cookies" panose="02040603050506020204" pitchFamily="18" charset="0"/>
              </a:endParaRPr>
            </a:p>
          </p:txBody>
        </p:sp>
      </p:grpSp>
      <p:sp>
        <p:nvSpPr>
          <p:cNvPr id="36" name="TextBox 35">
            <a:extLst>
              <a:ext uri="{FF2B5EF4-FFF2-40B4-BE49-F238E27FC236}">
                <a16:creationId xmlns:a16="http://schemas.microsoft.com/office/drawing/2014/main" id="{36C71FF1-20C9-4327-9AD4-9017A1AEE793}"/>
              </a:ext>
            </a:extLst>
          </p:cNvPr>
          <p:cNvSpPr txBox="1"/>
          <p:nvPr/>
        </p:nvSpPr>
        <p:spPr>
          <a:xfrm>
            <a:off x="3572540" y="378086"/>
            <a:ext cx="5263116" cy="830997"/>
          </a:xfrm>
          <a:prstGeom prst="rect">
            <a:avLst/>
          </a:prstGeom>
          <a:noFill/>
        </p:spPr>
        <p:txBody>
          <a:bodyPr wrap="square" rtlCol="0">
            <a:spAutoFit/>
          </a:bodyPr>
          <a:lstStyle/>
          <a:p>
            <a:r>
              <a:rPr lang="vi-VN" sz="2400" dirty="0">
                <a:latin typeface="+mj-lt"/>
              </a:rPr>
              <a:t>+ Em có nhận xét gì về bạn nhỏ trong câu chuyện trên?</a:t>
            </a:r>
          </a:p>
        </p:txBody>
      </p:sp>
      <p:grpSp>
        <p:nvGrpSpPr>
          <p:cNvPr id="40" name="Group 39">
            <a:extLst>
              <a:ext uri="{FF2B5EF4-FFF2-40B4-BE49-F238E27FC236}">
                <a16:creationId xmlns:a16="http://schemas.microsoft.com/office/drawing/2014/main" id="{26CF4192-5161-4BB3-B808-29F71B0F2D4D}"/>
              </a:ext>
            </a:extLst>
          </p:cNvPr>
          <p:cNvGrpSpPr/>
          <p:nvPr/>
        </p:nvGrpSpPr>
        <p:grpSpPr>
          <a:xfrm>
            <a:off x="6904519" y="816566"/>
            <a:ext cx="1611669" cy="1615484"/>
            <a:chOff x="6904519" y="816566"/>
            <a:chExt cx="1611669" cy="1615484"/>
          </a:xfrm>
        </p:grpSpPr>
        <p:pic>
          <p:nvPicPr>
            <p:cNvPr id="37" name="Picture 36">
              <a:extLst>
                <a:ext uri="{FF2B5EF4-FFF2-40B4-BE49-F238E27FC236}">
                  <a16:creationId xmlns:a16="http://schemas.microsoft.com/office/drawing/2014/main" id="{D3793DFF-8911-4645-A108-1443A668E5D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1441" r="35227" b="3430"/>
            <a:stretch/>
          </p:blipFill>
          <p:spPr>
            <a:xfrm>
              <a:off x="6962182" y="816566"/>
              <a:ext cx="1500624" cy="1615484"/>
            </a:xfrm>
            <a:prstGeom prst="rect">
              <a:avLst/>
            </a:prstGeom>
          </p:spPr>
        </p:pic>
        <p:sp>
          <p:nvSpPr>
            <p:cNvPr id="38" name="Oval 37">
              <a:extLst>
                <a:ext uri="{FF2B5EF4-FFF2-40B4-BE49-F238E27FC236}">
                  <a16:creationId xmlns:a16="http://schemas.microsoft.com/office/drawing/2014/main" id="{8347801B-2240-4477-AC11-B5E2E6B13569}"/>
                </a:ext>
              </a:extLst>
            </p:cNvPr>
            <p:cNvSpPr/>
            <p:nvPr/>
          </p:nvSpPr>
          <p:spPr>
            <a:xfrm>
              <a:off x="8277964" y="1254125"/>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a:extLst>
                <a:ext uri="{FF2B5EF4-FFF2-40B4-BE49-F238E27FC236}">
                  <a16:creationId xmlns:a16="http://schemas.microsoft.com/office/drawing/2014/main" id="{3DD3A9D0-A2D1-4A72-97C9-77F634BFADA4}"/>
                </a:ext>
              </a:extLst>
            </p:cNvPr>
            <p:cNvSpPr/>
            <p:nvPr/>
          </p:nvSpPr>
          <p:spPr>
            <a:xfrm>
              <a:off x="6904519" y="1130300"/>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1" name="TextBox 40">
            <a:extLst>
              <a:ext uri="{FF2B5EF4-FFF2-40B4-BE49-F238E27FC236}">
                <a16:creationId xmlns:a16="http://schemas.microsoft.com/office/drawing/2014/main" id="{1C6FC931-327B-43FB-B217-493944F6BD03}"/>
              </a:ext>
            </a:extLst>
          </p:cNvPr>
          <p:cNvSpPr txBox="1"/>
          <p:nvPr/>
        </p:nvSpPr>
        <p:spPr>
          <a:xfrm>
            <a:off x="2492775" y="1377950"/>
            <a:ext cx="4618172" cy="830997"/>
          </a:xfrm>
          <a:prstGeom prst="rect">
            <a:avLst/>
          </a:prstGeom>
          <a:noFill/>
        </p:spPr>
        <p:txBody>
          <a:bodyPr wrap="square" rtlCol="0">
            <a:spAutoFit/>
          </a:bodyPr>
          <a:lstStyle/>
          <a:p>
            <a:r>
              <a:rPr lang="vi-VN" sz="2400" dirty="0">
                <a:solidFill>
                  <a:srgbClr val="FF0000"/>
                </a:solidFill>
                <a:sym typeface="Wingdings" panose="05000000000000000000" pitchFamily="2" charset="2"/>
              </a:rPr>
              <a:t> </a:t>
            </a:r>
            <a:r>
              <a:rPr lang="vi-VN" sz="2400" dirty="0">
                <a:solidFill>
                  <a:srgbClr val="FF0000"/>
                </a:solidFill>
                <a:latin typeface="+mj-lt"/>
                <a:sym typeface="Wingdings" panose="05000000000000000000" pitchFamily="2" charset="2"/>
              </a:rPr>
              <a:t>Bạn nhỏ chưa tự giác làm được những việc có thể tự làm.</a:t>
            </a:r>
            <a:endParaRPr lang="vi-VN" sz="2400" dirty="0">
              <a:solidFill>
                <a:srgbClr val="FF0000"/>
              </a:solidFill>
              <a:latin typeface="+mj-lt"/>
            </a:endParaRPr>
          </a:p>
        </p:txBody>
      </p:sp>
      <p:sp>
        <p:nvSpPr>
          <p:cNvPr id="42" name="TextBox 41">
            <a:extLst>
              <a:ext uri="{FF2B5EF4-FFF2-40B4-BE49-F238E27FC236}">
                <a16:creationId xmlns:a16="http://schemas.microsoft.com/office/drawing/2014/main" id="{63317454-4D29-4759-A5E8-B9D74CC09124}"/>
              </a:ext>
            </a:extLst>
          </p:cNvPr>
          <p:cNvSpPr txBox="1"/>
          <p:nvPr/>
        </p:nvSpPr>
        <p:spPr>
          <a:xfrm>
            <a:off x="515015" y="2401908"/>
            <a:ext cx="5263116" cy="461665"/>
          </a:xfrm>
          <a:prstGeom prst="rect">
            <a:avLst/>
          </a:prstGeom>
          <a:noFill/>
        </p:spPr>
        <p:txBody>
          <a:bodyPr wrap="square" rtlCol="0">
            <a:spAutoFit/>
          </a:bodyPr>
          <a:lstStyle/>
          <a:p>
            <a:r>
              <a:rPr lang="vi-VN" sz="2400" dirty="0"/>
              <a:t>+ </a:t>
            </a:r>
            <a:r>
              <a:rPr lang="vi-VN" sz="2400" dirty="0">
                <a:latin typeface="+mj-lt"/>
              </a:rPr>
              <a:t>Em có lời khuyên gì cho bạn ấy?</a:t>
            </a:r>
          </a:p>
        </p:txBody>
      </p:sp>
      <p:pic>
        <p:nvPicPr>
          <p:cNvPr id="43" name="Picture 2">
            <a:extLst>
              <a:ext uri="{FF2B5EF4-FFF2-40B4-BE49-F238E27FC236}">
                <a16:creationId xmlns:a16="http://schemas.microsoft.com/office/drawing/2014/main" id="{6356B5CE-4BCE-474B-B73B-D2E7A6A9EB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015" y="2863573"/>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44" name="Speech Bubble: Rectangle with Corners Rounded 43">
            <a:extLst>
              <a:ext uri="{FF2B5EF4-FFF2-40B4-BE49-F238E27FC236}">
                <a16:creationId xmlns:a16="http://schemas.microsoft.com/office/drawing/2014/main" id="{B3E138CA-310A-4AB1-B513-FF61FFE20A7F}"/>
              </a:ext>
            </a:extLst>
          </p:cNvPr>
          <p:cNvSpPr/>
          <p:nvPr/>
        </p:nvSpPr>
        <p:spPr>
          <a:xfrm>
            <a:off x="3267075" y="3124199"/>
            <a:ext cx="5361910" cy="1463361"/>
          </a:xfrm>
          <a:prstGeom prst="wedgeRoundRectCallout">
            <a:avLst>
              <a:gd name="adj1" fmla="val -67198"/>
              <a:gd name="adj2" fmla="val 2345"/>
              <a:gd name="adj3"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mj-lt"/>
              </a:rPr>
              <a:t>Em đã lớn, em cần biết tự làm những việc vừa sức để tự phục vụ cho bản thân mình. Như vậy sẽ tự lập hơn và không phải nhờ đến mẹ nhiều nữa nhé!</a:t>
            </a:r>
          </a:p>
        </p:txBody>
      </p:sp>
    </p:spTree>
    <p:extLst>
      <p:ext uri="{BB962C8B-B14F-4D97-AF65-F5344CB8AC3E}">
        <p14:creationId xmlns:p14="http://schemas.microsoft.com/office/powerpoint/2010/main" val="10612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en-US" sz="2400" dirty="0">
                <a:solidFill>
                  <a:schemeClr val="tx2">
                    <a:lumMod val="10000"/>
                  </a:schemeClr>
                </a:solidFill>
                <a:latin typeface="Times New Roman" panose="02020603050405020304" pitchFamily="18" charset="0"/>
                <a:cs typeface="Times New Roman" panose="02020603050405020304" pitchFamily="18" charset="0"/>
              </a:rPr>
              <a:t>2. </a:t>
            </a:r>
            <a:r>
              <a:rPr lang="vi-VN" sz="2400" dirty="0">
                <a:solidFill>
                  <a:schemeClr val="tx2">
                    <a:lumMod val="10000"/>
                  </a:schemeClr>
                </a:solidFill>
                <a:latin typeface="Times New Roman" panose="02020603050405020304" pitchFamily="18" charset="0"/>
                <a:cs typeface="Times New Roman" panose="02020603050405020304" pitchFamily="18" charset="0"/>
              </a:rPr>
              <a:t>Kể về những việc em nên tự làm để phục vụ bản thân.</a:t>
            </a:r>
          </a:p>
          <a:p>
            <a:pPr marL="342900" indent="-342900">
              <a:lnSpc>
                <a:spcPct val="150000"/>
              </a:lnSpc>
              <a:buFontTx/>
              <a:buChar char="-"/>
            </a:pPr>
            <a:r>
              <a:rPr lang="vi-VN" sz="2400" dirty="0">
                <a:solidFill>
                  <a:schemeClr val="tx2">
                    <a:lumMod val="10000"/>
                  </a:schemeClr>
                </a:solidFill>
                <a:latin typeface="Times New Roman" panose="02020603050405020304" pitchFamily="18" charset="0"/>
                <a:cs typeface="Times New Roman" panose="02020603050405020304" pitchFamily="18" charset="0"/>
              </a:rPr>
              <a:t>Liệt kê những việc em nên tự làm.</a:t>
            </a:r>
          </a:p>
          <a:p>
            <a:pPr marL="342900" indent="-342900">
              <a:lnSpc>
                <a:spcPct val="150000"/>
              </a:lnSpc>
              <a:buFontTx/>
              <a:buChar char="-"/>
            </a:pPr>
            <a:r>
              <a:rPr lang="vi-VN" sz="2400" dirty="0">
                <a:solidFill>
                  <a:schemeClr val="tx2">
                    <a:lumMod val="10000"/>
                  </a:schemeClr>
                </a:solidFill>
                <a:latin typeface="Times New Roman" panose="02020603050405020304" pitchFamily="18" charset="0"/>
                <a:cs typeface="Times New Roman" panose="02020603050405020304" pitchFamily="18" charset="0"/>
              </a:rPr>
              <a:t>Thảo luận về cách làm những việc đó.</a:t>
            </a:r>
            <a:endParaRPr lang="en-US" sz="24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C3082DF-D336-4D71-88C2-5A010CD5C71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264578" y="2018090"/>
            <a:ext cx="6614844" cy="2642810"/>
          </a:xfrm>
          <a:prstGeom prst="rect">
            <a:avLst/>
          </a:prstGeom>
        </p:spPr>
      </p:pic>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8004" cy="293492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250401" y="3275069"/>
            <a:ext cx="7406903" cy="1134700"/>
          </a:xfrm>
          <a:prstGeom prst="rect">
            <a:avLst/>
          </a:prstGeom>
          <a:noFill/>
          <a:ln>
            <a:noFill/>
          </a:ln>
        </p:spPr>
        <p:txBody>
          <a:bodyPr wrap="square">
            <a:prstTxWarp prst="textDoubleWave1">
              <a:avLst/>
            </a:prstTxWarp>
            <a:spAutoFit/>
          </a:bodyPr>
          <a:lstStyle/>
          <a:p>
            <a:pPr algn="ctr" defTabSz="914354">
              <a:lnSpc>
                <a:spcPct val="150000"/>
              </a:lnSpc>
              <a:defRPr/>
            </a:pPr>
            <a:r>
              <a:rPr lang="en-US" altLang="zh-CN" sz="405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Thảo</a:t>
            </a:r>
            <a:r>
              <a:rPr lang="en-US" altLang="zh-CN"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5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luận</a:t>
            </a:r>
            <a:r>
              <a:rPr lang="en-US" altLang="zh-CN"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5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405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5955157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02B4E-E1FE-4051-A317-BD60B17DBC6B}"/>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vi-VN" sz="2400" dirty="0">
                <a:solidFill>
                  <a:schemeClr val="tx2">
                    <a:lumMod val="10000"/>
                  </a:schemeClr>
                </a:solidFill>
                <a:latin typeface="+mj-lt"/>
              </a:rPr>
              <a:t>3. Chia sẻ về những việc em đã làm để tự phục vụ bản thân.</a:t>
            </a:r>
          </a:p>
          <a:p>
            <a:pPr marL="342900" indent="-342900">
              <a:lnSpc>
                <a:spcPct val="150000"/>
              </a:lnSpc>
              <a:buFontTx/>
              <a:buChar char="-"/>
            </a:pPr>
            <a:r>
              <a:rPr lang="vi-VN" sz="2400" dirty="0">
                <a:solidFill>
                  <a:schemeClr val="tx2">
                    <a:lumMod val="10000"/>
                  </a:schemeClr>
                </a:solidFill>
                <a:latin typeface="+mj-lt"/>
              </a:rPr>
              <a:t>Kể về những việc em đã làm.</a:t>
            </a:r>
          </a:p>
          <a:p>
            <a:pPr marL="342900" indent="-342900">
              <a:lnSpc>
                <a:spcPct val="150000"/>
              </a:lnSpc>
              <a:buFontTx/>
              <a:buChar char="-"/>
            </a:pPr>
            <a:r>
              <a:rPr lang="vi-VN" sz="2400" dirty="0">
                <a:solidFill>
                  <a:schemeClr val="tx2">
                    <a:lumMod val="10000"/>
                  </a:schemeClr>
                </a:solidFill>
                <a:latin typeface="+mj-lt"/>
              </a:rPr>
              <a:t>Nêu cảm xúc của em sau khi tự làm những việc đó.</a:t>
            </a:r>
            <a:endParaRPr lang="en-US" sz="2400" dirty="0">
              <a:solidFill>
                <a:schemeClr val="tx2">
                  <a:lumMod val="10000"/>
                </a:schemeClr>
              </a:solidFill>
              <a:latin typeface="+mj-lt"/>
            </a:endParaRPr>
          </a:p>
        </p:txBody>
      </p:sp>
      <p:pic>
        <p:nvPicPr>
          <p:cNvPr id="3" name="Picture 2">
            <a:extLst>
              <a:ext uri="{FF2B5EF4-FFF2-40B4-BE49-F238E27FC236}">
                <a16:creationId xmlns:a16="http://schemas.microsoft.com/office/drawing/2014/main" id="{820E6D80-A447-485B-B333-A9557AD1D0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65717" y="2018090"/>
            <a:ext cx="7268305" cy="2697954"/>
          </a:xfrm>
          <a:prstGeom prst="rect">
            <a:avLst/>
          </a:prstGeom>
        </p:spPr>
      </p:pic>
    </p:spTree>
    <p:extLst>
      <p:ext uri="{BB962C8B-B14F-4D97-AF65-F5344CB8AC3E}">
        <p14:creationId xmlns:p14="http://schemas.microsoft.com/office/powerpoint/2010/main" val="763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D0D475-4A2D-4B56-B8B2-366661C93F3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8175" y="1868194"/>
            <a:ext cx="2852617" cy="2852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F64424-6223-40E2-BAB7-B3D7C9C9A7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0682" y="2162497"/>
            <a:ext cx="19843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74C7C7-5532-4D76-B7B3-36F9D8DE7A5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6899"/>
          <a:stretch/>
        </p:blipFill>
        <p:spPr bwMode="auto">
          <a:xfrm>
            <a:off x="4774041" y="2278594"/>
            <a:ext cx="1708358" cy="2584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705B29-5EDF-44AD-B110-857B5592B4AA}"/>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91383" y="2010014"/>
            <a:ext cx="2852617" cy="285261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4E8D6778-3A6C-4B45-BA95-704D6736A187}"/>
              </a:ext>
            </a:extLst>
          </p:cNvPr>
          <p:cNvGrpSpPr/>
          <p:nvPr/>
        </p:nvGrpSpPr>
        <p:grpSpPr>
          <a:xfrm>
            <a:off x="533400" y="280868"/>
            <a:ext cx="8166100" cy="1573890"/>
            <a:chOff x="533400" y="280868"/>
            <a:chExt cx="8166100" cy="1573890"/>
          </a:xfrm>
        </p:grpSpPr>
        <p:grpSp>
          <p:nvGrpSpPr>
            <p:cNvPr id="35" name="Group 34">
              <a:extLst>
                <a:ext uri="{FF2B5EF4-FFF2-40B4-BE49-F238E27FC236}">
                  <a16:creationId xmlns:a16="http://schemas.microsoft.com/office/drawing/2014/main" id="{B99B1909-C75E-49CA-9C67-0EDED9685689}"/>
                </a:ext>
              </a:extLst>
            </p:cNvPr>
            <p:cNvGrpSpPr/>
            <p:nvPr/>
          </p:nvGrpSpPr>
          <p:grpSpPr>
            <a:xfrm>
              <a:off x="533400" y="280868"/>
              <a:ext cx="8166100" cy="1573890"/>
              <a:chOff x="533400" y="280868"/>
              <a:chExt cx="8166100" cy="1573890"/>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3400" y="280868"/>
                <a:ext cx="8166100" cy="1573890"/>
              </a:xfrm>
              <a:prstGeom prst="rect">
                <a:avLst/>
              </a:prstGeom>
            </p:spPr>
          </p:pic>
          <p:grpSp>
            <p:nvGrpSpPr>
              <p:cNvPr id="3" name="Group 2">
                <a:extLst>
                  <a:ext uri="{FF2B5EF4-FFF2-40B4-BE49-F238E27FC236}">
                    <a16:creationId xmlns:a16="http://schemas.microsoft.com/office/drawing/2014/main" id="{2839399F-16B6-4098-BACE-7D1D679A7514}"/>
                  </a:ext>
                </a:extLst>
              </p:cNvPr>
              <p:cNvGrpSpPr/>
              <p:nvPr/>
            </p:nvGrpSpPr>
            <p:grpSpPr>
              <a:xfrm>
                <a:off x="627538" y="345721"/>
                <a:ext cx="766258" cy="766106"/>
                <a:chOff x="-3602297" y="1528382"/>
                <a:chExt cx="3184284" cy="3183652"/>
              </a:xfrm>
            </p:grpSpPr>
            <p:grpSp>
              <p:nvGrpSpPr>
                <p:cNvPr id="4" name="Google Shape;212;p25">
                  <a:extLst>
                    <a:ext uri="{FF2B5EF4-FFF2-40B4-BE49-F238E27FC236}">
                      <a16:creationId xmlns:a16="http://schemas.microsoft.com/office/drawing/2014/main" id="{78F6ED20-7A8B-472D-98E8-6D9E767CFB6B}"/>
                    </a:ext>
                  </a:extLst>
                </p:cNvPr>
                <p:cNvGrpSpPr/>
                <p:nvPr/>
              </p:nvGrpSpPr>
              <p:grpSpPr>
                <a:xfrm rot="-668250">
                  <a:off x="-2862848" y="2161956"/>
                  <a:ext cx="849903" cy="571578"/>
                  <a:chOff x="6429375" y="2405775"/>
                  <a:chExt cx="528050" cy="355125"/>
                </a:xfrm>
              </p:grpSpPr>
              <p:sp>
                <p:nvSpPr>
                  <p:cNvPr id="27" name="Google Shape;213;p25">
                    <a:extLst>
                      <a:ext uri="{FF2B5EF4-FFF2-40B4-BE49-F238E27FC236}">
                        <a16:creationId xmlns:a16="http://schemas.microsoft.com/office/drawing/2014/main" id="{635DA797-6A0E-4504-8673-0FCAE7F31FDD}"/>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p25">
                    <a:extLst>
                      <a:ext uri="{FF2B5EF4-FFF2-40B4-BE49-F238E27FC236}">
                        <a16:creationId xmlns:a16="http://schemas.microsoft.com/office/drawing/2014/main" id="{39BA5BA4-7F48-4218-BF69-CC7ACEFA91AB}"/>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p25">
                    <a:extLst>
                      <a:ext uri="{FF2B5EF4-FFF2-40B4-BE49-F238E27FC236}">
                        <a16:creationId xmlns:a16="http://schemas.microsoft.com/office/drawing/2014/main" id="{8264C42E-53A4-451A-BC32-DCBD247136DE}"/>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p25">
                    <a:extLst>
                      <a:ext uri="{FF2B5EF4-FFF2-40B4-BE49-F238E27FC236}">
                        <a16:creationId xmlns:a16="http://schemas.microsoft.com/office/drawing/2014/main" id="{9A9B6D1D-43BF-4CF3-8E19-98A3AFCF768C}"/>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p25">
                    <a:extLst>
                      <a:ext uri="{FF2B5EF4-FFF2-40B4-BE49-F238E27FC236}">
                        <a16:creationId xmlns:a16="http://schemas.microsoft.com/office/drawing/2014/main" id="{D2EAA373-54C2-4622-ABD9-F8502B7A9EE8}"/>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p25">
                    <a:extLst>
                      <a:ext uri="{FF2B5EF4-FFF2-40B4-BE49-F238E27FC236}">
                        <a16:creationId xmlns:a16="http://schemas.microsoft.com/office/drawing/2014/main" id="{5A85EC9E-C712-43B7-950C-BB6894BA47AC}"/>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p25">
                    <a:extLst>
                      <a:ext uri="{FF2B5EF4-FFF2-40B4-BE49-F238E27FC236}">
                        <a16:creationId xmlns:a16="http://schemas.microsoft.com/office/drawing/2014/main" id="{4D710DBE-C860-4492-9932-A27D3B88BF0E}"/>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91;p33">
                  <a:extLst>
                    <a:ext uri="{FF2B5EF4-FFF2-40B4-BE49-F238E27FC236}">
                      <a16:creationId xmlns:a16="http://schemas.microsoft.com/office/drawing/2014/main" id="{3A8E9650-EF2C-4C47-8B44-C0499D3C51D6}"/>
                    </a:ext>
                  </a:extLst>
                </p:cNvPr>
                <p:cNvGrpSpPr/>
                <p:nvPr/>
              </p:nvGrpSpPr>
              <p:grpSpPr>
                <a:xfrm>
                  <a:off x="-3231929" y="3084851"/>
                  <a:ext cx="613895" cy="521910"/>
                  <a:chOff x="1168000" y="1750950"/>
                  <a:chExt cx="405425" cy="344700"/>
                </a:xfrm>
              </p:grpSpPr>
              <p:sp>
                <p:nvSpPr>
                  <p:cNvPr id="20" name="Google Shape;492;p33">
                    <a:extLst>
                      <a:ext uri="{FF2B5EF4-FFF2-40B4-BE49-F238E27FC236}">
                        <a16:creationId xmlns:a16="http://schemas.microsoft.com/office/drawing/2014/main" id="{4FB7EABA-9DD2-47A4-98CD-0188ACB3FAD8}"/>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3;p33">
                    <a:extLst>
                      <a:ext uri="{FF2B5EF4-FFF2-40B4-BE49-F238E27FC236}">
                        <a16:creationId xmlns:a16="http://schemas.microsoft.com/office/drawing/2014/main" id="{C561AA36-AF21-4D59-9F3D-943D6B1D1F71}"/>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4;p33">
                    <a:extLst>
                      <a:ext uri="{FF2B5EF4-FFF2-40B4-BE49-F238E27FC236}">
                        <a16:creationId xmlns:a16="http://schemas.microsoft.com/office/drawing/2014/main" id="{DAA65BAB-E5E0-4BFB-86C9-695B18B24DB0}"/>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5;p33">
                    <a:extLst>
                      <a:ext uri="{FF2B5EF4-FFF2-40B4-BE49-F238E27FC236}">
                        <a16:creationId xmlns:a16="http://schemas.microsoft.com/office/drawing/2014/main" id="{6CB3EC37-7D60-4D95-8540-8702D10D2064}"/>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6;p33">
                    <a:extLst>
                      <a:ext uri="{FF2B5EF4-FFF2-40B4-BE49-F238E27FC236}">
                        <a16:creationId xmlns:a16="http://schemas.microsoft.com/office/drawing/2014/main" id="{CF31EFA3-B652-4D43-9774-F3F0ABAC780C}"/>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p33">
                    <a:extLst>
                      <a:ext uri="{FF2B5EF4-FFF2-40B4-BE49-F238E27FC236}">
                        <a16:creationId xmlns:a16="http://schemas.microsoft.com/office/drawing/2014/main" id="{2A72BAFC-243E-45C2-BD17-63E5B6772418}"/>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8;p33">
                    <a:extLst>
                      <a:ext uri="{FF2B5EF4-FFF2-40B4-BE49-F238E27FC236}">
                        <a16:creationId xmlns:a16="http://schemas.microsoft.com/office/drawing/2014/main" id="{42E335DA-7BAF-4778-B49E-7B36825ADD01}"/>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603;p35">
                  <a:extLst>
                    <a:ext uri="{FF2B5EF4-FFF2-40B4-BE49-F238E27FC236}">
                      <a16:creationId xmlns:a16="http://schemas.microsoft.com/office/drawing/2014/main" id="{51306362-9D8D-4F66-8A6B-3A0E8B111ECA}"/>
                    </a:ext>
                  </a:extLst>
                </p:cNvPr>
                <p:cNvGrpSpPr/>
                <p:nvPr/>
              </p:nvGrpSpPr>
              <p:grpSpPr>
                <a:xfrm>
                  <a:off x="-2211960" y="3059607"/>
                  <a:ext cx="1056044" cy="547154"/>
                  <a:chOff x="1223650" y="2936500"/>
                  <a:chExt cx="625100" cy="323875"/>
                </a:xfrm>
              </p:grpSpPr>
              <p:sp>
                <p:nvSpPr>
                  <p:cNvPr id="14" name="Google Shape;604;p35">
                    <a:extLst>
                      <a:ext uri="{FF2B5EF4-FFF2-40B4-BE49-F238E27FC236}">
                        <a16:creationId xmlns:a16="http://schemas.microsoft.com/office/drawing/2014/main" id="{E37E1F26-882F-4FC4-966C-CFA5A90BCDEF}"/>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5;p35">
                    <a:extLst>
                      <a:ext uri="{FF2B5EF4-FFF2-40B4-BE49-F238E27FC236}">
                        <a16:creationId xmlns:a16="http://schemas.microsoft.com/office/drawing/2014/main" id="{4D00EA38-66E9-4486-A875-77DEDDB1273B}"/>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6;p35">
                    <a:extLst>
                      <a:ext uri="{FF2B5EF4-FFF2-40B4-BE49-F238E27FC236}">
                        <a16:creationId xmlns:a16="http://schemas.microsoft.com/office/drawing/2014/main" id="{FE8219F4-E4A3-4BA7-BC8A-8521B3AB395E}"/>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7;p35">
                    <a:extLst>
                      <a:ext uri="{FF2B5EF4-FFF2-40B4-BE49-F238E27FC236}">
                        <a16:creationId xmlns:a16="http://schemas.microsoft.com/office/drawing/2014/main" id="{A6C235AA-7CE5-431A-8CFC-4F420098FEC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8;p35">
                    <a:extLst>
                      <a:ext uri="{FF2B5EF4-FFF2-40B4-BE49-F238E27FC236}">
                        <a16:creationId xmlns:a16="http://schemas.microsoft.com/office/drawing/2014/main" id="{94690EA6-047B-48A5-9774-51DD9CBB63AE}"/>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5">
                    <a:extLst>
                      <a:ext uri="{FF2B5EF4-FFF2-40B4-BE49-F238E27FC236}">
                        <a16:creationId xmlns:a16="http://schemas.microsoft.com/office/drawing/2014/main" id="{AED71176-0918-4BC2-BC64-80CD6983D584}"/>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Oval 6">
                  <a:extLst>
                    <a:ext uri="{FF2B5EF4-FFF2-40B4-BE49-F238E27FC236}">
                      <a16:creationId xmlns:a16="http://schemas.microsoft.com/office/drawing/2014/main" id="{289E332A-302F-47BE-B818-993D2000556D}"/>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4F9C27DB-9E24-429F-AEA8-02BA7405A8EA}"/>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0ECDB8B9-79DC-41E9-A52E-1F6FBDAECA56}"/>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C0461CC-9843-4EDA-ACCA-A7F27C01F31C}"/>
                    </a:ext>
                  </a:extLst>
                </p:cNvPr>
                <p:cNvGrpSpPr/>
                <p:nvPr/>
              </p:nvGrpSpPr>
              <p:grpSpPr>
                <a:xfrm>
                  <a:off x="-2373102" y="2524096"/>
                  <a:ext cx="492747" cy="482717"/>
                  <a:chOff x="4307387" y="2033964"/>
                  <a:chExt cx="492747" cy="482717"/>
                </a:xfrm>
              </p:grpSpPr>
              <p:sp>
                <p:nvSpPr>
                  <p:cNvPr id="12" name="Rectangle 11">
                    <a:extLst>
                      <a:ext uri="{FF2B5EF4-FFF2-40B4-BE49-F238E27FC236}">
                        <a16:creationId xmlns:a16="http://schemas.microsoft.com/office/drawing/2014/main" id="{35432669-A392-47A7-85E2-D50F4C46659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DE146E-76DD-4DEB-83BC-0EA8FF3F3063}"/>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a:extLst>
                    <a:ext uri="{FF2B5EF4-FFF2-40B4-BE49-F238E27FC236}">
                      <a16:creationId xmlns:a16="http://schemas.microsoft.com/office/drawing/2014/main" id="{C47E22E3-082C-46BC-BEA0-E1B46C7812E4}"/>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54EEC395-BD3E-46C9-91D5-843BF564C4F6}"/>
                  </a:ext>
                </a:extLst>
              </p:cNvPr>
              <p:cNvSpPr/>
              <p:nvPr/>
            </p:nvSpPr>
            <p:spPr>
              <a:xfrm>
                <a:off x="1436527" y="571236"/>
                <a:ext cx="3108543" cy="579967"/>
              </a:xfrm>
              <a:prstGeom prst="rect">
                <a:avLst/>
              </a:prstGeom>
            </p:spPr>
            <p:txBody>
              <a:bodyPr wrap="none">
                <a:spAutoFit/>
              </a:bodyPr>
              <a:lstStyle/>
              <a:p>
                <a:pPr>
                  <a:lnSpc>
                    <a:spcPct val="150000"/>
                  </a:lnSpc>
                </a:pPr>
                <a:r>
                  <a:rPr lang="en-US" sz="2400" b="1" dirty="0" err="1">
                    <a:solidFill>
                      <a:srgbClr val="00A651"/>
                    </a:solidFill>
                    <a:latin typeface="Times New Roman" panose="02020603050405020304" pitchFamily="18" charset="0"/>
                    <a:cs typeface="Times New Roman" panose="02020603050405020304" pitchFamily="18" charset="0"/>
                  </a:rPr>
                  <a:t>Hoạt</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động</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sau</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giờ</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học</a:t>
                </a:r>
                <a:endParaRPr lang="en-US" sz="2400" b="1" dirty="0">
                  <a:solidFill>
                    <a:srgbClr val="00A651"/>
                  </a:solidFill>
                  <a:latin typeface="Times New Roman" panose="02020603050405020304" pitchFamily="18" charset="0"/>
                  <a:cs typeface="Times New Roman" panose="02020603050405020304" pitchFamily="18" charset="0"/>
                </a:endParaRPr>
              </a:p>
            </p:txBody>
          </p:sp>
        </p:grpSp>
        <p:sp>
          <p:nvSpPr>
            <p:cNvPr id="36" name="TextBox 35">
              <a:extLst>
                <a:ext uri="{FF2B5EF4-FFF2-40B4-BE49-F238E27FC236}">
                  <a16:creationId xmlns:a16="http://schemas.microsoft.com/office/drawing/2014/main" id="{5F9BACBD-7E6D-47DD-90A1-D6EFC17CEBF7}"/>
                </a:ext>
              </a:extLst>
            </p:cNvPr>
            <p:cNvSpPr txBox="1"/>
            <p:nvPr/>
          </p:nvSpPr>
          <p:spPr>
            <a:xfrm>
              <a:off x="792337" y="1216840"/>
              <a:ext cx="7900907" cy="461665"/>
            </a:xfrm>
            <a:prstGeom prst="rect">
              <a:avLst/>
            </a:prstGeom>
            <a:noFill/>
          </p:spPr>
          <p:txBody>
            <a:bodyPr wrap="square" rtlCol="0">
              <a:spAutoFit/>
            </a:bodyPr>
            <a:lstStyle/>
            <a:p>
              <a:r>
                <a:rPr lang="vi-VN" sz="2400" dirty="0">
                  <a:latin typeface="+mj-lt"/>
                </a:rPr>
                <a:t>Về nhà, tự phục vụ bản thân với các công việc phù hợp.</a:t>
              </a:r>
            </a:p>
          </p:txBody>
        </p:sp>
      </p:grpSp>
    </p:spTree>
    <p:extLst>
      <p:ext uri="{BB962C8B-B14F-4D97-AF65-F5344CB8AC3E}">
        <p14:creationId xmlns:p14="http://schemas.microsoft.com/office/powerpoint/2010/main" val="23276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anim calcmode="lin" valueType="num">
                                      <p:cBhvr>
                                        <p:cTn id="30" dur="1000" fill="hold"/>
                                        <p:tgtEl>
                                          <p:spTgt spid="1030"/>
                                        </p:tgtEl>
                                        <p:attrNameLst>
                                          <p:attrName>ppt_x</p:attrName>
                                        </p:attrNameLst>
                                      </p:cBhvr>
                                      <p:tavLst>
                                        <p:tav tm="0">
                                          <p:val>
                                            <p:strVal val="#ppt_x"/>
                                          </p:val>
                                        </p:tav>
                                        <p:tav tm="100000">
                                          <p:val>
                                            <p:strVal val="#ppt_x"/>
                                          </p:val>
                                        </p:tav>
                                      </p:tavLst>
                                    </p:anim>
                                    <p:anim calcmode="lin" valueType="num">
                                      <p:cBhvr>
                                        <p:cTn id="3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3392327" y="1269591"/>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3392327" y="1990659"/>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3392327" y="274778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3368179" y="3504903"/>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78" rtl="0" eaLnBrk="1" fontAlgn="auto" latinLnBrk="0" hangingPunct="1">
                <a:lnSpc>
                  <a:spcPct val="150000"/>
                </a:lnSpc>
                <a:spcBef>
                  <a:spcPts val="0"/>
                </a:spcBef>
                <a:spcAft>
                  <a:spcPts val="0"/>
                </a:spcAft>
                <a:buClrTx/>
                <a:buSzTx/>
                <a:buFont typeface="Arial"/>
                <a:buNone/>
                <a:tabLst/>
                <a:defRPr/>
              </a:pPr>
              <a:endParaRPr kumimoji="0" lang="zh-CN" altLang="en-US" sz="18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22697" y="79875"/>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0361" y="642904"/>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312416" y="902929"/>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5307" y="616376"/>
            <a:ext cx="452015" cy="734164"/>
          </a:xfrm>
          <a:prstGeom prst="rect">
            <a:avLst/>
          </a:prstGeom>
        </p:spPr>
      </p:pic>
      <p:pic>
        <p:nvPicPr>
          <p:cNvPr id="35" name="图片 7"/>
          <p:cNvPicPr>
            <a:picLocks noChangeAspect="1"/>
          </p:cNvPicPr>
          <p:nvPr/>
        </p:nvPicPr>
        <p:blipFill rotWithShape="1">
          <a:blip r:embed="rId7">
            <a:extLst>
              <a:ext uri="{28A0092B-C50C-407E-A947-70E740481C1C}">
                <a14:useLocalDpi xmlns:a14="http://schemas.microsoft.com/office/drawing/2010/main" val="0"/>
              </a:ext>
            </a:extLst>
          </a:blip>
          <a:srcRect l="65866" t="43141" r="16000" b="18696"/>
          <a:stretch/>
        </p:blipFill>
        <p:spPr>
          <a:xfrm>
            <a:off x="7384136" y="3836404"/>
            <a:ext cx="871871" cy="1032141"/>
          </a:xfrm>
          <a:prstGeom prst="rect">
            <a:avLst/>
          </a:prstGeom>
        </p:spPr>
      </p:pic>
      <p:pic>
        <p:nvPicPr>
          <p:cNvPr id="36" name="图片 6"/>
          <p:cNvPicPr>
            <a:picLocks noChangeAspect="1"/>
          </p:cNvPicPr>
          <p:nvPr/>
        </p:nvPicPr>
        <p:blipFill rotWithShape="1">
          <a:blip r:embed="rId8">
            <a:extLst>
              <a:ext uri="{28A0092B-C50C-407E-A947-70E740481C1C}">
                <a14:useLocalDpi xmlns:a14="http://schemas.microsoft.com/office/drawing/2010/main" val="0"/>
              </a:ext>
            </a:extLst>
          </a:blip>
          <a:srcRect l="54800" t="72533" r="8533"/>
          <a:stretch/>
        </p:blipFill>
        <p:spPr>
          <a:xfrm>
            <a:off x="7359703" y="4534524"/>
            <a:ext cx="1470467" cy="619601"/>
          </a:xfrm>
          <a:prstGeom prst="rect">
            <a:avLst/>
          </a:prstGeom>
        </p:spPr>
      </p:pic>
      <p:pic>
        <p:nvPicPr>
          <p:cNvPr id="37"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0036" y="-254726"/>
            <a:ext cx="7967963" cy="5410851"/>
          </a:xfrm>
          <a:prstGeom prst="rect">
            <a:avLst/>
          </a:prstGeom>
        </p:spPr>
      </p:pic>
      <p:pic>
        <p:nvPicPr>
          <p:cNvPr id="45" name="图片 5"/>
          <p:cNvPicPr>
            <a:picLocks noChangeAspect="1"/>
          </p:cNvPicPr>
          <p:nvPr/>
        </p:nvPicPr>
        <p:blipFill rotWithShape="1">
          <a:blip r:embed="rId10">
            <a:extLst>
              <a:ext uri="{28A0092B-C50C-407E-A947-70E740481C1C}">
                <a14:useLocalDpi xmlns:a14="http://schemas.microsoft.com/office/drawing/2010/main" val="0"/>
              </a:ext>
            </a:extLst>
          </a:blip>
          <a:srcRect l="38581" t="24563" r="40933" b="26282"/>
          <a:stretch/>
        </p:blipFill>
        <p:spPr>
          <a:xfrm flipH="1">
            <a:off x="1206073" y="4036064"/>
            <a:ext cx="821533" cy="1108848"/>
          </a:xfrm>
          <a:prstGeom prst="rect">
            <a:avLst/>
          </a:prstGeom>
        </p:spPr>
      </p:pic>
      <p:sp>
        <p:nvSpPr>
          <p:cNvPr id="20" name="文本框 6"/>
          <p:cNvSpPr txBox="1">
            <a:spLocks noChangeArrowheads="1"/>
          </p:cNvSpPr>
          <p:nvPr/>
        </p:nvSpPr>
        <p:spPr bwMode="auto">
          <a:xfrm>
            <a:off x="2160428" y="2909230"/>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8" marR="0" lvl="0" indent="-200528" algn="just" defTabSz="39558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zh-CN" altLang="en-US" sz="1200" b="1"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2" name="文本框 6">
            <a:extLst>
              <a:ext uri="{FF2B5EF4-FFF2-40B4-BE49-F238E27FC236}">
                <a16:creationId xmlns:a16="http://schemas.microsoft.com/office/drawing/2014/main" id="{A018FCFC-CC95-46B2-8B8D-DE6087947754}"/>
              </a:ext>
            </a:extLst>
          </p:cNvPr>
          <p:cNvSpPr txBox="1">
            <a:spLocks noChangeArrowheads="1"/>
          </p:cNvSpPr>
          <p:nvPr/>
        </p:nvSpPr>
        <p:spPr bwMode="auto">
          <a:xfrm>
            <a:off x="2160428" y="3952301"/>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8" marR="0" lvl="0" indent="-200528" algn="just" defTabSz="39558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zh-CN" altLang="en-US" sz="1200" b="1"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43" name="TextBox 42">
            <a:extLst>
              <a:ext uri="{FF2B5EF4-FFF2-40B4-BE49-F238E27FC236}">
                <a16:creationId xmlns:a16="http://schemas.microsoft.com/office/drawing/2014/main" id="{109C35C7-79C0-5595-61F5-9B0520FF4EEA}"/>
              </a:ext>
            </a:extLst>
          </p:cNvPr>
          <p:cNvSpPr txBox="1"/>
          <p:nvPr/>
        </p:nvSpPr>
        <p:spPr>
          <a:xfrm>
            <a:off x="1579759" y="1605816"/>
            <a:ext cx="5325194"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Arial"/>
                <a:sym typeface="Arial"/>
              </a:rPr>
              <a:t>Kể</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được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những</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việc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cần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làm</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để</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tự</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phục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vụ</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bản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thân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a:t>
            </a:r>
          </a:p>
          <a:p>
            <a:pPr marL="342900" marR="0" lvl="0" indent="-342900" algn="l" defTabSz="914400" rtl="0" eaLnBrk="1" fontAlgn="auto" latinLnBrk="0" hangingPunct="1">
              <a:lnSpc>
                <a:spcPct val="100000"/>
              </a:lnSpc>
              <a:spcBef>
                <a:spcPts val="0"/>
              </a:spcBef>
              <a:spcAft>
                <a:spcPts val="0"/>
              </a:spcAft>
              <a:buClr>
                <a:srgbClr val="000000"/>
              </a:buClr>
              <a:buSzTx/>
              <a:buFontTx/>
              <a:buChar char="-"/>
              <a:tabLst/>
              <a:defRPr/>
            </a:pPr>
            <a:r>
              <a:rPr lang="en-US" sz="2800" baseline="0" dirty="0" err="1">
                <a:latin typeface="Times New Roman" panose="02020603050405020304" pitchFamily="18" charset="0"/>
              </a:rPr>
              <a:t>Nêu</a:t>
            </a:r>
            <a:r>
              <a:rPr lang="en-US" sz="2800" dirty="0">
                <a:latin typeface="Times New Roman" panose="02020603050405020304" pitchFamily="18" charset="0"/>
              </a:rPr>
              <a:t> </a:t>
            </a:r>
            <a:r>
              <a:rPr lang="en-US" sz="2800" dirty="0" err="1">
                <a:latin typeface="Times New Roman" panose="02020603050405020304" pitchFamily="18" charset="0"/>
              </a:rPr>
              <a:t>được</a:t>
            </a:r>
            <a:r>
              <a:rPr lang="en-US" sz="2800" dirty="0">
                <a:latin typeface="Times New Roman" panose="02020603050405020304" pitchFamily="18" charset="0"/>
              </a:rPr>
              <a:t> </a:t>
            </a:r>
            <a:r>
              <a:rPr lang="en-US" sz="2800" dirty="0" err="1">
                <a:latin typeface="Times New Roman" panose="02020603050405020304" pitchFamily="18" charset="0"/>
              </a:rPr>
              <a:t>cách</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những</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đó</a:t>
            </a:r>
            <a:r>
              <a:rPr lang="en-US" sz="2800" dirty="0">
                <a:latin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
                <a:srgbClr val="000000"/>
              </a:buClr>
              <a:buSzTx/>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Thực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hiện</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được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một</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số</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việc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tự</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phục</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vụ</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phù</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hợp</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với</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lứa</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 </a:t>
            </a:r>
            <a:r>
              <a:rPr kumimoji="0" lang="en-US" sz="2800" b="0" i="0" u="none" strike="noStrike" kern="0" cap="none" spc="0" normalizeH="0" noProof="0" dirty="0" err="1">
                <a:ln>
                  <a:noFill/>
                </a:ln>
                <a:solidFill>
                  <a:srgbClr val="000000"/>
                </a:solidFill>
                <a:effectLst/>
                <a:uLnTx/>
                <a:uFillTx/>
                <a:latin typeface="Times New Roman" panose="02020603050405020304" pitchFamily="18" charset="0"/>
                <a:cs typeface="Arial"/>
                <a:sym typeface="Arial"/>
              </a:rPr>
              <a:t>tuổi</a:t>
            </a:r>
            <a:r>
              <a:rPr kumimoji="0" lang="en-US" sz="2800" b="0" i="0" u="none" strike="noStrike" kern="0" cap="none" spc="0" normalizeH="0" noProof="0" dirty="0">
                <a:ln>
                  <a:noFill/>
                </a:ln>
                <a:solidFill>
                  <a:srgbClr val="000000"/>
                </a:solidFill>
                <a:effectLst/>
                <a:uLnTx/>
                <a:uFillTx/>
                <a:latin typeface="Times New Roman" panose="020206030504050203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sp>
        <p:nvSpPr>
          <p:cNvPr id="33" name="TextBox 32">
            <a:extLst>
              <a:ext uri="{FF2B5EF4-FFF2-40B4-BE49-F238E27FC236}">
                <a16:creationId xmlns:a16="http://schemas.microsoft.com/office/drawing/2014/main" id="{235F6F12-CCEE-452A-A579-1E14567FB943}"/>
              </a:ext>
            </a:extLst>
          </p:cNvPr>
          <p:cNvSpPr txBox="1"/>
          <p:nvPr/>
        </p:nvSpPr>
        <p:spPr>
          <a:xfrm>
            <a:off x="1690555" y="980239"/>
            <a:ext cx="5640705" cy="556976"/>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00792" rtl="0" eaLnBrk="1" fontAlgn="auto" latinLnBrk="0" hangingPunct="1">
              <a:lnSpc>
                <a:spcPct val="100000"/>
              </a:lnSpc>
              <a:spcBef>
                <a:spcPts val="0"/>
              </a:spcBef>
              <a:spcAft>
                <a:spcPts val="0"/>
              </a:spcAft>
              <a:buClrTx/>
              <a:buSzTx/>
              <a:buFont typeface="Arial"/>
              <a:buNone/>
              <a:tabLst/>
              <a:defRPr/>
            </a:pPr>
            <a:r>
              <a:rPr kumimoji="0" lang="en-US" sz="3158" b="1" i="0" u="none" strike="noStrike" kern="1200" cap="none" spc="0" normalizeH="0" baseline="0" noProof="0">
                <a:ln>
                  <a:noFill/>
                </a:ln>
                <a:solidFill>
                  <a:srgbClr val="00206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sym typeface="Arial"/>
              </a:rPr>
              <a:t>YÊU CẦU CẦN ĐẠT</a:t>
            </a:r>
            <a:endParaRPr kumimoji="0" lang="en-US" sz="3158" b="1" i="0" u="none" strike="noStrike" kern="1200" cap="none" spc="0" normalizeH="0" baseline="0" noProof="0" dirty="0">
              <a:ln>
                <a:noFill/>
              </a:ln>
              <a:solidFill>
                <a:srgbClr val="00206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945077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0" presetClass="path" presetSubtype="0" accel="50000" decel="50000" fill="hold" nodeType="withEffect">
                                  <p:stCondLst>
                                    <p:cond delay="0"/>
                                  </p:stCondLst>
                                  <p:childTnLst>
                                    <p:animMotion origin="layout" path="M 0.86389 0.85926 L 0.86389 0.85957 C 0.86134 0.86296 0.85857 0.86728 0.85556 0.87006 C 0.85417 0.8713 0.85255 0.87161 0.8507 0.87191 C 0.84514 0.87407 0.84005 0.875 0.83449 0.87654 L 0.79283 0.87407 C 0.78889 0.87377 0.78519 0.87346 0.78171 0.87191 C 0.78033 0.87161 0.77963 0.86852 0.77847 0.8679 C 0.77477 0.86574 0.77107 0.86512 0.76759 0.86358 C 0.75833 0.85988 0.76713 0.86265 0.7544 0.85926 C 0.74699 0.85494 0.75463 0.85926 0.74144 0.85309 C 0.73565 0.85031 0.72917 0.84661 0.72361 0.84444 C 0.72014 0.84352 0.71713 0.84321 0.71412 0.84228 C 0.71158 0.84198 0.70949 0.84105 0.70671 0.84043 C 0.70208 0.83765 0.69722 0.83395 0.69259 0.83179 C 0.68727 0.82932 0.68079 0.82716 0.6757 0.82346 C 0.67014 0.81914 0.66945 0.8179 0.66505 0.81265 C 0.66065 0.78117 0.6632 0.80216 0.66505 0.73025 C 0.66505 0.72593 0.66597 0.72191 0.6662 0.71759 C 0.66806 0.69568 0.66783 0.68395 0.66898 0.66049 C 0.67083 0.61019 0.66898 0.66111 0.67107 0.62654 C 0.67153 0.61883 0.67176 0.6108 0.67245 0.60309 C 0.67269 0.58364 0.67361 0.56358 0.67361 0.54414 C 0.67361 0.54136 0.67523 0.48673 0.67107 0.46358 C 0.67037 0.45988 0.66968 0.45617 0.66898 0.45309 C 0.66806 0.44969 0.6662 0.44722 0.66505 0.44444 C 0.66435 0.44043 0.66412 0.4358 0.66273 0.43179 C 0.66065 0.42562 0.65764 0.42068 0.65579 0.41482 C 0.65486 0.41265 0.6544 0.41049 0.65324 0.40864 C 0.65162 0.40556 0.65046 0.40247 0.64838 0.4 C 0.64699 0.39815 0.64537 0.39753 0.64375 0.39599 C 0.64213 0.39414 0.64097 0.39105 0.63889 0.38951 C 0.63681 0.38765 0.63426 0.38673 0.63195 0.38519 C 0.62963 0.38395 0.62801 0.3821 0.6257 0.38117 C 0.61945 0.37685 0.61945 0.37716 0.61412 0.37469 C 0.60208 0.3642 0.61713 0.37716 0.60347 0.36636 C 0.60162 0.36482 0.60046 0.36265 0.59838 0.36204 C 0.59514 0.36049 0.59144 0.36019 0.58773 0.35988 C 0.55116 0.35494 0.58102 0.36049 0.55671 0.35556 C 0.54908 0.35617 0.51713 0.35679 0.50347 0.35988 C 0.50208 0.36019 0.5007 0.36142 0.49977 0.36204 C 0.49745 0.36296 0.49514 0.36358 0.49283 0.3642 C 0.48241 0.36698 0.48495 0.36605 0.47361 0.36821 L 0.46412 0.37037 C 0.45185 0.36914 0.43935 0.36914 0.42732 0.36636 C 0.42431 0.36543 0.42153 0.36173 0.41898 0.35988 C 0.41644 0.35803 0.41412 0.3571 0.41181 0.35556 L 0.40463 0.3429 C 0.40347 0.34074 0.40232 0.33858 0.40093 0.33673 C 0.39769 0.33241 0.39468 0.32778 0.3912 0.32377 C 0.39005 0.32253 0.38889 0.32099 0.38773 0.31975 C 0.38634 0.31759 0.38449 0.31512 0.38287 0.31327 C 0.38171 0.31173 0.37963 0.3108 0.37824 0.30895 C 0.37708 0.30772 0.3757 0.30617 0.37477 0.30494 C 0.37338 0.3037 0.37245 0.3034 0.37107 0.30247 C 0.3669 0.3 0.36343 0.29599 0.35926 0.29414 C 0.35602 0.2929 0.35255 0.29198 0.34977 0.29012 C 0.32107 0.27161 0.34167 0.28117 0.32847 0.27531 C 0.32685 0.27284 0.32454 0.27161 0.32338 0.26883 C 0.32245 0.26728 0.32292 0.26451 0.32222 0.26265 C 0.32153 0.25988 0.31991 0.25803 0.31875 0.25617 L 0.3162 0.24321 C 0.31574 0.24136 0.31551 0.2392 0.31528 0.23704 L 0.31389 0.2284 C 0.31343 0.22161 0.31366 0.2142 0.31296 0.20741 C 0.31227 0.20401 0.31019 0.20216 0.30903 0.19877 C 0.30185 0.17654 0.31736 0.21482 0.3044 0.18395 C 0.30208 0.17191 0.30486 0.18272 0.29861 0.17161 C 0.29445 0.1642 0.29398 0.15833 0.28912 0.15247 C 0.28796 0.15123 0.28634 0.15123 0.28565 0.15031 C 0.28333 0.14846 0.28148 0.14568 0.2794 0.14414 C 0.27708 0.14228 0.27454 0.14136 0.27222 0.13951 C 0.27037 0.13858 0.26505 0.13457 0.26273 0.13333 C 0.26065 0.13241 0.25857 0.1321 0.25695 0.13117 C 0.24653 0.1321 0.23588 0.13179 0.22593 0.13333 C 0.22269 0.13395 0.21968 0.13704 0.21644 0.13765 L 0.20463 0.13951 C 0.20139 0.14043 0.19815 0.14136 0.19514 0.14198 C 0.19028 0.14259 0.18565 0.14321 0.18079 0.14414 C 0.17917 0.14475 0.17755 0.14506 0.17593 0.14599 C 0.17477 0.14661 0.17361 0.14784 0.17245 0.14815 C 0.17037 0.14907 0.16829 0.14969 0.16644 0.15031 C 0.15833 0.15741 0.15764 0.15895 0.14514 0.16296 C 0.13982 0.16451 0.13472 0.16451 0.1294 0.16512 C 0.10093 0.16944 0.13727 0.16605 0.08542 0.16914 C 0.0838 0.17006 0.08218 0.17099 0.08079 0.17161 C 0.05972 0.17562 0.07014 0.17006 0.06042 0.17562 C 0.05046 0.175 0.04051 0.17623 0.03079 0.17346 C 0.0294 0.17315 0.0294 0.16883 0.02847 0.16728 C 0.02732 0.16574 0.02593 0.16574 0.02477 0.16512 C 0.02245 0.1534 0.02477 0.16389 0.0213 0.15247 C 0.01898 0.14506 0.01898 0.14475 0.01759 0.13765 C 0.01713 0.11728 0.0169 0.09661 0.01644 0.07623 C 0.0162 0.06698 0.01597 0.05772 0.01528 0.04846 C 0.01505 0.04661 0.01482 0.04414 0.01412 0.04228 C 0.01343 0.04043 0.0125 0.03951 0.01181 0.03827 L 0.01528 0.03827 " pathEditMode="relative" rAng="0" ptsTypes="AAAAAAAAAAAAAAAAAAAAAAAAAAAAAAAAAAAAAAAAAAAAAAAAAAAAAAAAAAAAAAAAAAAAAAAAAAAAAAAAAAAAAAAAAAAAAAAAA">
                                      <p:cBhvr>
                                        <p:cTn id="19" dur="2000" fill="hold"/>
                                        <p:tgtEl>
                                          <p:spTgt spid="39"/>
                                        </p:tgtEl>
                                        <p:attrNameLst>
                                          <p:attrName>ppt_x</p:attrName>
                                          <p:attrName>ppt_y</p:attrName>
                                        </p:attrNameLst>
                                      </p:cBhvr>
                                      <p:rCtr x="-42593" y="-40185"/>
                                    </p:animMotion>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750" fill="hold"/>
                                        <p:tgtEl>
                                          <p:spTgt spid="40"/>
                                        </p:tgtEl>
                                        <p:attrNameLst>
                                          <p:attrName>ppt_w</p:attrName>
                                        </p:attrNameLst>
                                      </p:cBhvr>
                                      <p:tavLst>
                                        <p:tav tm="0">
                                          <p:val>
                                            <p:fltVal val="0"/>
                                          </p:val>
                                        </p:tav>
                                        <p:tav tm="100000">
                                          <p:val>
                                            <p:strVal val="#ppt_w"/>
                                          </p:val>
                                        </p:tav>
                                      </p:tavLst>
                                    </p:anim>
                                    <p:anim calcmode="lin" valueType="num">
                                      <p:cBhvr>
                                        <p:cTn id="23" dur="750" fill="hold"/>
                                        <p:tgtEl>
                                          <p:spTgt spid="40"/>
                                        </p:tgtEl>
                                        <p:attrNameLst>
                                          <p:attrName>ppt_h</p:attrName>
                                        </p:attrNameLst>
                                      </p:cBhvr>
                                      <p:tavLst>
                                        <p:tav tm="0">
                                          <p:val>
                                            <p:fltVal val="0"/>
                                          </p:val>
                                        </p:tav>
                                        <p:tav tm="100000">
                                          <p:val>
                                            <p:strVal val="#ppt_h"/>
                                          </p:val>
                                        </p:tav>
                                      </p:tavLst>
                                    </p:anim>
                                    <p:animEffect transition="in" filter="fade">
                                      <p:cBhvr>
                                        <p:cTn id="24" dur="750"/>
                                        <p:tgtEl>
                                          <p:spTgt spid="40"/>
                                        </p:tgtEl>
                                      </p:cBhvr>
                                    </p:animEffect>
                                  </p:childTnLst>
                                </p:cTn>
                              </p:par>
                              <p:par>
                                <p:cTn id="25" presetID="53"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750" fill="hold"/>
                                        <p:tgtEl>
                                          <p:spTgt spid="41"/>
                                        </p:tgtEl>
                                        <p:attrNameLst>
                                          <p:attrName>ppt_w</p:attrName>
                                        </p:attrNameLst>
                                      </p:cBhvr>
                                      <p:tavLst>
                                        <p:tav tm="0">
                                          <p:val>
                                            <p:fltVal val="0"/>
                                          </p:val>
                                        </p:tav>
                                        <p:tav tm="100000">
                                          <p:val>
                                            <p:strVal val="#ppt_w"/>
                                          </p:val>
                                        </p:tav>
                                      </p:tavLst>
                                    </p:anim>
                                    <p:anim calcmode="lin" valueType="num">
                                      <p:cBhvr>
                                        <p:cTn id="28" dur="750" fill="hold"/>
                                        <p:tgtEl>
                                          <p:spTgt spid="41"/>
                                        </p:tgtEl>
                                        <p:attrNameLst>
                                          <p:attrName>ppt_h</p:attrName>
                                        </p:attrNameLst>
                                      </p:cBhvr>
                                      <p:tavLst>
                                        <p:tav tm="0">
                                          <p:val>
                                            <p:fltVal val="0"/>
                                          </p:val>
                                        </p:tav>
                                        <p:tav tm="100000">
                                          <p:val>
                                            <p:strVal val="#ppt_h"/>
                                          </p:val>
                                        </p:tav>
                                      </p:tavLst>
                                    </p:anim>
                                    <p:animEffect transition="in" filter="fade">
                                      <p:cBhvr>
                                        <p:cTn id="29" dur="75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750" fill="hold"/>
                                        <p:tgtEl>
                                          <p:spTgt spid="42"/>
                                        </p:tgtEl>
                                        <p:attrNameLst>
                                          <p:attrName>ppt_w</p:attrName>
                                        </p:attrNameLst>
                                      </p:cBhvr>
                                      <p:tavLst>
                                        <p:tav tm="0">
                                          <p:val>
                                            <p:fltVal val="0"/>
                                          </p:val>
                                        </p:tav>
                                        <p:tav tm="100000">
                                          <p:val>
                                            <p:strVal val="#ppt_w"/>
                                          </p:val>
                                        </p:tav>
                                      </p:tavLst>
                                    </p:anim>
                                    <p:anim calcmode="lin" valueType="num">
                                      <p:cBhvr>
                                        <p:cTn id="33" dur="750" fill="hold"/>
                                        <p:tgtEl>
                                          <p:spTgt spid="42"/>
                                        </p:tgtEl>
                                        <p:attrNameLst>
                                          <p:attrName>ppt_h</p:attrName>
                                        </p:attrNameLst>
                                      </p:cBhvr>
                                      <p:tavLst>
                                        <p:tav tm="0">
                                          <p:val>
                                            <p:fltVal val="0"/>
                                          </p:val>
                                        </p:tav>
                                        <p:tav tm="100000">
                                          <p:val>
                                            <p:strVal val="#ppt_h"/>
                                          </p:val>
                                        </p:tav>
                                      </p:tavLst>
                                    </p:anim>
                                    <p:animEffect transition="in" filter="fade">
                                      <p:cBhvr>
                                        <p:cTn id="34" dur="750"/>
                                        <p:tgtEl>
                                          <p:spTgt spid="42"/>
                                        </p:tgtEl>
                                      </p:cBhvr>
                                    </p:animEffect>
                                  </p:childTnLst>
                                </p:cTn>
                              </p:par>
                              <p:par>
                                <p:cTn id="35" presetID="3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800" decel="100000"/>
                                        <p:tgtEl>
                                          <p:spTgt spid="37"/>
                                        </p:tgtEl>
                                      </p:cBhvr>
                                    </p:animEffect>
                                    <p:anim calcmode="lin" valueType="num">
                                      <p:cBhvr>
                                        <p:cTn id="38" dur="800" decel="100000" fill="hold"/>
                                        <p:tgtEl>
                                          <p:spTgt spid="37"/>
                                        </p:tgtEl>
                                        <p:attrNameLst>
                                          <p:attrName>style.rotation</p:attrName>
                                        </p:attrNameLst>
                                      </p:cBhvr>
                                      <p:tavLst>
                                        <p:tav tm="0">
                                          <p:val>
                                            <p:fltVal val="-90"/>
                                          </p:val>
                                        </p:tav>
                                        <p:tav tm="100000">
                                          <p:val>
                                            <p:fltVal val="0"/>
                                          </p:val>
                                        </p:tav>
                                      </p:tavLst>
                                    </p:anim>
                                    <p:anim calcmode="lin" valueType="num">
                                      <p:cBhvr>
                                        <p:cTn id="39" dur="800" decel="100000" fill="hold"/>
                                        <p:tgtEl>
                                          <p:spTgt spid="37"/>
                                        </p:tgtEl>
                                        <p:attrNameLst>
                                          <p:attrName>ppt_x</p:attrName>
                                        </p:attrNameLst>
                                      </p:cBhvr>
                                      <p:tavLst>
                                        <p:tav tm="0">
                                          <p:val>
                                            <p:strVal val="#ppt_x+0.4"/>
                                          </p:val>
                                        </p:tav>
                                        <p:tav tm="100000">
                                          <p:val>
                                            <p:strVal val="#ppt_x-0.05"/>
                                          </p:val>
                                        </p:tav>
                                      </p:tavLst>
                                    </p:anim>
                                    <p:anim calcmode="lin" valueType="num">
                                      <p:cBhvr>
                                        <p:cTn id="40" dur="800" decel="100000" fill="hold"/>
                                        <p:tgtEl>
                                          <p:spTgt spid="3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43" presetID="22" presetClass="entr" presetSubtype="4" fill="hold" nodeType="withEffect">
                                  <p:stCondLst>
                                    <p:cond delay="100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1000"/>
                                        <p:tgtEl>
                                          <p:spTgt spid="45"/>
                                        </p:tgtEl>
                                      </p:cBhvr>
                                    </p:animEffect>
                                  </p:childTnLst>
                                </p:cTn>
                              </p:par>
                              <p:par>
                                <p:cTn id="46" presetID="22" presetClass="entr" presetSubtype="4" fill="hold" nodeType="withEffect">
                                  <p:stCondLst>
                                    <p:cond delay="100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42" presetClass="entr" presetSubtype="0" fill="hold" grpId="0" nodeType="withEffect" nodePh="1">
                                  <p:stCondLst>
                                    <p:cond delay="0"/>
                                  </p:stCondLst>
                                  <p:endCondLst>
                                    <p:cond evt="begin" delay="0">
                                      <p:tn val="52"/>
                                    </p:cond>
                                  </p:end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334</Words>
  <Application>Microsoft Office PowerPoint</Application>
  <PresentationFormat>On-screen Show (16:9)</PresentationFormat>
  <Paragraphs>28</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UTM Cookies</vt:lpstr>
      <vt:lpstr>Arial</vt:lpstr>
      <vt:lpstr>Pangolin</vt:lpstr>
      <vt:lpstr>UTM Androgyne</vt:lpstr>
      <vt:lpstr>Baloo 2</vt:lpstr>
      <vt:lpstr>Times New Roman</vt:lpstr>
      <vt:lpstr>Wingdings</vt:lpstr>
      <vt:lpstr>English Vocabulary Workshop by Slidesgo</vt:lpstr>
      <vt:lpstr>Bài 13: Em tự làm lấy việc của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Nguyễn Thu Hường</cp:lastModifiedBy>
  <cp:revision>26</cp:revision>
  <dcterms:modified xsi:type="dcterms:W3CDTF">2022-11-27T02:16:12Z</dcterms:modified>
</cp:coreProperties>
</file>