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7" r:id="rId2"/>
    <p:sldId id="283" r:id="rId3"/>
    <p:sldId id="256" r:id="rId4"/>
    <p:sldId id="297" r:id="rId5"/>
    <p:sldId id="324" r:id="rId6"/>
    <p:sldId id="258" r:id="rId7"/>
    <p:sldId id="325" r:id="rId8"/>
    <p:sldId id="299" r:id="rId9"/>
    <p:sldId id="328" r:id="rId10"/>
    <p:sldId id="326" r:id="rId11"/>
    <p:sldId id="332" r:id="rId12"/>
    <p:sldId id="302" r:id="rId13"/>
    <p:sldId id="303" r:id="rId14"/>
    <p:sldId id="333" r:id="rId15"/>
    <p:sldId id="334" r:id="rId16"/>
    <p:sldId id="338" r:id="rId17"/>
    <p:sldId id="305" r:id="rId18"/>
    <p:sldId id="340" r:id="rId19"/>
    <p:sldId id="307" r:id="rId20"/>
    <p:sldId id="308" r:id="rId21"/>
    <p:sldId id="345" r:id="rId22"/>
    <p:sldId id="347" r:id="rId23"/>
    <p:sldId id="313" r:id="rId24"/>
    <p:sldId id="265" r:id="rId25"/>
  </p:sldIdLst>
  <p:sldSz cx="12192000" cy="6858000"/>
  <p:notesSz cx="6858000" cy="9144000"/>
  <p:embeddedFontLst>
    <p:embeddedFont>
      <p:font typeface="等线" panose="020B0604020202020204" charset="-122"/>
      <p:regular r:id="rId27"/>
      <p:bold r:id="rId28"/>
    </p:embeddedFont>
    <p:embeddedFont>
      <p:font typeface="UTM Arruba KT" panose="02040603050506020204" pitchFamily="18" charset="0"/>
      <p:regular r:id="rId29"/>
    </p:embeddedFont>
    <p:embeddedFont>
      <p:font typeface="UTM Micra" panose="02040603050506020204" pitchFamily="18" charset="0"/>
      <p:regular r:id="rId30"/>
    </p:embeddedFont>
    <p:embeddedFont>
      <p:font typeface="等线 Light" panose="020B0604020202020204" charset="-122"/>
      <p:regular r:id="rId31"/>
    </p:embeddedFont>
    <p:embeddedFont>
      <p:font typeface="#9Slide03 AllRoundGothic" panose="020B0604020202020204" charset="0"/>
      <p:regular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B0718"/>
    <a:srgbClr val="FFFFFF"/>
    <a:srgbClr val="FEFEFE"/>
    <a:srgbClr val="EFEAE9"/>
    <a:srgbClr val="F2EDEC"/>
    <a:srgbClr val="F5F0EF"/>
    <a:srgbClr val="303B5B"/>
    <a:srgbClr val="F4435C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3" autoAdjust="0"/>
    <p:restoredTop sz="86391" autoAdjust="0"/>
  </p:normalViewPr>
  <p:slideViewPr>
    <p:cSldViewPr snapToGrid="0">
      <p:cViewPr varScale="1">
        <p:scale>
          <a:sx n="58" d="100"/>
          <a:sy n="58" d="100"/>
        </p:scale>
        <p:origin x="2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DAC4D-FE65-4CF9-9503-3DB935D40553}" type="datetimeFigureOut">
              <a:rPr lang="zh-CN" altLang="en-US" smtClean="0"/>
              <a:t>2023/3/27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19BB2-88CD-400E-B4DF-47531E9C8F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932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19BB2-88CD-400E-B4DF-47531E9C8F1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382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19BB2-88CD-400E-B4DF-47531E9C8F1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269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19BB2-88CD-400E-B4DF-47531E9C8F1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824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19BB2-88CD-400E-B4DF-47531E9C8F1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321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19BB2-88CD-400E-B4DF-47531E9C8F1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152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19BB2-88CD-400E-B4DF-47531E9C8F1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636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19BB2-88CD-400E-B4DF-47531E9C8F1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Các</a:t>
            </a:r>
            <a:r>
              <a:rPr lang="en-US" altLang="zh-CN" dirty="0"/>
              <a:t> </a:t>
            </a:r>
            <a:r>
              <a:rPr lang="en-US" altLang="zh-CN" dirty="0" err="1"/>
              <a:t>em</a:t>
            </a:r>
            <a:r>
              <a:rPr lang="en-US" altLang="zh-CN" dirty="0"/>
              <a:t> </a:t>
            </a:r>
            <a:r>
              <a:rPr lang="en-US" altLang="zh-CN" dirty="0" err="1"/>
              <a:t>có</a:t>
            </a:r>
            <a:r>
              <a:rPr lang="en-US" altLang="zh-CN" dirty="0"/>
              <a:t> 22 </a:t>
            </a:r>
            <a:r>
              <a:rPr lang="en-US" altLang="zh-CN" dirty="0" err="1"/>
              <a:t>giây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ghi</a:t>
            </a:r>
            <a:r>
              <a:rPr lang="en-US" altLang="zh-CN" dirty="0"/>
              <a:t> </a:t>
            </a:r>
            <a:r>
              <a:rPr lang="en-US" altLang="zh-CN" dirty="0" err="1"/>
              <a:t>nhớ</a:t>
            </a:r>
            <a:r>
              <a:rPr lang="en-US" altLang="zh-CN" dirty="0"/>
              <a:t> </a:t>
            </a:r>
            <a:r>
              <a:rPr lang="en-US" altLang="zh-CN" dirty="0" err="1"/>
              <a:t>nhiều</a:t>
            </a:r>
            <a:r>
              <a:rPr lang="en-US" altLang="zh-CN" dirty="0"/>
              <a:t> </a:t>
            </a:r>
            <a:r>
              <a:rPr lang="en-US" altLang="zh-CN" dirty="0" err="1"/>
              <a:t>nhất</a:t>
            </a:r>
            <a:r>
              <a:rPr lang="en-US" altLang="zh-CN" dirty="0"/>
              <a:t> </a:t>
            </a:r>
            <a:r>
              <a:rPr lang="en-US" altLang="zh-CN" dirty="0" err="1"/>
              <a:t>có</a:t>
            </a:r>
            <a:r>
              <a:rPr lang="en-US" altLang="zh-CN" dirty="0"/>
              <a:t> </a:t>
            </a:r>
            <a:r>
              <a:rPr lang="en-US" altLang="zh-CN" dirty="0" err="1"/>
              <a:t>thể</a:t>
            </a:r>
            <a:r>
              <a:rPr lang="en-US" altLang="zh-CN" dirty="0"/>
              <a:t> </a:t>
            </a:r>
            <a:r>
              <a:rPr lang="en-US" altLang="zh-CN" dirty="0" err="1"/>
              <a:t>tên</a:t>
            </a:r>
            <a:r>
              <a:rPr lang="en-US" altLang="zh-CN" dirty="0"/>
              <a:t> </a:t>
            </a:r>
            <a:r>
              <a:rPr lang="en-US" altLang="zh-CN" dirty="0" err="1"/>
              <a:t>các</a:t>
            </a:r>
            <a:r>
              <a:rPr lang="en-US" altLang="zh-CN" dirty="0"/>
              <a:t> </a:t>
            </a:r>
            <a:r>
              <a:rPr lang="en-US" altLang="zh-CN" dirty="0" err="1"/>
              <a:t>loại</a:t>
            </a:r>
            <a:r>
              <a:rPr lang="en-US" altLang="zh-CN" dirty="0"/>
              <a:t> </a:t>
            </a:r>
            <a:r>
              <a:rPr lang="en-US" altLang="zh-CN" dirty="0" err="1"/>
              <a:t>cây</a:t>
            </a:r>
            <a:r>
              <a:rPr lang="en-US" altLang="zh-CN" dirty="0"/>
              <a:t> </a:t>
            </a:r>
            <a:r>
              <a:rPr lang="en-US" altLang="zh-CN" dirty="0" err="1"/>
              <a:t>xuất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trên</a:t>
            </a:r>
            <a:r>
              <a:rPr lang="en-US" altLang="zh-CN" dirty="0"/>
              <a:t> </a:t>
            </a:r>
            <a:r>
              <a:rPr lang="en-US" altLang="zh-CN" dirty="0" err="1"/>
              <a:t>màn</a:t>
            </a:r>
            <a:r>
              <a:rPr lang="en-US" altLang="zh-CN" dirty="0"/>
              <a:t> </a:t>
            </a:r>
            <a:r>
              <a:rPr lang="en-US" altLang="zh-CN" dirty="0" err="1"/>
              <a:t>hình</a:t>
            </a:r>
            <a:r>
              <a:rPr lang="en-US" altLang="zh-CN" dirty="0"/>
              <a:t>. Sau </a:t>
            </a:r>
            <a:r>
              <a:rPr lang="en-US" altLang="zh-CN" dirty="0" err="1"/>
              <a:t>đó</a:t>
            </a:r>
            <a:r>
              <a:rPr lang="en-US" altLang="zh-CN" dirty="0"/>
              <a:t> </a:t>
            </a:r>
            <a:r>
              <a:rPr lang="en-US" altLang="zh-CN" dirty="0" err="1"/>
              <a:t>bạn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kể</a:t>
            </a:r>
            <a:r>
              <a:rPr lang="en-US" altLang="zh-CN" dirty="0"/>
              <a:t> </a:t>
            </a:r>
            <a:r>
              <a:rPr lang="en-US" altLang="zh-CN" dirty="0" err="1"/>
              <a:t>lại</a:t>
            </a:r>
            <a:r>
              <a:rPr lang="en-US" altLang="zh-CN" dirty="0"/>
              <a:t> đ</a:t>
            </a:r>
            <a:r>
              <a:rPr lang="vi-VN" altLang="zh-CN" dirty="0"/>
              <a:t>ư</a:t>
            </a:r>
            <a:r>
              <a:rPr lang="en-US" altLang="zh-CN" dirty="0" err="1"/>
              <a:t>ợc</a:t>
            </a:r>
            <a:r>
              <a:rPr lang="en-US" altLang="zh-CN" dirty="0"/>
              <a:t> </a:t>
            </a:r>
            <a:r>
              <a:rPr lang="en-US" altLang="zh-CN" dirty="0" err="1"/>
              <a:t>nhiều</a:t>
            </a:r>
            <a:r>
              <a:rPr lang="en-US" altLang="zh-CN" dirty="0"/>
              <a:t> </a:t>
            </a:r>
            <a:r>
              <a:rPr lang="en-US" altLang="zh-CN" dirty="0" err="1"/>
              <a:t>cây</a:t>
            </a:r>
            <a:r>
              <a:rPr lang="en-US" altLang="zh-CN" dirty="0"/>
              <a:t> </a:t>
            </a:r>
            <a:r>
              <a:rPr lang="en-US" altLang="zh-CN" dirty="0" err="1"/>
              <a:t>đã</a:t>
            </a:r>
            <a:r>
              <a:rPr lang="en-US" altLang="zh-CN" dirty="0"/>
              <a:t> </a:t>
            </a:r>
            <a:r>
              <a:rPr lang="en-US" altLang="zh-CN" dirty="0" err="1"/>
              <a:t>thấy</a:t>
            </a:r>
            <a:r>
              <a:rPr lang="en-US" altLang="zh-CN" dirty="0"/>
              <a:t> </a:t>
            </a:r>
            <a:r>
              <a:rPr lang="en-US" altLang="zh-CN" dirty="0" err="1"/>
              <a:t>nhất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đ</a:t>
            </a:r>
            <a:r>
              <a:rPr lang="vi-VN" altLang="zh-CN" dirty="0"/>
              <a:t>ư</a:t>
            </a:r>
            <a:r>
              <a:rPr lang="en-US" altLang="zh-CN" dirty="0" err="1"/>
              <a:t>ợc</a:t>
            </a:r>
            <a:r>
              <a:rPr lang="en-US" altLang="zh-CN" dirty="0"/>
              <a:t> </a:t>
            </a:r>
            <a:r>
              <a:rPr lang="en-US" altLang="zh-CN" dirty="0" err="1"/>
              <a:t>khen</a:t>
            </a:r>
            <a:r>
              <a:rPr lang="en-US" altLang="zh-CN" dirty="0"/>
              <a:t>.</a:t>
            </a:r>
            <a:br>
              <a:rPr lang="en-US" altLang="zh-CN" dirty="0"/>
            </a:br>
            <a:r>
              <a:rPr lang="en-US" altLang="zh-CN" dirty="0"/>
              <a:t>SLIDE TỰ CHUYỂN TRONG PHẦN KHỞI ĐỘNG NÀY ĐỂ HS GHI NHỚ CÁC LOẠI CÂY VỪA XEM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19BB2-88CD-400E-B4DF-47531E9C8F1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244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19BB2-88CD-400E-B4DF-47531E9C8F1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941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19BB2-88CD-400E-B4DF-47531E9C8F1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966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19BB2-88CD-400E-B4DF-47531E9C8F1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716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19BB2-88CD-400E-B4DF-47531E9C8F1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849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19BB2-88CD-400E-B4DF-47531E9C8F1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33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19BB2-88CD-400E-B4DF-47531E9C8F1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60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19BB2-88CD-400E-B4DF-47531E9C8F1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170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9E667DF-24FA-496C-9CED-EA7E8B83F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45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5F49D5B-B690-40F2-A043-3710E79CD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578237FE-68B7-4E25-9C2F-1057B215CC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56FFFD6-C431-41F0-A46C-EC6BD7730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1B513EC-596E-4027-AB94-CFB371AF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75B5-4C37-4353-938C-94407C693876}" type="datetimeFigureOut">
              <a:rPr lang="zh-CN" altLang="en-US" smtClean="0"/>
              <a:t>2023/3/27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211DACD-57D7-40F3-8B71-0C367DB35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95B3ACB-D2F1-45B0-A70C-0DE49EBB6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0BC2-A6B1-4D41-870D-4D1102D080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9081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AC8C854-BDC7-49AA-88C7-40817CF84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0258DBB-478B-49FE-9F5A-0A4CD52C3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2334136-1C85-4AA6-B512-6350A989E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75B5-4C37-4353-938C-94407C693876}" type="datetimeFigureOut">
              <a:rPr lang="zh-CN" altLang="en-US" smtClean="0"/>
              <a:t>2023/3/27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5549E2E-7AD3-4A3D-AB02-68639650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C055928-69D3-40B5-9F97-E797BD499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0BC2-A6B1-4D41-870D-4D1102D080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0028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0A3D41DA-1D26-4CD0-B0AA-9BF4E86396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583103D-1A86-479C-AC79-E407EFC69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C2F4B2D-F9F2-487D-A501-8CB5DA84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75B5-4C37-4353-938C-94407C693876}" type="datetimeFigureOut">
              <a:rPr lang="zh-CN" altLang="en-US" smtClean="0"/>
              <a:t>2023/3/27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7F8DBC9-120E-4A67-8038-BEB267DE7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3D33118-3A51-455C-A91F-535F5CCE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0BC2-A6B1-4D41-870D-4D1102D080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7209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BBB3-EB41-40D9-9480-2C53D94626F6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A59A-123C-4E78-A3A9-617FCF0F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8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9E667DF-24FA-496C-9CED-EA7E8B83F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1606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2EBFBCD-5CF1-4F29-8B3C-08AF256D5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B3902BB-69D1-4DEA-A95D-6547E096B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C90D9D8-F79E-4AAC-B203-0E970C95D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75B5-4C37-4353-938C-94407C693876}" type="datetimeFigureOut">
              <a:rPr lang="zh-CN" altLang="en-US" smtClean="0"/>
              <a:t>2023/3/27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933BB00-8A0C-452F-854C-8652BA3CD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7BD0214-2C33-4388-BBFB-8CF6A6FEC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0BC2-A6B1-4D41-870D-4D1102D080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9682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EF3C919-9EAE-484E-88E6-B89765FDE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7C9ABD5-E7A9-496D-8E2A-3CD6D4702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A69EDA94-D795-403F-B499-D44AF49F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0303547-8877-42D8-B1FF-03BB706F5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75B5-4C37-4353-938C-94407C693876}" type="datetimeFigureOut">
              <a:rPr lang="zh-CN" altLang="en-US" smtClean="0"/>
              <a:t>2023/3/27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72926B8-CF6E-49E3-970E-666234BD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A39A369-5461-47F6-BE9E-99CDDD748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0BC2-A6B1-4D41-870D-4D1102D080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1533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76B6376-2504-4422-AD2B-D7E1353FC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FF9B1F5-D945-498D-BBBA-F8EFEB671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8B3A319-4A4A-4B38-B2E3-A1D6439F6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18E96B9F-0DDC-4433-8359-3F80B5F75A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612F9CC0-793D-4BFD-8853-B0684BEA31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DB75B426-EEA8-4BA8-8A16-B2C940F2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75B5-4C37-4353-938C-94407C693876}" type="datetimeFigureOut">
              <a:rPr lang="zh-CN" altLang="en-US" smtClean="0"/>
              <a:t>2023/3/27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C4A0281A-B572-4FD8-8DC0-DDD126300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66C20418-A492-47B1-ACE9-6D3F357A8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0BC2-A6B1-4D41-870D-4D1102D080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5707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B0B6300-75AE-45C4-AD1C-D621165FB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C61885D3-72E8-4739-8071-E4E8EF26C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75B5-4C37-4353-938C-94407C693876}" type="datetimeFigureOut">
              <a:rPr lang="zh-CN" altLang="en-US" smtClean="0"/>
              <a:t>2023/3/27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388A9AE-FF76-47E5-8B01-5F006A77A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34130DB-1CD4-4511-A008-61F6B49D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0BC2-A6B1-4D41-870D-4D1102D080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5585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C281A0E-0D97-450E-8AA2-F2BEE3566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75B5-4C37-4353-938C-94407C693876}" type="datetimeFigureOut">
              <a:rPr lang="zh-CN" altLang="en-US" smtClean="0"/>
              <a:t>2023/3/27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D9F23A98-B77E-4251-A780-9A5C766F9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70FA0B4A-F965-45F5-AEDC-A10AB47BB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0BC2-A6B1-4D41-870D-4D1102D080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8633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FD40AB4-637E-4539-A703-752F5D703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F55F507-107C-47BE-A9AA-A953324E2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016B44A-5CC4-4D08-8C9B-404CDDE07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1E497CF-9228-499F-AEAB-42DDBC2A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75B5-4C37-4353-938C-94407C693876}" type="datetimeFigureOut">
              <a:rPr lang="zh-CN" altLang="en-US" smtClean="0"/>
              <a:t>2023/3/27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5A434B6-8070-4ADB-9626-A09D376C7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0CB1DFD-112C-4ED2-A5C4-66AAB643D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0BC2-A6B1-4D41-870D-4D1102D080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4368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teamKTUTS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5C8207B4-AE25-48EF-94CE-11101ECD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C4EAAD2-DDF9-4BD4-9C7B-0A14BBB60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0126CAA-6E9E-44A4-8001-F1C4C3CB8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D75B5-4C37-4353-938C-94407C693876}" type="datetimeFigureOut">
              <a:rPr lang="zh-CN" altLang="en-US" smtClean="0"/>
              <a:t>2023/3/27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83B1F79-888E-4C20-91A6-FD590157B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5F6FA79-94F9-4AF6-BCC0-B3B02D882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60BC2-A6B1-4D41-870D-4D1102D0803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E8B8F6E-F00B-48F4-8AF0-55AD75D2E32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4456" y="-4008232"/>
            <a:ext cx="1390856" cy="111263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A2D54F2-CFDB-423D-9357-5C5B8C2B252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8844" y="-4008233"/>
            <a:ext cx="1390856" cy="11126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9E3D1E8-ECD9-4B84-931D-3DB204DBEC2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700" y="10469767"/>
            <a:ext cx="1390856" cy="11126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174F027-880A-420C-B8F2-C1307B98133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4456" y="9105618"/>
            <a:ext cx="1390856" cy="11126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F75CF8C-F83F-415F-8744-28138568DDCA}"/>
              </a:ext>
            </a:extLst>
          </p:cNvPr>
          <p:cNvSpPr txBox="1"/>
          <p:nvPr userDrawn="1"/>
        </p:nvSpPr>
        <p:spPr>
          <a:xfrm>
            <a:off x="2597398" y="83943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22CC9318-5F1E-43F3-87AD-C4BC9E77E6B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5414"/>
            <a:ext cx="1881378" cy="1625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90C68BE-E077-4C80-9BB1-0693A4385B6E}"/>
              </a:ext>
            </a:extLst>
          </p:cNvPr>
          <p:cNvSpPr txBox="1"/>
          <p:nvPr userDrawn="1"/>
        </p:nvSpPr>
        <p:spPr>
          <a:xfrm>
            <a:off x="0" y="4842064"/>
            <a:ext cx="4953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#9Slide03 AllRoundGothic" panose="020B07030202020201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52332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2569405-EAC3-46AF-B37D-F2A2F26A3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826"/>
          <a:stretch/>
        </p:blipFill>
        <p:spPr>
          <a:xfrm>
            <a:off x="-263674" y="518785"/>
            <a:ext cx="12455674" cy="443666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B9E8BCBA-6DE0-4941-9382-EC7819FF5E41}"/>
              </a:ext>
            </a:extLst>
          </p:cNvPr>
          <p:cNvGrpSpPr/>
          <p:nvPr/>
        </p:nvGrpSpPr>
        <p:grpSpPr>
          <a:xfrm>
            <a:off x="698500" y="2660650"/>
            <a:ext cx="10795000" cy="1536700"/>
            <a:chOff x="698500" y="2660650"/>
            <a:chExt cx="10795000" cy="153670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628B0A1E-83B0-498F-A15A-26096F9F0C13}"/>
                </a:ext>
              </a:extLst>
            </p:cNvPr>
            <p:cNvSpPr/>
            <p:nvPr/>
          </p:nvSpPr>
          <p:spPr>
            <a:xfrm>
              <a:off x="698500" y="2660650"/>
              <a:ext cx="10795000" cy="1536700"/>
            </a:xfrm>
            <a:prstGeom prst="roundRect">
              <a:avLst>
                <a:gd name="adj" fmla="val 9229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xmlns="" id="{A64DFC83-C68D-48EF-9002-B49B48D2C984}"/>
                </a:ext>
              </a:extLst>
            </p:cNvPr>
            <p:cNvSpPr/>
            <p:nvPr/>
          </p:nvSpPr>
          <p:spPr>
            <a:xfrm>
              <a:off x="787400" y="2762250"/>
              <a:ext cx="10591800" cy="1314450"/>
            </a:xfrm>
            <a:prstGeom prst="roundRect">
              <a:avLst>
                <a:gd name="adj" fmla="val 9229"/>
              </a:avLst>
            </a:prstGeom>
            <a:noFill/>
            <a:ln w="19050">
              <a:solidFill>
                <a:srgbClr val="96C88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A116CAE5-21AD-498E-A57C-4F34041F3DFE}"/>
              </a:ext>
            </a:extLst>
          </p:cNvPr>
          <p:cNvSpPr/>
          <p:nvPr/>
        </p:nvSpPr>
        <p:spPr>
          <a:xfrm>
            <a:off x="1981200" y="2254250"/>
            <a:ext cx="812800" cy="812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96C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rgbClr val="7A906A"/>
                </a:solidFill>
                <a:latin typeface="UTM Arruba KT" panose="02040603050506020204" pitchFamily="18" charset="0"/>
              </a:rPr>
              <a:t>1</a:t>
            </a:r>
            <a:endParaRPr lang="zh-CN" altLang="en-US" sz="4800" dirty="0">
              <a:solidFill>
                <a:srgbClr val="7A906A"/>
              </a:solidFill>
              <a:latin typeface="UTM Arruba KT" panose="02040603050506020204" pitchFamily="18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5F52C548-3D30-4CBB-98D9-7AA3F32778EE}"/>
              </a:ext>
            </a:extLst>
          </p:cNvPr>
          <p:cNvSpPr/>
          <p:nvPr/>
        </p:nvSpPr>
        <p:spPr>
          <a:xfrm>
            <a:off x="4647158" y="2254250"/>
            <a:ext cx="812800" cy="812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96C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rgbClr val="7A906A"/>
                </a:solidFill>
                <a:latin typeface="UTM Arruba KT" panose="02040603050506020204" pitchFamily="18" charset="0"/>
              </a:rPr>
              <a:t>2</a:t>
            </a:r>
            <a:endParaRPr lang="zh-CN" altLang="en-US" sz="4800" dirty="0">
              <a:solidFill>
                <a:srgbClr val="7A906A"/>
              </a:solidFill>
              <a:latin typeface="UTM Arruba KT" panose="02040603050506020204" pitchFamily="18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3FFAA12F-15BE-4059-B171-6F624E5F852D}"/>
              </a:ext>
            </a:extLst>
          </p:cNvPr>
          <p:cNvSpPr/>
          <p:nvPr/>
        </p:nvSpPr>
        <p:spPr>
          <a:xfrm>
            <a:off x="7067456" y="2254250"/>
            <a:ext cx="812800" cy="812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96C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rgbClr val="7A906A"/>
                </a:solidFill>
                <a:latin typeface="UTM Arruba KT" panose="02040603050506020204" pitchFamily="18" charset="0"/>
              </a:rPr>
              <a:t>3</a:t>
            </a:r>
            <a:endParaRPr lang="zh-CN" altLang="en-US" sz="4800" dirty="0">
              <a:solidFill>
                <a:srgbClr val="7A906A"/>
              </a:solidFill>
              <a:latin typeface="UTM Arruba KT" panose="02040603050506020204" pitchFamily="18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7DABCD7F-0357-413A-9950-68EBBF90F01B}"/>
              </a:ext>
            </a:extLst>
          </p:cNvPr>
          <p:cNvSpPr/>
          <p:nvPr/>
        </p:nvSpPr>
        <p:spPr>
          <a:xfrm>
            <a:off x="9828948" y="2254250"/>
            <a:ext cx="812800" cy="812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96C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rgbClr val="7A906A"/>
                </a:solidFill>
                <a:latin typeface="UTM Arruba KT" panose="02040603050506020204" pitchFamily="18" charset="0"/>
              </a:rPr>
              <a:t>4</a:t>
            </a:r>
            <a:endParaRPr lang="zh-CN" altLang="en-US" sz="4800" dirty="0">
              <a:solidFill>
                <a:srgbClr val="7A906A"/>
              </a:solidFill>
              <a:latin typeface="UTM Arruba KT" panose="020406030505060202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1C0E019-1FC1-431F-B44F-A15DAAF5572F}"/>
              </a:ext>
            </a:extLst>
          </p:cNvPr>
          <p:cNvSpPr txBox="1"/>
          <p:nvPr/>
        </p:nvSpPr>
        <p:spPr>
          <a:xfrm>
            <a:off x="1291832" y="3289156"/>
            <a:ext cx="2266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7A906A"/>
                </a:solidFill>
                <a:latin typeface="UTM Arruba KT" panose="02040603050506020204" pitchFamily="18" charset="0"/>
                <a:ea typeface="思源黑体 CN Light" panose="020B0300000000000000" pitchFamily="34" charset="-122"/>
              </a:rPr>
              <a:t>KHỞI ĐỘNG</a:t>
            </a:r>
            <a:endParaRPr lang="zh-CN" altLang="en-US" sz="3200" dirty="0">
              <a:solidFill>
                <a:srgbClr val="7A906A"/>
              </a:solidFill>
              <a:latin typeface="UTM Arruba KT" panose="02040603050506020204" pitchFamily="18" charset="0"/>
              <a:ea typeface="思源黑体 CN Light" panose="020B0300000000000000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0E610A0B-59DD-4797-AB45-B29A063CE083}"/>
              </a:ext>
            </a:extLst>
          </p:cNvPr>
          <p:cNvSpPr txBox="1"/>
          <p:nvPr/>
        </p:nvSpPr>
        <p:spPr>
          <a:xfrm>
            <a:off x="4103083" y="3278905"/>
            <a:ext cx="2113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rgbClr val="7A906A"/>
                </a:solidFill>
                <a:latin typeface="UTM Arruba KT" panose="02040603050506020204" pitchFamily="18" charset="0"/>
                <a:ea typeface="思源黑体 CN Light" panose="020B0300000000000000" pitchFamily="34" charset="-122"/>
              </a:rPr>
              <a:t>BÀI TẬP 1</a:t>
            </a:r>
            <a:endParaRPr lang="zh-CN" altLang="en-US" sz="3200" dirty="0">
              <a:solidFill>
                <a:srgbClr val="7A906A"/>
              </a:solidFill>
              <a:latin typeface="UTM Arruba KT" panose="02040603050506020204" pitchFamily="18" charset="0"/>
              <a:ea typeface="思源黑体 CN Light" panose="020B03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76127647-CB86-473E-9188-15755FE42725}"/>
              </a:ext>
            </a:extLst>
          </p:cNvPr>
          <p:cNvSpPr txBox="1"/>
          <p:nvPr/>
        </p:nvSpPr>
        <p:spPr>
          <a:xfrm>
            <a:off x="6475658" y="3289156"/>
            <a:ext cx="2113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rgbClr val="7A906A"/>
                </a:solidFill>
                <a:latin typeface="UTM Arruba KT" panose="02040603050506020204" pitchFamily="18" charset="0"/>
                <a:ea typeface="思源黑体 CN Light" panose="020B0300000000000000" pitchFamily="34" charset="-122"/>
              </a:rPr>
              <a:t>BÀI TẬP 2</a:t>
            </a:r>
            <a:endParaRPr lang="zh-CN" altLang="en-US" sz="3200" dirty="0">
              <a:solidFill>
                <a:srgbClr val="7A906A"/>
              </a:solidFill>
              <a:latin typeface="UTM Arruba KT" panose="02040603050506020204" pitchFamily="18" charset="0"/>
              <a:ea typeface="思源黑体 CN Light" panose="020B03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91675007-46E7-4290-A4EC-FFF0D5F0ED0F}"/>
              </a:ext>
            </a:extLst>
          </p:cNvPr>
          <p:cNvSpPr txBox="1"/>
          <p:nvPr/>
        </p:nvSpPr>
        <p:spPr>
          <a:xfrm>
            <a:off x="9395926" y="3289157"/>
            <a:ext cx="1662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7A906A"/>
                </a:solidFill>
                <a:latin typeface="UTM Arruba KT" panose="02040603050506020204" pitchFamily="18" charset="0"/>
                <a:ea typeface="思源黑体 CN Light" panose="020B0300000000000000" pitchFamily="34" charset="-122"/>
              </a:rPr>
              <a:t>DẶN DÒ</a:t>
            </a:r>
            <a:endParaRPr lang="zh-CN" altLang="en-US" sz="3200" dirty="0">
              <a:solidFill>
                <a:srgbClr val="7A906A"/>
              </a:solidFill>
              <a:latin typeface="UTM Arruba KT" panose="02040603050506020204" pitchFamily="18" charset="0"/>
              <a:ea typeface="思源黑体 CN Light" panose="020B0300000000000000" pitchFamily="34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862C6C0-6C7E-453A-8456-98C6E384DE95}"/>
              </a:ext>
            </a:extLst>
          </p:cNvPr>
          <p:cNvSpPr txBox="1"/>
          <p:nvPr/>
        </p:nvSpPr>
        <p:spPr>
          <a:xfrm>
            <a:off x="0" y="4842064"/>
            <a:ext cx="4953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#9Slide03 AllRoundGothic" panose="020B07030202020201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9241778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62152" y="430924"/>
            <a:ext cx="10920248" cy="42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19">
            <a:extLst>
              <a:ext uri="{FF2B5EF4-FFF2-40B4-BE49-F238E27FC236}">
                <a16:creationId xmlns:a16="http://schemas.microsoft.com/office/drawing/2014/main" xmlns="" id="{DF72C799-D4F5-4295-8047-7A77FD7B022E}"/>
              </a:ext>
            </a:extLst>
          </p:cNvPr>
          <p:cNvSpPr txBox="1"/>
          <p:nvPr/>
        </p:nvSpPr>
        <p:spPr>
          <a:xfrm>
            <a:off x="2754061" y="94593"/>
            <a:ext cx="6747643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Trình tự quan sát bài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Bãi Ngô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思源黑体 CN Light" panose="020B03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19">
            <a:extLst>
              <a:ext uri="{FF2B5EF4-FFF2-40B4-BE49-F238E27FC236}">
                <a16:creationId xmlns:a16="http://schemas.microsoft.com/office/drawing/2014/main" xmlns="" id="{DF72C799-D4F5-4295-8047-7A77FD7B022E}"/>
              </a:ext>
            </a:extLst>
          </p:cNvPr>
          <p:cNvSpPr txBox="1"/>
          <p:nvPr/>
        </p:nvSpPr>
        <p:spPr>
          <a:xfrm>
            <a:off x="1164547" y="107758"/>
            <a:ext cx="9926670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Bài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Bãi ngô: Tả từng thời kì phát triển của cây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思源黑体 CN Light" panose="020B03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2" y="1160485"/>
            <a:ext cx="3332436" cy="219132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130" y="1160485"/>
            <a:ext cx="3342292" cy="219132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783" y="1160485"/>
            <a:ext cx="3216823" cy="219132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783" y="3941379"/>
            <a:ext cx="3202740" cy="240161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2" y="3991817"/>
            <a:ext cx="3332436" cy="235117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287" y="3991818"/>
            <a:ext cx="3375135" cy="2351175"/>
          </a:xfrm>
          <a:prstGeom prst="rect">
            <a:avLst/>
          </a:prstGeom>
        </p:spPr>
      </p:pic>
      <p:sp>
        <p:nvSpPr>
          <p:cNvPr id="43" name="Right Arrow 42"/>
          <p:cNvSpPr/>
          <p:nvPr/>
        </p:nvSpPr>
        <p:spPr>
          <a:xfrm>
            <a:off x="3773214" y="2249214"/>
            <a:ext cx="645073" cy="46245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7862066" y="2203189"/>
            <a:ext cx="645073" cy="50847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5400000">
            <a:off x="9973977" y="3426033"/>
            <a:ext cx="589565" cy="44112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 rot="10800000">
            <a:off x="7862066" y="4913164"/>
            <a:ext cx="645073" cy="50847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3720991" y="4913165"/>
            <a:ext cx="645073" cy="50847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642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4" grpId="0" animBg="1"/>
      <p:bldP spid="43" grpId="0" animBg="1"/>
      <p:bldP spid="44" grpId="0" animBg="1"/>
      <p:bldP spid="45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ho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01" y="4382823"/>
            <a:ext cx="3494522" cy="213472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2547" y="1179966"/>
            <a:ext cx="30828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Thời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ra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gạo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01" y="2112587"/>
            <a:ext cx="3494522" cy="2010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276" y="2134073"/>
            <a:ext cx="3896609" cy="43682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40430" y="1158480"/>
            <a:ext cx="403668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Thời </a:t>
            </a:r>
            <a:r>
              <a:rPr lang="en-US" altLang="vi-VN" sz="2800" b="1" err="1">
                <a:solidFill>
                  <a:srgbClr val="0000CC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 algn="ctr"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hết mùa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8618650" y="1200519"/>
            <a:ext cx="34945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Thời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ra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2" descr="C:\Users\USER\Desktop\bô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229" y="4561490"/>
            <a:ext cx="3494522" cy="198286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421" y="2154627"/>
            <a:ext cx="3494522" cy="227023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662152" y="430924"/>
            <a:ext cx="10920248" cy="42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9">
            <a:extLst>
              <a:ext uri="{FF2B5EF4-FFF2-40B4-BE49-F238E27FC236}">
                <a16:creationId xmlns:a16="http://schemas.microsoft.com/office/drawing/2014/main" xmlns="" id="{DF72C799-D4F5-4295-8047-7A77FD7B022E}"/>
              </a:ext>
            </a:extLst>
          </p:cNvPr>
          <p:cNvSpPr txBox="1"/>
          <p:nvPr/>
        </p:nvSpPr>
        <p:spPr>
          <a:xfrm>
            <a:off x="2754061" y="94593"/>
            <a:ext cx="6747643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Trình tự quan sát bài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Cây gạo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思源黑体 CN Light" panose="020B03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9">
            <a:extLst>
              <a:ext uri="{FF2B5EF4-FFF2-40B4-BE49-F238E27FC236}">
                <a16:creationId xmlns:a16="http://schemas.microsoft.com/office/drawing/2014/main" xmlns="" id="{DF72C799-D4F5-4295-8047-7A77FD7B022E}"/>
              </a:ext>
            </a:extLst>
          </p:cNvPr>
          <p:cNvSpPr txBox="1"/>
          <p:nvPr/>
        </p:nvSpPr>
        <p:spPr>
          <a:xfrm>
            <a:off x="1290671" y="94593"/>
            <a:ext cx="9926670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Bài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Cây gạo: Tả từng thời kì phát triển của cây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思源黑体 CN Light" panose="020B03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60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A3F29B36-DF31-46F8-B2C6-4DBB94C40E3A}"/>
              </a:ext>
            </a:extLst>
          </p:cNvPr>
          <p:cNvSpPr txBox="1"/>
          <p:nvPr/>
        </p:nvSpPr>
        <p:spPr>
          <a:xfrm>
            <a:off x="575187" y="76657"/>
            <a:ext cx="11324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1b.</a:t>
            </a:r>
            <a:r>
              <a:rPr lang="vi-VN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 Các tác giả quan sát cây bằng các giác quan nào?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Light" panose="020B0300000000000000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90BFB1D-8EAB-4AD9-8450-E0CF12916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790191"/>
              </p:ext>
            </p:extLst>
          </p:nvPr>
        </p:nvGraphicFramePr>
        <p:xfrm>
          <a:off x="0" y="767535"/>
          <a:ext cx="12191999" cy="60204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10625">
                  <a:extLst>
                    <a:ext uri="{9D8B030D-6E8A-4147-A177-3AD203B41FA5}">
                      <a16:colId xmlns:a16="http://schemas.microsoft.com/office/drawing/2014/main" xmlns="" val="1448818846"/>
                    </a:ext>
                  </a:extLst>
                </a:gridCol>
                <a:gridCol w="9881374">
                  <a:extLst>
                    <a:ext uri="{9D8B030D-6E8A-4147-A177-3AD203B41FA5}">
                      <a16:colId xmlns:a16="http://schemas.microsoft.com/office/drawing/2014/main" xmlns="" val="4180380405"/>
                    </a:ext>
                  </a:extLst>
                </a:gridCol>
              </a:tblGrid>
              <a:tr h="1142644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giác quan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 đ</a:t>
                      </a:r>
                      <a:r>
                        <a:rPr lang="vi-VN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ợc quan sát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7106388"/>
                  </a:ext>
                </a:extLst>
              </a:tr>
              <a:tr h="19261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cây, lá, búp, hoa, bắp ngô, b</a:t>
                      </a:r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ớm trắng, b</a:t>
                      </a:r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ớm vàng </a:t>
                      </a:r>
                      <a:r>
                        <a:rPr lang="en-US" sz="2800" b="1" i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(Bãi ngô)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i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cây, cành, hoa, quả gạo, chim chóc </a:t>
                      </a:r>
                      <a:r>
                        <a:rPr lang="en-US" sz="2800" b="1" i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(Cây gạo)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i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hoa, trái, dáng, thân, cành, lá </a:t>
                      </a:r>
                      <a:r>
                        <a:rPr lang="en-US" sz="2800" b="1" i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(Sầu riêng)</a:t>
                      </a:r>
                      <a:endParaRPr lang="en-US" sz="2800" b="1" i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7583863"/>
                  </a:ext>
                </a:extLst>
              </a:tr>
              <a:tr h="865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vi-VN" sz="2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 th</a:t>
                      </a:r>
                      <a:r>
                        <a:rPr lang="vi-VN" sz="2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2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của trái sầu riêng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5653716"/>
                  </a:ext>
                </a:extLst>
              </a:tr>
              <a:tr h="103715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rgbClr val="083C1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ngọt của trái sầu riêng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120238"/>
                  </a:ext>
                </a:extLst>
              </a:tr>
              <a:tr h="1039957">
                <a:tc>
                  <a:txBody>
                    <a:bodyPr/>
                    <a:lstStyle/>
                    <a:p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chim hót </a:t>
                      </a:r>
                      <a:r>
                        <a:rPr lang="en-US" sz="2800" b="1" i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(Cây gạo)</a:t>
                      </a:r>
                    </a:p>
                    <a:p>
                      <a:r>
                        <a:rPr lang="en-US" sz="2800" b="1" i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tu hú </a:t>
                      </a:r>
                      <a:r>
                        <a:rPr lang="en-US" sz="2800" b="1" i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(Bãi ngô)</a:t>
                      </a:r>
                      <a:endParaRPr lang="en-US" sz="2800" b="1" i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208578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2E3ED42-6EC5-42DC-B1FB-948D89334E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5" y="4859911"/>
            <a:ext cx="741868" cy="7418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BE533F8-D15F-4A60-A046-DB149814E3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17" y="5866768"/>
            <a:ext cx="725116" cy="7251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2E8EE69-11CD-4CD2-8460-DB2C80CFD8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26" y="3777753"/>
            <a:ext cx="1024747" cy="10247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289AC2C-11EE-4440-A705-C7EA725750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65" y="2041853"/>
            <a:ext cx="1150871" cy="115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02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75C0B85B-29C0-4C78-A0C8-DF39B775B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031284"/>
              </p:ext>
            </p:extLst>
          </p:nvPr>
        </p:nvGraphicFramePr>
        <p:xfrm>
          <a:off x="0" y="1"/>
          <a:ext cx="12192000" cy="68579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06417">
                  <a:extLst>
                    <a:ext uri="{9D8B030D-6E8A-4147-A177-3AD203B41FA5}">
                      <a16:colId xmlns:a16="http://schemas.microsoft.com/office/drawing/2014/main" xmlns="" val="4248761500"/>
                    </a:ext>
                  </a:extLst>
                </a:gridCol>
                <a:gridCol w="5205789">
                  <a:extLst>
                    <a:ext uri="{9D8B030D-6E8A-4147-A177-3AD203B41FA5}">
                      <a16:colId xmlns:a16="http://schemas.microsoft.com/office/drawing/2014/main" xmlns="" val="1448818846"/>
                    </a:ext>
                  </a:extLst>
                </a:gridCol>
                <a:gridCol w="5679794">
                  <a:extLst>
                    <a:ext uri="{9D8B030D-6E8A-4147-A177-3AD203B41FA5}">
                      <a16:colId xmlns:a16="http://schemas.microsoft.com/office/drawing/2014/main" xmlns="" val="4180380405"/>
                    </a:ext>
                  </a:extLst>
                </a:gridCol>
              </a:tblGrid>
              <a:tr h="610398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sánh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hóa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7106388"/>
                  </a:ext>
                </a:extLst>
              </a:tr>
              <a:tr h="168757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Bãi ngô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vi-VN" sz="2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ây ngô </a:t>
                      </a:r>
                      <a:r>
                        <a:rPr lang="en-US" sz="2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 nhỏ </a:t>
                      </a:r>
                      <a:r>
                        <a:rPr lang="vi-VN" sz="2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lấm tấm như mạ non</a:t>
                      </a:r>
                      <a:r>
                        <a:rPr lang="en-US" sz="2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Búp nh</a:t>
                      </a:r>
                      <a:r>
                        <a:rPr lang="vi-VN" sz="2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kết bằng nhung và phấn.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vi-VN" sz="2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 ngô xơ xác như cỏ may.</a:t>
                      </a:r>
                      <a:endParaRPr lang="en-US" sz="2400" b="1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i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Búp ngô non núp trong cuống lá.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i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 búp ngô có</a:t>
                      </a:r>
                      <a:r>
                        <a:rPr lang="vi-VN" sz="2400" b="1" i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làn áo mỏng óng ánh.</a:t>
                      </a:r>
                      <a:endParaRPr lang="en-US" sz="2400" b="1" i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i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Bắp ngô chờ tay ng</a:t>
                      </a:r>
                      <a:r>
                        <a:rPr lang="vi-VN" sz="2400" b="1" i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b="1" i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ời đến bẻ mang về.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7583863"/>
                  </a:ext>
                </a:extLst>
              </a:tr>
              <a:tr h="2082533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 gạo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 hoa đỏ rực quay tít nh</a:t>
                      </a:r>
                      <a:r>
                        <a:rPr lang="vi-VN" sz="24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chong chóng.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 hai đầu thon vút nh</a:t>
                      </a:r>
                      <a:r>
                        <a:rPr lang="vi-VN" sz="24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thoi.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 nh</a:t>
                      </a:r>
                      <a:r>
                        <a:rPr lang="vi-VN" sz="24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treo rung rinh hàng ngàn nồi c</a:t>
                      </a:r>
                      <a:r>
                        <a:rPr lang="vi-VN" sz="24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24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gạo mới.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múi bông gạo nở đều, chín nh</a:t>
                      </a:r>
                      <a:r>
                        <a:rPr lang="vi-VN" sz="24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nồi c</a:t>
                      </a:r>
                      <a:r>
                        <a:rPr lang="vi-VN" sz="24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24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chín đội vung mà c</a:t>
                      </a:r>
                      <a:r>
                        <a:rPr lang="vi-VN" sz="24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ời.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 gạo già mỗi năm trở lại tuổi xuân.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 gạo trở về dáng vẻ trầm t</a:t>
                      </a:r>
                      <a:r>
                        <a:rPr lang="vi-VN" sz="24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Cây đứng im cao lớn, hiền lành.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5653716"/>
                  </a:ext>
                </a:extLst>
              </a:tr>
              <a:tr h="2477497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Sầu riêng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 sầu riêng th</a:t>
                      </a:r>
                      <a:r>
                        <a:rPr lang="vi-VN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ngát nh</a:t>
                      </a:r>
                      <a:r>
                        <a:rPr lang="vi-VN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</a:t>
                      </a:r>
                      <a:r>
                        <a:rPr lang="vi-VN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 cau, h</a:t>
                      </a:r>
                      <a:r>
                        <a:rPr lang="vi-VN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 b</a:t>
                      </a:r>
                      <a:r>
                        <a:rPr lang="vi-VN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ởi.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 hoa nhỏ nh</a:t>
                      </a:r>
                      <a:r>
                        <a:rPr lang="vi-VN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vảy cá, hao hao giống cánh sen con.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 lủng lẳng d</a:t>
                      </a:r>
                      <a:r>
                        <a:rPr lang="vi-VN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ới cành trông nh</a:t>
                      </a:r>
                      <a:r>
                        <a:rPr lang="vi-VN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tổ kiến.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120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881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41" y="588581"/>
            <a:ext cx="6053959" cy="5475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581"/>
            <a:ext cx="6138041" cy="54758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94878" y="6211669"/>
            <a:ext cx="8754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hoa đỏ rực quay tít nh</a:t>
            </a: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chong chóng.</a:t>
            </a:r>
          </a:p>
        </p:txBody>
      </p:sp>
    </p:spTree>
    <p:extLst>
      <p:ext uri="{BB962C8B-B14F-4D97-AF65-F5344CB8AC3E}">
        <p14:creationId xmlns:p14="http://schemas.microsoft.com/office/powerpoint/2010/main" val="37101769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82" y="0"/>
            <a:ext cx="8954813" cy="6011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15" y="0"/>
            <a:ext cx="4933772" cy="59455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08701" y="6197740"/>
            <a:ext cx="5222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Búp ngô non núp trong cuống lá.</a:t>
            </a:r>
          </a:p>
        </p:txBody>
      </p:sp>
    </p:spTree>
    <p:extLst>
      <p:ext uri="{BB962C8B-B14F-4D97-AF65-F5344CB8AC3E}">
        <p14:creationId xmlns:p14="http://schemas.microsoft.com/office/powerpoint/2010/main" val="31703000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A3F29B36-DF31-46F8-B2C6-4DBB94C40E3A}"/>
              </a:ext>
            </a:extLst>
          </p:cNvPr>
          <p:cNvSpPr txBox="1"/>
          <p:nvPr/>
        </p:nvSpPr>
        <p:spPr>
          <a:xfrm>
            <a:off x="433705" y="-50661"/>
            <a:ext cx="11324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1d. Trong ba bài trên, bài nào miêu tả một loài cây, </a:t>
            </a:r>
            <a:b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</a:b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bài nào miêu tả một cây cụ thể?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思源黑体 CN Light" panose="020B0300000000000000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951972"/>
              </p:ext>
            </p:extLst>
          </p:nvPr>
        </p:nvGraphicFramePr>
        <p:xfrm>
          <a:off x="115613" y="1149668"/>
          <a:ext cx="11939752" cy="5198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9876">
                  <a:extLst>
                    <a:ext uri="{9D8B030D-6E8A-4147-A177-3AD203B41FA5}">
                      <a16:colId xmlns:a16="http://schemas.microsoft.com/office/drawing/2014/main" xmlns="" val="1123975361"/>
                    </a:ext>
                  </a:extLst>
                </a:gridCol>
                <a:gridCol w="5969876">
                  <a:extLst>
                    <a:ext uri="{9D8B030D-6E8A-4147-A177-3AD203B41FA5}">
                      <a16:colId xmlns:a16="http://schemas.microsoft.com/office/drawing/2014/main" xmlns="" val="1543603644"/>
                    </a:ext>
                  </a:extLst>
                </a:gridCol>
              </a:tblGrid>
              <a:tr h="12996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思源黑体 CN Light" panose="020B0300000000000000" pitchFamily="34" charset="-122"/>
                          <a:cs typeface="Times New Roman" panose="02020603050405020304" pitchFamily="18" charset="0"/>
                        </a:rPr>
                        <a:t>Miêu tả một loài cây</a:t>
                      </a:r>
                      <a:endParaRPr lang="en-US" sz="360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b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思源黑体 CN Light" panose="020B0300000000000000" pitchFamily="34" charset="-122"/>
                          <a:cs typeface="Times New Roman" panose="02020603050405020304" pitchFamily="18" charset="0"/>
                        </a:rPr>
                        <a:t>Miêu tả một cây cụ thể</a:t>
                      </a:r>
                      <a:endParaRPr lang="en-US" sz="360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27526185"/>
                  </a:ext>
                </a:extLst>
              </a:tr>
              <a:tr h="1299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0631235"/>
                  </a:ext>
                </a:extLst>
              </a:tr>
              <a:tr h="1299645">
                <a:tc>
                  <a:txBody>
                    <a:bodyPr/>
                    <a:lstStyle/>
                    <a:p>
                      <a:endParaRPr lang="en-US" sz="32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9699469"/>
                  </a:ext>
                </a:extLst>
              </a:tr>
              <a:tr h="1299645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10141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15613" y="2424096"/>
            <a:ext cx="1996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Sầu riêng:</a:t>
            </a:r>
            <a:endParaRPr lang="en-US" sz="3200" i="1"/>
          </a:p>
        </p:txBody>
      </p:sp>
      <p:sp>
        <p:nvSpPr>
          <p:cNvPr id="4" name="Rectangle 3"/>
          <p:cNvSpPr/>
          <p:nvPr/>
        </p:nvSpPr>
        <p:spPr>
          <a:xfrm>
            <a:off x="115613" y="3801397"/>
            <a:ext cx="1654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Bãi ngô:</a:t>
            </a:r>
            <a:endParaRPr lang="en-US" sz="3200" i="1"/>
          </a:p>
        </p:txBody>
      </p:sp>
      <p:sp>
        <p:nvSpPr>
          <p:cNvPr id="5" name="Rectangle 4"/>
          <p:cNvSpPr/>
          <p:nvPr/>
        </p:nvSpPr>
        <p:spPr>
          <a:xfrm>
            <a:off x="6096000" y="5271030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Cây gạo:</a:t>
            </a:r>
            <a:endParaRPr lang="en-US" sz="3200" i="1"/>
          </a:p>
        </p:txBody>
      </p:sp>
      <p:sp>
        <p:nvSpPr>
          <p:cNvPr id="6" name="Rectangle 5"/>
          <p:cNvSpPr/>
          <p:nvPr/>
        </p:nvSpPr>
        <p:spPr>
          <a:xfrm>
            <a:off x="2111672" y="2424096"/>
            <a:ext cx="39843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000" b="1" i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Sầu riêng là loại </a:t>
            </a:r>
          </a:p>
          <a:p>
            <a:pPr>
              <a:defRPr/>
            </a:pPr>
            <a:r>
              <a:rPr lang="en-US" altLang="zh-CN" sz="3000" b="1" i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trái quý của miền Nam</a:t>
            </a:r>
            <a:endParaRPr lang="en-US" sz="3000" i="1"/>
          </a:p>
        </p:txBody>
      </p:sp>
      <p:sp>
        <p:nvSpPr>
          <p:cNvPr id="7" name="Rectangle 6"/>
          <p:cNvSpPr/>
          <p:nvPr/>
        </p:nvSpPr>
        <p:spPr>
          <a:xfrm>
            <a:off x="1671144" y="3801954"/>
            <a:ext cx="4193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i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Bãi ngô, những bắp ngô, </a:t>
            </a:r>
          </a:p>
          <a:p>
            <a:r>
              <a:rPr lang="en-US" altLang="zh-CN" sz="3000" b="1" i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những lá ngô</a:t>
            </a:r>
            <a:endParaRPr lang="en-US" sz="3000" i="1"/>
          </a:p>
        </p:txBody>
      </p:sp>
      <p:sp>
        <p:nvSpPr>
          <p:cNvPr id="8" name="Rectangle 7"/>
          <p:cNvSpPr/>
          <p:nvPr/>
        </p:nvSpPr>
        <p:spPr>
          <a:xfrm>
            <a:off x="7841991" y="5317197"/>
            <a:ext cx="3448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Già, cây cao lớn,…</a:t>
            </a:r>
            <a:endParaRPr lang="en-US" sz="3200" i="1"/>
          </a:p>
        </p:txBody>
      </p:sp>
    </p:spTree>
    <p:extLst>
      <p:ext uri="{BB962C8B-B14F-4D97-AF65-F5344CB8AC3E}">
        <p14:creationId xmlns:p14="http://schemas.microsoft.com/office/powerpoint/2010/main" val="3706923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A3F29B36-DF31-46F8-B2C6-4DBB94C40E3A}"/>
              </a:ext>
            </a:extLst>
          </p:cNvPr>
          <p:cNvSpPr txBox="1"/>
          <p:nvPr/>
        </p:nvSpPr>
        <p:spPr>
          <a:xfrm>
            <a:off x="433705" y="172861"/>
            <a:ext cx="11324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1e) Theo em, miêu tả một loài cây có điểm gì giống </a:t>
            </a:r>
            <a:b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</a:b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và khác với miêu tả một cây cụ thể?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思源黑体 CN Light" panose="020B03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19">
            <a:extLst>
              <a:ext uri="{FF2B5EF4-FFF2-40B4-BE49-F238E27FC236}">
                <a16:creationId xmlns:a16="http://schemas.microsoft.com/office/drawing/2014/main" xmlns="" id="{1E02643F-2B42-443A-A962-988EE991644C}"/>
              </a:ext>
            </a:extLst>
          </p:cNvPr>
          <p:cNvSpPr txBox="1"/>
          <p:nvPr/>
        </p:nvSpPr>
        <p:spPr>
          <a:xfrm>
            <a:off x="433705" y="1674272"/>
            <a:ext cx="113245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u="sng">
                <a:solidFill>
                  <a:srgbClr val="7030A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GIỐNG:</a:t>
            </a:r>
            <a:r>
              <a:rPr lang="en-US" altLang="zh-CN" sz="3600" b="1">
                <a:solidFill>
                  <a:srgbClr val="FF860D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Đều phải quan sát kĩ và sử dụng mọi giác quan.</a:t>
            </a:r>
          </a:p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                </a:t>
            </a:r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Tả các bộ phận của cây;</a:t>
            </a:r>
          </a:p>
          <a:p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                Dùng các biện pháp so sánh, nhân hóa;</a:t>
            </a:r>
          </a:p>
          <a:p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                Bộc lộ tình cảm của người miêu tả.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思源黑体 CN Light" panose="020B03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19">
            <a:extLst>
              <a:ext uri="{FF2B5EF4-FFF2-40B4-BE49-F238E27FC236}">
                <a16:creationId xmlns:a16="http://schemas.microsoft.com/office/drawing/2014/main" xmlns="" id="{56875983-6E11-4512-A38B-BE11B8BC514A}"/>
              </a:ext>
            </a:extLst>
          </p:cNvPr>
          <p:cNvSpPr txBox="1"/>
          <p:nvPr/>
        </p:nvSpPr>
        <p:spPr>
          <a:xfrm>
            <a:off x="433705" y="4283679"/>
            <a:ext cx="113245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u="sng">
                <a:solidFill>
                  <a:srgbClr val="7030A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KHÁC:</a:t>
            </a:r>
            <a:r>
              <a:rPr lang="en-US" altLang="zh-CN" sz="3600" b="1">
                <a:solidFill>
                  <a:srgbClr val="7030A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FF860D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	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Tả loài cây</a:t>
            </a:r>
            <a:r>
              <a:rPr lang="en-US" altLang="zh-CN" sz="3600" b="1">
                <a:solidFill>
                  <a:srgbClr val="4B672C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cần chú ý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đặc điểm phân biệt</a:t>
            </a:r>
            <a:r>
              <a:rPr lang="en-US" altLang="zh-CN" sz="3600" b="1">
                <a:solidFill>
                  <a:srgbClr val="4B672C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loài </a:t>
            </a:r>
            <a:r>
              <a:rPr lang="en-US" altLang="zh-CN" sz="3600" b="1">
                <a:solidFill>
                  <a:srgbClr val="4B672C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		</a:t>
            </a:r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cây này với loài cây khác.</a:t>
            </a:r>
          </a:p>
          <a:p>
            <a:r>
              <a:rPr lang="en-US" altLang="zh-CN" sz="3600" b="1">
                <a:solidFill>
                  <a:srgbClr val="4B672C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		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Tả một cây</a:t>
            </a:r>
            <a:r>
              <a:rPr lang="en-US" altLang="zh-CN" sz="3600" b="1">
                <a:solidFill>
                  <a:srgbClr val="4B672C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cụ thể cần chú ý đến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đặc điểm riêng </a:t>
            </a:r>
            <a:r>
              <a:rPr lang="en-US" altLang="zh-CN" sz="3600" b="1">
                <a:solidFill>
                  <a:srgbClr val="4B672C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	</a:t>
            </a:r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của cây đó làm cho nó khác với các cây cùng loài.</a:t>
            </a:r>
          </a:p>
        </p:txBody>
      </p:sp>
    </p:spTree>
    <p:extLst>
      <p:ext uri="{BB962C8B-B14F-4D97-AF65-F5344CB8AC3E}">
        <p14:creationId xmlns:p14="http://schemas.microsoft.com/office/powerpoint/2010/main" val="1219949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106505" y="1580215"/>
            <a:ext cx="4551289" cy="94136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75636"/>
                </a:lnTo>
                <a:lnTo>
                  <a:pt x="4551289" y="675636"/>
                </a:lnTo>
                <a:lnTo>
                  <a:pt x="4551289" y="94136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/>
          <p:cNvSpPr/>
          <p:nvPr/>
        </p:nvSpPr>
        <p:spPr>
          <a:xfrm>
            <a:off x="6106505" y="1580215"/>
            <a:ext cx="1489072" cy="94136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75636"/>
                </a:lnTo>
                <a:lnTo>
                  <a:pt x="1489072" y="675636"/>
                </a:lnTo>
                <a:lnTo>
                  <a:pt x="1489072" y="94136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4533361" y="1580215"/>
            <a:ext cx="1573144" cy="94136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573144" y="0"/>
                </a:moveTo>
                <a:lnTo>
                  <a:pt x="1573144" y="675636"/>
                </a:lnTo>
                <a:lnTo>
                  <a:pt x="0" y="675636"/>
                </a:lnTo>
                <a:lnTo>
                  <a:pt x="0" y="94136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1471144" y="1580215"/>
            <a:ext cx="4635361" cy="94136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635361" y="0"/>
                </a:moveTo>
                <a:lnTo>
                  <a:pt x="4635361" y="675636"/>
                </a:lnTo>
                <a:lnTo>
                  <a:pt x="0" y="675636"/>
                </a:lnTo>
                <a:lnTo>
                  <a:pt x="0" y="94136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2669622" y="520258"/>
            <a:ext cx="6873766" cy="1059957"/>
          </a:xfrm>
          <a:custGeom>
            <a:avLst/>
            <a:gdLst>
              <a:gd name="connsiteX0" fmla="*/ 0 w 6873766"/>
              <a:gd name="connsiteY0" fmla="*/ 0 h 1059957"/>
              <a:gd name="connsiteX1" fmla="*/ 6873766 w 6873766"/>
              <a:gd name="connsiteY1" fmla="*/ 0 h 1059957"/>
              <a:gd name="connsiteX2" fmla="*/ 6873766 w 6873766"/>
              <a:gd name="connsiteY2" fmla="*/ 1059957 h 1059957"/>
              <a:gd name="connsiteX3" fmla="*/ 0 w 6873766"/>
              <a:gd name="connsiteY3" fmla="*/ 1059957 h 1059957"/>
              <a:gd name="connsiteX4" fmla="*/ 0 w 6873766"/>
              <a:gd name="connsiteY4" fmla="*/ 0 h 105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3766" h="1059957">
                <a:moveTo>
                  <a:pt x="0" y="0"/>
                </a:moveTo>
                <a:lnTo>
                  <a:pt x="6873766" y="0"/>
                </a:lnTo>
                <a:lnTo>
                  <a:pt x="6873766" y="1059957"/>
                </a:lnTo>
                <a:lnTo>
                  <a:pt x="0" y="10599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 SÁT CÂY CỐI</a:t>
            </a:r>
          </a:p>
        </p:txBody>
      </p:sp>
      <p:sp>
        <p:nvSpPr>
          <p:cNvPr id="9" name="Freeform 8"/>
          <p:cNvSpPr/>
          <p:nvPr/>
        </p:nvSpPr>
        <p:spPr>
          <a:xfrm>
            <a:off x="205765" y="2521581"/>
            <a:ext cx="2530757" cy="3190792"/>
          </a:xfrm>
          <a:custGeom>
            <a:avLst/>
            <a:gdLst>
              <a:gd name="connsiteX0" fmla="*/ 0 w 2530757"/>
              <a:gd name="connsiteY0" fmla="*/ 0 h 3190792"/>
              <a:gd name="connsiteX1" fmla="*/ 2530757 w 2530757"/>
              <a:gd name="connsiteY1" fmla="*/ 0 h 3190792"/>
              <a:gd name="connsiteX2" fmla="*/ 2530757 w 2530757"/>
              <a:gd name="connsiteY2" fmla="*/ 3190792 h 3190792"/>
              <a:gd name="connsiteX3" fmla="*/ 0 w 2530757"/>
              <a:gd name="connsiteY3" fmla="*/ 3190792 h 3190792"/>
              <a:gd name="connsiteX4" fmla="*/ 0 w 2530757"/>
              <a:gd name="connsiteY4" fmla="*/ 0 h 319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0757" h="3190792">
                <a:moveTo>
                  <a:pt x="0" y="0"/>
                </a:moveTo>
                <a:lnTo>
                  <a:pt x="2530757" y="0"/>
                </a:lnTo>
                <a:lnTo>
                  <a:pt x="2530757" y="3190792"/>
                </a:lnTo>
                <a:lnTo>
                  <a:pt x="0" y="319079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t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4200" b="1" kern="1200">
                <a:latin typeface="Times New Roman" panose="02020603050405020304" pitchFamily="18" charset="0"/>
                <a:ea typeface="Times New Roman" panose="02020603050405020304" pitchFamily="18" charset="0"/>
              </a:rPr>
              <a:t>1. Chọn cây hoặc loài cây để quan sát</a:t>
            </a:r>
            <a:endParaRPr lang="en-US" sz="4200" b="1" kern="1200"/>
          </a:p>
        </p:txBody>
      </p:sp>
      <p:sp>
        <p:nvSpPr>
          <p:cNvPr id="10" name="Freeform 9"/>
          <p:cNvSpPr/>
          <p:nvPr/>
        </p:nvSpPr>
        <p:spPr>
          <a:xfrm>
            <a:off x="3267982" y="2521581"/>
            <a:ext cx="2530757" cy="3190792"/>
          </a:xfrm>
          <a:custGeom>
            <a:avLst/>
            <a:gdLst>
              <a:gd name="connsiteX0" fmla="*/ 0 w 2530757"/>
              <a:gd name="connsiteY0" fmla="*/ 0 h 3190792"/>
              <a:gd name="connsiteX1" fmla="*/ 2530757 w 2530757"/>
              <a:gd name="connsiteY1" fmla="*/ 0 h 3190792"/>
              <a:gd name="connsiteX2" fmla="*/ 2530757 w 2530757"/>
              <a:gd name="connsiteY2" fmla="*/ 3190792 h 3190792"/>
              <a:gd name="connsiteX3" fmla="*/ 0 w 2530757"/>
              <a:gd name="connsiteY3" fmla="*/ 3190792 h 3190792"/>
              <a:gd name="connsiteX4" fmla="*/ 0 w 2530757"/>
              <a:gd name="connsiteY4" fmla="*/ 0 h 319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0757" h="3190792">
                <a:moveTo>
                  <a:pt x="0" y="0"/>
                </a:moveTo>
                <a:lnTo>
                  <a:pt x="2530757" y="0"/>
                </a:lnTo>
                <a:lnTo>
                  <a:pt x="2530757" y="3190792"/>
                </a:lnTo>
                <a:lnTo>
                  <a:pt x="0" y="319079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t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4200" b="1" kern="1200">
                <a:latin typeface="Times New Roman" panose="02020603050405020304" pitchFamily="18" charset="0"/>
                <a:ea typeface="Times New Roman" panose="02020603050405020304" pitchFamily="18" charset="0"/>
              </a:rPr>
              <a:t>2. Lựa chọn trình tự quan sát.</a:t>
            </a:r>
            <a:endParaRPr lang="en-US" sz="4200" b="1" kern="1200"/>
          </a:p>
        </p:txBody>
      </p:sp>
      <p:sp>
        <p:nvSpPr>
          <p:cNvPr id="11" name="Freeform 10"/>
          <p:cNvSpPr/>
          <p:nvPr/>
        </p:nvSpPr>
        <p:spPr>
          <a:xfrm>
            <a:off x="6330199" y="2521581"/>
            <a:ext cx="2530757" cy="3190792"/>
          </a:xfrm>
          <a:custGeom>
            <a:avLst/>
            <a:gdLst>
              <a:gd name="connsiteX0" fmla="*/ 0 w 2530757"/>
              <a:gd name="connsiteY0" fmla="*/ 0 h 3190792"/>
              <a:gd name="connsiteX1" fmla="*/ 2530757 w 2530757"/>
              <a:gd name="connsiteY1" fmla="*/ 0 h 3190792"/>
              <a:gd name="connsiteX2" fmla="*/ 2530757 w 2530757"/>
              <a:gd name="connsiteY2" fmla="*/ 3190792 h 3190792"/>
              <a:gd name="connsiteX3" fmla="*/ 0 w 2530757"/>
              <a:gd name="connsiteY3" fmla="*/ 3190792 h 3190792"/>
              <a:gd name="connsiteX4" fmla="*/ 0 w 2530757"/>
              <a:gd name="connsiteY4" fmla="*/ 0 h 319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0757" h="3190792">
                <a:moveTo>
                  <a:pt x="0" y="0"/>
                </a:moveTo>
                <a:lnTo>
                  <a:pt x="2530757" y="0"/>
                </a:lnTo>
                <a:lnTo>
                  <a:pt x="2530757" y="3190792"/>
                </a:lnTo>
                <a:lnTo>
                  <a:pt x="0" y="319079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t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4200" b="1" kern="1200">
                <a:latin typeface="Times New Roman" panose="02020603050405020304" pitchFamily="18" charset="0"/>
                <a:ea typeface="Times New Roman" panose="02020603050405020304" pitchFamily="18" charset="0"/>
              </a:rPr>
              <a:t>3. Kết hợp các giác quan khi quan sát.</a:t>
            </a:r>
            <a:endParaRPr lang="en-US" sz="4200" b="1" kern="1200"/>
          </a:p>
        </p:txBody>
      </p:sp>
      <p:sp>
        <p:nvSpPr>
          <p:cNvPr id="12" name="Freeform 11"/>
          <p:cNvSpPr/>
          <p:nvPr/>
        </p:nvSpPr>
        <p:spPr>
          <a:xfrm>
            <a:off x="9392416" y="2521581"/>
            <a:ext cx="2530757" cy="3190792"/>
          </a:xfrm>
          <a:custGeom>
            <a:avLst/>
            <a:gdLst>
              <a:gd name="connsiteX0" fmla="*/ 0 w 2530757"/>
              <a:gd name="connsiteY0" fmla="*/ 0 h 3190792"/>
              <a:gd name="connsiteX1" fmla="*/ 2530757 w 2530757"/>
              <a:gd name="connsiteY1" fmla="*/ 0 h 3190792"/>
              <a:gd name="connsiteX2" fmla="*/ 2530757 w 2530757"/>
              <a:gd name="connsiteY2" fmla="*/ 3190792 h 3190792"/>
              <a:gd name="connsiteX3" fmla="*/ 0 w 2530757"/>
              <a:gd name="connsiteY3" fmla="*/ 3190792 h 3190792"/>
              <a:gd name="connsiteX4" fmla="*/ 0 w 2530757"/>
              <a:gd name="connsiteY4" fmla="*/ 0 h 319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0757" h="3190792">
                <a:moveTo>
                  <a:pt x="0" y="0"/>
                </a:moveTo>
                <a:lnTo>
                  <a:pt x="2530757" y="0"/>
                </a:lnTo>
                <a:lnTo>
                  <a:pt x="2530757" y="3190792"/>
                </a:lnTo>
                <a:lnTo>
                  <a:pt x="0" y="319079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t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4200" b="1" kern="1200">
                <a:latin typeface="Times New Roman" panose="02020603050405020304" pitchFamily="18" charset="0"/>
                <a:ea typeface="Times New Roman" panose="02020603050405020304" pitchFamily="18" charset="0"/>
              </a:rPr>
              <a:t>4. Vận dụng các biện pháp nghệ thuật để miêu tả</a:t>
            </a:r>
            <a:endParaRPr lang="en-US" sz="4200" b="1" kern="1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673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2569405-EAC3-46AF-B37D-F2A2F26A3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826"/>
          <a:stretch/>
        </p:blipFill>
        <p:spPr>
          <a:xfrm>
            <a:off x="-263674" y="518785"/>
            <a:ext cx="12455674" cy="443666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B9E8BCBA-6DE0-4941-9382-EC7819FF5E41}"/>
              </a:ext>
            </a:extLst>
          </p:cNvPr>
          <p:cNvGrpSpPr/>
          <p:nvPr/>
        </p:nvGrpSpPr>
        <p:grpSpPr>
          <a:xfrm>
            <a:off x="698500" y="2660650"/>
            <a:ext cx="10795000" cy="1536700"/>
            <a:chOff x="698500" y="2660650"/>
            <a:chExt cx="10795000" cy="153670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628B0A1E-83B0-498F-A15A-26096F9F0C13}"/>
                </a:ext>
              </a:extLst>
            </p:cNvPr>
            <p:cNvSpPr/>
            <p:nvPr/>
          </p:nvSpPr>
          <p:spPr>
            <a:xfrm>
              <a:off x="698500" y="2660650"/>
              <a:ext cx="10795000" cy="1536700"/>
            </a:xfrm>
            <a:prstGeom prst="roundRect">
              <a:avLst>
                <a:gd name="adj" fmla="val 9229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xmlns="" id="{A64DFC83-C68D-48EF-9002-B49B48D2C984}"/>
                </a:ext>
              </a:extLst>
            </p:cNvPr>
            <p:cNvSpPr/>
            <p:nvPr/>
          </p:nvSpPr>
          <p:spPr>
            <a:xfrm>
              <a:off x="787400" y="2762250"/>
              <a:ext cx="10591800" cy="1314450"/>
            </a:xfrm>
            <a:prstGeom prst="roundRect">
              <a:avLst>
                <a:gd name="adj" fmla="val 9229"/>
              </a:avLst>
            </a:prstGeom>
            <a:noFill/>
            <a:ln w="19050">
              <a:solidFill>
                <a:srgbClr val="96C88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A116CAE5-21AD-498E-A57C-4F34041F3DFE}"/>
              </a:ext>
            </a:extLst>
          </p:cNvPr>
          <p:cNvSpPr/>
          <p:nvPr/>
        </p:nvSpPr>
        <p:spPr>
          <a:xfrm>
            <a:off x="1790700" y="4755862"/>
            <a:ext cx="812800" cy="812800"/>
          </a:xfrm>
          <a:prstGeom prst="ellipse">
            <a:avLst/>
          </a:prstGeom>
          <a:solidFill>
            <a:srgbClr val="DAEFE2"/>
          </a:solidFill>
          <a:ln w="57150">
            <a:solidFill>
              <a:srgbClr val="DAEF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rgbClr val="D7EEE5"/>
                </a:solidFill>
                <a:latin typeface="UTM Arruba KT" panose="02040603050506020204" pitchFamily="18" charset="0"/>
              </a:rPr>
              <a:t>1</a:t>
            </a:r>
            <a:endParaRPr lang="zh-CN" altLang="en-US" sz="4800" dirty="0">
              <a:solidFill>
                <a:srgbClr val="D7EEE5"/>
              </a:solidFill>
              <a:latin typeface="UTM Arruba KT" panose="02040603050506020204" pitchFamily="18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5F52C548-3D30-4CBB-98D9-7AA3F32778EE}"/>
              </a:ext>
            </a:extLst>
          </p:cNvPr>
          <p:cNvSpPr/>
          <p:nvPr/>
        </p:nvSpPr>
        <p:spPr>
          <a:xfrm>
            <a:off x="4197350" y="4755862"/>
            <a:ext cx="812800" cy="812800"/>
          </a:xfrm>
          <a:prstGeom prst="ellipse">
            <a:avLst/>
          </a:prstGeom>
          <a:solidFill>
            <a:srgbClr val="DAEFE2"/>
          </a:solidFill>
          <a:ln w="57150">
            <a:solidFill>
              <a:srgbClr val="DAEF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rgbClr val="D7EEE5"/>
                </a:solidFill>
                <a:latin typeface="UTM Arruba KT" panose="02040603050506020204" pitchFamily="18" charset="0"/>
              </a:rPr>
              <a:t>2</a:t>
            </a:r>
            <a:endParaRPr lang="zh-CN" altLang="en-US" sz="4800" dirty="0">
              <a:solidFill>
                <a:srgbClr val="D7EEE5"/>
              </a:solidFill>
              <a:latin typeface="UTM Arruba KT" panose="02040603050506020204" pitchFamily="18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3FFAA12F-15BE-4059-B171-6F624E5F852D}"/>
              </a:ext>
            </a:extLst>
          </p:cNvPr>
          <p:cNvSpPr/>
          <p:nvPr/>
        </p:nvSpPr>
        <p:spPr>
          <a:xfrm>
            <a:off x="4987925" y="546099"/>
            <a:ext cx="2216151" cy="2216151"/>
          </a:xfrm>
          <a:prstGeom prst="ellipse">
            <a:avLst/>
          </a:prstGeom>
          <a:solidFill>
            <a:schemeClr val="bg1"/>
          </a:solidFill>
          <a:ln w="57150">
            <a:solidFill>
              <a:srgbClr val="96C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dirty="0">
                <a:solidFill>
                  <a:srgbClr val="7A906A"/>
                </a:solidFill>
                <a:latin typeface="UTM Arruba KT" panose="02040603050506020204" pitchFamily="18" charset="0"/>
              </a:rPr>
              <a:t>3</a:t>
            </a:r>
            <a:endParaRPr lang="zh-CN" altLang="en-US" sz="13800" dirty="0">
              <a:solidFill>
                <a:srgbClr val="7A906A"/>
              </a:solidFill>
              <a:latin typeface="UTM Arruba KT" panose="02040603050506020204" pitchFamily="18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7DABCD7F-0357-413A-9950-68EBBF90F01B}"/>
              </a:ext>
            </a:extLst>
          </p:cNvPr>
          <p:cNvSpPr/>
          <p:nvPr/>
        </p:nvSpPr>
        <p:spPr>
          <a:xfrm>
            <a:off x="9010651" y="4755862"/>
            <a:ext cx="812800" cy="812800"/>
          </a:xfrm>
          <a:prstGeom prst="ellipse">
            <a:avLst/>
          </a:prstGeom>
          <a:solidFill>
            <a:srgbClr val="DAEFE2"/>
          </a:solidFill>
          <a:ln w="57150">
            <a:solidFill>
              <a:srgbClr val="DAEF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rgbClr val="D7EEE5"/>
                </a:solidFill>
                <a:latin typeface="UTM Arruba KT" panose="02040603050506020204" pitchFamily="18" charset="0"/>
              </a:rPr>
              <a:t>4</a:t>
            </a:r>
            <a:endParaRPr lang="zh-CN" altLang="en-US" sz="4800" dirty="0">
              <a:solidFill>
                <a:srgbClr val="D7EEE5"/>
              </a:solidFill>
              <a:latin typeface="UTM Arruba KT" panose="020406030505060202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1C0E019-1FC1-431F-B44F-A15DAAF5572F}"/>
              </a:ext>
            </a:extLst>
          </p:cNvPr>
          <p:cNvSpPr txBox="1"/>
          <p:nvPr/>
        </p:nvSpPr>
        <p:spPr>
          <a:xfrm>
            <a:off x="1101332" y="5790768"/>
            <a:ext cx="2266967" cy="584775"/>
          </a:xfrm>
          <a:prstGeom prst="rect">
            <a:avLst/>
          </a:prstGeom>
          <a:solidFill>
            <a:srgbClr val="DAEFE2"/>
          </a:solidFill>
          <a:ln>
            <a:solidFill>
              <a:srgbClr val="DAEFE3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rgbClr val="D7EEE5"/>
                </a:solidFill>
                <a:latin typeface="UTM Arruba KT" panose="02040603050506020204" pitchFamily="18" charset="0"/>
                <a:ea typeface="思源黑体 CN Light" panose="020B0300000000000000" pitchFamily="34" charset="-122"/>
              </a:rPr>
              <a:t>KHỞI ĐỘNG</a:t>
            </a:r>
            <a:endParaRPr lang="zh-CN" altLang="en-US" sz="3200" dirty="0">
              <a:solidFill>
                <a:srgbClr val="D7EEE5"/>
              </a:solidFill>
              <a:latin typeface="UTM Arruba KT" panose="02040603050506020204" pitchFamily="18" charset="0"/>
              <a:ea typeface="思源黑体 CN Light" panose="020B0300000000000000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0E610A0B-59DD-4797-AB45-B29A063CE083}"/>
              </a:ext>
            </a:extLst>
          </p:cNvPr>
          <p:cNvSpPr txBox="1"/>
          <p:nvPr/>
        </p:nvSpPr>
        <p:spPr>
          <a:xfrm>
            <a:off x="3560137" y="5772420"/>
            <a:ext cx="2098651" cy="584775"/>
          </a:xfrm>
          <a:prstGeom prst="rect">
            <a:avLst/>
          </a:prstGeom>
          <a:solidFill>
            <a:srgbClr val="DAEFE2"/>
          </a:solidFill>
          <a:ln>
            <a:solidFill>
              <a:srgbClr val="DAEFE3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rgbClr val="D7EEE5"/>
                </a:solidFill>
                <a:latin typeface="UTM Arruba KT" panose="02040603050506020204" pitchFamily="18" charset="0"/>
                <a:ea typeface="思源黑体 CN Light" panose="020B0300000000000000" pitchFamily="34" charset="-122"/>
              </a:rPr>
              <a:t>KHÁM PHÁ</a:t>
            </a:r>
            <a:endParaRPr lang="zh-CN" altLang="en-US" sz="3200" dirty="0">
              <a:solidFill>
                <a:srgbClr val="D7EEE5"/>
              </a:solidFill>
              <a:latin typeface="UTM Arruba KT" panose="02040603050506020204" pitchFamily="18" charset="0"/>
              <a:ea typeface="思源黑体 CN Light" panose="020B03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76127647-CB86-473E-9188-15755FE42725}"/>
              </a:ext>
            </a:extLst>
          </p:cNvPr>
          <p:cNvSpPr txBox="1"/>
          <p:nvPr/>
        </p:nvSpPr>
        <p:spPr>
          <a:xfrm>
            <a:off x="3739425" y="2852400"/>
            <a:ext cx="50016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>
                <a:solidFill>
                  <a:srgbClr val="7A906A"/>
                </a:solidFill>
                <a:latin typeface="UTM Arruba KT" panose="02040603050506020204" pitchFamily="18" charset="0"/>
                <a:ea typeface="思源黑体 CN Light" panose="020B0300000000000000" pitchFamily="34" charset="-122"/>
              </a:rPr>
              <a:t>BÀI TẬP 2</a:t>
            </a:r>
            <a:endParaRPr lang="zh-CN" altLang="en-US" sz="8000" dirty="0">
              <a:solidFill>
                <a:srgbClr val="7A906A"/>
              </a:solidFill>
              <a:latin typeface="UTM Arruba KT" panose="02040603050506020204" pitchFamily="18" charset="0"/>
              <a:ea typeface="思源黑体 CN Light" panose="020B03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91675007-46E7-4290-A4EC-FFF0D5F0ED0F}"/>
              </a:ext>
            </a:extLst>
          </p:cNvPr>
          <p:cNvSpPr txBox="1"/>
          <p:nvPr/>
        </p:nvSpPr>
        <p:spPr>
          <a:xfrm>
            <a:off x="8632220" y="5790769"/>
            <a:ext cx="1662635" cy="584775"/>
          </a:xfrm>
          <a:prstGeom prst="rect">
            <a:avLst/>
          </a:prstGeom>
          <a:solidFill>
            <a:srgbClr val="DAEFE2"/>
          </a:solidFill>
          <a:ln>
            <a:solidFill>
              <a:srgbClr val="DAEFE3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rgbClr val="D7EEE5"/>
                </a:solidFill>
                <a:latin typeface="UTM Arruba KT" panose="02040603050506020204" pitchFamily="18" charset="0"/>
                <a:ea typeface="思源黑体 CN Light" panose="020B0300000000000000" pitchFamily="34" charset="-122"/>
              </a:rPr>
              <a:t>DẶN DÒ</a:t>
            </a:r>
            <a:endParaRPr lang="zh-CN" altLang="en-US" sz="3200" dirty="0">
              <a:solidFill>
                <a:srgbClr val="D7EEE5"/>
              </a:solidFill>
              <a:latin typeface="UTM Arruba KT" panose="02040603050506020204" pitchFamily="18" charset="0"/>
              <a:ea typeface="思源黑体 CN Light" panose="020B0300000000000000" pitchFamily="34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5606A7B-B4DE-4C46-B3FC-5E52982E945F}"/>
              </a:ext>
            </a:extLst>
          </p:cNvPr>
          <p:cNvSpPr txBox="1"/>
          <p:nvPr/>
        </p:nvSpPr>
        <p:spPr>
          <a:xfrm>
            <a:off x="0" y="4842064"/>
            <a:ext cx="4953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#9Slide03 AllRoundGothic" panose="020B07030202020201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961146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Wor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2569405-EAC3-46AF-B37D-F2A2F26A34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826"/>
          <a:stretch/>
        </p:blipFill>
        <p:spPr>
          <a:xfrm>
            <a:off x="-263674" y="518785"/>
            <a:ext cx="12455674" cy="443666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B9E8BCBA-6DE0-4941-9382-EC7819FF5E41}"/>
              </a:ext>
            </a:extLst>
          </p:cNvPr>
          <p:cNvGrpSpPr/>
          <p:nvPr/>
        </p:nvGrpSpPr>
        <p:grpSpPr>
          <a:xfrm>
            <a:off x="698500" y="2660650"/>
            <a:ext cx="10795000" cy="1536700"/>
            <a:chOff x="698500" y="2660650"/>
            <a:chExt cx="10795000" cy="153670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628B0A1E-83B0-498F-A15A-26096F9F0C13}"/>
                </a:ext>
              </a:extLst>
            </p:cNvPr>
            <p:cNvSpPr/>
            <p:nvPr/>
          </p:nvSpPr>
          <p:spPr>
            <a:xfrm>
              <a:off x="698500" y="2660650"/>
              <a:ext cx="10795000" cy="1536700"/>
            </a:xfrm>
            <a:prstGeom prst="roundRect">
              <a:avLst>
                <a:gd name="adj" fmla="val 9229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xmlns="" id="{A64DFC83-C68D-48EF-9002-B49B48D2C984}"/>
                </a:ext>
              </a:extLst>
            </p:cNvPr>
            <p:cNvSpPr/>
            <p:nvPr/>
          </p:nvSpPr>
          <p:spPr>
            <a:xfrm>
              <a:off x="787400" y="2762250"/>
              <a:ext cx="10591800" cy="1314450"/>
            </a:xfrm>
            <a:prstGeom prst="roundRect">
              <a:avLst>
                <a:gd name="adj" fmla="val 9229"/>
              </a:avLst>
            </a:prstGeom>
            <a:noFill/>
            <a:ln w="19050">
              <a:solidFill>
                <a:srgbClr val="96C88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A116CAE5-21AD-498E-A57C-4F34041F3DFE}"/>
              </a:ext>
            </a:extLst>
          </p:cNvPr>
          <p:cNvSpPr/>
          <p:nvPr/>
        </p:nvSpPr>
        <p:spPr>
          <a:xfrm>
            <a:off x="4909074" y="499672"/>
            <a:ext cx="2110178" cy="2110178"/>
          </a:xfrm>
          <a:prstGeom prst="ellipse">
            <a:avLst/>
          </a:prstGeom>
          <a:solidFill>
            <a:schemeClr val="bg1"/>
          </a:solidFill>
          <a:ln w="57150">
            <a:solidFill>
              <a:srgbClr val="96C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dirty="0">
                <a:solidFill>
                  <a:srgbClr val="7A906A"/>
                </a:solidFill>
                <a:latin typeface="UTM Arruba KT" panose="02040603050506020204" pitchFamily="18" charset="0"/>
              </a:rPr>
              <a:t>1</a:t>
            </a:r>
            <a:endParaRPr lang="zh-CN" altLang="en-US" sz="13800" dirty="0">
              <a:solidFill>
                <a:srgbClr val="7A906A"/>
              </a:solidFill>
              <a:latin typeface="UTM Arruba KT" panose="020406030505060202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1C0E019-1FC1-431F-B44F-A15DAAF5572F}"/>
              </a:ext>
            </a:extLst>
          </p:cNvPr>
          <p:cNvSpPr txBox="1"/>
          <p:nvPr/>
        </p:nvSpPr>
        <p:spPr>
          <a:xfrm>
            <a:off x="3663283" y="2927171"/>
            <a:ext cx="48654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>
                <a:solidFill>
                  <a:srgbClr val="7A906A"/>
                </a:solidFill>
                <a:latin typeface="UTM Arruba KT" panose="02040603050506020204" pitchFamily="18" charset="0"/>
                <a:ea typeface="思源黑体 CN Light" panose="020B0300000000000000" pitchFamily="34" charset="-122"/>
              </a:rPr>
              <a:t>KHỞI ĐỘNG</a:t>
            </a:r>
            <a:endParaRPr lang="zh-CN" altLang="en-US" sz="7200" dirty="0">
              <a:solidFill>
                <a:srgbClr val="7A906A"/>
              </a:solidFill>
              <a:latin typeface="UTM Arruba KT" panose="02040603050506020204" pitchFamily="18" charset="0"/>
              <a:ea typeface="思源黑体 CN Light" panose="020B0300000000000000" pitchFamily="34" charset="-122"/>
            </a:endParaRPr>
          </a:p>
        </p:txBody>
      </p:sp>
      <p:sp>
        <p:nvSpPr>
          <p:cNvPr id="16" name="椭圆 5">
            <a:extLst>
              <a:ext uri="{FF2B5EF4-FFF2-40B4-BE49-F238E27FC236}">
                <a16:creationId xmlns:a16="http://schemas.microsoft.com/office/drawing/2014/main" xmlns="" id="{96271122-28F5-46E5-9CCB-34661102F161}"/>
              </a:ext>
            </a:extLst>
          </p:cNvPr>
          <p:cNvSpPr/>
          <p:nvPr/>
        </p:nvSpPr>
        <p:spPr>
          <a:xfrm>
            <a:off x="3454400" y="4751715"/>
            <a:ext cx="812800" cy="812800"/>
          </a:xfrm>
          <a:prstGeom prst="ellipse">
            <a:avLst/>
          </a:prstGeom>
          <a:solidFill>
            <a:srgbClr val="D6EDE1"/>
          </a:solidFill>
          <a:ln w="57150">
            <a:solidFill>
              <a:srgbClr val="D5E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rgbClr val="E1F3EB"/>
                </a:solidFill>
                <a:latin typeface="UTM Arruba KT" panose="02040603050506020204" pitchFamily="18" charset="0"/>
              </a:rPr>
              <a:t>2</a:t>
            </a:r>
            <a:endParaRPr lang="zh-CN" altLang="en-US" sz="4800" dirty="0">
              <a:solidFill>
                <a:srgbClr val="E1F3EB"/>
              </a:solidFill>
              <a:latin typeface="UTM Arruba KT" panose="02040603050506020204" pitchFamily="18" charset="0"/>
            </a:endParaRPr>
          </a:p>
        </p:txBody>
      </p:sp>
      <p:sp>
        <p:nvSpPr>
          <p:cNvPr id="17" name="椭圆 6">
            <a:extLst>
              <a:ext uri="{FF2B5EF4-FFF2-40B4-BE49-F238E27FC236}">
                <a16:creationId xmlns:a16="http://schemas.microsoft.com/office/drawing/2014/main" xmlns="" id="{7698F679-F5B7-4D8E-9327-27874AD954B7}"/>
              </a:ext>
            </a:extLst>
          </p:cNvPr>
          <p:cNvSpPr/>
          <p:nvPr/>
        </p:nvSpPr>
        <p:spPr>
          <a:xfrm>
            <a:off x="5861050" y="4751715"/>
            <a:ext cx="812800" cy="812800"/>
          </a:xfrm>
          <a:prstGeom prst="ellipse">
            <a:avLst/>
          </a:prstGeom>
          <a:solidFill>
            <a:srgbClr val="D6EDE1"/>
          </a:solidFill>
          <a:ln w="57150">
            <a:solidFill>
              <a:srgbClr val="D5E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rgbClr val="E1F3EB"/>
                </a:solidFill>
                <a:latin typeface="UTM Arruba KT" panose="02040603050506020204" pitchFamily="18" charset="0"/>
              </a:rPr>
              <a:t>3</a:t>
            </a:r>
            <a:endParaRPr lang="zh-CN" altLang="en-US" sz="4800" dirty="0">
              <a:solidFill>
                <a:srgbClr val="E1F3EB"/>
              </a:solidFill>
              <a:latin typeface="UTM Arruba KT" panose="02040603050506020204" pitchFamily="18" charset="0"/>
            </a:endParaRPr>
          </a:p>
        </p:txBody>
      </p:sp>
      <p:sp>
        <p:nvSpPr>
          <p:cNvPr id="18" name="椭圆 7">
            <a:extLst>
              <a:ext uri="{FF2B5EF4-FFF2-40B4-BE49-F238E27FC236}">
                <a16:creationId xmlns:a16="http://schemas.microsoft.com/office/drawing/2014/main" xmlns="" id="{6F3E1512-C882-4966-8EC4-0E5B1D05121E}"/>
              </a:ext>
            </a:extLst>
          </p:cNvPr>
          <p:cNvSpPr/>
          <p:nvPr/>
        </p:nvSpPr>
        <p:spPr>
          <a:xfrm>
            <a:off x="8267701" y="4751715"/>
            <a:ext cx="812800" cy="812800"/>
          </a:xfrm>
          <a:prstGeom prst="ellipse">
            <a:avLst/>
          </a:prstGeom>
          <a:solidFill>
            <a:srgbClr val="D6EDE1"/>
          </a:solidFill>
          <a:ln w="57150">
            <a:solidFill>
              <a:srgbClr val="D5E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rgbClr val="E1F3EB"/>
                </a:solidFill>
                <a:latin typeface="UTM Arruba KT" panose="02040603050506020204" pitchFamily="18" charset="0"/>
              </a:rPr>
              <a:t>4</a:t>
            </a:r>
            <a:endParaRPr lang="zh-CN" altLang="en-US" sz="4800" dirty="0">
              <a:solidFill>
                <a:srgbClr val="E1F3EB"/>
              </a:solidFill>
              <a:latin typeface="UTM Arruba KT" panose="02040603050506020204" pitchFamily="18" charset="0"/>
            </a:endParaRPr>
          </a:p>
        </p:txBody>
      </p:sp>
      <p:sp>
        <p:nvSpPr>
          <p:cNvPr id="19" name="文本框 9">
            <a:extLst>
              <a:ext uri="{FF2B5EF4-FFF2-40B4-BE49-F238E27FC236}">
                <a16:creationId xmlns:a16="http://schemas.microsoft.com/office/drawing/2014/main" xmlns="" id="{7110058F-EF06-463B-A862-A1250D9E0365}"/>
              </a:ext>
            </a:extLst>
          </p:cNvPr>
          <p:cNvSpPr txBox="1"/>
          <p:nvPr/>
        </p:nvSpPr>
        <p:spPr>
          <a:xfrm>
            <a:off x="2817187" y="5768273"/>
            <a:ext cx="2098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rgbClr val="E1F3EB"/>
                </a:solidFill>
                <a:latin typeface="UTM Arruba KT" panose="02040603050506020204" pitchFamily="18" charset="0"/>
                <a:ea typeface="思源黑体 CN Light" panose="020B0300000000000000" pitchFamily="34" charset="-122"/>
              </a:rPr>
              <a:t>KHÁM PHÁ</a:t>
            </a:r>
            <a:endParaRPr lang="zh-CN" altLang="en-US" sz="3200" dirty="0">
              <a:solidFill>
                <a:srgbClr val="E1F3EB"/>
              </a:solidFill>
              <a:latin typeface="UTM Arruba KT" panose="02040603050506020204" pitchFamily="18" charset="0"/>
              <a:ea typeface="思源黑体 CN Light" panose="020B0300000000000000" pitchFamily="34" charset="-122"/>
            </a:endParaRPr>
          </a:p>
        </p:txBody>
      </p:sp>
      <p:sp>
        <p:nvSpPr>
          <p:cNvPr id="20" name="文本框 10">
            <a:extLst>
              <a:ext uri="{FF2B5EF4-FFF2-40B4-BE49-F238E27FC236}">
                <a16:creationId xmlns:a16="http://schemas.microsoft.com/office/drawing/2014/main" xmlns="" id="{9D5F6E87-7F20-4461-8B1D-D6C06A621DA9}"/>
              </a:ext>
            </a:extLst>
          </p:cNvPr>
          <p:cNvSpPr txBox="1"/>
          <p:nvPr/>
        </p:nvSpPr>
        <p:spPr>
          <a:xfrm>
            <a:off x="5403722" y="5786621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rgbClr val="E1F3EB"/>
                </a:solidFill>
                <a:latin typeface="UTM Arruba KT" panose="02040603050506020204" pitchFamily="18" charset="0"/>
                <a:ea typeface="思源黑体 CN Light" panose="020B0300000000000000" pitchFamily="34" charset="-122"/>
              </a:rPr>
              <a:t>LUYỆN TẬP</a:t>
            </a:r>
            <a:endParaRPr lang="zh-CN" altLang="en-US" sz="3200" dirty="0">
              <a:solidFill>
                <a:srgbClr val="E1F3EB"/>
              </a:solidFill>
              <a:latin typeface="UTM Arruba KT" panose="02040603050506020204" pitchFamily="18" charset="0"/>
              <a:ea typeface="思源黑体 CN Light" panose="020B0300000000000000" pitchFamily="34" charset="-122"/>
            </a:endParaRPr>
          </a:p>
        </p:txBody>
      </p:sp>
      <p:sp>
        <p:nvSpPr>
          <p:cNvPr id="21" name="文本框 11">
            <a:extLst>
              <a:ext uri="{FF2B5EF4-FFF2-40B4-BE49-F238E27FC236}">
                <a16:creationId xmlns:a16="http://schemas.microsoft.com/office/drawing/2014/main" xmlns="" id="{86E271BC-6E2E-4107-95C0-DCC041CBE166}"/>
              </a:ext>
            </a:extLst>
          </p:cNvPr>
          <p:cNvSpPr txBox="1"/>
          <p:nvPr/>
        </p:nvSpPr>
        <p:spPr>
          <a:xfrm>
            <a:off x="7889270" y="5786622"/>
            <a:ext cx="1662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rgbClr val="E1F3EB"/>
                </a:solidFill>
                <a:latin typeface="UTM Arruba KT" panose="02040603050506020204" pitchFamily="18" charset="0"/>
                <a:ea typeface="思源黑体 CN Light" panose="020B0300000000000000" pitchFamily="34" charset="-122"/>
              </a:rPr>
              <a:t>DẶN DÒ</a:t>
            </a:r>
            <a:endParaRPr lang="zh-CN" altLang="en-US" sz="3200" dirty="0">
              <a:solidFill>
                <a:srgbClr val="E1F3EB"/>
              </a:solidFill>
              <a:latin typeface="UTM Arruba KT" panose="02040603050506020204" pitchFamily="18" charset="0"/>
              <a:ea typeface="思源黑体 CN Light" panose="020B0300000000000000" pitchFamily="34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A27739A-AA05-4D25-8764-CED4E208EAB4}"/>
              </a:ext>
            </a:extLst>
          </p:cNvPr>
          <p:cNvSpPr txBox="1"/>
          <p:nvPr/>
        </p:nvSpPr>
        <p:spPr>
          <a:xfrm>
            <a:off x="0" y="4842064"/>
            <a:ext cx="4953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#9Slide03 AllRoundGothic" panose="020B07030202020201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355019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DCEEEE3-5C6D-45B1-9056-8E33EDB86FB4}"/>
              </a:ext>
            </a:extLst>
          </p:cNvPr>
          <p:cNvSpPr/>
          <p:nvPr/>
        </p:nvSpPr>
        <p:spPr>
          <a:xfrm>
            <a:off x="380694" y="224219"/>
            <a:ext cx="1158007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>
                <a:solidFill>
                  <a:srgbClr val="083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</a:t>
            </a:r>
            <a:r>
              <a:rPr lang="vi-VN" sz="3400" b="1">
                <a:solidFill>
                  <a:srgbClr val="083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một cây mà em thích trong khu vực</a:t>
            </a:r>
            <a:r>
              <a:rPr lang="en-US" sz="3400" b="1">
                <a:solidFill>
                  <a:srgbClr val="083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>
                <a:solidFill>
                  <a:srgbClr val="083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em (hoặc nơi em ở) và ghi lại những gì em đã quan sát được. Chú ý kiểm tra xem:</a:t>
            </a:r>
          </a:p>
          <a:p>
            <a:pPr>
              <a:lnSpc>
                <a:spcPct val="150000"/>
              </a:lnSpc>
            </a:pPr>
            <a:r>
              <a:rPr lang="vi-VN" sz="3600" b="1">
                <a:solidFill>
                  <a:srgbClr val="083C15"/>
                </a:solidFill>
                <a:latin typeface="+mj-lt"/>
              </a:rPr>
              <a:t>a) </a:t>
            </a:r>
            <a:r>
              <a:rPr lang="vi-VN" sz="3600" b="1">
                <a:solidFill>
                  <a:srgbClr val="C00000"/>
                </a:solidFill>
                <a:latin typeface="+mj-lt"/>
              </a:rPr>
              <a:t>Trình tự quan sát</a:t>
            </a:r>
            <a:r>
              <a:rPr lang="vi-VN" sz="3600" b="1">
                <a:solidFill>
                  <a:srgbClr val="083C15"/>
                </a:solidFill>
                <a:latin typeface="+mj-lt"/>
              </a:rPr>
              <a:t> của em có hợp lí không?</a:t>
            </a:r>
          </a:p>
          <a:p>
            <a:pPr>
              <a:lnSpc>
                <a:spcPct val="150000"/>
              </a:lnSpc>
            </a:pPr>
            <a:r>
              <a:rPr lang="vi-VN" sz="3600" b="1">
                <a:solidFill>
                  <a:srgbClr val="083C15"/>
                </a:solidFill>
                <a:latin typeface="+mj-lt"/>
              </a:rPr>
              <a:t>b) Em đã quan sát bằng những </a:t>
            </a:r>
            <a:r>
              <a:rPr lang="vi-VN" sz="3600" b="1">
                <a:solidFill>
                  <a:srgbClr val="C00000"/>
                </a:solidFill>
                <a:latin typeface="+mj-lt"/>
              </a:rPr>
              <a:t>giác quan</a:t>
            </a:r>
            <a:r>
              <a:rPr lang="vi-VN" sz="3600" b="1">
                <a:solidFill>
                  <a:srgbClr val="083C15"/>
                </a:solidFill>
                <a:latin typeface="+mj-lt"/>
              </a:rPr>
              <a:t> nào?</a:t>
            </a:r>
          </a:p>
          <a:p>
            <a:pPr>
              <a:lnSpc>
                <a:spcPct val="150000"/>
              </a:lnSpc>
            </a:pPr>
            <a:r>
              <a:rPr lang="vi-VN" sz="3600" b="1">
                <a:solidFill>
                  <a:srgbClr val="083C15"/>
                </a:solidFill>
                <a:latin typeface="+mj-lt"/>
              </a:rPr>
              <a:t>c) Cái cây em quan sát </a:t>
            </a:r>
            <a:r>
              <a:rPr lang="vi-VN" sz="3600" b="1">
                <a:solidFill>
                  <a:srgbClr val="C00000"/>
                </a:solidFill>
                <a:latin typeface="+mj-lt"/>
              </a:rPr>
              <a:t>có gì khác</a:t>
            </a:r>
            <a:r>
              <a:rPr lang="vi-VN" sz="3600" b="1">
                <a:solidFill>
                  <a:srgbClr val="083C15"/>
                </a:solidFill>
                <a:latin typeface="+mj-lt"/>
              </a:rPr>
              <a:t> với những cây khác cùng loài?</a:t>
            </a:r>
            <a:endParaRPr lang="en-US" sz="3600" b="1">
              <a:solidFill>
                <a:srgbClr val="083C15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83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Lựa chọn được </a:t>
            </a: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chi tiết nổi bật </a:t>
            </a:r>
            <a:r>
              <a:rPr lang="en-US" sz="3600" b="1">
                <a:solidFill>
                  <a:srgbClr val="083C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cây đó chưa?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C982FC-4A39-40D7-9C9C-424C26BD5B2A}"/>
              </a:ext>
            </a:extLst>
          </p:cNvPr>
          <p:cNvSpPr txBox="1"/>
          <p:nvPr/>
        </p:nvSpPr>
        <p:spPr>
          <a:xfrm>
            <a:off x="0" y="4842064"/>
            <a:ext cx="4953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#9Slide03 AllRoundGothic" panose="020B0703020202020104" pitchFamily="34" charset="0"/>
              </a:rPr>
              <a:t>KTUTS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702680" y="735724"/>
            <a:ext cx="15870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31632" y="735724"/>
            <a:ext cx="13610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696611" y="735724"/>
            <a:ext cx="16080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81655" y="1802524"/>
            <a:ext cx="1566042" cy="52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13889" y="1334814"/>
            <a:ext cx="1119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9519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C57E4F58-CBEE-4E99-9C46-78BDB8F9E1AE}"/>
              </a:ext>
            </a:extLst>
          </p:cNvPr>
          <p:cNvSpPr/>
          <p:nvPr/>
        </p:nvSpPr>
        <p:spPr>
          <a:xfrm>
            <a:off x="126124" y="454940"/>
            <a:ext cx="11897710" cy="60539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A3F29B36-DF31-46F8-B2C6-4DBB94C40E3A}"/>
              </a:ext>
            </a:extLst>
          </p:cNvPr>
          <p:cNvSpPr txBox="1"/>
          <p:nvPr/>
        </p:nvSpPr>
        <p:spPr>
          <a:xfrm>
            <a:off x="592192" y="1741215"/>
            <a:ext cx="113347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Tập trung sát và ghi chép khoa học </a:t>
            </a:r>
          </a:p>
          <a:p>
            <a:pPr>
              <a:lnSpc>
                <a:spcPct val="150000"/>
              </a:lnSpc>
            </a:pPr>
            <a:r>
              <a:rPr lang="nl-NL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Ổn định, tránh gây mất trật tự ảnh hưởng tới các lớp học.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 Sau khi quan sát, nhóm tổng hợp lại hoàn thành bảng nhóm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4. Nhóm trưng bày sản phẩm vào vị trí đã đc quy định.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5. Các nhóm tham quan phòng tranh, thảo luận, đưa ra ý kiến.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9954F4-5EB9-4507-BD7C-4914A6CCA5E3}"/>
              </a:ext>
            </a:extLst>
          </p:cNvPr>
          <p:cNvSpPr txBox="1"/>
          <p:nvPr/>
        </p:nvSpPr>
        <p:spPr>
          <a:xfrm>
            <a:off x="0" y="4842064"/>
            <a:ext cx="4953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#9Slide03 AllRoundGothic" panose="020B0703020202020104" pitchFamily="34" charset="0"/>
              </a:rPr>
              <a:t>KTUTS</a:t>
            </a:r>
          </a:p>
        </p:txBody>
      </p:sp>
      <p:sp>
        <p:nvSpPr>
          <p:cNvPr id="5" name="Freeform 4"/>
          <p:cNvSpPr/>
          <p:nvPr/>
        </p:nvSpPr>
        <p:spPr>
          <a:xfrm>
            <a:off x="2669622" y="520259"/>
            <a:ext cx="6358764" cy="829354"/>
          </a:xfrm>
          <a:custGeom>
            <a:avLst/>
            <a:gdLst>
              <a:gd name="connsiteX0" fmla="*/ 0 w 6873766"/>
              <a:gd name="connsiteY0" fmla="*/ 0 h 1059957"/>
              <a:gd name="connsiteX1" fmla="*/ 6873766 w 6873766"/>
              <a:gd name="connsiteY1" fmla="*/ 0 h 1059957"/>
              <a:gd name="connsiteX2" fmla="*/ 6873766 w 6873766"/>
              <a:gd name="connsiteY2" fmla="*/ 1059957 h 1059957"/>
              <a:gd name="connsiteX3" fmla="*/ 0 w 6873766"/>
              <a:gd name="connsiteY3" fmla="*/ 1059957 h 1059957"/>
              <a:gd name="connsiteX4" fmla="*/ 0 w 6873766"/>
              <a:gd name="connsiteY4" fmla="*/ 0 h 105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3766" h="1059957">
                <a:moveTo>
                  <a:pt x="0" y="0"/>
                </a:moveTo>
                <a:lnTo>
                  <a:pt x="6873766" y="0"/>
                </a:lnTo>
                <a:lnTo>
                  <a:pt x="6873766" y="1059957"/>
                </a:lnTo>
                <a:lnTo>
                  <a:pt x="0" y="10599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</a:p>
        </p:txBody>
      </p:sp>
    </p:spTree>
    <p:extLst>
      <p:ext uri="{BB962C8B-B14F-4D97-AF65-F5344CB8AC3E}">
        <p14:creationId xmlns:p14="http://schemas.microsoft.com/office/powerpoint/2010/main" val="2530490061"/>
      </p:ext>
    </p:extLst>
  </p:cSld>
  <p:clrMapOvr>
    <a:masterClrMapping/>
  </p:clrMapOvr>
  <p:transition spd="slow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2569405-EAC3-46AF-B37D-F2A2F26A3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826"/>
          <a:stretch/>
        </p:blipFill>
        <p:spPr>
          <a:xfrm>
            <a:off x="-337247" y="3787502"/>
            <a:ext cx="12455674" cy="443666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7DBDAFB8-FBA3-4F47-9EE5-3B50C79327CC}"/>
              </a:ext>
            </a:extLst>
          </p:cNvPr>
          <p:cNvSpPr txBox="1"/>
          <p:nvPr/>
        </p:nvSpPr>
        <p:spPr>
          <a:xfrm>
            <a:off x="388620" y="1227742"/>
            <a:ext cx="9499716" cy="1461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9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rruba KT" panose="02040603050506020204" pitchFamily="18" charset="0"/>
                <a:ea typeface="思源黑体 CN Light" panose="020B0300000000000000" pitchFamily="34" charset="-122"/>
              </a:rPr>
              <a:t>PHÒNG TRANH 4A5</a:t>
            </a:r>
            <a:endParaRPr lang="zh-CN" altLang="en-US" sz="89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rruba KT" panose="02040603050506020204" pitchFamily="18" charset="0"/>
              <a:ea typeface="思源黑体 CN Light" panose="020B0300000000000000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DBDE25-6F7E-470B-BBDC-918B869F7F77}"/>
              </a:ext>
            </a:extLst>
          </p:cNvPr>
          <p:cNvSpPr txBox="1"/>
          <p:nvPr/>
        </p:nvSpPr>
        <p:spPr>
          <a:xfrm>
            <a:off x="0" y="4842064"/>
            <a:ext cx="4953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#9Slide03 AllRoundGothic" panose="020B07030202020201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3766028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2569405-EAC3-46AF-B37D-F2A2F26A3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826"/>
          <a:stretch/>
        </p:blipFill>
        <p:spPr>
          <a:xfrm>
            <a:off x="-263674" y="518785"/>
            <a:ext cx="12455674" cy="443666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B9E8BCBA-6DE0-4941-9382-EC7819FF5E41}"/>
              </a:ext>
            </a:extLst>
          </p:cNvPr>
          <p:cNvGrpSpPr/>
          <p:nvPr/>
        </p:nvGrpSpPr>
        <p:grpSpPr>
          <a:xfrm>
            <a:off x="698500" y="2660650"/>
            <a:ext cx="10795000" cy="1536700"/>
            <a:chOff x="698500" y="2660650"/>
            <a:chExt cx="10795000" cy="153670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628B0A1E-83B0-498F-A15A-26096F9F0C13}"/>
                </a:ext>
              </a:extLst>
            </p:cNvPr>
            <p:cNvSpPr/>
            <p:nvPr/>
          </p:nvSpPr>
          <p:spPr>
            <a:xfrm>
              <a:off x="698500" y="2660650"/>
              <a:ext cx="10795000" cy="1536700"/>
            </a:xfrm>
            <a:prstGeom prst="roundRect">
              <a:avLst>
                <a:gd name="adj" fmla="val 9229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xmlns="" id="{A64DFC83-C68D-48EF-9002-B49B48D2C984}"/>
                </a:ext>
              </a:extLst>
            </p:cNvPr>
            <p:cNvSpPr/>
            <p:nvPr/>
          </p:nvSpPr>
          <p:spPr>
            <a:xfrm>
              <a:off x="787400" y="2762250"/>
              <a:ext cx="10591800" cy="1314450"/>
            </a:xfrm>
            <a:prstGeom prst="roundRect">
              <a:avLst>
                <a:gd name="adj" fmla="val 9229"/>
              </a:avLst>
            </a:prstGeom>
            <a:noFill/>
            <a:ln w="19050">
              <a:solidFill>
                <a:srgbClr val="96C88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A116CAE5-21AD-498E-A57C-4F34041F3DFE}"/>
              </a:ext>
            </a:extLst>
          </p:cNvPr>
          <p:cNvSpPr/>
          <p:nvPr/>
        </p:nvSpPr>
        <p:spPr>
          <a:xfrm>
            <a:off x="3467916" y="4782415"/>
            <a:ext cx="812800" cy="812800"/>
          </a:xfrm>
          <a:prstGeom prst="ellipse">
            <a:avLst/>
          </a:prstGeom>
          <a:solidFill>
            <a:srgbClr val="E0F1E9"/>
          </a:solidFill>
          <a:ln w="57150">
            <a:solidFill>
              <a:srgbClr val="D5E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rgbClr val="D7EEE3"/>
                </a:solidFill>
                <a:latin typeface="UTM Arruba KT" panose="02040603050506020204" pitchFamily="18" charset="0"/>
              </a:rPr>
              <a:t>1</a:t>
            </a:r>
            <a:endParaRPr lang="zh-CN" altLang="en-US" sz="4800" dirty="0">
              <a:solidFill>
                <a:srgbClr val="D7EEE3"/>
              </a:solidFill>
              <a:latin typeface="UTM Arruba KT" panose="02040603050506020204" pitchFamily="18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5F52C548-3D30-4CBB-98D9-7AA3F32778EE}"/>
              </a:ext>
            </a:extLst>
          </p:cNvPr>
          <p:cNvSpPr/>
          <p:nvPr/>
        </p:nvSpPr>
        <p:spPr>
          <a:xfrm>
            <a:off x="5874566" y="4782415"/>
            <a:ext cx="812800" cy="812800"/>
          </a:xfrm>
          <a:prstGeom prst="ellipse">
            <a:avLst/>
          </a:prstGeom>
          <a:solidFill>
            <a:srgbClr val="E0F1E9"/>
          </a:solidFill>
          <a:ln w="57150">
            <a:solidFill>
              <a:srgbClr val="D5E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rgbClr val="D7EEE3"/>
                </a:solidFill>
                <a:latin typeface="UTM Arruba KT" panose="02040603050506020204" pitchFamily="18" charset="0"/>
              </a:rPr>
              <a:t>2</a:t>
            </a:r>
            <a:endParaRPr lang="zh-CN" altLang="en-US" sz="4800" dirty="0">
              <a:solidFill>
                <a:srgbClr val="D7EEE3"/>
              </a:solidFill>
              <a:latin typeface="UTM Arruba KT" panose="02040603050506020204" pitchFamily="18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3FFAA12F-15BE-4059-B171-6F624E5F852D}"/>
              </a:ext>
            </a:extLst>
          </p:cNvPr>
          <p:cNvSpPr/>
          <p:nvPr/>
        </p:nvSpPr>
        <p:spPr>
          <a:xfrm>
            <a:off x="8281216" y="4782415"/>
            <a:ext cx="812800" cy="812800"/>
          </a:xfrm>
          <a:prstGeom prst="ellipse">
            <a:avLst/>
          </a:prstGeom>
          <a:solidFill>
            <a:srgbClr val="E0F1E9"/>
          </a:solidFill>
          <a:ln w="57150">
            <a:solidFill>
              <a:srgbClr val="D5E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rgbClr val="D7EEE3"/>
                </a:solidFill>
                <a:latin typeface="UTM Arruba KT" panose="02040603050506020204" pitchFamily="18" charset="0"/>
              </a:rPr>
              <a:t>3</a:t>
            </a:r>
            <a:endParaRPr lang="zh-CN" altLang="en-US" sz="4800" dirty="0">
              <a:solidFill>
                <a:srgbClr val="D7EEE3"/>
              </a:solidFill>
              <a:latin typeface="UTM Arruba KT" panose="02040603050506020204" pitchFamily="18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7DABCD7F-0357-413A-9950-68EBBF90F01B}"/>
              </a:ext>
            </a:extLst>
          </p:cNvPr>
          <p:cNvSpPr/>
          <p:nvPr/>
        </p:nvSpPr>
        <p:spPr>
          <a:xfrm>
            <a:off x="5162081" y="762084"/>
            <a:ext cx="1867838" cy="1867838"/>
          </a:xfrm>
          <a:prstGeom prst="ellipse">
            <a:avLst/>
          </a:prstGeom>
          <a:solidFill>
            <a:schemeClr val="bg1"/>
          </a:solidFill>
          <a:ln w="57150">
            <a:solidFill>
              <a:srgbClr val="96C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500" dirty="0">
                <a:solidFill>
                  <a:srgbClr val="7A906A"/>
                </a:solidFill>
                <a:latin typeface="UTM Arruba KT" panose="02040603050506020204" pitchFamily="18" charset="0"/>
              </a:rPr>
              <a:t>4</a:t>
            </a:r>
            <a:endParaRPr lang="zh-CN" altLang="en-US" sz="11500" dirty="0">
              <a:solidFill>
                <a:srgbClr val="7A906A"/>
              </a:solidFill>
              <a:latin typeface="UTM Arruba KT" panose="020406030505060202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1C0E019-1FC1-431F-B44F-A15DAAF5572F}"/>
              </a:ext>
            </a:extLst>
          </p:cNvPr>
          <p:cNvSpPr txBox="1"/>
          <p:nvPr/>
        </p:nvSpPr>
        <p:spPr>
          <a:xfrm>
            <a:off x="2778548" y="5817321"/>
            <a:ext cx="2266967" cy="584775"/>
          </a:xfrm>
          <a:prstGeom prst="rect">
            <a:avLst/>
          </a:prstGeom>
          <a:solidFill>
            <a:srgbClr val="E0F1E9"/>
          </a:solidFill>
          <a:ln>
            <a:solidFill>
              <a:srgbClr val="D5EDD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rgbClr val="D7EEE3"/>
                </a:solidFill>
                <a:latin typeface="UTM Arruba KT" panose="02040603050506020204" pitchFamily="18" charset="0"/>
                <a:ea typeface="思源黑体 CN Light" panose="020B0300000000000000" pitchFamily="34" charset="-122"/>
              </a:rPr>
              <a:t>KHỞI ĐỘNG</a:t>
            </a:r>
            <a:endParaRPr lang="zh-CN" altLang="en-US" sz="3200" dirty="0">
              <a:solidFill>
                <a:srgbClr val="D7EEE3"/>
              </a:solidFill>
              <a:latin typeface="UTM Arruba KT" panose="02040603050506020204" pitchFamily="18" charset="0"/>
              <a:ea typeface="思源黑体 CN Light" panose="020B0300000000000000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0E610A0B-59DD-4797-AB45-B29A063CE083}"/>
              </a:ext>
            </a:extLst>
          </p:cNvPr>
          <p:cNvSpPr txBox="1"/>
          <p:nvPr/>
        </p:nvSpPr>
        <p:spPr>
          <a:xfrm>
            <a:off x="5237353" y="5798973"/>
            <a:ext cx="2098651" cy="584775"/>
          </a:xfrm>
          <a:prstGeom prst="rect">
            <a:avLst/>
          </a:prstGeom>
          <a:solidFill>
            <a:srgbClr val="E0F1E9"/>
          </a:solidFill>
          <a:ln>
            <a:solidFill>
              <a:srgbClr val="D5EDD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rgbClr val="D7EEE3"/>
                </a:solidFill>
                <a:latin typeface="UTM Arruba KT" panose="02040603050506020204" pitchFamily="18" charset="0"/>
                <a:ea typeface="思源黑体 CN Light" panose="020B0300000000000000" pitchFamily="34" charset="-122"/>
              </a:rPr>
              <a:t>KHÁM PHÁ</a:t>
            </a:r>
            <a:endParaRPr lang="zh-CN" altLang="en-US" sz="3200" dirty="0">
              <a:solidFill>
                <a:srgbClr val="D7EEE3"/>
              </a:solidFill>
              <a:latin typeface="UTM Arruba KT" panose="02040603050506020204" pitchFamily="18" charset="0"/>
              <a:ea typeface="思源黑体 CN Light" panose="020B03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76127647-CB86-473E-9188-15755FE42725}"/>
              </a:ext>
            </a:extLst>
          </p:cNvPr>
          <p:cNvSpPr txBox="1"/>
          <p:nvPr/>
        </p:nvSpPr>
        <p:spPr>
          <a:xfrm>
            <a:off x="7823888" y="5817321"/>
            <a:ext cx="1997663" cy="584775"/>
          </a:xfrm>
          <a:prstGeom prst="rect">
            <a:avLst/>
          </a:prstGeom>
          <a:solidFill>
            <a:srgbClr val="E0F1E9"/>
          </a:solidFill>
          <a:ln>
            <a:solidFill>
              <a:srgbClr val="D5EDD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rgbClr val="D7EEE3"/>
                </a:solidFill>
                <a:latin typeface="UTM Arruba KT" panose="02040603050506020204" pitchFamily="18" charset="0"/>
                <a:ea typeface="思源黑体 CN Light" panose="020B0300000000000000" pitchFamily="34" charset="-122"/>
              </a:rPr>
              <a:t>LUYỆN TẬP</a:t>
            </a:r>
            <a:endParaRPr lang="zh-CN" altLang="en-US" sz="3200" dirty="0">
              <a:solidFill>
                <a:srgbClr val="D7EEE3"/>
              </a:solidFill>
              <a:latin typeface="UTM Arruba KT" panose="02040603050506020204" pitchFamily="18" charset="0"/>
              <a:ea typeface="思源黑体 CN Light" panose="020B03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91675007-46E7-4290-A4EC-FFF0D5F0ED0F}"/>
              </a:ext>
            </a:extLst>
          </p:cNvPr>
          <p:cNvSpPr txBox="1"/>
          <p:nvPr/>
        </p:nvSpPr>
        <p:spPr>
          <a:xfrm>
            <a:off x="4340551" y="2907099"/>
            <a:ext cx="35108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>
                <a:solidFill>
                  <a:srgbClr val="7A906A"/>
                </a:solidFill>
                <a:latin typeface="UTM Arruba KT" panose="02040603050506020204" pitchFamily="18" charset="0"/>
                <a:ea typeface="思源黑体 CN Light" panose="020B0300000000000000" pitchFamily="34" charset="-122"/>
              </a:rPr>
              <a:t>DẶN DÒ</a:t>
            </a:r>
            <a:endParaRPr lang="zh-CN" altLang="en-US" sz="7200" dirty="0">
              <a:solidFill>
                <a:srgbClr val="7A906A"/>
              </a:solidFill>
              <a:latin typeface="UTM Arruba KT" panose="02040603050506020204" pitchFamily="18" charset="0"/>
              <a:ea typeface="思源黑体 CN Light" panose="020B0300000000000000" pitchFamily="34" charset="-122"/>
            </a:endParaRPr>
          </a:p>
        </p:txBody>
      </p:sp>
      <p:sp>
        <p:nvSpPr>
          <p:cNvPr id="15" name="文本框 11">
            <a:extLst>
              <a:ext uri="{FF2B5EF4-FFF2-40B4-BE49-F238E27FC236}">
                <a16:creationId xmlns:a16="http://schemas.microsoft.com/office/drawing/2014/main" xmlns="" id="{98F44DAB-8D9C-4E6E-BFB4-B94E595207FF}"/>
              </a:ext>
            </a:extLst>
          </p:cNvPr>
          <p:cNvSpPr txBox="1"/>
          <p:nvPr/>
        </p:nvSpPr>
        <p:spPr>
          <a:xfrm>
            <a:off x="413996" y="4822376"/>
            <a:ext cx="113640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4800">
                <a:solidFill>
                  <a:srgbClr val="7A906A"/>
                </a:solidFill>
                <a:latin typeface="UTM Arruba KT" panose="02040603050506020204" pitchFamily="18" charset="0"/>
                <a:ea typeface="思源黑体 CN Light" panose="020B0300000000000000" pitchFamily="34" charset="-122"/>
              </a:rPr>
              <a:t>Xem lại bài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4800">
                <a:solidFill>
                  <a:srgbClr val="7A906A"/>
                </a:solidFill>
                <a:latin typeface="UTM Arruba KT" panose="02040603050506020204" pitchFamily="18" charset="0"/>
                <a:ea typeface="思源黑体 CN Light" panose="020B0300000000000000" pitchFamily="34" charset="-122"/>
              </a:rPr>
              <a:t>Tập quan sát và ghi lại với một cây khác.</a:t>
            </a:r>
            <a:endParaRPr lang="zh-CN" altLang="en-US" sz="4800" dirty="0">
              <a:solidFill>
                <a:srgbClr val="7A906A"/>
              </a:solidFill>
              <a:latin typeface="UTM Arruba KT" panose="02040603050506020204" pitchFamily="18" charset="0"/>
              <a:ea typeface="思源黑体 CN Light" panose="020B0300000000000000" pitchFamily="34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4ACA58A-086A-408C-959B-725076E6BCCF}"/>
              </a:ext>
            </a:extLst>
          </p:cNvPr>
          <p:cNvSpPr txBox="1"/>
          <p:nvPr/>
        </p:nvSpPr>
        <p:spPr>
          <a:xfrm>
            <a:off x="0" y="4842064"/>
            <a:ext cx="4953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#9Slide03 AllRoundGothic" panose="020B07030202020201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3322655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2569405-EAC3-46AF-B37D-F2A2F26A3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826"/>
          <a:stretch/>
        </p:blipFill>
        <p:spPr>
          <a:xfrm>
            <a:off x="-263674" y="518785"/>
            <a:ext cx="12455674" cy="443666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2E196A3-F05C-4F42-BEA7-A3E3D334F6EA}"/>
              </a:ext>
            </a:extLst>
          </p:cNvPr>
          <p:cNvGrpSpPr/>
          <p:nvPr/>
        </p:nvGrpSpPr>
        <p:grpSpPr>
          <a:xfrm>
            <a:off x="698500" y="2660650"/>
            <a:ext cx="10795000" cy="1536700"/>
            <a:chOff x="698500" y="2660650"/>
            <a:chExt cx="10795000" cy="153670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628B0A1E-83B0-498F-A15A-26096F9F0C13}"/>
                </a:ext>
              </a:extLst>
            </p:cNvPr>
            <p:cNvSpPr/>
            <p:nvPr/>
          </p:nvSpPr>
          <p:spPr>
            <a:xfrm>
              <a:off x="698500" y="2660650"/>
              <a:ext cx="10795000" cy="1536700"/>
            </a:xfrm>
            <a:prstGeom prst="roundRect">
              <a:avLst>
                <a:gd name="adj" fmla="val 9229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xmlns="" id="{A64DFC83-C68D-48EF-9002-B49B48D2C984}"/>
                </a:ext>
              </a:extLst>
            </p:cNvPr>
            <p:cNvSpPr/>
            <p:nvPr/>
          </p:nvSpPr>
          <p:spPr>
            <a:xfrm>
              <a:off x="787400" y="2762250"/>
              <a:ext cx="10591800" cy="1314450"/>
            </a:xfrm>
            <a:prstGeom prst="roundRect">
              <a:avLst>
                <a:gd name="adj" fmla="val 9229"/>
              </a:avLst>
            </a:prstGeom>
            <a:noFill/>
            <a:ln w="19050">
              <a:solidFill>
                <a:srgbClr val="96C88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7DBDAFB8-FBA3-4F47-9EE5-3B50C79327CC}"/>
              </a:ext>
            </a:extLst>
          </p:cNvPr>
          <p:cNvSpPr txBox="1"/>
          <p:nvPr/>
        </p:nvSpPr>
        <p:spPr>
          <a:xfrm>
            <a:off x="3944610" y="2762250"/>
            <a:ext cx="43027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>
                <a:solidFill>
                  <a:srgbClr val="7A906A"/>
                </a:solidFill>
                <a:latin typeface="UTM Arruba KT" panose="02040603050506020204" pitchFamily="18" charset="0"/>
                <a:ea typeface="思源黑体 CN Light" panose="020B0300000000000000" pitchFamily="34" charset="-122"/>
              </a:rPr>
              <a:t>Tạm biệt</a:t>
            </a:r>
            <a:endParaRPr lang="zh-CN" altLang="en-US" sz="8800" dirty="0">
              <a:solidFill>
                <a:srgbClr val="7A906A"/>
              </a:solidFill>
              <a:latin typeface="UTM Arruba KT" panose="02040603050506020204" pitchFamily="18" charset="0"/>
              <a:ea typeface="思源黑体 CN Light" panose="020B0300000000000000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DBDE25-6F7E-470B-BBDC-918B869F7F77}"/>
              </a:ext>
            </a:extLst>
          </p:cNvPr>
          <p:cNvSpPr txBox="1"/>
          <p:nvPr/>
        </p:nvSpPr>
        <p:spPr>
          <a:xfrm>
            <a:off x="0" y="4842064"/>
            <a:ext cx="4953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#9Slide03 AllRoundGothic" panose="020B07030202020201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354514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366698FA-87B8-42C9-8870-0C180D6F31DE}"/>
              </a:ext>
            </a:extLst>
          </p:cNvPr>
          <p:cNvSpPr txBox="1"/>
          <p:nvPr/>
        </p:nvSpPr>
        <p:spPr>
          <a:xfrm>
            <a:off x="3266150" y="1270232"/>
            <a:ext cx="5722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18482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TM Micra" panose="02040603050506020204" pitchFamily="18" charset="0"/>
                <a:ea typeface="思源黑体 CN Light" panose="020B0300000000000000" pitchFamily="34" charset="-122"/>
              </a:rPr>
              <a:t>Tập làm văn</a:t>
            </a:r>
            <a:endParaRPr lang="zh-CN" altLang="en-US" sz="6000" b="1" dirty="0">
              <a:solidFill>
                <a:srgbClr val="18482D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UTM Micra" panose="02040603050506020204" pitchFamily="18" charset="0"/>
              <a:ea typeface="思源黑体 CN Light" panose="020B0300000000000000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4B9AE6C-9D2E-4627-89DD-42604FB38E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53" y="0"/>
            <a:ext cx="6244503" cy="25404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73D576A-66CF-4495-BFA3-679728C78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9" y="2388196"/>
            <a:ext cx="12129501" cy="396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156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2569405-EAC3-46AF-B37D-F2A2F26A3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826"/>
          <a:stretch/>
        </p:blipFill>
        <p:spPr>
          <a:xfrm>
            <a:off x="-263674" y="518785"/>
            <a:ext cx="12455674" cy="443666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B9E8BCBA-6DE0-4941-9382-EC7819FF5E41}"/>
              </a:ext>
            </a:extLst>
          </p:cNvPr>
          <p:cNvGrpSpPr/>
          <p:nvPr/>
        </p:nvGrpSpPr>
        <p:grpSpPr>
          <a:xfrm>
            <a:off x="698500" y="2660650"/>
            <a:ext cx="10795000" cy="1536700"/>
            <a:chOff x="698500" y="2660650"/>
            <a:chExt cx="10795000" cy="153670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628B0A1E-83B0-498F-A15A-26096F9F0C13}"/>
                </a:ext>
              </a:extLst>
            </p:cNvPr>
            <p:cNvSpPr/>
            <p:nvPr/>
          </p:nvSpPr>
          <p:spPr>
            <a:xfrm>
              <a:off x="698500" y="2660650"/>
              <a:ext cx="10795000" cy="1536700"/>
            </a:xfrm>
            <a:prstGeom prst="roundRect">
              <a:avLst>
                <a:gd name="adj" fmla="val 9229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xmlns="" id="{A64DFC83-C68D-48EF-9002-B49B48D2C984}"/>
                </a:ext>
              </a:extLst>
            </p:cNvPr>
            <p:cNvSpPr/>
            <p:nvPr/>
          </p:nvSpPr>
          <p:spPr>
            <a:xfrm>
              <a:off x="787400" y="2762250"/>
              <a:ext cx="10591800" cy="1314450"/>
            </a:xfrm>
            <a:prstGeom prst="roundRect">
              <a:avLst>
                <a:gd name="adj" fmla="val 9229"/>
              </a:avLst>
            </a:prstGeom>
            <a:noFill/>
            <a:ln w="19050">
              <a:solidFill>
                <a:srgbClr val="96C88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A116CAE5-21AD-498E-A57C-4F34041F3DFE}"/>
              </a:ext>
            </a:extLst>
          </p:cNvPr>
          <p:cNvSpPr/>
          <p:nvPr/>
        </p:nvSpPr>
        <p:spPr>
          <a:xfrm>
            <a:off x="2148114" y="4955445"/>
            <a:ext cx="812800" cy="8128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rgbClr val="FFFFFF"/>
                </a:solidFill>
                <a:latin typeface="UTM Arruba KT" panose="02040603050506020204" pitchFamily="18" charset="0"/>
              </a:rPr>
              <a:t>1</a:t>
            </a:r>
            <a:endParaRPr lang="zh-CN" altLang="en-US" sz="4800" dirty="0">
              <a:solidFill>
                <a:srgbClr val="FFFFFF"/>
              </a:solidFill>
              <a:latin typeface="UTM Arruba KT" panose="02040603050506020204" pitchFamily="18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5F52C548-3D30-4CBB-98D9-7AA3F32778EE}"/>
              </a:ext>
            </a:extLst>
          </p:cNvPr>
          <p:cNvSpPr/>
          <p:nvPr/>
        </p:nvSpPr>
        <p:spPr>
          <a:xfrm>
            <a:off x="5083932" y="605464"/>
            <a:ext cx="2024137" cy="2024137"/>
          </a:xfrm>
          <a:prstGeom prst="ellipse">
            <a:avLst/>
          </a:prstGeom>
          <a:solidFill>
            <a:schemeClr val="bg1"/>
          </a:solidFill>
          <a:ln w="57150">
            <a:solidFill>
              <a:srgbClr val="96C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500" dirty="0">
                <a:solidFill>
                  <a:srgbClr val="7A906A"/>
                </a:solidFill>
                <a:latin typeface="UTM Arruba KT" panose="02040603050506020204" pitchFamily="18" charset="0"/>
              </a:rPr>
              <a:t>2</a:t>
            </a:r>
            <a:endParaRPr lang="zh-CN" altLang="en-US" sz="11500" dirty="0">
              <a:solidFill>
                <a:srgbClr val="7A906A"/>
              </a:solidFill>
              <a:latin typeface="UTM Arruba KT" panose="02040603050506020204" pitchFamily="18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3FFAA12F-15BE-4059-B171-6F624E5F852D}"/>
              </a:ext>
            </a:extLst>
          </p:cNvPr>
          <p:cNvSpPr/>
          <p:nvPr/>
        </p:nvSpPr>
        <p:spPr>
          <a:xfrm>
            <a:off x="6961414" y="4955445"/>
            <a:ext cx="812800" cy="8128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rgbClr val="FFFFFF"/>
                </a:solidFill>
                <a:latin typeface="UTM Arruba KT" panose="02040603050506020204" pitchFamily="18" charset="0"/>
              </a:rPr>
              <a:t>3</a:t>
            </a:r>
            <a:endParaRPr lang="zh-CN" altLang="en-US" sz="4800" dirty="0">
              <a:solidFill>
                <a:srgbClr val="FFFFFF"/>
              </a:solidFill>
              <a:latin typeface="UTM Arruba KT" panose="02040603050506020204" pitchFamily="18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7DABCD7F-0357-413A-9950-68EBBF90F01B}"/>
              </a:ext>
            </a:extLst>
          </p:cNvPr>
          <p:cNvSpPr/>
          <p:nvPr/>
        </p:nvSpPr>
        <p:spPr>
          <a:xfrm>
            <a:off x="9368065" y="4955445"/>
            <a:ext cx="812800" cy="8128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rgbClr val="FFFFFF"/>
                </a:solidFill>
                <a:latin typeface="UTM Arruba KT" panose="02040603050506020204" pitchFamily="18" charset="0"/>
              </a:rPr>
              <a:t>4</a:t>
            </a:r>
            <a:endParaRPr lang="zh-CN" altLang="en-US" sz="4800" dirty="0">
              <a:solidFill>
                <a:srgbClr val="FFFFFF"/>
              </a:solidFill>
              <a:latin typeface="UTM Arruba KT" panose="020406030505060202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1C0E019-1FC1-431F-B44F-A15DAAF5572F}"/>
              </a:ext>
            </a:extLst>
          </p:cNvPr>
          <p:cNvSpPr txBox="1"/>
          <p:nvPr/>
        </p:nvSpPr>
        <p:spPr>
          <a:xfrm>
            <a:off x="1458746" y="5990351"/>
            <a:ext cx="2266967" cy="5847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rgbClr val="FFFFFF"/>
                </a:solidFill>
                <a:latin typeface="UTM Arruba KT" panose="02040603050506020204" pitchFamily="18" charset="0"/>
                <a:ea typeface="思源黑体 CN Light" panose="020B0300000000000000" pitchFamily="34" charset="-122"/>
              </a:rPr>
              <a:t>KHỞI ĐỘNG</a:t>
            </a:r>
            <a:endParaRPr lang="zh-CN" altLang="en-US" sz="3200" dirty="0">
              <a:solidFill>
                <a:srgbClr val="FFFFFF"/>
              </a:solidFill>
              <a:latin typeface="UTM Arruba KT" panose="02040603050506020204" pitchFamily="18" charset="0"/>
              <a:ea typeface="思源黑体 CN Light" panose="020B0300000000000000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0E610A0B-59DD-4797-AB45-B29A063CE083}"/>
              </a:ext>
            </a:extLst>
          </p:cNvPr>
          <p:cNvSpPr txBox="1"/>
          <p:nvPr/>
        </p:nvSpPr>
        <p:spPr>
          <a:xfrm>
            <a:off x="3384472" y="2858645"/>
            <a:ext cx="54841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>
                <a:solidFill>
                  <a:srgbClr val="7A906A"/>
                </a:solidFill>
                <a:latin typeface="UTM Arruba KT" panose="02040603050506020204" pitchFamily="18" charset="0"/>
                <a:ea typeface="思源黑体 CN Light" panose="020B0300000000000000" pitchFamily="34" charset="-122"/>
              </a:rPr>
              <a:t>BÀI TẬP 1</a:t>
            </a:r>
            <a:endParaRPr lang="zh-CN" altLang="en-US" sz="8800" dirty="0">
              <a:solidFill>
                <a:srgbClr val="7A906A"/>
              </a:solidFill>
              <a:latin typeface="UTM Arruba KT" panose="02040603050506020204" pitchFamily="18" charset="0"/>
              <a:ea typeface="思源黑体 CN Light" panose="020B03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76127647-CB86-473E-9188-15755FE42725}"/>
              </a:ext>
            </a:extLst>
          </p:cNvPr>
          <p:cNvSpPr txBox="1"/>
          <p:nvPr/>
        </p:nvSpPr>
        <p:spPr>
          <a:xfrm>
            <a:off x="6504086" y="5990351"/>
            <a:ext cx="1997663" cy="5847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rgbClr val="FFFFFF"/>
                </a:solidFill>
                <a:latin typeface="UTM Arruba KT" panose="02040603050506020204" pitchFamily="18" charset="0"/>
                <a:ea typeface="思源黑体 CN Light" panose="020B0300000000000000" pitchFamily="34" charset="-122"/>
              </a:rPr>
              <a:t>LUYỆN TẬP</a:t>
            </a:r>
            <a:endParaRPr lang="zh-CN" altLang="en-US" sz="3200" dirty="0">
              <a:solidFill>
                <a:srgbClr val="FFFFFF"/>
              </a:solidFill>
              <a:latin typeface="UTM Arruba KT" panose="02040603050506020204" pitchFamily="18" charset="0"/>
              <a:ea typeface="思源黑体 CN Light" panose="020B03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91675007-46E7-4290-A4EC-FFF0D5F0ED0F}"/>
              </a:ext>
            </a:extLst>
          </p:cNvPr>
          <p:cNvSpPr txBox="1"/>
          <p:nvPr/>
        </p:nvSpPr>
        <p:spPr>
          <a:xfrm>
            <a:off x="8989634" y="5990352"/>
            <a:ext cx="1662635" cy="5847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rgbClr val="FFFFFF"/>
                </a:solidFill>
                <a:latin typeface="UTM Arruba KT" panose="02040603050506020204" pitchFamily="18" charset="0"/>
                <a:ea typeface="思源黑体 CN Light" panose="020B0300000000000000" pitchFamily="34" charset="-122"/>
              </a:rPr>
              <a:t>DẶN DÒ</a:t>
            </a:r>
            <a:endParaRPr lang="zh-CN" altLang="en-US" sz="3200" dirty="0">
              <a:solidFill>
                <a:srgbClr val="FFFFFF"/>
              </a:solidFill>
              <a:latin typeface="UTM Arruba KT" panose="02040603050506020204" pitchFamily="18" charset="0"/>
              <a:ea typeface="思源黑体 CN Light" panose="020B0300000000000000" pitchFamily="34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7201D5-9F2B-446B-AC02-D475252ABCFA}"/>
              </a:ext>
            </a:extLst>
          </p:cNvPr>
          <p:cNvSpPr txBox="1"/>
          <p:nvPr/>
        </p:nvSpPr>
        <p:spPr>
          <a:xfrm>
            <a:off x="0" y="4842064"/>
            <a:ext cx="4953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#9Slide03 AllRoundGothic" panose="020B07030202020201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9322092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>
            <a:off x="1828800" y="5257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436179" y="260976"/>
            <a:ext cx="113932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Đọc lại 3 bài văn tả cây cối mới học (Sầu riêng, Bãi ngô, Cây gạo) và nhận xét: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924910" y="5532585"/>
            <a:ext cx="1101484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Theo em, miêu tả một loài cây có điểm gì giống và khác với miêu tả một cây cụ thể?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924910" y="4404721"/>
            <a:ext cx="1101484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Trong ba bài văn trên, bài văn nào tả một loài cây, bài văn nào tả một cái cây cụ thể?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924910" y="3327503"/>
            <a:ext cx="1101484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Chỉ ra những hình ảnh so sánh, nhân hóa mà em thích.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hình ảnh so sánh và nhân hóa này có tác dụng gì?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924910" y="2647876"/>
            <a:ext cx="110148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tác giả quan sát cây bằng những giác quan nào?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924910" y="1944995"/>
            <a:ext cx="110148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Tác giả mỗi bài văn quan sát cây theo trình tự như thế nào?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828799" y="830318"/>
            <a:ext cx="3184635" cy="56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878317" y="1376855"/>
            <a:ext cx="1702676" cy="105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851403" y="271486"/>
            <a:ext cx="2967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 riêng, Bãi</a:t>
            </a:r>
            <a:endParaRPr lang="en-US" sz="360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6179" y="805142"/>
            <a:ext cx="2736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ngô, Cây gạo</a:t>
            </a:r>
            <a:endParaRPr lang="en-US" sz="36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506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C57E4F58-CBEE-4E99-9C46-78BDB8F9E1AE}"/>
              </a:ext>
            </a:extLst>
          </p:cNvPr>
          <p:cNvSpPr/>
          <p:nvPr/>
        </p:nvSpPr>
        <p:spPr>
          <a:xfrm>
            <a:off x="247650" y="454940"/>
            <a:ext cx="11582400" cy="60539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A3F29B36-DF31-46F8-B2C6-4DBB94C40E3A}"/>
              </a:ext>
            </a:extLst>
          </p:cNvPr>
          <p:cNvSpPr txBox="1"/>
          <p:nvPr/>
        </p:nvSpPr>
        <p:spPr>
          <a:xfrm>
            <a:off x="-162253" y="802496"/>
            <a:ext cx="1199230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sz="4800" b="1">
                <a:solidFill>
                  <a:srgbClr val="7A906A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	</a:t>
            </a:r>
            <a:r>
              <a:rPr lang="en-US" altLang="zh-CN" sz="4400" b="1" u="sng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Việc 1</a:t>
            </a:r>
            <a:r>
              <a:rPr lang="en-US" altLang="zh-CN" sz="4400" b="1"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: Em </a:t>
            </a:r>
            <a:r>
              <a:rPr lang="en-US" altLang="zh-CN" sz="4400" b="1" dirty="0" err="1"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hãy</a:t>
            </a:r>
            <a:r>
              <a:rPr lang="en-US" altLang="zh-CN" sz="4400" b="1" dirty="0"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err="1"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4400" b="1"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 thầm </a:t>
            </a:r>
            <a:r>
              <a:rPr lang="en-US" altLang="zh-CN" sz="4400" b="1" dirty="0" err="1"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4400" b="1" dirty="0"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sz="4400" b="1" dirty="0"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err="1"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tả</a:t>
            </a:r>
            <a:r>
              <a:rPr lang="en-US" altLang="zh-CN" sz="4400" b="1"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 cây</a:t>
            </a:r>
          </a:p>
          <a:p>
            <a:pPr indent="457200"/>
            <a:r>
              <a:rPr lang="en-US" altLang="zh-CN" sz="4400" b="1"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   cối và trả lời các câu hỏi bài tập 1:</a:t>
            </a:r>
          </a:p>
          <a:p>
            <a:pPr marL="1600200" lvl="4" indent="-685800">
              <a:buFont typeface="Wingdings" panose="05000000000000000000" pitchFamily="2" charset="2"/>
              <a:buChar char="ü"/>
            </a:pPr>
            <a:r>
              <a:rPr lang="en-US" altLang="zh-CN" sz="4400" b="1">
                <a:solidFill>
                  <a:srgbClr val="7A906A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Bài </a:t>
            </a:r>
            <a:r>
              <a:rPr lang="en-US" altLang="zh-CN" sz="4400" b="1">
                <a:solidFill>
                  <a:srgbClr val="D16847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Sầu riêng</a:t>
            </a:r>
            <a:r>
              <a:rPr lang="en-US" altLang="zh-CN" sz="4400" b="1">
                <a:solidFill>
                  <a:srgbClr val="7A906A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 (SGK/34)</a:t>
            </a:r>
            <a:endParaRPr lang="en-US" altLang="zh-CN" sz="4400" b="1" dirty="0">
              <a:solidFill>
                <a:srgbClr val="7A906A"/>
              </a:solidFill>
              <a:latin typeface="Times New Roman" panose="02020603050405020304" pitchFamily="18" charset="0"/>
              <a:ea typeface="思源黑体 CN Light" panose="020B0300000000000000" pitchFamily="34" charset="-122"/>
              <a:cs typeface="Times New Roman" panose="02020603050405020304" pitchFamily="18" charset="0"/>
            </a:endParaRPr>
          </a:p>
          <a:p>
            <a:pPr marL="1600200" lvl="2" indent="-685800">
              <a:buFont typeface="Wingdings" panose="05000000000000000000" pitchFamily="2" charset="2"/>
              <a:buChar char="ü"/>
            </a:pPr>
            <a:r>
              <a:rPr lang="en-US" altLang="zh-CN" sz="4400" b="1" dirty="0" err="1">
                <a:solidFill>
                  <a:srgbClr val="7A906A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7A906A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D16847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Bãi</a:t>
            </a:r>
            <a:r>
              <a:rPr lang="en-US" altLang="zh-CN" sz="4400" b="1" dirty="0">
                <a:solidFill>
                  <a:srgbClr val="D16847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D16847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ngô</a:t>
            </a:r>
            <a:r>
              <a:rPr lang="en-US" altLang="zh-CN" sz="4400" b="1" dirty="0">
                <a:solidFill>
                  <a:srgbClr val="7A906A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 (SGK/30+31)</a:t>
            </a:r>
          </a:p>
          <a:p>
            <a:pPr marL="1600200" lvl="2" indent="-685800">
              <a:buFont typeface="Wingdings" panose="05000000000000000000" pitchFamily="2" charset="2"/>
              <a:buChar char="ü"/>
            </a:pPr>
            <a:r>
              <a:rPr lang="en-US" altLang="zh-CN" sz="4400" b="1" dirty="0" err="1">
                <a:solidFill>
                  <a:srgbClr val="7A906A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7A906A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D16847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Cây</a:t>
            </a:r>
            <a:r>
              <a:rPr lang="en-US" altLang="zh-CN" sz="4400" b="1" dirty="0">
                <a:solidFill>
                  <a:srgbClr val="D16847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D16847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gạo</a:t>
            </a:r>
            <a:r>
              <a:rPr lang="en-US" altLang="zh-CN" sz="4400" b="1" dirty="0">
                <a:solidFill>
                  <a:srgbClr val="7A906A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 (</a:t>
            </a:r>
            <a:r>
              <a:rPr lang="en-US" altLang="zh-CN" sz="4400" b="1">
                <a:solidFill>
                  <a:srgbClr val="7A906A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SGK/32)</a:t>
            </a:r>
          </a:p>
          <a:p>
            <a:pPr lvl="2">
              <a:spcBef>
                <a:spcPts val="1200"/>
              </a:spcBef>
            </a:pPr>
            <a:r>
              <a:rPr lang="en-US" altLang="zh-CN" sz="4400" b="1" u="sng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Việc 2</a:t>
            </a:r>
            <a:r>
              <a:rPr lang="en-US" altLang="zh-CN" sz="4400" b="1"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: Thảo luận nhóm 4 hoàn thành phiếu học tập</a:t>
            </a:r>
            <a:endParaRPr lang="en-US" altLang="zh-CN" sz="4400" b="1" dirty="0">
              <a:latin typeface="Times New Roman" panose="02020603050405020304" pitchFamily="18" charset="0"/>
              <a:ea typeface="思源黑体 CN Light" panose="020B03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9954F4-5EB9-4507-BD7C-4914A6CCA5E3}"/>
              </a:ext>
            </a:extLst>
          </p:cNvPr>
          <p:cNvSpPr txBox="1"/>
          <p:nvPr/>
        </p:nvSpPr>
        <p:spPr>
          <a:xfrm>
            <a:off x="0" y="4842064"/>
            <a:ext cx="4953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accent6">
                    <a:lumMod val="60000"/>
                    <a:lumOff val="40000"/>
                  </a:schemeClr>
                </a:solidFill>
                <a:latin typeface="#9Slide03 AllRoundGothic" panose="020B07030202020201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544832322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233798"/>
              </p:ext>
            </p:extLst>
          </p:nvPr>
        </p:nvGraphicFramePr>
        <p:xfrm>
          <a:off x="441435" y="578062"/>
          <a:ext cx="11340663" cy="5759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2606">
                  <a:extLst>
                    <a:ext uri="{9D8B030D-6E8A-4147-A177-3AD203B41FA5}">
                      <a16:colId xmlns:a16="http://schemas.microsoft.com/office/drawing/2014/main" xmlns="" val="4230840660"/>
                    </a:ext>
                  </a:extLst>
                </a:gridCol>
                <a:gridCol w="2448911">
                  <a:extLst>
                    <a:ext uri="{9D8B030D-6E8A-4147-A177-3AD203B41FA5}">
                      <a16:colId xmlns:a16="http://schemas.microsoft.com/office/drawing/2014/main" xmlns="" val="3234206023"/>
                    </a:ext>
                  </a:extLst>
                </a:gridCol>
                <a:gridCol w="2312276">
                  <a:extLst>
                    <a:ext uri="{9D8B030D-6E8A-4147-A177-3AD203B41FA5}">
                      <a16:colId xmlns:a16="http://schemas.microsoft.com/office/drawing/2014/main" xmlns="" val="2811353780"/>
                    </a:ext>
                  </a:extLst>
                </a:gridCol>
                <a:gridCol w="2406870">
                  <a:extLst>
                    <a:ext uri="{9D8B030D-6E8A-4147-A177-3AD203B41FA5}">
                      <a16:colId xmlns:a16="http://schemas.microsoft.com/office/drawing/2014/main" xmlns="" val="1486477723"/>
                    </a:ext>
                  </a:extLst>
                </a:gridCol>
              </a:tblGrid>
              <a:tr h="9599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3600" b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3200" b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3600" b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Sầu riêng</a:t>
                      </a:r>
                      <a:endParaRPr lang="en-US" sz="3200" b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3600" b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Bãi ngô</a:t>
                      </a:r>
                      <a:endParaRPr lang="en-US" sz="3200" b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3600" b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 gạo</a:t>
                      </a:r>
                      <a:endParaRPr lang="en-US" sz="3200" b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22217211"/>
                  </a:ext>
                </a:extLst>
              </a:tr>
              <a:tr h="9599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3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tự quan sát</a:t>
                      </a:r>
                      <a:endParaRPr lang="en-US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02615232"/>
                  </a:ext>
                </a:extLst>
              </a:tr>
              <a:tr h="9599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3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 quan quan sát</a:t>
                      </a:r>
                      <a:endParaRPr lang="en-US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43887129"/>
                  </a:ext>
                </a:extLst>
              </a:tr>
              <a:tr h="9599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3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 quan sát</a:t>
                      </a:r>
                      <a:endParaRPr lang="en-US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15732814"/>
                  </a:ext>
                </a:extLst>
              </a:tr>
              <a:tr h="9599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3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 so sánh</a:t>
                      </a:r>
                      <a:endParaRPr lang="en-US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33553105"/>
                  </a:ext>
                </a:extLst>
              </a:tr>
              <a:tr h="9599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3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 nhân hoá</a:t>
                      </a:r>
                      <a:endParaRPr lang="en-US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84341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9781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A3F29B36-DF31-46F8-B2C6-4DBB94C40E3A}"/>
              </a:ext>
            </a:extLst>
          </p:cNvPr>
          <p:cNvSpPr txBox="1"/>
          <p:nvPr/>
        </p:nvSpPr>
        <p:spPr>
          <a:xfrm>
            <a:off x="365871" y="372590"/>
            <a:ext cx="113245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1</a:t>
            </a:r>
            <a:r>
              <a:rPr lang="vi-VN" altLang="zh-CN" sz="4400" b="1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4400" b="1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.</a:t>
            </a:r>
            <a:r>
              <a:rPr lang="vi-VN" altLang="zh-CN" sz="4400" b="1">
                <a:solidFill>
                  <a:srgbClr val="C0000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 Tác giả mỗi bài văn quan sát cây theo trình tự như thế nào?</a:t>
            </a:r>
            <a:endParaRPr lang="zh-CN" alt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思源黑体 CN Light" panose="020B03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745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634" y="809297"/>
            <a:ext cx="3395554" cy="20133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62152" y="430924"/>
            <a:ext cx="10920248" cy="42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19">
            <a:extLst>
              <a:ext uri="{FF2B5EF4-FFF2-40B4-BE49-F238E27FC236}">
                <a16:creationId xmlns:a16="http://schemas.microsoft.com/office/drawing/2014/main" xmlns="" id="{DF72C799-D4F5-4295-8047-7A77FD7B022E}"/>
              </a:ext>
            </a:extLst>
          </p:cNvPr>
          <p:cNvSpPr txBox="1"/>
          <p:nvPr/>
        </p:nvSpPr>
        <p:spPr>
          <a:xfrm>
            <a:off x="2754061" y="94593"/>
            <a:ext cx="6747643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Trình tự quan sát bài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Sầu riêng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思源黑体 CN Light" panose="020B03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559" y="1123940"/>
            <a:ext cx="2555985" cy="1920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559" y="4020818"/>
            <a:ext cx="2555985" cy="1788236"/>
          </a:xfrm>
          <a:prstGeom prst="rect">
            <a:avLst/>
          </a:prstGeom>
        </p:spPr>
      </p:pic>
      <p:cxnSp>
        <p:nvCxnSpPr>
          <p:cNvPr id="10" name="Curved Connector 9"/>
          <p:cNvCxnSpPr/>
          <p:nvPr/>
        </p:nvCxnSpPr>
        <p:spPr>
          <a:xfrm>
            <a:off x="7809188" y="2792331"/>
            <a:ext cx="735722" cy="665269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loud 10"/>
          <p:cNvSpPr/>
          <p:nvPr/>
        </p:nvSpPr>
        <p:spPr>
          <a:xfrm>
            <a:off x="8544910" y="3175347"/>
            <a:ext cx="2238704" cy="714704"/>
          </a:xfrm>
          <a:prstGeom prst="cloud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sầu riêng</a:t>
            </a:r>
          </a:p>
        </p:txBody>
      </p:sp>
      <p:sp>
        <p:nvSpPr>
          <p:cNvPr id="15" name="Cloud 14"/>
          <p:cNvSpPr/>
          <p:nvPr/>
        </p:nvSpPr>
        <p:spPr>
          <a:xfrm>
            <a:off x="4783893" y="3532699"/>
            <a:ext cx="2573641" cy="836184"/>
          </a:xfrm>
          <a:prstGeom prst="cloud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 cây sầu riêng</a:t>
            </a:r>
          </a:p>
        </p:txBody>
      </p:sp>
      <p:sp>
        <p:nvSpPr>
          <p:cNvPr id="16" name="Cloud 15"/>
          <p:cNvSpPr/>
          <p:nvPr/>
        </p:nvSpPr>
        <p:spPr>
          <a:xfrm>
            <a:off x="1439918" y="3044579"/>
            <a:ext cx="2598532" cy="714705"/>
          </a:xfrm>
          <a:prstGeom prst="cloud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sầu riêng</a:t>
            </a:r>
          </a:p>
        </p:txBody>
      </p:sp>
      <p:cxnSp>
        <p:nvCxnSpPr>
          <p:cNvPr id="18" name="Curved Connector 17"/>
          <p:cNvCxnSpPr>
            <a:endCxn id="16" idx="0"/>
          </p:cNvCxnSpPr>
          <p:nvPr/>
        </p:nvCxnSpPr>
        <p:spPr>
          <a:xfrm rot="5400000">
            <a:off x="3959675" y="2868942"/>
            <a:ext cx="609601" cy="456379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endCxn id="15" idx="3"/>
          </p:cNvCxnSpPr>
          <p:nvPr/>
        </p:nvCxnSpPr>
        <p:spPr>
          <a:xfrm rot="5400000">
            <a:off x="5741531" y="3151880"/>
            <a:ext cx="757812" cy="99446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160" y="4600053"/>
            <a:ext cx="2700571" cy="211689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935" y="4600053"/>
            <a:ext cx="2799811" cy="21168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36" y="1113002"/>
            <a:ext cx="2669938" cy="186142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9" y="3829434"/>
            <a:ext cx="2737292" cy="2054253"/>
          </a:xfrm>
          <a:prstGeom prst="rect">
            <a:avLst/>
          </a:prstGeom>
        </p:spPr>
      </p:pic>
      <p:sp>
        <p:nvSpPr>
          <p:cNvPr id="34" name="文本框 19">
            <a:extLst>
              <a:ext uri="{FF2B5EF4-FFF2-40B4-BE49-F238E27FC236}">
                <a16:creationId xmlns:a16="http://schemas.microsoft.com/office/drawing/2014/main" xmlns="" id="{DF72C799-D4F5-4295-8047-7A77FD7B022E}"/>
              </a:ext>
            </a:extLst>
          </p:cNvPr>
          <p:cNvSpPr txBox="1"/>
          <p:nvPr/>
        </p:nvSpPr>
        <p:spPr>
          <a:xfrm>
            <a:off x="1107378" y="88880"/>
            <a:ext cx="9926670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Bài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pitchFamily="34" charset="-122"/>
                <a:cs typeface="Times New Roman" panose="02020603050405020304" pitchFamily="18" charset="0"/>
              </a:rPr>
              <a:t>Sầu riêng: Quan sát từng bộ phận của cây 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思源黑体 CN Light" panose="020B03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4231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5" grpId="0" animBg="1"/>
      <p:bldP spid="16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2564</TotalTime>
  <Words>1102</Words>
  <Application>Microsoft Office PowerPoint</Application>
  <PresentationFormat>Widescreen</PresentationFormat>
  <Paragraphs>193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等线</vt:lpstr>
      <vt:lpstr>UTM Arruba KT</vt:lpstr>
      <vt:lpstr>UTM Micra</vt:lpstr>
      <vt:lpstr>Arial</vt:lpstr>
      <vt:lpstr>思源黑体 CN Light</vt:lpstr>
      <vt:lpstr>等线 Light</vt:lpstr>
      <vt:lpstr>#9Slide03 AllRoundGothic</vt:lpstr>
      <vt:lpstr>Times New Roman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</Manager>
  <Company>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K</dc:subject>
  <dc:creator>KTUTS</dc:creator>
  <cp:keywords>Thy Tho</cp:keywords>
  <dc:description>U</dc:description>
  <cp:lastModifiedBy>admin</cp:lastModifiedBy>
  <cp:revision>164</cp:revision>
  <dcterms:created xsi:type="dcterms:W3CDTF">2019-11-16T07:02:08Z</dcterms:created>
  <dcterms:modified xsi:type="dcterms:W3CDTF">2023-03-27T05:06:10Z</dcterms:modified>
  <cp:category>T</cp:category>
  <cp:version>U09</cp:version>
</cp:coreProperties>
</file>