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1" r:id="rId2"/>
    <p:sldMasterId id="2147483713" r:id="rId3"/>
  </p:sldMasterIdLst>
  <p:notesMasterIdLst>
    <p:notesMasterId r:id="rId18"/>
  </p:notesMasterIdLst>
  <p:sldIdLst>
    <p:sldId id="329" r:id="rId4"/>
    <p:sldId id="317" r:id="rId5"/>
    <p:sldId id="318" r:id="rId6"/>
    <p:sldId id="300" r:id="rId7"/>
    <p:sldId id="320" r:id="rId8"/>
    <p:sldId id="321" r:id="rId9"/>
    <p:sldId id="322" r:id="rId10"/>
    <p:sldId id="323" r:id="rId11"/>
    <p:sldId id="296" r:id="rId12"/>
    <p:sldId id="326" r:id="rId13"/>
    <p:sldId id="327" r:id="rId14"/>
    <p:sldId id="328" r:id="rId15"/>
    <p:sldId id="263" r:id="rId16"/>
    <p:sldId id="262"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CCFF"/>
    <a:srgbClr val="CC99FF"/>
    <a:srgbClr val="FFFFFF"/>
    <a:srgbClr val="000099"/>
    <a:srgbClr val="FF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7DAF-2EE0-4148-B99A-6BBAE4838CC6}" type="datetimeFigureOut">
              <a:rPr lang="en-US" smtClean="0"/>
              <a:pPr/>
              <a:t>6/4/2023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9DF7A-AE85-4E59-BD3C-CE8EEBEA274A}" type="slidenum">
              <a:rPr lang="en-US" smtClean="0"/>
              <a:pPr/>
              <a:t>‹#›</a:t>
            </a:fld>
            <a:endParaRPr lang="en-US"/>
          </a:p>
        </p:txBody>
      </p:sp>
    </p:spTree>
    <p:extLst>
      <p:ext uri="{BB962C8B-B14F-4D97-AF65-F5344CB8AC3E}">
        <p14:creationId xmlns:p14="http://schemas.microsoft.com/office/powerpoint/2010/main" val="395109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a:latin typeface="Arial" pitchFamily="34" charset="0"/>
              <a:cs typeface="Arial" pitchFamily="34" charset="0"/>
            </a:endParaRPr>
          </a:p>
        </p:txBody>
      </p:sp>
      <p:sp>
        <p:nvSpPr>
          <p:cNvPr id="22532" name="Slide Number Placeholder 3"/>
          <p:cNvSpPr>
            <a:spLocks noGrp="1"/>
          </p:cNvSpPr>
          <p:nvPr>
            <p:ph type="sldNum" sz="quarter" idx="5"/>
          </p:nvPr>
        </p:nvSpPr>
        <p:spPr>
          <a:noFill/>
        </p:spPr>
        <p:txBody>
          <a:bodyPr/>
          <a:lstStyle/>
          <a:p>
            <a:fld id="{DF89CD8E-68D3-4720-B56A-B4DE5925D0EB}" type="slidenum">
              <a:rPr lang="vi-VN" altLang="en-US"/>
              <a:pPr/>
              <a:t>1</a:t>
            </a:fld>
            <a:endParaRPr lang="vi-VN" altLang="en-US"/>
          </a:p>
        </p:txBody>
      </p:sp>
    </p:spTree>
    <p:extLst>
      <p:ext uri="{BB962C8B-B14F-4D97-AF65-F5344CB8AC3E}">
        <p14:creationId xmlns:p14="http://schemas.microsoft.com/office/powerpoint/2010/main" val="108098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9DF7A-AE85-4E59-BD3C-CE8EEBEA274A}" type="slidenum">
              <a:rPr lang="en-US" smtClean="0"/>
              <a:pPr/>
              <a:t>3</a:t>
            </a:fld>
            <a:endParaRPr lang="en-US"/>
          </a:p>
        </p:txBody>
      </p:sp>
    </p:spTree>
    <p:extLst>
      <p:ext uri="{BB962C8B-B14F-4D97-AF65-F5344CB8AC3E}">
        <p14:creationId xmlns:p14="http://schemas.microsoft.com/office/powerpoint/2010/main" val="205746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AD03C0-EA92-4F76-83B6-788176D92230}" type="slidenum">
              <a:rPr lang="en-US" altLang="en-US"/>
              <a:pPr>
                <a:defRPr/>
              </a:pPr>
              <a:t>‹#›</a:t>
            </a:fld>
            <a:endParaRPr lang="en-US" altLang="en-US"/>
          </a:p>
        </p:txBody>
      </p:sp>
    </p:spTree>
    <p:extLst>
      <p:ext uri="{BB962C8B-B14F-4D97-AF65-F5344CB8AC3E}">
        <p14:creationId xmlns:p14="http://schemas.microsoft.com/office/powerpoint/2010/main" val="310900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6A01E-D807-45BE-A8AE-30B3260E4C95}" type="slidenum">
              <a:rPr lang="en-US" altLang="en-US"/>
              <a:pPr>
                <a:defRPr/>
              </a:pPr>
              <a:t>‹#›</a:t>
            </a:fld>
            <a:endParaRPr lang="en-US" altLang="en-US"/>
          </a:p>
        </p:txBody>
      </p:sp>
    </p:spTree>
    <p:extLst>
      <p:ext uri="{BB962C8B-B14F-4D97-AF65-F5344CB8AC3E}">
        <p14:creationId xmlns:p14="http://schemas.microsoft.com/office/powerpoint/2010/main" val="221774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75EA4-CC4E-486B-9A8D-B6D1B3E938B7}" type="slidenum">
              <a:rPr lang="en-US" altLang="en-US"/>
              <a:pPr>
                <a:defRPr/>
              </a:pPr>
              <a:t>‹#›</a:t>
            </a:fld>
            <a:endParaRPr lang="en-US" altLang="en-US"/>
          </a:p>
        </p:txBody>
      </p:sp>
    </p:spTree>
    <p:extLst>
      <p:ext uri="{BB962C8B-B14F-4D97-AF65-F5344CB8AC3E}">
        <p14:creationId xmlns:p14="http://schemas.microsoft.com/office/powerpoint/2010/main" val="290709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142F0B-281B-4B25-B2FE-D50E73A91053}" type="slidenum">
              <a:rPr lang="en-US" altLang="en-US"/>
              <a:pPr>
                <a:defRPr/>
              </a:pPr>
              <a:t>‹#›</a:t>
            </a:fld>
            <a:endParaRPr lang="en-US" altLang="en-US"/>
          </a:p>
        </p:txBody>
      </p:sp>
    </p:spTree>
    <p:extLst>
      <p:ext uri="{BB962C8B-B14F-4D97-AF65-F5344CB8AC3E}">
        <p14:creationId xmlns:p14="http://schemas.microsoft.com/office/powerpoint/2010/main" val="298528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02E8DDA-4CC6-4623-A2DF-C5A3F34277F2}" type="datetimeFigureOut">
              <a:rPr lang="en-US">
                <a:solidFill>
                  <a:prstClr val="black">
                    <a:tint val="75000"/>
                  </a:prstClr>
                </a:solidFill>
              </a:rPr>
              <a:pPr>
                <a:defRPr/>
              </a:pPr>
              <a:t>6/4/2023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A2D5D-2CD3-4C17-AECD-D6C3B8525D53}" type="slidenum">
              <a:rPr lang="en-US" altLang="en-US"/>
              <a:pPr>
                <a:defRPr/>
              </a:pPr>
              <a:t>‹#›</a:t>
            </a:fld>
            <a:endParaRPr lang="en-US" altLang="en-US"/>
          </a:p>
        </p:txBody>
      </p:sp>
    </p:spTree>
    <p:extLst>
      <p:ext uri="{BB962C8B-B14F-4D97-AF65-F5344CB8AC3E}">
        <p14:creationId xmlns:p14="http://schemas.microsoft.com/office/powerpoint/2010/main" val="256296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DBF6C0-0376-49D3-9991-2BEBFC27B041}" type="datetimeFigureOut">
              <a:rPr lang="en-US">
                <a:solidFill>
                  <a:prstClr val="black">
                    <a:tint val="75000"/>
                  </a:prstClr>
                </a:solidFill>
              </a:rPr>
              <a:pPr>
                <a:defRPr/>
              </a:pPr>
              <a:t>6/4/2023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1D895-444F-4E11-AC9E-9E7C967BDE54}" type="slidenum">
              <a:rPr lang="en-US" altLang="en-US"/>
              <a:pPr>
                <a:defRPr/>
              </a:pPr>
              <a:t>‹#›</a:t>
            </a:fld>
            <a:endParaRPr lang="en-US" altLang="en-US"/>
          </a:p>
        </p:txBody>
      </p:sp>
    </p:spTree>
    <p:extLst>
      <p:ext uri="{BB962C8B-B14F-4D97-AF65-F5344CB8AC3E}">
        <p14:creationId xmlns:p14="http://schemas.microsoft.com/office/powerpoint/2010/main" val="2463255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D81CA45-BD14-4745-B72F-501144ED364E}" type="datetimeFigureOut">
              <a:rPr lang="en-US">
                <a:solidFill>
                  <a:prstClr val="black">
                    <a:tint val="75000"/>
                  </a:prstClr>
                </a:solidFill>
              </a:rPr>
              <a:pPr>
                <a:defRPr/>
              </a:pPr>
              <a:t>6/4/2023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EFC7AF-F020-4773-BC68-A74E2DCED05B}" type="slidenum">
              <a:rPr lang="en-US" altLang="en-US"/>
              <a:pPr>
                <a:defRPr/>
              </a:pPr>
              <a:t>‹#›</a:t>
            </a:fld>
            <a:endParaRPr lang="en-US" altLang="en-US"/>
          </a:p>
        </p:txBody>
      </p:sp>
    </p:spTree>
    <p:extLst>
      <p:ext uri="{BB962C8B-B14F-4D97-AF65-F5344CB8AC3E}">
        <p14:creationId xmlns:p14="http://schemas.microsoft.com/office/powerpoint/2010/main" val="46348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A88768-21DC-40BA-BDD7-298141B0399E}" type="datetimeFigureOut">
              <a:rPr lang="en-US">
                <a:solidFill>
                  <a:prstClr val="black">
                    <a:tint val="75000"/>
                  </a:prstClr>
                </a:solidFill>
              </a:rPr>
              <a:pPr>
                <a:defRPr/>
              </a:pPr>
              <a:t>6/4/2023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E24186-68E5-4051-9BF8-4AC8246919BC}" type="slidenum">
              <a:rPr lang="en-US" altLang="en-US"/>
              <a:pPr>
                <a:defRPr/>
              </a:pPr>
              <a:t>‹#›</a:t>
            </a:fld>
            <a:endParaRPr lang="en-US" altLang="en-US"/>
          </a:p>
        </p:txBody>
      </p:sp>
    </p:spTree>
    <p:extLst>
      <p:ext uri="{BB962C8B-B14F-4D97-AF65-F5344CB8AC3E}">
        <p14:creationId xmlns:p14="http://schemas.microsoft.com/office/powerpoint/2010/main" val="3535250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218BE29-7EC8-43B3-886B-D2EDB65D8E88}" type="datetimeFigureOut">
              <a:rPr lang="en-US">
                <a:solidFill>
                  <a:prstClr val="black">
                    <a:tint val="75000"/>
                  </a:prstClr>
                </a:solidFill>
              </a:rPr>
              <a:pPr>
                <a:defRPr/>
              </a:pPr>
              <a:t>6/4/2023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C5A234-4583-4A6E-86F7-169393E71EA7}" type="slidenum">
              <a:rPr lang="en-US" altLang="en-US"/>
              <a:pPr>
                <a:defRPr/>
              </a:pPr>
              <a:t>‹#›</a:t>
            </a:fld>
            <a:endParaRPr lang="en-US" altLang="en-US"/>
          </a:p>
        </p:txBody>
      </p:sp>
    </p:spTree>
    <p:extLst>
      <p:ext uri="{BB962C8B-B14F-4D97-AF65-F5344CB8AC3E}">
        <p14:creationId xmlns:p14="http://schemas.microsoft.com/office/powerpoint/2010/main" val="46358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3FAC19-EB8D-416F-B2DA-9EB024FC8577}" type="datetimeFigureOut">
              <a:rPr lang="en-US">
                <a:solidFill>
                  <a:prstClr val="black">
                    <a:tint val="75000"/>
                  </a:prstClr>
                </a:solidFill>
              </a:rPr>
              <a:pPr>
                <a:defRPr/>
              </a:pPr>
              <a:t>6/4/2023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B5F389-699D-4CFA-9490-083689B572B4}" type="slidenum">
              <a:rPr lang="en-US" altLang="en-US"/>
              <a:pPr>
                <a:defRPr/>
              </a:pPr>
              <a:t>‹#›</a:t>
            </a:fld>
            <a:endParaRPr lang="en-US" altLang="en-US"/>
          </a:p>
        </p:txBody>
      </p:sp>
    </p:spTree>
    <p:extLst>
      <p:ext uri="{BB962C8B-B14F-4D97-AF65-F5344CB8AC3E}">
        <p14:creationId xmlns:p14="http://schemas.microsoft.com/office/powerpoint/2010/main" val="343443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617E51-D842-4A10-AAF6-756FEB9E202C}" type="datetimeFigureOut">
              <a:rPr lang="en-US">
                <a:solidFill>
                  <a:prstClr val="black">
                    <a:tint val="75000"/>
                  </a:prstClr>
                </a:solidFill>
              </a:rPr>
              <a:pPr>
                <a:defRPr/>
              </a:pPr>
              <a:t>6/4/2023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F35C49F-3090-4502-AE57-977C2E96B0CC}" type="slidenum">
              <a:rPr lang="en-US" altLang="en-US"/>
              <a:pPr>
                <a:defRPr/>
              </a:pPr>
              <a:t>‹#›</a:t>
            </a:fld>
            <a:endParaRPr lang="en-US" altLang="en-US"/>
          </a:p>
        </p:txBody>
      </p:sp>
    </p:spTree>
    <p:extLst>
      <p:ext uri="{BB962C8B-B14F-4D97-AF65-F5344CB8AC3E}">
        <p14:creationId xmlns:p14="http://schemas.microsoft.com/office/powerpoint/2010/main" val="153348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E2E03B-F912-4F66-8928-A0B967FF3C96}" type="slidenum">
              <a:rPr lang="en-US" altLang="en-US"/>
              <a:pPr>
                <a:defRPr/>
              </a:pPr>
              <a:t>‹#›</a:t>
            </a:fld>
            <a:endParaRPr lang="en-US" altLang="en-US"/>
          </a:p>
        </p:txBody>
      </p:sp>
    </p:spTree>
    <p:extLst>
      <p:ext uri="{BB962C8B-B14F-4D97-AF65-F5344CB8AC3E}">
        <p14:creationId xmlns:p14="http://schemas.microsoft.com/office/powerpoint/2010/main" val="3697645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546310C-E908-4A8C-AA93-437AAA772C17}" type="datetimeFigureOut">
              <a:rPr lang="en-US">
                <a:solidFill>
                  <a:prstClr val="black">
                    <a:tint val="75000"/>
                  </a:prstClr>
                </a:solidFill>
              </a:rPr>
              <a:pPr>
                <a:defRPr/>
              </a:pPr>
              <a:t>6/4/2023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76B761-441E-43DD-8DBE-FB257EC8C9D9}" type="slidenum">
              <a:rPr lang="en-US" altLang="en-US"/>
              <a:pPr>
                <a:defRPr/>
              </a:pPr>
              <a:t>‹#›</a:t>
            </a:fld>
            <a:endParaRPr lang="en-US" altLang="en-US"/>
          </a:p>
        </p:txBody>
      </p:sp>
    </p:spTree>
    <p:extLst>
      <p:ext uri="{BB962C8B-B14F-4D97-AF65-F5344CB8AC3E}">
        <p14:creationId xmlns:p14="http://schemas.microsoft.com/office/powerpoint/2010/main" val="339261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6E37BBA-21DA-423E-8C21-87E31BBC9CCC}" type="datetimeFigureOut">
              <a:rPr lang="en-US">
                <a:solidFill>
                  <a:prstClr val="black">
                    <a:tint val="75000"/>
                  </a:prstClr>
                </a:solidFill>
              </a:rPr>
              <a:pPr>
                <a:defRPr/>
              </a:pPr>
              <a:t>6/4/2023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AA446E-0634-41CA-89CA-68DF10CF8F12}" type="slidenum">
              <a:rPr lang="en-US" altLang="en-US"/>
              <a:pPr>
                <a:defRPr/>
              </a:pPr>
              <a:t>‹#›</a:t>
            </a:fld>
            <a:endParaRPr lang="en-US" altLang="en-US"/>
          </a:p>
        </p:txBody>
      </p:sp>
    </p:spTree>
    <p:extLst>
      <p:ext uri="{BB962C8B-B14F-4D97-AF65-F5344CB8AC3E}">
        <p14:creationId xmlns:p14="http://schemas.microsoft.com/office/powerpoint/2010/main" val="2195593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FCD070-43AC-4280-B52A-82B1EDB78C5D}" type="datetimeFigureOut">
              <a:rPr lang="en-US">
                <a:solidFill>
                  <a:prstClr val="black">
                    <a:tint val="75000"/>
                  </a:prstClr>
                </a:solidFill>
              </a:rPr>
              <a:pPr>
                <a:defRPr/>
              </a:pPr>
              <a:t>6/4/2023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D5FD97-4C97-4F04-A68A-E5B0E36A11F3}" type="slidenum">
              <a:rPr lang="en-US" altLang="en-US"/>
              <a:pPr>
                <a:defRPr/>
              </a:pPr>
              <a:t>‹#›</a:t>
            </a:fld>
            <a:endParaRPr lang="en-US" altLang="en-US"/>
          </a:p>
        </p:txBody>
      </p:sp>
    </p:spTree>
    <p:extLst>
      <p:ext uri="{BB962C8B-B14F-4D97-AF65-F5344CB8AC3E}">
        <p14:creationId xmlns:p14="http://schemas.microsoft.com/office/powerpoint/2010/main" val="2847067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96B0C-C748-4952-8886-83C0E88FB746}" type="datetimeFigureOut">
              <a:rPr lang="en-US">
                <a:solidFill>
                  <a:prstClr val="black">
                    <a:tint val="75000"/>
                  </a:prstClr>
                </a:solidFill>
              </a:rPr>
              <a:pPr>
                <a:defRPr/>
              </a:pPr>
              <a:t>6/4/2023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4C7533-D773-4C64-AB9B-722B09C9FEBE}" type="slidenum">
              <a:rPr lang="en-US" altLang="en-US"/>
              <a:pPr>
                <a:defRPr/>
              </a:pPr>
              <a:t>‹#›</a:t>
            </a:fld>
            <a:endParaRPr lang="en-US" altLang="en-US"/>
          </a:p>
        </p:txBody>
      </p:sp>
    </p:spTree>
    <p:extLst>
      <p:ext uri="{BB962C8B-B14F-4D97-AF65-F5344CB8AC3E}">
        <p14:creationId xmlns:p14="http://schemas.microsoft.com/office/powerpoint/2010/main" val="155038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502A6BF-D697-443D-B8B0-20E02BF015F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39302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FD8AAB2F-5C18-42A0-BCBE-80859D94570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2128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5791BBDA-4FA3-4355-86D1-10BF427A8FB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3959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F283403-48F3-4892-96E2-3370740C13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85332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69BE451C-CA06-4AA5-BA26-A1F2B0FE874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03956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875D991-2BF6-4A19-AF2C-C22937D69F7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574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00964E-18E7-4330-8033-868FB8E9D8FD}" type="slidenum">
              <a:rPr lang="en-US" altLang="en-US"/>
              <a:pPr>
                <a:defRPr/>
              </a:pPr>
              <a:t>‹#›</a:t>
            </a:fld>
            <a:endParaRPr lang="en-US" altLang="en-US"/>
          </a:p>
        </p:txBody>
      </p:sp>
    </p:spTree>
    <p:extLst>
      <p:ext uri="{BB962C8B-B14F-4D97-AF65-F5344CB8AC3E}">
        <p14:creationId xmlns:p14="http://schemas.microsoft.com/office/powerpoint/2010/main" val="4145713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8A14700-0947-48FF-B729-6F71671C45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81091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596D82B-2481-44F7-AFB1-25F598369A0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63852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5F45EC6-8072-43B8-9B70-367EB95C0D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716251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47B98D13-0D90-4D7F-9056-C18AC5EA94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7823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3F9BC05-2AF7-47D8-88D8-16C943B0A85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63039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7"/>
          </p:nvPr>
        </p:nvSpPr>
        <p:spPr/>
        <p:txBody>
          <a:bodyPr/>
          <a:lstStyle>
            <a:lvl1pPr>
              <a:defRPr smtClean="0"/>
            </a:lvl1pPr>
          </a:lstStyle>
          <a:p>
            <a:pPr>
              <a:defRPr/>
            </a:pPr>
            <a:fld id="{6DEBF79E-D96D-43E1-80D8-2F74B5F22BA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59159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7"/>
          </p:nvPr>
        </p:nvSpPr>
        <p:spPr/>
        <p:txBody>
          <a:bodyPr/>
          <a:lstStyle>
            <a:lvl1pPr>
              <a:defRPr smtClean="0"/>
            </a:lvl1pPr>
          </a:lstStyle>
          <a:p>
            <a:pPr>
              <a:defRPr/>
            </a:pPr>
            <a:fld id="{CC9C52BA-12C8-4F3D-997B-29F0393C2BD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6047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997C79A5-5E3D-4633-88AD-E94F2D3DEDF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8508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CF21F8FC-DF37-4E6E-9567-61F97C84001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13703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B3E5B8C7-E6F1-4230-82E9-73D76DDB16E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349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41AE8-F4C4-4624-86B5-8CF51D47F9B5}" type="slidenum">
              <a:rPr lang="en-US" altLang="en-US"/>
              <a:pPr>
                <a:defRPr/>
              </a:pPr>
              <a:t>‹#›</a:t>
            </a:fld>
            <a:endParaRPr lang="en-US" altLang="en-US"/>
          </a:p>
        </p:txBody>
      </p:sp>
    </p:spTree>
    <p:extLst>
      <p:ext uri="{BB962C8B-B14F-4D97-AF65-F5344CB8AC3E}">
        <p14:creationId xmlns:p14="http://schemas.microsoft.com/office/powerpoint/2010/main" val="187417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3AFD4690-996E-486C-9357-9BDC9F67441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084500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6"/>
          </p:nvPr>
        </p:nvSpPr>
        <p:spPr/>
        <p:txBody>
          <a:bodyPr/>
          <a:lstStyle>
            <a:lvl1pPr>
              <a:defRPr smtClean="0"/>
            </a:lvl1pPr>
          </a:lstStyle>
          <a:p>
            <a:pPr>
              <a:defRPr/>
            </a:pPr>
            <a:fld id="{6D505FA1-73AC-4D78-80FF-E25190F458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93743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3F3D2A91-6FA0-4711-84ED-9A897997B15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47618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1151B5DC-7A91-49D3-815D-9A18E09D404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97488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C5A66C6F-3524-4ACB-8745-CED70FCEFA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43218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cs typeface="Arial" pitchFamily="34" charset="0"/>
              </a:rPr>
              <a:t>“</a:t>
            </a:r>
          </a:p>
        </p:txBody>
      </p:sp>
      <p:sp>
        <p:nvSpPr>
          <p:cNvPr id="7" name="TextBox 6"/>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cs typeface="Arial" pitchFamily="34" charset="0"/>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6"/>
          </p:nvPr>
        </p:nvSpPr>
        <p:spPr/>
        <p:txBody>
          <a:bodyPr/>
          <a:lstStyle>
            <a:lvl1pPr>
              <a:defRPr smtClean="0"/>
            </a:lvl1pPr>
          </a:lstStyle>
          <a:p>
            <a:pPr>
              <a:defRPr/>
            </a:pPr>
            <a:fld id="{FC510CD0-F59B-45CF-8033-1E30D80180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7778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AF1472F9-03A7-4472-8A15-A644451980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25037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7" name="Slide Number Placeholder 4"/>
          <p:cNvSpPr>
            <a:spLocks noGrp="1"/>
          </p:cNvSpPr>
          <p:nvPr>
            <p:ph type="sldNum" sz="quarter" idx="20"/>
          </p:nvPr>
        </p:nvSpPr>
        <p:spPr/>
        <p:txBody>
          <a:bodyPr/>
          <a:lstStyle>
            <a:lvl1pPr>
              <a:defRPr smtClean="0"/>
            </a:lvl1pPr>
          </a:lstStyle>
          <a:p>
            <a:pPr>
              <a:defRPr/>
            </a:pPr>
            <a:fld id="{9536C32C-929C-4466-B101-667E8C385A0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350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n-US">
              <a:solidFill>
                <a:prstClr val="black"/>
              </a:solidFill>
            </a:endParaRPr>
          </a:p>
        </p:txBody>
      </p:sp>
      <p:sp>
        <p:nvSpPr>
          <p:cNvPr id="15" name="Slide Number Placeholder 4"/>
          <p:cNvSpPr>
            <a:spLocks noGrp="1"/>
          </p:cNvSpPr>
          <p:nvPr>
            <p:ph type="sldNum" sz="quarter" idx="25"/>
          </p:nvPr>
        </p:nvSpPr>
        <p:spPr/>
        <p:txBody>
          <a:bodyPr/>
          <a:lstStyle>
            <a:lvl1pPr>
              <a:defRPr smtClean="0"/>
            </a:lvl1pPr>
          </a:lstStyle>
          <a:p>
            <a:pPr>
              <a:defRPr/>
            </a:pPr>
            <a:fld id="{C18DFDC1-FB26-4E2E-BE8E-44F3B60741A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6929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96A860E1-F54E-49C6-BD99-5192C976DEC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4552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EF58B2-464A-4A9D-BD7F-081E22133FF0}" type="slidenum">
              <a:rPr lang="en-US" altLang="en-US"/>
              <a:pPr>
                <a:defRPr/>
              </a:pPr>
              <a:t>‹#›</a:t>
            </a:fld>
            <a:endParaRPr lang="en-US" altLang="en-US"/>
          </a:p>
        </p:txBody>
      </p:sp>
    </p:spTree>
    <p:extLst>
      <p:ext uri="{BB962C8B-B14F-4D97-AF65-F5344CB8AC3E}">
        <p14:creationId xmlns:p14="http://schemas.microsoft.com/office/powerpoint/2010/main" val="4062556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DB1D07A1-58B5-469A-94EF-644CA22983F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0451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F3439EB-477B-4659-A8CB-C59E588E8F4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52391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173FBEE-142B-49C5-AA1D-EC4E10601CA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36610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81734C8-26E9-4717-BA37-F93B621F94F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533186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B895ED9-C60F-49D4-9D7B-945C05D1F66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91611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30BA55F-42F0-495F-92C4-AC9D8DE6F6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61464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A964B4-33FF-4545-A770-E6CD55A50B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73475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EF16213-04C8-4E06-9058-44AA927D4C5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7329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DFE15B-5364-4D07-A976-7ADB3BF3F4C0}" type="slidenum">
              <a:rPr lang="en-US" altLang="en-US"/>
              <a:pPr>
                <a:defRPr/>
              </a:pPr>
              <a:t>‹#›</a:t>
            </a:fld>
            <a:endParaRPr lang="en-US" altLang="en-US"/>
          </a:p>
        </p:txBody>
      </p:sp>
    </p:spTree>
    <p:extLst>
      <p:ext uri="{BB962C8B-B14F-4D97-AF65-F5344CB8AC3E}">
        <p14:creationId xmlns:p14="http://schemas.microsoft.com/office/powerpoint/2010/main" val="412973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D79BB7-AEDE-40E3-9901-67C98AA8242C}" type="slidenum">
              <a:rPr lang="en-US" altLang="en-US"/>
              <a:pPr>
                <a:defRPr/>
              </a:pPr>
              <a:t>‹#›</a:t>
            </a:fld>
            <a:endParaRPr lang="en-US" altLang="en-US"/>
          </a:p>
        </p:txBody>
      </p:sp>
    </p:spTree>
    <p:extLst>
      <p:ext uri="{BB962C8B-B14F-4D97-AF65-F5344CB8AC3E}">
        <p14:creationId xmlns:p14="http://schemas.microsoft.com/office/powerpoint/2010/main" val="187865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B15C70-7A02-4AC4-8D35-5FDA2FF91682}" type="slidenum">
              <a:rPr lang="en-US" altLang="en-US"/>
              <a:pPr>
                <a:defRPr/>
              </a:pPr>
              <a:t>‹#›</a:t>
            </a:fld>
            <a:endParaRPr lang="en-US" altLang="en-US"/>
          </a:p>
        </p:txBody>
      </p:sp>
    </p:spTree>
    <p:extLst>
      <p:ext uri="{BB962C8B-B14F-4D97-AF65-F5344CB8AC3E}">
        <p14:creationId xmlns:p14="http://schemas.microsoft.com/office/powerpoint/2010/main" val="9274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48BEB-37E6-4203-96E4-0394211F7884}" type="slidenum">
              <a:rPr lang="en-US" altLang="en-US"/>
              <a:pPr>
                <a:defRPr/>
              </a:pPr>
              <a:t>‹#›</a:t>
            </a:fld>
            <a:endParaRPr lang="en-US" altLang="en-US"/>
          </a:p>
        </p:txBody>
      </p:sp>
    </p:spTree>
    <p:extLst>
      <p:ext uri="{BB962C8B-B14F-4D97-AF65-F5344CB8AC3E}">
        <p14:creationId xmlns:p14="http://schemas.microsoft.com/office/powerpoint/2010/main" val="416323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theme" Target="../theme/theme3.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4336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433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4336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F9CFB0E-952F-42F8-8E34-8207E98CB7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08A044B3-BF4F-4BFE-B8A8-80F4948637E9}" type="datetimeFigureOut">
              <a:rPr lang="en-US">
                <a:solidFill>
                  <a:prstClr val="black">
                    <a:tint val="75000"/>
                  </a:prstClr>
                </a:solidFill>
              </a:rPr>
              <a:pPr>
                <a:defRPr/>
              </a:pPr>
              <a:t>6/4/2023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pitchFamily="34" charset="0"/>
                <a:cs typeface="Arial" pitchFamily="34" charset="0"/>
              </a:defRPr>
            </a:lvl1pPr>
          </a:lstStyle>
          <a:p>
            <a:pPr>
              <a:defRPr/>
            </a:pPr>
            <a:fld id="{C8F9BC67-2F95-4729-8520-620428F9D696}" type="slidenum">
              <a:rPr lang="en-US" altLang="en-US"/>
              <a:pPr>
                <a:defRPr/>
              </a:pPr>
              <a:t>‹#›</a:t>
            </a:fld>
            <a:endParaRPr lang="en-US" altLang="en-US"/>
          </a:p>
        </p:txBody>
      </p:sp>
    </p:spTree>
    <p:extLst>
      <p:ext uri="{BB962C8B-B14F-4D97-AF65-F5344CB8AC3E}">
        <p14:creationId xmlns:p14="http://schemas.microsoft.com/office/powerpoint/2010/main" val="19952395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latin typeface="Arial" pitchFamily="34" charset="0"/>
                <a:cs typeface="Arial" pitchFamily="34" charset="0"/>
              </a:defRPr>
            </a:lvl1pPr>
          </a:lstStyle>
          <a:p>
            <a:pPr>
              <a:defRPr/>
            </a:pPr>
            <a:fld id="{481F7D88-7DE5-4100-9D14-F1F7B5CAF65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836407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audio" Target="file:///E:\MP3\Nhac%20thieu%20nhi\Thuong%20lam%20thay%20co%20oi%20-%20Jolie%20Quynh%20Anh.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file:///D:\Documents%20and%20Settings\Administrator\My%20Documents\Chuy&#7879;n%20CTLN.wma"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1" name="Rectangle 6"/>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2" name="Rectangle 9"/>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3" name="Rectangle 12"/>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4" name="Rectangle 15"/>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5" name="Rectangle 28"/>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6" name="Thuong lam thay co oi - Jolie Quynh Anh.mp3">
            <a:hlinkClick r:id="" action="ppaction://media"/>
          </p:cNvPr>
          <p:cNvSpPr>
            <a:spLocks noRot="1" noChangeAspect="1"/>
          </p:cNvSpPr>
          <p:nvPr>
            <a:audioFile r:link="rId1"/>
          </p:nvPr>
        </p:nvSpPr>
        <p:spPr bwMode="auto">
          <a:xfrm>
            <a:off x="-893763" y="6440488"/>
            <a:ext cx="812800" cy="609600"/>
          </a:xfrm>
          <a:prstGeom prst="rect">
            <a:avLst/>
          </a:prstGeom>
          <a:noFill/>
          <a:ln w="9525">
            <a:noFill/>
            <a:miter lim="800000"/>
            <a:headEnd/>
            <a:tailEnd/>
          </a:ln>
        </p:spPr>
        <p:txBody>
          <a:bodyPr lIns="121917" tIns="60958" rIns="121917" bIns="60958"/>
          <a:lstStyle/>
          <a:p>
            <a:endParaRPr lang="en-US"/>
          </a:p>
        </p:txBody>
      </p:sp>
      <p:sp>
        <p:nvSpPr>
          <p:cNvPr id="2058" name="WordArt 21"/>
          <p:cNvSpPr>
            <a:spLocks noChangeArrowheads="1" noChangeShapeType="1" noTextEdit="1"/>
          </p:cNvSpPr>
          <p:nvPr/>
        </p:nvSpPr>
        <p:spPr bwMode="auto">
          <a:xfrm>
            <a:off x="7112000" y="1295400"/>
            <a:ext cx="4483100" cy="1752600"/>
          </a:xfrm>
          <a:prstGeom prst="rect">
            <a:avLst/>
          </a:prstGeom>
        </p:spPr>
        <p:txBody>
          <a:bodyPr wrap="none" fromWordArt="1">
            <a:prstTxWarp prst="textPlain">
              <a:avLst>
                <a:gd name="adj" fmla="val 50000"/>
              </a:avLst>
            </a:prstTxWarp>
          </a:bodyPr>
          <a:lstStyle/>
          <a:p>
            <a:pPr algn="ctr"/>
            <a:endParaRPr lang="en-US" sz="48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62" name="WordArt 24"/>
          <p:cNvSpPr>
            <a:spLocks noChangeArrowheads="1" noChangeShapeType="1" noTextEdit="1"/>
          </p:cNvSpPr>
          <p:nvPr/>
        </p:nvSpPr>
        <p:spPr bwMode="auto">
          <a:xfrm>
            <a:off x="479376" y="2564904"/>
            <a:ext cx="11369716" cy="2714644"/>
          </a:xfrm>
          <a:prstGeom prst="rect">
            <a:avLst/>
          </a:prstGeom>
        </p:spPr>
        <p:txBody>
          <a:bodyPr wrap="none" fromWordArt="1">
            <a:prstTxWarp prst="textPlain">
              <a:avLst>
                <a:gd name="adj" fmla="val 50000"/>
              </a:avLst>
            </a:prstTxWarp>
          </a:bodyPr>
          <a:lstStyle/>
          <a:p>
            <a:r>
              <a:rPr lang="en-US" sz="4800" b="1" dirty="0" err="1">
                <a:solidFill>
                  <a:srgbClr val="FF0000"/>
                </a:solidFill>
                <a:latin typeface="Times New Roman" panose="02020603050405020304" pitchFamily="18" charset="0"/>
                <a:cs typeface="Times New Roman" panose="02020603050405020304" pitchFamily="18" charset="0"/>
              </a:rPr>
              <a:t>Luyện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err="1">
                <a:solidFill>
                  <a:srgbClr val="FF0000"/>
                </a:solidFill>
                <a:latin typeface="Times New Roman" panose="02020603050405020304" pitchFamily="18" charset="0"/>
                <a:cs typeface="Times New Roman" panose="02020603050405020304" pitchFamily="18" charset="0"/>
              </a:rPr>
              <a:t>tập</a:t>
            </a:r>
            <a:r>
              <a:rPr lang="en-US" sz="4800" b="1">
                <a:solidFill>
                  <a:srgbClr val="FF0000"/>
                </a:solidFill>
                <a:latin typeface="Times New Roman" panose="02020603050405020304" pitchFamily="18" charset="0"/>
                <a:cs typeface="Times New Roman" panose="02020603050405020304" pitchFamily="18" charset="0"/>
              </a:rPr>
              <a:t> xây </a:t>
            </a:r>
            <a:r>
              <a:rPr lang="en-US" sz="4800" b="1" dirty="0" err="1">
                <a:solidFill>
                  <a:srgbClr val="FF0000"/>
                </a:solidFill>
                <a:latin typeface="Times New Roman" panose="02020603050405020304" pitchFamily="18" charset="0"/>
                <a:cs typeface="Times New Roman" panose="02020603050405020304" pitchFamily="18" charset="0"/>
              </a:rPr>
              <a:t>dựng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mở</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bài</a:t>
            </a:r>
            <a:endParaRPr lang="en-US" sz="4800" b="1" dirty="0">
              <a:solidFill>
                <a:srgbClr val="FF0000"/>
              </a:solidFill>
              <a:latin typeface="Times New Roman" panose="02020603050405020304" pitchFamily="18" charset="0"/>
              <a:cs typeface="Times New Roman" panose="02020603050405020304" pitchFamily="18" charset="0"/>
            </a:endParaRPr>
          </a:p>
          <a:p>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bài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miêu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tả</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đồ</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vật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061" name="TextBox 23"/>
          <p:cNvSpPr txBox="1">
            <a:spLocks noChangeArrowheads="1"/>
          </p:cNvSpPr>
          <p:nvPr/>
        </p:nvSpPr>
        <p:spPr bwMode="auto">
          <a:xfrm>
            <a:off x="3575720" y="908720"/>
            <a:ext cx="4575175" cy="938714"/>
          </a:xfrm>
          <a:prstGeom prst="rect">
            <a:avLst/>
          </a:prstGeom>
          <a:noFill/>
          <a:ln w="9525">
            <a:noFill/>
            <a:miter lim="800000"/>
            <a:headEnd/>
            <a:tailEnd/>
          </a:ln>
        </p:spPr>
        <p:txBody>
          <a:bodyPr lIns="121917" tIns="60958" rIns="121917" bIns="60958">
            <a:spAutoFit/>
          </a:bodyPr>
          <a:lstStyle/>
          <a:p>
            <a:pPr algn="ctr"/>
            <a:r>
              <a:rPr lang="en-US" sz="5300" b="1" dirty="0">
                <a:solidFill>
                  <a:srgbClr val="FF0000"/>
                </a:solidFill>
                <a:latin typeface="Times New Roman" pitchFamily="18" charset="0"/>
                <a:cs typeface="Times New Roman" pitchFamily="18" charset="0"/>
              </a:rPr>
              <a:t>Tập </a:t>
            </a:r>
            <a:r>
              <a:rPr lang="en-US" sz="5300" b="1">
                <a:solidFill>
                  <a:srgbClr val="FF0000"/>
                </a:solidFill>
                <a:latin typeface="Times New Roman" pitchFamily="18" charset="0"/>
                <a:cs typeface="Times New Roman" pitchFamily="18" charset="0"/>
              </a:rPr>
              <a:t>làm văn</a:t>
            </a:r>
            <a:endParaRPr lang="en-US" sz="53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wheel(1)">
                                      <p:cBhvr>
                                        <p:cTn id="11"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20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8" y="1166813"/>
            <a:ext cx="12039600" cy="4524375"/>
          </a:xfrm>
        </p:spPr>
        <p:txBody>
          <a:bodyPr>
            <a:normAutofit lnSpcReduction="10000"/>
          </a:bodyPr>
          <a:lstStyle/>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solidFill>
                  <a:srgbClr val="0000FF"/>
                </a:solidFill>
                <a:latin typeface="Times New Roman" panose="02020603050405020304" pitchFamily="18" charset="0"/>
                <a:cs typeface="Times New Roman" panose="02020603050405020304" pitchFamily="18" charset="0"/>
              </a:rPr>
              <a:t>Cấu tạo bài văn miêu tả đồ vật gồm:</a:t>
            </a:r>
          </a:p>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latin typeface="Times New Roman" panose="02020603050405020304" pitchFamily="18" charset="0"/>
                <a:cs typeface="Times New Roman" panose="02020603050405020304" pitchFamily="18" charset="0"/>
              </a:rPr>
              <a:t>A. 3 phần: mở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B. 4 phần: mở bài, thân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C. 3 phần: mở bài, thân bài, kết bài.</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D. 4 phần: mở đầu, diễn biến, thân bài, kết bài.</a:t>
            </a:r>
          </a:p>
        </p:txBody>
      </p:sp>
      <p:sp>
        <p:nvSpPr>
          <p:cNvPr id="4" name="Oval 3"/>
          <p:cNvSpPr/>
          <p:nvPr/>
        </p:nvSpPr>
        <p:spPr>
          <a:xfrm>
            <a:off x="609600" y="3733800"/>
            <a:ext cx="914400" cy="914400"/>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2" name="TextBox 1">
            <a:extLst>
              <a:ext uri="{FF2B5EF4-FFF2-40B4-BE49-F238E27FC236}">
                <a16:creationId xmlns="" xmlns:a16="http://schemas.microsoft.com/office/drawing/2014/main" id="{29A81C06-2451-5F0A-43D1-2C18B0F500CE}"/>
              </a:ext>
            </a:extLst>
          </p:cNvPr>
          <p:cNvSpPr txBox="1"/>
          <p:nvPr/>
        </p:nvSpPr>
        <p:spPr>
          <a:xfrm>
            <a:off x="1127448" y="188640"/>
            <a:ext cx="3744416" cy="646331"/>
          </a:xfrm>
          <a:prstGeom prst="rect">
            <a:avLst/>
          </a:prstGeom>
          <a:noFill/>
        </p:spPr>
        <p:txBody>
          <a:bodyPr wrap="square" rtlCol="0">
            <a:spAutoFit/>
          </a:bodyPr>
          <a:lstStyle/>
          <a:p>
            <a:r>
              <a:rPr lang="vi-VN" sz="3600" b="1">
                <a:solidFill>
                  <a:srgbClr val="FF0000"/>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1332341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noChangeArrowheads="1"/>
          </p:cNvSpPr>
          <p:nvPr>
            <p:ph idx="1"/>
          </p:nvPr>
        </p:nvSpPr>
        <p:spPr bwMode="auto">
          <a:xfrm>
            <a:off x="406400" y="228600"/>
            <a:ext cx="11582400" cy="4525963"/>
          </a:xfrm>
        </p:spPr>
        <p:txBody>
          <a:bodyPr wrap="square" numCol="1" anchor="t" anchorCtr="0" compatLnSpc="1">
            <a:prstTxWarp prst="textNoShape">
              <a:avLst/>
            </a:prstTxWarp>
          </a:bodyPr>
          <a:lstStyle/>
          <a:p>
            <a:pPr marL="0" indent="0" algn="ctr" eaLnBrk="1" hangingPunct="1">
              <a:buFont typeface="Wingdings 2" pitchFamily="18" charset="2"/>
              <a:buNone/>
            </a:pPr>
            <a:r>
              <a:rPr lang="en-US" altLang="en-US" sz="4800" b="1" cap="none">
                <a:solidFill>
                  <a:srgbClr val="0000FF"/>
                </a:solidFill>
                <a:latin typeface="Times New Roman" pitchFamily="18" charset="0"/>
                <a:cs typeface="Times New Roman" pitchFamily="18" charset="0"/>
              </a:rPr>
              <a:t>Đúng chọn Đ, sai chọn S</a:t>
            </a:r>
          </a:p>
          <a:p>
            <a:pPr marL="0" indent="0" eaLnBrk="1" hangingPunct="1">
              <a:buFont typeface="Wingdings 2" pitchFamily="18" charset="2"/>
              <a:buNone/>
            </a:pPr>
            <a:r>
              <a:rPr lang="en-US" altLang="en-US" sz="4800" b="1" cap="none">
                <a:latin typeface="Times New Roman" pitchFamily="18" charset="0"/>
                <a:cs typeface="Times New Roman" pitchFamily="18" charset="0"/>
              </a:rPr>
              <a:t>Mỗi đoạn văn miêu tả đồ vật có một nội dung nhất định. Khi viết, hết một đoạn văn cần xuống dòng.</a:t>
            </a:r>
          </a:p>
        </p:txBody>
      </p:sp>
      <p:sp>
        <p:nvSpPr>
          <p:cNvPr id="4" name="Rectangle 3"/>
          <p:cNvSpPr>
            <a:spLocks noChangeArrowheads="1"/>
          </p:cNvSpPr>
          <p:nvPr/>
        </p:nvSpPr>
        <p:spPr bwMode="auto">
          <a:xfrm>
            <a:off x="5241925" y="3581400"/>
            <a:ext cx="925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000" b="1">
                <a:solidFill>
                  <a:srgbClr val="FF0000"/>
                </a:solidFill>
                <a:latin typeface="Times New Roman" pitchFamily="18" charset="0"/>
                <a:cs typeface="Times New Roman" pitchFamily="18" charset="0"/>
              </a:rPr>
              <a:t>Đ</a:t>
            </a:r>
            <a:endParaRPr lang="en-US" altLang="en-US" sz="8000">
              <a:solidFill>
                <a:srgbClr val="FF0000"/>
              </a:solidFill>
              <a:latin typeface="Arial" charset="0"/>
              <a:cs typeface="Arial" charset="0"/>
            </a:endParaRPr>
          </a:p>
        </p:txBody>
      </p:sp>
    </p:spTree>
    <p:extLst>
      <p:ext uri="{BB962C8B-B14F-4D97-AF65-F5344CB8AC3E}">
        <p14:creationId xmlns:p14="http://schemas.microsoft.com/office/powerpoint/2010/main" val="4121775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noChangeArrowheads="1"/>
          </p:cNvSpPr>
          <p:nvPr>
            <p:ph idx="1"/>
          </p:nvPr>
        </p:nvSpPr>
        <p:spPr bwMode="auto">
          <a:xfrm>
            <a:off x="914400" y="1732955"/>
            <a:ext cx="10363200" cy="3424237"/>
          </a:xfrm>
        </p:spPr>
        <p:txBody>
          <a:bodyPr wrap="square" numCol="1" anchor="t" anchorCtr="0" compatLnSpc="1">
            <a:prstTxWarp prst="textNoShape">
              <a:avLst/>
            </a:prstTxWarp>
          </a:bodyPr>
          <a:lstStyle/>
          <a:p>
            <a:pPr marL="0" indent="0" eaLnBrk="1" hangingPunct="1">
              <a:buFont typeface="Wingdings 2" pitchFamily="18" charset="2"/>
              <a:buNone/>
            </a:pPr>
            <a:r>
              <a:rPr lang="en-US" altLang="en-US" sz="5400" b="1" cap="none">
                <a:solidFill>
                  <a:srgbClr val="0000FF"/>
                </a:solidFill>
                <a:latin typeface="Times New Roman" pitchFamily="18" charset="0"/>
                <a:cs typeface="Times New Roman" pitchFamily="18" charset="0"/>
              </a:rPr>
              <a:t>Có mấy cách mở bài trong bài văn miêu tả đồ vật? Đó là những cách nào?</a:t>
            </a:r>
          </a:p>
          <a:p>
            <a:pPr marL="0" indent="0" eaLnBrk="1" hangingPunct="1">
              <a:buFont typeface="Wingdings 2" pitchFamily="18" charset="2"/>
              <a:buNone/>
            </a:pPr>
            <a:endParaRPr lang="en-US" altLang="en-US" sz="2800" cap="none">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8304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earts_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4343400" y="1828800"/>
            <a:ext cx="2743200"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3316" name="Rectangle 5"/>
          <p:cNvSpPr>
            <a:spLocks noChangeArrowheads="1"/>
          </p:cNvSpPr>
          <p:nvPr/>
        </p:nvSpPr>
        <p:spPr bwMode="auto">
          <a:xfrm>
            <a:off x="4914900" y="1531203"/>
            <a:ext cx="2895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a:solidFill>
                  <a:srgbClr val="FF0000"/>
                </a:solidFill>
                <a:cs typeface="Arial" panose="020B0604020202020204" pitchFamily="34" charset="0"/>
              </a:rPr>
              <a:t>* </a:t>
            </a:r>
            <a:r>
              <a:rPr lang="en-US" altLang="vi-VN" b="1" u="sng" dirty="0">
                <a:solidFill>
                  <a:srgbClr val="FF0000"/>
                </a:solidFill>
                <a:cs typeface="Arial" panose="020B0604020202020204" pitchFamily="34" charset="0"/>
              </a:rPr>
              <a:t>Dặn dò:</a:t>
            </a:r>
            <a:endParaRPr lang="en-US" altLang="vi-VN" b="1" dirty="0">
              <a:solidFill>
                <a:srgbClr val="FF0000"/>
              </a:solidFill>
              <a:cs typeface="Arial" panose="020B0604020202020204" pitchFamily="34" charset="0"/>
            </a:endParaRPr>
          </a:p>
        </p:txBody>
      </p:sp>
      <p:sp>
        <p:nvSpPr>
          <p:cNvPr id="13317" name="TextBox 1"/>
          <p:cNvSpPr txBox="1">
            <a:spLocks noChangeArrowheads="1"/>
          </p:cNvSpPr>
          <p:nvPr/>
        </p:nvSpPr>
        <p:spPr bwMode="auto">
          <a:xfrm>
            <a:off x="2781300" y="2237244"/>
            <a:ext cx="6629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b="1" dirty="0"/>
              <a:t>Hoàn thành bài văn.</a:t>
            </a:r>
          </a:p>
          <a:p>
            <a:pPr marL="0" indent="0" eaLnBrk="1" hangingPunct="1">
              <a:spcBef>
                <a:spcPct val="0"/>
              </a:spcBef>
              <a:buNone/>
            </a:pPr>
            <a:r>
              <a:rPr lang="en-US" altLang="en-US" b="1" dirty="0"/>
              <a:t>- Xem lại cách viết mở bài.           - </a:t>
            </a:r>
            <a:r>
              <a:rPr lang="en-US" altLang="en-US" b="1"/>
              <a:t>Xem trước bài: "Luyện tập xây dựng kết </a:t>
            </a:r>
            <a:r>
              <a:rPr lang="en-US" altLang="en-US" b="1" dirty="0"/>
              <a:t>bài cho bài văn miêu tả </a:t>
            </a:r>
            <a:r>
              <a:rPr lang="en-US" altLang="en-US" b="1"/>
              <a:t>đồ vật"</a:t>
            </a:r>
            <a:r>
              <a:rPr lang="en-US" altLang="en-US" b="1"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lowers_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6324600" y="1752600"/>
            <a:ext cx="25146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solidFill>
                <a:schemeClr val="bg1"/>
              </a:solidFill>
              <a:cs typeface="Arial" panose="020B0604020202020204" pitchFamily="34" charset="0"/>
            </a:endParaRPr>
          </a:p>
        </p:txBody>
      </p:sp>
      <p:pic>
        <p:nvPicPr>
          <p:cNvPr id="18" name="Picture 17" descr="42-15212624.jpg"/>
          <p:cNvPicPr>
            <a:picLocks noChangeAspect="1"/>
          </p:cNvPicPr>
          <p:nvPr/>
        </p:nvPicPr>
        <p:blipFill>
          <a:blip r:embed="rId4"/>
          <a:stretch>
            <a:fillRect/>
          </a:stretch>
        </p:blipFill>
        <p:spPr>
          <a:xfrm>
            <a:off x="5797550" y="1301751"/>
            <a:ext cx="3810000" cy="3180521"/>
          </a:xfrm>
          <a:prstGeom prst="ellipse">
            <a:avLst/>
          </a:prstGeom>
          <a:ln>
            <a:noFill/>
          </a:ln>
          <a:effectLst>
            <a:softEdge rad="112500"/>
          </a:effectLst>
        </p:spPr>
      </p:pic>
      <p:pic>
        <p:nvPicPr>
          <p:cNvPr id="152595" name="Chuyện CTLN.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96400" y="5562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WordArt 21"/>
          <p:cNvSpPr>
            <a:spLocks noChangeArrowheads="1" noChangeShapeType="1" noTextEdit="1"/>
          </p:cNvSpPr>
          <p:nvPr/>
        </p:nvSpPr>
        <p:spPr bwMode="auto">
          <a:xfrm>
            <a:off x="1797050" y="1371600"/>
            <a:ext cx="8001000" cy="39624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Arial" panose="020B0604020202020204" pitchFamily="34" charset="0"/>
              </a:rPr>
              <a:t>CHÀO CÁC 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9964" fill="hold"/>
                                        <p:tgtEl>
                                          <p:spTgt spid="152595"/>
                                        </p:tgtEl>
                                      </p:cBhvr>
                                    </p:cmd>
                                  </p:childTnLst>
                                </p:cTn>
                              </p:par>
                              <p:par>
                                <p:cTn id="7" presetID="1" presetClass="mediacall" presetSubtype="0" fill="hold" nodeType="withEffect">
                                  <p:stCondLst>
                                    <p:cond delay="0"/>
                                  </p:stCondLst>
                                  <p:childTnLst>
                                    <p:cmd type="call" cmd="playFrom(0.0)">
                                      <p:cBhvr>
                                        <p:cTn id="8" dur="189964" fill="hold"/>
                                        <p:tgtEl>
                                          <p:spTgt spid="152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5259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1" descr="Frames PPT 014"/>
          <p:cNvPicPr>
            <a:picLocks noChangeAspect="1" noChangeArrowheads="1"/>
          </p:cNvPicPr>
          <p:nvPr/>
        </p:nvPicPr>
        <p:blipFill>
          <a:blip r:embed="rId2"/>
          <a:srcRect/>
          <a:stretch>
            <a:fillRect/>
          </a:stretch>
        </p:blipFill>
        <p:spPr bwMode="auto">
          <a:xfrm>
            <a:off x="-48126" y="-152400"/>
            <a:ext cx="12300284" cy="7086600"/>
          </a:xfrm>
          <a:prstGeom prst="rect">
            <a:avLst/>
          </a:prstGeom>
          <a:noFill/>
          <a:ln w="9525">
            <a:noFill/>
            <a:miter lim="800000"/>
            <a:headEnd/>
            <a:tailEnd/>
          </a:ln>
        </p:spPr>
      </p:pic>
      <p:sp>
        <p:nvSpPr>
          <p:cNvPr id="16" name="Text Box 6"/>
          <p:cNvSpPr txBox="1">
            <a:spLocks noChangeArrowheads="1"/>
          </p:cNvSpPr>
          <p:nvPr/>
        </p:nvSpPr>
        <p:spPr bwMode="auto">
          <a:xfrm>
            <a:off x="3396588" y="51131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17" name="Text Box 7"/>
          <p:cNvSpPr txBox="1">
            <a:spLocks noChangeArrowheads="1"/>
          </p:cNvSpPr>
          <p:nvPr/>
        </p:nvSpPr>
        <p:spPr bwMode="auto">
          <a:xfrm>
            <a:off x="1371600" y="1143000"/>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17525">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i="1" dirty="0">
                <a:solidFill>
                  <a:srgbClr val="C00000"/>
                </a:solidFill>
                <a:latin typeface="Times New Roman" panose="02020603050405020304" pitchFamily="18" charset="0"/>
                <a:cs typeface="Times New Roman" panose="02020603050405020304" pitchFamily="18" charset="0"/>
              </a:rPr>
              <a:t>Một bài văn miêu tả đồ vật gồm có mấy phần? Nêu cụ thể từng phần?</a:t>
            </a:r>
          </a:p>
        </p:txBody>
      </p:sp>
      <p:sp>
        <p:nvSpPr>
          <p:cNvPr id="18" name="Text Box 8"/>
          <p:cNvSpPr txBox="1">
            <a:spLocks noChangeArrowheads="1"/>
          </p:cNvSpPr>
          <p:nvPr/>
        </p:nvSpPr>
        <p:spPr bwMode="auto">
          <a:xfrm>
            <a:off x="1371600" y="2185582"/>
            <a:ext cx="89916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Bài văn miêu tả đồ vật thường gồm có ba phần:   1. Mở bài: Giới thiệu đồ vật mình sẽ tả                   2. Thân bài:                                                               - Tả bao quát đồ vật.                                                    - </a:t>
            </a:r>
            <a:r>
              <a:rPr lang="en-US" sz="3200" b="1" i="0" dirty="0">
                <a:solidFill>
                  <a:schemeClr val="tx1">
                    <a:lumMod val="95000"/>
                    <a:lumOff val="5000"/>
                  </a:schemeClr>
                </a:solidFill>
                <a:effectLst/>
                <a:latin typeface="Times New Roman" panose="02020603050405020304" pitchFamily="18" charset="0"/>
                <a:cs typeface="Times New Roman" panose="02020603050405020304" pitchFamily="18" charset="0"/>
              </a:rPr>
              <a:t>Tả những bộ phận có đặc điểm nổi bật.              - Tả cách dùng và công dụng của đồ vật.</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3. Kết bài: Tình cảm của em với </a:t>
            </a:r>
            <a:r>
              <a:rPr lang="en-US" alt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đồ vật đó. </a:t>
            </a:r>
            <a:endPar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pP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4"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spTree>
    <p:extLst>
      <p:ext uri="{BB962C8B-B14F-4D97-AF65-F5344CB8AC3E}">
        <p14:creationId xmlns:p14="http://schemas.microsoft.com/office/powerpoint/2010/main" val="399009796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396588" y="82413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8" name="Text Box 13"/>
          <p:cNvSpPr txBox="1">
            <a:spLocks noChangeArrowheads="1"/>
          </p:cNvSpPr>
          <p:nvPr/>
        </p:nvSpPr>
        <p:spPr bwMode="auto">
          <a:xfrm>
            <a:off x="1752600" y="16002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C00000"/>
                </a:solidFill>
                <a:latin typeface="Times New Roman" panose="02020603050405020304" pitchFamily="18" charset="0"/>
                <a:cs typeface="Times New Roman" panose="02020603050405020304" pitchFamily="18" charset="0"/>
              </a:rPr>
              <a:t>- Có mấy cách mở bài trong bài văn miêu tả đồ vật? Đó là những cách nào?</a:t>
            </a:r>
          </a:p>
        </p:txBody>
      </p:sp>
      <p:sp>
        <p:nvSpPr>
          <p:cNvPr id="9" name="Text Box 14"/>
          <p:cNvSpPr txBox="1">
            <a:spLocks noChangeArrowheads="1"/>
          </p:cNvSpPr>
          <p:nvPr/>
        </p:nvSpPr>
        <p:spPr bwMode="auto">
          <a:xfrm>
            <a:off x="1752600" y="2874815"/>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dirty="0">
                <a:latin typeface="Times New Roman" panose="02020603050405020304" pitchFamily="18" charset="0"/>
                <a:cs typeface="Times New Roman" panose="02020603050405020304" pitchFamily="18" charset="0"/>
              </a:rPr>
              <a:t>* Có 2 cách mở bài trong bài văn miêu tả đồ vật: </a:t>
            </a:r>
            <a:r>
              <a:rPr lang="en-US" altLang="en-US" sz="4000" b="1" dirty="0">
                <a:solidFill>
                  <a:srgbClr val="FF0000"/>
                </a:solidFill>
                <a:latin typeface="Times New Roman" panose="02020603050405020304" pitchFamily="18" charset="0"/>
                <a:cs typeface="Times New Roman" panose="02020603050405020304" pitchFamily="18" charset="0"/>
              </a:rPr>
              <a:t>Mở bài trực tiếp </a:t>
            </a:r>
            <a:r>
              <a:rPr lang="en-US" altLang="en-US" sz="4000" b="1" dirty="0">
                <a:latin typeface="Times New Roman" panose="02020603050405020304" pitchFamily="18" charset="0"/>
                <a:cs typeface="Times New Roman" panose="02020603050405020304" pitchFamily="18" charset="0"/>
              </a:rPr>
              <a:t>và </a:t>
            </a:r>
            <a:r>
              <a:rPr lang="en-US" altLang="en-US" sz="4000" b="1" dirty="0">
                <a:solidFill>
                  <a:srgbClr val="FF0000"/>
                </a:solidFill>
                <a:latin typeface="Times New Roman" panose="02020603050405020304" pitchFamily="18" charset="0"/>
                <a:cs typeface="Times New Roman" panose="02020603050405020304" pitchFamily="18" charset="0"/>
              </a:rPr>
              <a:t>mở bài gián tiếp.</a:t>
            </a:r>
          </a:p>
        </p:txBody>
      </p:sp>
      <p:sp>
        <p:nvSpPr>
          <p:cNvPr id="12" name="Text Box 17"/>
          <p:cNvSpPr txBox="1">
            <a:spLocks noChangeArrowheads="1"/>
          </p:cNvSpPr>
          <p:nvPr/>
        </p:nvSpPr>
        <p:spPr bwMode="auto">
          <a:xfrm>
            <a:off x="817418" y="779826"/>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pic>
        <p:nvPicPr>
          <p:cNvPr id="13" name="Picture 11" descr="Frames PPT 014"/>
          <p:cNvPicPr>
            <a:picLocks noChangeAspect="1" noChangeArrowheads="1"/>
          </p:cNvPicPr>
          <p:nvPr/>
        </p:nvPicPr>
        <p:blipFill>
          <a:blip r:embed="rId3"/>
          <a:srcRect/>
          <a:stretch>
            <a:fillRect/>
          </a:stretch>
        </p:blipFill>
        <p:spPr bwMode="auto">
          <a:xfrm>
            <a:off x="-76200" y="-76200"/>
            <a:ext cx="12344400" cy="7086600"/>
          </a:xfrm>
          <a:prstGeom prst="rect">
            <a:avLst/>
          </a:prstGeom>
          <a:noFill/>
          <a:ln w="9525">
            <a:noFill/>
            <a:miter lim="800000"/>
            <a:headEnd/>
            <a:tailEnd/>
          </a:ln>
        </p:spPr>
      </p:pic>
    </p:spTree>
    <p:extLst>
      <p:ext uri="{BB962C8B-B14F-4D97-AF65-F5344CB8AC3E}">
        <p14:creationId xmlns:p14="http://schemas.microsoft.com/office/powerpoint/2010/main" val="149333372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407368" y="260648"/>
            <a:ext cx="115560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u="sng" dirty="0">
                <a:latin typeface="Times New Roman" panose="02020603050405020304" pitchFamily="18" charset="0"/>
                <a:cs typeface="Times New Roman" panose="02020603050405020304" pitchFamily="18" charset="0"/>
              </a:rPr>
              <a:t>Bài 1</a:t>
            </a:r>
            <a:r>
              <a:rPr lang="en-US" altLang="en-US" sz="3600" b="1" dirty="0">
                <a:latin typeface="Times New Roman" panose="02020603050405020304" pitchFamily="18" charset="0"/>
                <a:cs typeface="Times New Roman" panose="02020603050405020304" pitchFamily="18" charset="0"/>
              </a:rPr>
              <a:t>: Dưới đây là một số đoạn mở bài cho bài văn miêu tả cái cặp sách. Các đoạn ấy có gì giống nhau và có gì khác nhau?</a:t>
            </a:r>
            <a:endParaRPr lang="en-US" altLang="en-US" sz="3600" dirty="0">
              <a:latin typeface="Times New Roman" panose="02020603050405020304" pitchFamily="18" charset="0"/>
              <a:cs typeface="Times New Roman" panose="02020603050405020304" pitchFamily="18" charset="0"/>
            </a:endParaRPr>
          </a:p>
        </p:txBody>
      </p:sp>
      <p:pic>
        <p:nvPicPr>
          <p:cNvPr id="13" name="Picture 15" descr="A-T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1772816"/>
            <a:ext cx="5737058" cy="498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1596189" y="2181621"/>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0000FF"/>
              </a:solidFill>
              <a:latin typeface="Times New Roman" panose="02020603050405020304" pitchFamily="18" charset="0"/>
              <a:cs typeface="Times New Roman" panose="02020603050405020304" pitchFamily="18" charset="0"/>
            </a:endParaRPr>
          </a:p>
          <a:p>
            <a:pPr eaLnBrk="1" hangingPunct="1"/>
            <a:r>
              <a:rPr lang="en-US" altLang="en-US" sz="3600" b="1">
                <a:solidFill>
                  <a:srgbClr val="0000FF"/>
                </a:solidFill>
                <a:latin typeface="Times New Roman" panose="02020603050405020304" pitchFamily="18" charset="0"/>
                <a:cs typeface="Times New Roman" panose="02020603050405020304" pitchFamily="18" charset="0"/>
              </a:rPr>
              <a:t>   </a:t>
            </a:r>
          </a:p>
        </p:txBody>
      </p:sp>
      <p:sp>
        <p:nvSpPr>
          <p:cNvPr id="5123" name="Text Box 11"/>
          <p:cNvSpPr txBox="1">
            <a:spLocks noChangeArrowheads="1"/>
          </p:cNvSpPr>
          <p:nvPr/>
        </p:nvSpPr>
        <p:spPr bwMode="auto">
          <a:xfrm>
            <a:off x="442394" y="-23663"/>
            <a:ext cx="117267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u="sng" dirty="0">
                <a:latin typeface="Times New Roman" panose="02020603050405020304" pitchFamily="18" charset="0"/>
                <a:cs typeface="Times New Roman" panose="02020603050405020304" pitchFamily="18" charset="0"/>
              </a:rPr>
              <a:t>Bài 1</a:t>
            </a:r>
            <a:r>
              <a:rPr lang="en-US" altLang="en-US" sz="3200" b="1" dirty="0">
                <a:latin typeface="Times New Roman" panose="02020603050405020304" pitchFamily="18" charset="0"/>
                <a:cs typeface="Times New Roman" panose="02020603050405020304" pitchFamily="18" charset="0"/>
              </a:rPr>
              <a:t>: Dưới 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1276" name="Text Box 12"/>
          <p:cNvSpPr txBox="1">
            <a:spLocks noChangeArrowheads="1"/>
          </p:cNvSpPr>
          <p:nvPr/>
        </p:nvSpPr>
        <p:spPr bwMode="auto">
          <a:xfrm>
            <a:off x="695400" y="1340768"/>
            <a:ext cx="113297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7030A0"/>
                </a:solidFill>
                <a:latin typeface="Times New Roman" panose="02020603050405020304" pitchFamily="18" charset="0"/>
                <a:cs typeface="Times New Roman" panose="02020603050405020304" pitchFamily="18" charset="0"/>
              </a:rPr>
              <a:t>a. Vào ngày khai trường, bố em mua cho em một cái cặp sách rất đẹp.</a:t>
            </a:r>
          </a:p>
        </p:txBody>
      </p:sp>
      <p:sp>
        <p:nvSpPr>
          <p:cNvPr id="11277" name="Text Box 13"/>
          <p:cNvSpPr txBox="1">
            <a:spLocks noChangeArrowheads="1"/>
          </p:cNvSpPr>
          <p:nvPr/>
        </p:nvSpPr>
        <p:spPr bwMode="auto">
          <a:xfrm>
            <a:off x="695400" y="2726850"/>
            <a:ext cx="108892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b. Ai là học sinh mà chẳng có cặp sách! Thế mà suốt mấy năm nay em chỉ có một chiếc túi vải đơn sơ mang đến trường.</a:t>
            </a:r>
          </a:p>
        </p:txBody>
      </p:sp>
      <p:sp>
        <p:nvSpPr>
          <p:cNvPr id="11278" name="Text Box 14"/>
          <p:cNvSpPr txBox="1">
            <a:spLocks noChangeArrowheads="1"/>
          </p:cNvSpPr>
          <p:nvPr/>
        </p:nvSpPr>
        <p:spPr bwMode="auto">
          <a:xfrm>
            <a:off x="695401" y="4185893"/>
            <a:ext cx="113297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solidFill>
                  <a:srgbClr val="008000"/>
                </a:solidFill>
                <a:latin typeface="Times New Roman" panose="02020603050405020304" pitchFamily="18" charset="0"/>
                <a:cs typeface="Times New Roman" panose="02020603050405020304" pitchFamily="18" charset="0"/>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spTree>
    <p:extLst>
      <p:ext uri="{BB962C8B-B14F-4D97-AF65-F5344CB8AC3E}">
        <p14:creationId xmlns:p14="http://schemas.microsoft.com/office/powerpoint/2010/main" val="42735394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wipe(down)">
                                      <p:cBhvr>
                                        <p:cTn id="12" dur="500"/>
                                        <p:tgtEl>
                                          <p:spTgt spid="11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77"/>
                                        </p:tgtEl>
                                        <p:attrNameLst>
                                          <p:attrName>style.visibility</p:attrName>
                                        </p:attrNameLst>
                                      </p:cBhvr>
                                      <p:to>
                                        <p:strVal val="visible"/>
                                      </p:to>
                                    </p:set>
                                    <p:animEffect transition="in" filter="wipe(down)">
                                      <p:cBhvr>
                                        <p:cTn id="17" dur="500"/>
                                        <p:tgtEl>
                                          <p:spTgt spid="11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78"/>
                                        </p:tgtEl>
                                        <p:attrNameLst>
                                          <p:attrName>style.visibility</p:attrName>
                                        </p:attrNameLst>
                                      </p:cBhvr>
                                      <p:to>
                                        <p:strVal val="visible"/>
                                      </p:to>
                                    </p:set>
                                    <p:animEffect transition="in" filter="wipe(down)">
                                      <p:cBhvr>
                                        <p:cTn id="22"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11276" grpId="0"/>
      <p:bldP spid="11277" grpId="0"/>
      <p:bldP spid="112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47700" y="1463340"/>
            <a:ext cx="11064924" cy="5062004"/>
            <a:chOff x="1524000" y="2387778"/>
            <a:chExt cx="9144000" cy="4317821"/>
          </a:xfrm>
        </p:grpSpPr>
        <p:sp>
          <p:nvSpPr>
            <p:cNvPr id="17" name="Rounded Rectangle 16"/>
            <p:cNvSpPr/>
            <p:nvPr/>
          </p:nvSpPr>
          <p:spPr>
            <a:xfrm>
              <a:off x="1524000" y="2387778"/>
              <a:ext cx="9144000" cy="4317821"/>
            </a:xfrm>
            <a:prstGeom prst="roundRect">
              <a:avLst>
                <a:gd name="adj" fmla="val 1123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1" name="Straight Connector 20"/>
            <p:cNvCxnSpPr/>
            <p:nvPr/>
          </p:nvCxnSpPr>
          <p:spPr>
            <a:xfrm>
              <a:off x="1524000" y="3043988"/>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5257800" y="2419684"/>
              <a:ext cx="0" cy="42859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420" name="TextBox 27"/>
          <p:cNvSpPr txBox="1">
            <a:spLocks noChangeArrowheads="1"/>
          </p:cNvSpPr>
          <p:nvPr/>
        </p:nvSpPr>
        <p:spPr bwMode="auto">
          <a:xfrm>
            <a:off x="1526645" y="1510753"/>
            <a:ext cx="276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Giống nhau</a:t>
            </a:r>
          </a:p>
        </p:txBody>
      </p:sp>
      <p:sp>
        <p:nvSpPr>
          <p:cNvPr id="17421" name="TextBox 28"/>
          <p:cNvSpPr txBox="1">
            <a:spLocks noChangeArrowheads="1"/>
          </p:cNvSpPr>
          <p:nvPr/>
        </p:nvSpPr>
        <p:spPr bwMode="auto">
          <a:xfrm>
            <a:off x="7350674" y="1463339"/>
            <a:ext cx="276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Khác nhau</a:t>
            </a:r>
          </a:p>
        </p:txBody>
      </p:sp>
      <p:sp>
        <p:nvSpPr>
          <p:cNvPr id="17413" name="TextBox 29"/>
          <p:cNvSpPr txBox="1">
            <a:spLocks noChangeArrowheads="1"/>
          </p:cNvSpPr>
          <p:nvPr/>
        </p:nvSpPr>
        <p:spPr bwMode="auto">
          <a:xfrm>
            <a:off x="932334" y="2348880"/>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Các đoạn mở bài trên đều có mục đích giới thiệu đồ vật cần tả là chiếc cặp sách.</a:t>
            </a:r>
          </a:p>
        </p:txBody>
      </p:sp>
      <p:sp>
        <p:nvSpPr>
          <p:cNvPr id="32" name="TextBox 31"/>
          <p:cNvSpPr txBox="1">
            <a:spLocks noChangeArrowheads="1"/>
          </p:cNvSpPr>
          <p:nvPr/>
        </p:nvSpPr>
        <p:spPr bwMode="auto">
          <a:xfrm>
            <a:off x="5589420" y="2346531"/>
            <a:ext cx="605119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Đoạn a, b: Giới thiệu ngay đồ vật cần tả. </a:t>
            </a:r>
          </a:p>
        </p:txBody>
      </p:sp>
      <p:sp>
        <p:nvSpPr>
          <p:cNvPr id="6153" name="Text Box 18"/>
          <p:cNvSpPr txBox="1">
            <a:spLocks noChangeArrowheads="1"/>
          </p:cNvSpPr>
          <p:nvPr/>
        </p:nvSpPr>
        <p:spPr bwMode="auto">
          <a:xfrm>
            <a:off x="647700" y="149138"/>
            <a:ext cx="11544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1. Dưới 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7427" name="Text Box 19"/>
          <p:cNvSpPr txBox="1">
            <a:spLocks noChangeArrowheads="1"/>
          </p:cNvSpPr>
          <p:nvPr/>
        </p:nvSpPr>
        <p:spPr bwMode="auto">
          <a:xfrm>
            <a:off x="5589420" y="4160670"/>
            <a:ext cx="605119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latin typeface="Times New Roman" panose="02020603050405020304" pitchFamily="18" charset="0"/>
                <a:cs typeface="Times New Roman" panose="02020603050405020304" pitchFamily="18" charset="0"/>
              </a:rPr>
              <a:t>- Đoạn c: nói chuyện khác để dẫn vào giới thiệu đồ vật định tả.</a:t>
            </a:r>
          </a:p>
        </p:txBody>
      </p:sp>
      <p:sp>
        <p:nvSpPr>
          <p:cNvPr id="17428" name="Text Box 20"/>
          <p:cNvSpPr txBox="1">
            <a:spLocks noChangeArrowheads="1"/>
          </p:cNvSpPr>
          <p:nvPr/>
        </p:nvSpPr>
        <p:spPr bwMode="auto">
          <a:xfrm>
            <a:off x="6477000" y="5730776"/>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gián tiếp</a:t>
            </a:r>
            <a:endParaRPr lang="en-US" altLang="en-US" sz="3600">
              <a:solidFill>
                <a:srgbClr val="0000FF"/>
              </a:solidFill>
              <a:latin typeface="Times New Roman" panose="02020603050405020304" pitchFamily="18" charset="0"/>
              <a:cs typeface="Times New Roman" panose="02020603050405020304" pitchFamily="18" charset="0"/>
            </a:endParaRPr>
          </a:p>
        </p:txBody>
      </p:sp>
      <p:sp>
        <p:nvSpPr>
          <p:cNvPr id="17429" name="Text Box 21"/>
          <p:cNvSpPr txBox="1">
            <a:spLocks noChangeArrowheads="1"/>
          </p:cNvSpPr>
          <p:nvPr/>
        </p:nvSpPr>
        <p:spPr bwMode="auto">
          <a:xfrm>
            <a:off x="6414630" y="3570369"/>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trực tiếp  </a:t>
            </a:r>
            <a:endParaRPr lang="en-US" altLang="en-US" sz="36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578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Effect transition="in" filter="barn(inVertical)">
                                      <p:cBhvr>
                                        <p:cTn id="7" dur="500"/>
                                        <p:tgtEl>
                                          <p:spTgt spid="17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arn(inVertical)">
                                      <p:cBhvr>
                                        <p:cTn id="12" dur="5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421"/>
                                        </p:tgtEl>
                                        <p:attrNameLst>
                                          <p:attrName>style.visibility</p:attrName>
                                        </p:attrNameLst>
                                      </p:cBhvr>
                                      <p:to>
                                        <p:strVal val="visible"/>
                                      </p:to>
                                    </p:set>
                                    <p:animEffect transition="in" filter="barn(inVertical)">
                                      <p:cBhvr>
                                        <p:cTn id="17" dur="500"/>
                                        <p:tgtEl>
                                          <p:spTgt spid="174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429"/>
                                        </p:tgtEl>
                                        <p:attrNameLst>
                                          <p:attrName>style.visibility</p:attrName>
                                        </p:attrNameLst>
                                      </p:cBhvr>
                                      <p:to>
                                        <p:strVal val="visible"/>
                                      </p:to>
                                    </p:set>
                                    <p:animEffect transition="in" filter="barn(inVertical)">
                                      <p:cBhvr>
                                        <p:cTn id="27" dur="500"/>
                                        <p:tgtEl>
                                          <p:spTgt spid="174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427"/>
                                        </p:tgtEl>
                                        <p:attrNameLst>
                                          <p:attrName>style.visibility</p:attrName>
                                        </p:attrNameLst>
                                      </p:cBhvr>
                                      <p:to>
                                        <p:strVal val="visible"/>
                                      </p:to>
                                    </p:set>
                                    <p:animEffect transition="in" filter="barn(inVertical)">
                                      <p:cBhvr>
                                        <p:cTn id="32" dur="500"/>
                                        <p:tgtEl>
                                          <p:spTgt spid="174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428"/>
                                        </p:tgtEl>
                                        <p:attrNameLst>
                                          <p:attrName>style.visibility</p:attrName>
                                        </p:attrNameLst>
                                      </p:cBhvr>
                                      <p:to>
                                        <p:strVal val="visible"/>
                                      </p:to>
                                    </p:set>
                                    <p:animEffect transition="in" filter="barn(inVertical)">
                                      <p:cBhvr>
                                        <p:cTn id="37" dur="500"/>
                                        <p:tgtEl>
                                          <p:spTgt spid="1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1" grpId="0"/>
      <p:bldP spid="17413" grpId="0"/>
      <p:bldP spid="32" grpId="0"/>
      <p:bldP spid="17427" grpId="0"/>
      <p:bldP spid="17428" grpId="0"/>
      <p:bldP spid="174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1455899" flipV="1">
            <a:off x="2509690" y="3562376"/>
            <a:ext cx="563563" cy="25241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ight Arrow 18"/>
          <p:cNvSpPr/>
          <p:nvPr/>
        </p:nvSpPr>
        <p:spPr>
          <a:xfrm rot="19836130" flipV="1">
            <a:off x="2487465" y="2665438"/>
            <a:ext cx="563563" cy="2524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ounded Rectangle 8"/>
          <p:cNvSpPr/>
          <p:nvPr/>
        </p:nvSpPr>
        <p:spPr>
          <a:xfrm>
            <a:off x="1242864" y="2619400"/>
            <a:ext cx="1219200"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4000" b="1" dirty="0" err="1">
                <a:solidFill>
                  <a:srgbClr val="FF0000"/>
                </a:solidFill>
                <a:latin typeface="Times New Roman" pitchFamily="18" charset="0"/>
                <a:cs typeface="Times New Roman" pitchFamily="18" charset="0"/>
              </a:rPr>
              <a:t>Mở</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endParaRPr lang="en-US" sz="4000" b="1" dirty="0">
              <a:solidFill>
                <a:srgbClr val="FF0000"/>
              </a:solidFill>
              <a:latin typeface="Times New Roman" pitchFamily="18" charset="0"/>
              <a:cs typeface="Times New Roman" pitchFamily="18" charset="0"/>
            </a:endParaRPr>
          </a:p>
        </p:txBody>
      </p:sp>
      <p:sp>
        <p:nvSpPr>
          <p:cNvPr id="16" name="Flowchart: Process 15"/>
          <p:cNvSpPr/>
          <p:nvPr/>
        </p:nvSpPr>
        <p:spPr>
          <a:xfrm>
            <a:off x="3071664" y="1628800"/>
            <a:ext cx="1219200" cy="12954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Trực tiếp</a:t>
            </a:r>
            <a:endParaRPr lang="en-US" sz="3600" b="1" dirty="0">
              <a:solidFill>
                <a:srgbClr val="0000FF"/>
              </a:solidFill>
              <a:cs typeface="Arial" charset="0"/>
            </a:endParaRPr>
          </a:p>
        </p:txBody>
      </p:sp>
      <p:sp>
        <p:nvSpPr>
          <p:cNvPr id="17" name="Flowchart: Process 16"/>
          <p:cNvSpPr/>
          <p:nvPr/>
        </p:nvSpPr>
        <p:spPr>
          <a:xfrm>
            <a:off x="3071664" y="3457600"/>
            <a:ext cx="1219200" cy="13716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Gián tiếp</a:t>
            </a:r>
            <a:endParaRPr lang="en-US" sz="3600" b="1" dirty="0">
              <a:solidFill>
                <a:srgbClr val="0000FF"/>
              </a:solidFill>
              <a:cs typeface="Arial" charset="0"/>
            </a:endParaRPr>
          </a:p>
        </p:txBody>
      </p:sp>
      <p:sp>
        <p:nvSpPr>
          <p:cNvPr id="20" name="Right Arrow 19"/>
          <p:cNvSpPr/>
          <p:nvPr/>
        </p:nvSpPr>
        <p:spPr>
          <a:xfrm flipV="1">
            <a:off x="4290865" y="2162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ight Arrow 20"/>
          <p:cNvSpPr/>
          <p:nvPr/>
        </p:nvSpPr>
        <p:spPr>
          <a:xfrm flipV="1">
            <a:off x="4290865" y="4067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p:cNvSpPr/>
          <p:nvPr/>
        </p:nvSpPr>
        <p:spPr>
          <a:xfrm>
            <a:off x="4976664" y="1628800"/>
            <a:ext cx="6447928"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Giới thiệu ngay đồ vật định tả.</a:t>
            </a:r>
          </a:p>
        </p:txBody>
      </p:sp>
      <p:sp>
        <p:nvSpPr>
          <p:cNvPr id="23" name="Rectangle 22"/>
          <p:cNvSpPr/>
          <p:nvPr/>
        </p:nvSpPr>
        <p:spPr>
          <a:xfrm>
            <a:off x="4976664" y="3381400"/>
            <a:ext cx="6447928" cy="1752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Nói chuyện khác có liên quan rồi dẫn vào giới thiệu đồ vật định tả.</a:t>
            </a:r>
          </a:p>
        </p:txBody>
      </p:sp>
    </p:spTree>
    <p:extLst>
      <p:ext uri="{BB962C8B-B14F-4D97-AF65-F5344CB8AC3E}">
        <p14:creationId xmlns:p14="http://schemas.microsoft.com/office/powerpoint/2010/main" val="1461779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outVertical)">
                                      <p:cBhvr>
                                        <p:cTn id="11" dur="500"/>
                                        <p:tgtEl>
                                          <p:spTgt spid="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Vertical)">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outVertical)">
                                      <p:cBhvr>
                                        <p:cTn id="21" dur="500"/>
                                        <p:tgtEl>
                                          <p:spTgt spid="20"/>
                                        </p:tgtEl>
                                      </p:cBhvr>
                                    </p:animEffect>
                                  </p:childTnLst>
                                </p:cTn>
                              </p:par>
                            </p:childTnLst>
                          </p:cTn>
                        </p:par>
                        <p:par>
                          <p:cTn id="22" fill="hold" nodeType="afterGroup">
                            <p:stCondLst>
                              <p:cond delay="500"/>
                            </p:stCondLst>
                            <p:childTnLst>
                              <p:par>
                                <p:cTn id="23" presetID="16" presetClass="entr" presetSubtype="37"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outVertical)">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childTnLst>
                          </p:cTn>
                        </p:par>
                        <p:par>
                          <p:cTn id="31" fill="hold" nodeType="afterGroup">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outVertical)">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outVertical)">
                                      <p:cBhvr>
                                        <p:cTn id="39" dur="500"/>
                                        <p:tgtEl>
                                          <p:spTgt spid="21"/>
                                        </p:tgtEl>
                                      </p:cBhvr>
                                    </p:animEffect>
                                  </p:childTnLst>
                                </p:cTn>
                              </p:par>
                            </p:childTnLst>
                          </p:cTn>
                        </p:par>
                        <p:par>
                          <p:cTn id="40" fill="hold" nodeType="afterGroup">
                            <p:stCondLst>
                              <p:cond delay="500"/>
                            </p:stCondLst>
                            <p:childTnLst>
                              <p:par>
                                <p:cTn id="41" presetID="16" presetClass="entr" presetSubtype="37"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Vertical)">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9" grpId="0" animBg="1"/>
      <p:bldP spid="16" grpId="0" animBg="1"/>
      <p:bldP spid="17"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a:spLocks noChangeArrowheads="1"/>
          </p:cNvSpPr>
          <p:nvPr/>
        </p:nvSpPr>
        <p:spPr bwMode="auto">
          <a:xfrm rot="1455899" flipV="1">
            <a:off x="2597032" y="4469978"/>
            <a:ext cx="563563" cy="252413"/>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4" name="Right Arrow 13"/>
          <p:cNvSpPr>
            <a:spLocks noChangeArrowheads="1"/>
          </p:cNvSpPr>
          <p:nvPr/>
        </p:nvSpPr>
        <p:spPr bwMode="auto">
          <a:xfrm rot="19836130" flipV="1">
            <a:off x="2574807" y="3573040"/>
            <a:ext cx="563563" cy="252412"/>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5" name="Rounded Rectangle 14"/>
          <p:cNvSpPr/>
          <p:nvPr/>
        </p:nvSpPr>
        <p:spPr>
          <a:xfrm>
            <a:off x="1482606" y="3527002"/>
            <a:ext cx="1066800" cy="1143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Mở bài</a:t>
            </a:r>
          </a:p>
        </p:txBody>
      </p:sp>
      <p:sp>
        <p:nvSpPr>
          <p:cNvPr id="16" name="Flowchart: Process 15"/>
          <p:cNvSpPr/>
          <p:nvPr/>
        </p:nvSpPr>
        <p:spPr>
          <a:xfrm>
            <a:off x="3235206" y="2917402"/>
            <a:ext cx="1143000" cy="12954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Trực tiếp</a:t>
            </a:r>
            <a:endParaRPr lang="en-US" sz="3200" b="1">
              <a:solidFill>
                <a:srgbClr val="0000FF"/>
              </a:solidFill>
              <a:cs typeface="Arial" charset="0"/>
            </a:endParaRPr>
          </a:p>
        </p:txBody>
      </p:sp>
      <p:sp>
        <p:nvSpPr>
          <p:cNvPr id="17" name="Flowchart: Process 16"/>
          <p:cNvSpPr/>
          <p:nvPr/>
        </p:nvSpPr>
        <p:spPr>
          <a:xfrm>
            <a:off x="3159006" y="4517602"/>
            <a:ext cx="1143000" cy="13716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Gián tiếp</a:t>
            </a:r>
            <a:endParaRPr lang="en-US" sz="3200" b="1">
              <a:solidFill>
                <a:srgbClr val="0000FF"/>
              </a:solidFill>
              <a:cs typeface="Arial" charset="0"/>
            </a:endParaRPr>
          </a:p>
        </p:txBody>
      </p:sp>
      <p:sp>
        <p:nvSpPr>
          <p:cNvPr id="18" name="Right Arrow 17"/>
          <p:cNvSpPr>
            <a:spLocks noChangeArrowheads="1"/>
          </p:cNvSpPr>
          <p:nvPr/>
        </p:nvSpPr>
        <p:spPr bwMode="auto">
          <a:xfrm flipV="1">
            <a:off x="4454407" y="3222202"/>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9" name="Right Arrow 18"/>
          <p:cNvSpPr>
            <a:spLocks noChangeArrowheads="1"/>
          </p:cNvSpPr>
          <p:nvPr/>
        </p:nvSpPr>
        <p:spPr bwMode="auto">
          <a:xfrm flipV="1">
            <a:off x="4302007" y="4974802"/>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0" name="Rectangle 19"/>
          <p:cNvSpPr>
            <a:spLocks noChangeArrowheads="1"/>
          </p:cNvSpPr>
          <p:nvPr/>
        </p:nvSpPr>
        <p:spPr bwMode="auto">
          <a:xfrm>
            <a:off x="5015880" y="2841202"/>
            <a:ext cx="2895600" cy="1219200"/>
          </a:xfrm>
          <a:prstGeom prst="rect">
            <a:avLst/>
          </a:prstGeom>
          <a:solidFill>
            <a:schemeClr val="bg1"/>
          </a:solidFill>
          <a:ln w="38100" algn="ctr">
            <a:solidFill>
              <a:srgbClr val="0000FF"/>
            </a:solidFill>
            <a:miter lim="800000"/>
            <a:headEnd/>
            <a:tailEnd/>
          </a:ln>
          <a:effectLst>
            <a:outerShdw dist="50800" dir="5400000" rotWithShape="0">
              <a:srgbClr val="4E3B30">
                <a:alpha val="59998"/>
              </a:srgbClr>
            </a:outerShdw>
          </a:effectLst>
        </p:spPr>
        <p:txBody>
          <a:bodyPr anchor="ctr"/>
          <a:lstStyle/>
          <a:p>
            <a:pPr eaLnBrk="1" hangingPunct="1">
              <a:defRPr/>
            </a:pPr>
            <a:r>
              <a:rPr lang="en-US" sz="2800" b="1">
                <a:latin typeface="Times New Roman" pitchFamily="18" charset="0"/>
                <a:cs typeface="Times New Roman" pitchFamily="18" charset="0"/>
              </a:rPr>
              <a:t>Giới thiệu ngay cái bàn học định tả</a:t>
            </a:r>
          </a:p>
        </p:txBody>
      </p:sp>
      <p:sp>
        <p:nvSpPr>
          <p:cNvPr id="22" name="Right Arrow 21"/>
          <p:cNvSpPr>
            <a:spLocks noChangeArrowheads="1"/>
          </p:cNvSpPr>
          <p:nvPr/>
        </p:nvSpPr>
        <p:spPr bwMode="auto">
          <a:xfrm flipV="1">
            <a:off x="7959607" y="50510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3" name="Right Arrow 22"/>
          <p:cNvSpPr>
            <a:spLocks noChangeArrowheads="1"/>
          </p:cNvSpPr>
          <p:nvPr/>
        </p:nvSpPr>
        <p:spPr bwMode="auto">
          <a:xfrm flipV="1">
            <a:off x="7959607" y="58638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4" name="Right Arrow 23"/>
          <p:cNvSpPr>
            <a:spLocks noChangeArrowheads="1"/>
          </p:cNvSpPr>
          <p:nvPr/>
        </p:nvSpPr>
        <p:spPr bwMode="auto">
          <a:xfrm flipV="1">
            <a:off x="8035807" y="42890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5" name="Rectangle 24"/>
          <p:cNvSpPr/>
          <p:nvPr/>
        </p:nvSpPr>
        <p:spPr>
          <a:xfrm>
            <a:off x="8645406" y="4898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Món quà</a:t>
            </a:r>
          </a:p>
        </p:txBody>
      </p:sp>
      <p:sp>
        <p:nvSpPr>
          <p:cNvPr id="26" name="Rectangle 25"/>
          <p:cNvSpPr/>
          <p:nvPr/>
        </p:nvSpPr>
        <p:spPr>
          <a:xfrm>
            <a:off x="8645406" y="5660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t>
            </a:r>
          </a:p>
        </p:txBody>
      </p:sp>
      <p:sp>
        <p:nvSpPr>
          <p:cNvPr id="27" name="Rectangle 26"/>
          <p:cNvSpPr/>
          <p:nvPr/>
        </p:nvSpPr>
        <p:spPr>
          <a:xfrm>
            <a:off x="8645406" y="4136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Kỉ niệm</a:t>
            </a:r>
          </a:p>
        </p:txBody>
      </p:sp>
      <p:sp>
        <p:nvSpPr>
          <p:cNvPr id="8208" name="Text Box 28"/>
          <p:cNvSpPr txBox="1">
            <a:spLocks noChangeArrowheads="1"/>
          </p:cNvSpPr>
          <p:nvPr/>
        </p:nvSpPr>
        <p:spPr bwMode="auto">
          <a:xfrm>
            <a:off x="4863480" y="4365203"/>
            <a:ext cx="3170236" cy="181588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Nói chuyện khác có liên quan rồi dẫn vào giới thiệu cái bàn học định tả</a:t>
            </a:r>
          </a:p>
        </p:txBody>
      </p:sp>
      <p:sp>
        <p:nvSpPr>
          <p:cNvPr id="8209" name="Text Box 29"/>
          <p:cNvSpPr txBox="1">
            <a:spLocks noChangeArrowheads="1"/>
          </p:cNvSpPr>
          <p:nvPr/>
        </p:nvSpPr>
        <p:spPr bwMode="auto">
          <a:xfrm>
            <a:off x="266700" y="692696"/>
            <a:ext cx="1165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2. Viết một đoạn văn mở bài cho bài văn miêu tả cái bàn học của em:  - Theo cách mở bài trực tiếp.</a:t>
            </a:r>
          </a:p>
          <a:p>
            <a:pPr eaLnBrk="1" hangingPunct="1"/>
            <a:r>
              <a:rPr lang="en-US" altLang="en-US" sz="3600" b="1" dirty="0">
                <a:latin typeface="Times New Roman" panose="02020603050405020304" pitchFamily="18" charset="0"/>
                <a:cs typeface="Times New Roman" panose="02020603050405020304" pitchFamily="18" charset="0"/>
              </a:rPr>
              <a:t>                      - Theo cách mở bài gián tiếp.</a:t>
            </a:r>
          </a:p>
        </p:txBody>
      </p:sp>
    </p:spTree>
    <p:extLst>
      <p:ext uri="{BB962C8B-B14F-4D97-AF65-F5344CB8AC3E}">
        <p14:creationId xmlns:p14="http://schemas.microsoft.com/office/powerpoint/2010/main" val="304517336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upRight)">
                                      <p:cBhvr>
                                        <p:cTn id="10" dur="500"/>
                                        <p:tgtEl>
                                          <p:spTgt spid="14"/>
                                        </p:tgtEl>
                                      </p:cBhvr>
                                    </p:animEffect>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Right)">
                                      <p:cBhvr>
                                        <p:cTn id="19" dur="500"/>
                                        <p:tgtEl>
                                          <p:spTgt spid="18"/>
                                        </p:tgtEl>
                                      </p:cBhvr>
                                    </p:animEffect>
                                  </p:childTnLst>
                                </p:cTn>
                              </p:par>
                            </p:childTnLst>
                          </p:cTn>
                        </p:par>
                        <p:par>
                          <p:cTn id="20" fill="hold" nodeType="afterGroup">
                            <p:stCondLst>
                              <p:cond delay="500"/>
                            </p:stCondLst>
                            <p:childTnLst>
                              <p:par>
                                <p:cTn id="21" presetID="18" presetClass="entr" presetSubtype="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Right)">
                                      <p:cBhvr>
                                        <p:cTn id="23" dur="5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Right)">
                                      <p:cBhvr>
                                        <p:cTn id="28" dur="500"/>
                                        <p:tgtEl>
                                          <p:spTgt spid="13"/>
                                        </p:tgtEl>
                                      </p:cBhvr>
                                    </p:animEffect>
                                  </p:childTnLst>
                                </p:cTn>
                              </p:par>
                            </p:childTnLst>
                          </p:cTn>
                        </p:par>
                        <p:par>
                          <p:cTn id="29" fill="hold" nodeType="afterGroup">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8208"/>
                                        </p:tgtEl>
                                        <p:attrNameLst>
                                          <p:attrName>style.visibility</p:attrName>
                                        </p:attrNameLst>
                                      </p:cBhvr>
                                      <p:to>
                                        <p:strVal val="visible"/>
                                      </p:to>
                                    </p:set>
                                    <p:animEffect transition="in" filter="barn(inVertical)">
                                      <p:cBhvr>
                                        <p:cTn id="36" dur="500"/>
                                        <p:tgtEl>
                                          <p:spTgt spid="8208"/>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trips(downRight)">
                                      <p:cBhvr>
                                        <p:cTn id="39" dur="500"/>
                                        <p:tgtEl>
                                          <p:spTgt spid="19"/>
                                        </p:tgtEl>
                                      </p:cBhvr>
                                    </p:animEffect>
                                  </p:childTnLst>
                                </p:cTn>
                              </p:par>
                            </p:childTnLst>
                          </p:cTn>
                        </p:par>
                        <p:par>
                          <p:cTn id="40" fill="hold" nodeType="afterGroup">
                            <p:stCondLst>
                              <p:cond delay="1500"/>
                            </p:stCondLst>
                            <p:childTnLst>
                              <p:par>
                                <p:cTn id="41" presetID="18" presetClass="entr" presetSubtype="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downRight)">
                                      <p:cBhvr>
                                        <p:cTn id="43" dur="500"/>
                                        <p:tgtEl>
                                          <p:spTgt spid="24"/>
                                        </p:tgtEl>
                                      </p:cBhvr>
                                    </p:animEffect>
                                  </p:childTnLst>
                                </p:cTn>
                              </p:par>
                            </p:childTnLst>
                          </p:cTn>
                        </p:par>
                        <p:par>
                          <p:cTn id="44" fill="hold" nodeType="afterGroup">
                            <p:stCondLst>
                              <p:cond delay="2000"/>
                            </p:stCondLst>
                            <p:childTnLst>
                              <p:par>
                                <p:cTn id="45" presetID="18" presetClass="entr" presetSubtype="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strips(downRight)">
                                      <p:cBhvr>
                                        <p:cTn id="47" dur="500"/>
                                        <p:tgtEl>
                                          <p:spTgt spid="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trips(downRight)">
                                      <p:cBhvr>
                                        <p:cTn id="52" dur="500"/>
                                        <p:tgtEl>
                                          <p:spTgt spid="22"/>
                                        </p:tgtEl>
                                      </p:cBhvr>
                                    </p:animEffect>
                                  </p:childTnLst>
                                </p:cTn>
                              </p:par>
                            </p:childTnLst>
                          </p:cTn>
                        </p:par>
                        <p:par>
                          <p:cTn id="53" fill="hold" nodeType="afterGroup">
                            <p:stCondLst>
                              <p:cond delay="500"/>
                            </p:stCondLst>
                            <p:childTnLst>
                              <p:par>
                                <p:cTn id="54" presetID="18" presetClass="entr" presetSubtype="6"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strips(downRight)">
                                      <p:cBhvr>
                                        <p:cTn id="56" dur="500"/>
                                        <p:tgtEl>
                                          <p:spTgt spid="2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Right)">
                                      <p:cBhvr>
                                        <p:cTn id="61" dur="500"/>
                                        <p:tgtEl>
                                          <p:spTgt spid="23"/>
                                        </p:tgtEl>
                                      </p:cBhvr>
                                    </p:animEffect>
                                  </p:childTnLst>
                                </p:cTn>
                              </p:par>
                            </p:childTnLst>
                          </p:cTn>
                        </p:par>
                        <p:par>
                          <p:cTn id="62" fill="hold" nodeType="afterGroup">
                            <p:stCondLst>
                              <p:cond delay="500"/>
                            </p:stCondLst>
                            <p:childTnLst>
                              <p:par>
                                <p:cTn id="63" presetID="18" presetClass="entr" presetSubtype="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strips(downRight)">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820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2197100" y="38100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vi-VN" altLang="vi-VN" sz="2800"/>
          </a:p>
        </p:txBody>
      </p:sp>
      <p:sp>
        <p:nvSpPr>
          <p:cNvPr id="5" name="Text Box 8"/>
          <p:cNvSpPr txBox="1">
            <a:spLocks noChangeArrowheads="1"/>
          </p:cNvSpPr>
          <p:nvPr/>
        </p:nvSpPr>
        <p:spPr bwMode="auto">
          <a:xfrm>
            <a:off x="105783" y="347014"/>
            <a:ext cx="1203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mua cho em một cái bàn học rất đẹp.</a:t>
            </a:r>
          </a:p>
        </p:txBody>
      </p:sp>
      <p:sp>
        <p:nvSpPr>
          <p:cNvPr id="7" name="TextBox 6">
            <a:extLst>
              <a:ext uri="{FF2B5EF4-FFF2-40B4-BE49-F238E27FC236}">
                <a16:creationId xmlns="" xmlns:a16="http://schemas.microsoft.com/office/drawing/2014/main" id="{5C9D7BEF-2075-CECD-120D-2104E5770B4A}"/>
              </a:ext>
            </a:extLst>
          </p:cNvPr>
          <p:cNvSpPr txBox="1"/>
          <p:nvPr/>
        </p:nvSpPr>
        <p:spPr>
          <a:xfrm>
            <a:off x="105782" y="1896554"/>
            <a:ext cx="12039601" cy="3970318"/>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       </a:t>
            </a:r>
            <a:r>
              <a:rPr lang="vi-VN" sz="3600" b="1">
                <a:latin typeface="Times New Roman" panose="02020603050405020304" pitchFamily="18" charset="0"/>
                <a:cs typeface="Times New Roman" panose="02020603050405020304" pitchFamily="18" charset="0"/>
              </a:rPr>
              <a:t>* Bố </a:t>
            </a:r>
            <a:r>
              <a:rPr lang="vi-VN" sz="3600" b="1" dirty="0">
                <a:latin typeface="Times New Roman" panose="02020603050405020304" pitchFamily="18" charset="0"/>
                <a:cs typeface="Times New Roman" panose="02020603050405020304" pitchFamily="18" charset="0"/>
              </a:rPr>
              <a:t>của em là một thợ mộc rất giỏi. Hằng ngày, bố luôn bận rộn với những đơn hàng của rất nhiều người. Chiều hôm qua, sau khi nhìn thấy em ngồi học bài. Bố đã bảo là sẽ đóng lại một chiếc bàn mới cho em, vì em đã cao hơn nhiều rồi. Sau một </a:t>
            </a:r>
            <a:r>
              <a:rPr lang="en-US" sz="3600" b="1" dirty="0">
                <a:latin typeface="Times New Roman" panose="02020603050405020304" pitchFamily="18" charset="0"/>
                <a:cs typeface="Times New Roman" panose="02020603050405020304" pitchFamily="18" charset="0"/>
              </a:rPr>
              <a:t>buổi </a:t>
            </a:r>
            <a:r>
              <a:rPr lang="vi-VN" sz="3600" b="1" dirty="0">
                <a:latin typeface="Times New Roman" panose="02020603050405020304" pitchFamily="18" charset="0"/>
                <a:cs typeface="Times New Roman" panose="02020603050405020304" pitchFamily="18" charset="0"/>
              </a:rPr>
              <a:t>chiều vất vả, chiếc bàn học của em đã được ra lò. Nhìn chiếc bàn mới của mình, em cảm thấy nó đẹp vô cùng.</a:t>
            </a:r>
            <a:endParaRPr lang="en-US" sz="36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9E15D861-5737-2475-171C-C633DEC593E4}"/>
              </a:ext>
            </a:extLst>
          </p:cNvPr>
          <p:cNvSpPr txBox="1"/>
          <p:nvPr/>
        </p:nvSpPr>
        <p:spPr>
          <a:xfrm>
            <a:off x="2197100" y="1104466"/>
            <a:ext cx="6563196" cy="584775"/>
          </a:xfrm>
          <a:prstGeom prst="rect">
            <a:avLst/>
          </a:prstGeom>
          <a:noFill/>
        </p:spPr>
        <p:txBody>
          <a:bodyPr wrap="square" rtlCol="0">
            <a:spAutoFit/>
          </a:bodyPr>
          <a:lstStyle/>
          <a:p>
            <a:r>
              <a:rPr lang="vi-VN" sz="3200" b="1" i="1">
                <a:solidFill>
                  <a:srgbClr val="FF0000"/>
                </a:solidFill>
                <a:latin typeface="Times New Roman" panose="02020603050405020304" pitchFamily="18" charset="0"/>
                <a:cs typeface="Times New Roman" panose="02020603050405020304" pitchFamily="18" charset="0"/>
              </a:rPr>
              <a:t>=&gt; Mở bài trực tiếp.</a:t>
            </a:r>
          </a:p>
        </p:txBody>
      </p:sp>
      <p:sp>
        <p:nvSpPr>
          <p:cNvPr id="9" name="TextBox 8">
            <a:extLst>
              <a:ext uri="{FF2B5EF4-FFF2-40B4-BE49-F238E27FC236}">
                <a16:creationId xmlns="" xmlns:a16="http://schemas.microsoft.com/office/drawing/2014/main" id="{440133E6-2705-B8DD-E203-4A34C390CDB3}"/>
              </a:ext>
            </a:extLst>
          </p:cNvPr>
          <p:cNvSpPr txBox="1"/>
          <p:nvPr/>
        </p:nvSpPr>
        <p:spPr>
          <a:xfrm>
            <a:off x="2063552" y="6179307"/>
            <a:ext cx="6563196" cy="584775"/>
          </a:xfrm>
          <a:prstGeom prst="rect">
            <a:avLst/>
          </a:prstGeom>
          <a:noFill/>
        </p:spPr>
        <p:txBody>
          <a:bodyPr wrap="square" rtlCol="0">
            <a:spAutoFit/>
          </a:bodyPr>
          <a:lstStyle/>
          <a:p>
            <a:r>
              <a:rPr lang="vi-VN" sz="3200" b="1" i="1">
                <a:solidFill>
                  <a:srgbClr val="FF0000"/>
                </a:solidFill>
                <a:latin typeface="Times New Roman" panose="02020603050405020304" pitchFamily="18" charset="0"/>
                <a:cs typeface="Times New Roman" panose="02020603050405020304" pitchFamily="18" charset="0"/>
              </a:rPr>
              <a:t>=&gt; Mở bài gián tiếp.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P spid="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1583</TotalTime>
  <Words>842</Words>
  <Application>Microsoft Office PowerPoint</Application>
  <PresentationFormat>Custom</PresentationFormat>
  <Paragraphs>61</Paragraphs>
  <Slides>14</Slides>
  <Notes>2</Notes>
  <HiddenSlides>0</HiddenSlides>
  <MMClips>2</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Default Design</vt:lpstr>
      <vt:lpstr>2_Office Theme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149</cp:revision>
  <cp:lastPrinted>1601-01-01T00:00:00Z</cp:lastPrinted>
  <dcterms:created xsi:type="dcterms:W3CDTF">1601-01-01T00:00:00Z</dcterms:created>
  <dcterms:modified xsi:type="dcterms:W3CDTF">2023-06-04T09:50:19Z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