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83" r:id="rId2"/>
    <p:sldId id="258" r:id="rId3"/>
    <p:sldId id="257" r:id="rId4"/>
    <p:sldId id="260" r:id="rId5"/>
    <p:sldId id="261" r:id="rId6"/>
    <p:sldId id="262" r:id="rId7"/>
    <p:sldId id="263" r:id="rId8"/>
    <p:sldId id="264" r:id="rId9"/>
    <p:sldId id="259" r:id="rId10"/>
    <p:sldId id="265" r:id="rId11"/>
    <p:sldId id="266" r:id="rId12"/>
    <p:sldId id="267" r:id="rId13"/>
    <p:sldId id="268" r:id="rId14"/>
    <p:sldId id="269" r:id="rId15"/>
  </p:sldIdLst>
  <p:sldSz cx="12192000" cy="6858000"/>
  <p:notesSz cx="6858000" cy="9144000"/>
  <p:embeddedFontLst>
    <p:embeddedFont>
      <p:font typeface="#9Slide07 HoneyCream" charset="0"/>
      <p:regular r:id="rId17"/>
    </p:embeddedFont>
    <p:embeddedFont>
      <p:font typeface="Calibri"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B384A-B1EE-45C2-94E0-93157DFE535E}"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9A603-D725-4ABF-9AAA-C7AE910963D2}" type="slidenum">
              <a:rPr lang="en-US" smtClean="0"/>
              <a:t>‹#›</a:t>
            </a:fld>
            <a:endParaRPr lang="en-US"/>
          </a:p>
        </p:txBody>
      </p:sp>
    </p:spTree>
    <p:extLst>
      <p:ext uri="{BB962C8B-B14F-4D97-AF65-F5344CB8AC3E}">
        <p14:creationId xmlns:p14="http://schemas.microsoft.com/office/powerpoint/2010/main" val="401096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kích vào ngôi sao để hiện câu tương ứng</a:t>
            </a:r>
            <a:endParaRPr lang="en-US"/>
          </a:p>
        </p:txBody>
      </p:sp>
      <p:sp>
        <p:nvSpPr>
          <p:cNvPr id="4" name="Slide Number Placeholder 3"/>
          <p:cNvSpPr>
            <a:spLocks noGrp="1"/>
          </p:cNvSpPr>
          <p:nvPr>
            <p:ph type="sldNum" sz="quarter" idx="10"/>
          </p:nvPr>
        </p:nvSpPr>
        <p:spPr/>
        <p:txBody>
          <a:bodyPr/>
          <a:lstStyle/>
          <a:p>
            <a:fld id="{9719A603-D725-4ABF-9AAA-C7AE910963D2}" type="slidenum">
              <a:rPr lang="en-US" smtClean="0"/>
              <a:t>2</a:t>
            </a:fld>
            <a:endParaRPr lang="en-US"/>
          </a:p>
        </p:txBody>
      </p:sp>
    </p:spTree>
    <p:extLst>
      <p:ext uri="{BB962C8B-B14F-4D97-AF65-F5344CB8AC3E}">
        <p14:creationId xmlns:p14="http://schemas.microsoft.com/office/powerpoint/2010/main" val="377693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Kích</a:t>
            </a:r>
            <a:r>
              <a:rPr lang="en-US" baseline="0"/>
              <a:t> vào ngôi sao để trở lại trang chọn ngôi sao</a:t>
            </a:r>
            <a:endParaRPr lang="en-US"/>
          </a:p>
        </p:txBody>
      </p:sp>
      <p:sp>
        <p:nvSpPr>
          <p:cNvPr id="4" name="Slide Number Placeholder 3"/>
          <p:cNvSpPr>
            <a:spLocks noGrp="1"/>
          </p:cNvSpPr>
          <p:nvPr>
            <p:ph type="sldNum" sz="quarter" idx="10"/>
          </p:nvPr>
        </p:nvSpPr>
        <p:spPr/>
        <p:txBody>
          <a:bodyPr/>
          <a:lstStyle/>
          <a:p>
            <a:fld id="{9719A603-D725-4ABF-9AAA-C7AE910963D2}" type="slidenum">
              <a:rPr lang="en-US" smtClean="0"/>
              <a:t>3</a:t>
            </a:fld>
            <a:endParaRPr lang="en-US"/>
          </a:p>
        </p:txBody>
      </p:sp>
    </p:spTree>
    <p:extLst>
      <p:ext uri="{BB962C8B-B14F-4D97-AF65-F5344CB8AC3E}">
        <p14:creationId xmlns:p14="http://schemas.microsoft.com/office/powerpoint/2010/main" val="1367913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8FF58B-85F0-4795-99E3-154ACFD7776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923A-D407-459B-9A0E-A18B238F713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245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8FF58B-85F0-4795-99E3-154ACFD7776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923A-D407-459B-9A0E-A18B238F7136}" type="slidenum">
              <a:rPr lang="en-US" smtClean="0"/>
              <a:t>‹#›</a:t>
            </a:fld>
            <a:endParaRPr lang="en-US"/>
          </a:p>
        </p:txBody>
      </p:sp>
      <p:pic>
        <p:nvPicPr>
          <p:cNvPr id="7" name="Picture 4" descr="Gradient sale background Premium Vect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53"/>
          <p:cNvSpPr/>
          <p:nvPr userDrawn="1"/>
        </p:nvSpPr>
        <p:spPr>
          <a:xfrm>
            <a:off x="213815" y="146713"/>
            <a:ext cx="11764369" cy="6564573"/>
          </a:xfrm>
          <a:prstGeom prst="roundRect">
            <a:avLst>
              <a:gd name="adj" fmla="val 10653"/>
            </a:avLst>
          </a:prstGeom>
          <a:solidFill>
            <a:schemeClr val="bg1"/>
          </a:solidFill>
          <a:ln w="38100">
            <a:noFill/>
          </a:ln>
          <a:effectLst>
            <a:glow rad="101600">
              <a:schemeClr val="tx1">
                <a:lumMod val="50000"/>
                <a:lumOff val="50000"/>
                <a:alpha val="60000"/>
              </a:schemeClr>
            </a:glow>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58271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10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groups/629898828017053"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FF58B-85F0-4795-99E3-154ACFD77767}"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E923A-D407-459B-9A0E-A18B238F7136}" type="slidenum">
              <a:rPr lang="en-US" smtClean="0"/>
              <a:t>‹#›</a:t>
            </a:fld>
            <a:endParaRPr lang="en-US"/>
          </a:p>
        </p:txBody>
      </p:sp>
      <p:pic>
        <p:nvPicPr>
          <p:cNvPr id="8" name="Picture 7">
            <a:extLst>
              <a:ext uri="{FF2B5EF4-FFF2-40B4-BE49-F238E27FC236}">
                <a16:creationId xmlns:a16="http://schemas.microsoft.com/office/drawing/2014/main" xmlns=""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xmlns=""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xmlns=""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2" name="Picture 11">
            <a:extLst>
              <a:ext uri="{FF2B5EF4-FFF2-40B4-BE49-F238E27FC236}">
                <a16:creationId xmlns:a16="http://schemas.microsoft.com/office/drawing/2014/main" xmlns="" id="{2C38DA38-71FB-4CEB-B777-09292390EC4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3" name="Picture 12">
            <a:extLst>
              <a:ext uri="{FF2B5EF4-FFF2-40B4-BE49-F238E27FC236}">
                <a16:creationId xmlns:a16="http://schemas.microsoft.com/office/drawing/2014/main" xmlns="" id="{7B3E06E2-B8CD-4348-A929-48748D52322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a16="http://schemas.microsoft.com/office/drawing/2014/main" xmlns="" id="{D1A0A433-1C81-43D6-86C9-906F9D1CD5C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5" name="Picture 14">
            <a:extLst>
              <a:ext uri="{FF2B5EF4-FFF2-40B4-BE49-F238E27FC236}">
                <a16:creationId xmlns:a16="http://schemas.microsoft.com/office/drawing/2014/main" xmlns="" id="{57AB7940-731C-4B6C-8537-33EBAD98DEB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195910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5.xml"/><Relationship Id="rId10" Type="http://schemas.openxmlformats.org/officeDocument/2006/relationships/slide" Target="slide7.xml"/><Relationship Id="rId4" Type="http://schemas.openxmlformats.org/officeDocument/2006/relationships/image" Target="../media/image6.png"/><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20"/>
          <p:cNvSpPr>
            <a:spLocks noChangeArrowheads="1" noChangeShapeType="1" noTextEdit="1"/>
          </p:cNvSpPr>
          <p:nvPr/>
        </p:nvSpPr>
        <p:spPr bwMode="auto">
          <a:xfrm>
            <a:off x="4487333" y="1676400"/>
            <a:ext cx="4216400" cy="762000"/>
          </a:xfrm>
          <a:prstGeom prst="rect">
            <a:avLst/>
          </a:prstGeom>
        </p:spPr>
        <p:txBody>
          <a:bodyPr wrap="none" fromWordArt="1">
            <a:prstTxWarp prst="textPlain">
              <a:avLst>
                <a:gd name="adj" fmla="val 50000"/>
              </a:avLst>
            </a:prstTxWarp>
          </a:bodyPr>
          <a:lstStyle/>
          <a:p>
            <a:r>
              <a:rPr lang="vi-VN"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Tiếng Việt </a:t>
            </a:r>
          </a:p>
        </p:txBody>
      </p:sp>
      <p:sp>
        <p:nvSpPr>
          <p:cNvPr id="2052" name="WordArt 21"/>
          <p:cNvSpPr>
            <a:spLocks noChangeArrowheads="1" noChangeShapeType="1" noTextEdit="1"/>
          </p:cNvSpPr>
          <p:nvPr/>
        </p:nvSpPr>
        <p:spPr bwMode="auto">
          <a:xfrm>
            <a:off x="740833" y="2370137"/>
            <a:ext cx="10972800" cy="4724400"/>
          </a:xfrm>
          <a:prstGeom prst="rect">
            <a:avLst/>
          </a:prstGeom>
        </p:spPr>
        <p:txBody>
          <a:bodyPr wrap="none" lIns="91430" tIns="45714" rIns="91430" bIns="45714" fromWordArt="1">
            <a:prstTxWarp prst="textPlain">
              <a:avLst>
                <a:gd name="adj" fmla="val 50000"/>
              </a:avLst>
            </a:prstTxWarp>
          </a:bodyPr>
          <a:lstStyle/>
          <a:p>
            <a:pPr algn="ctr">
              <a:defRPr/>
            </a:pPr>
            <a:r>
              <a:rPr lang="en-US" sz="3600" b="1" kern="10" dirty="0" err="1">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Ôn</a:t>
            </a:r>
            <a:r>
              <a:rPr lang="en-US" sz="3600" b="1" kern="10" dirty="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tập</a:t>
            </a:r>
            <a:r>
              <a:rPr lang="en-US" sz="3600" b="1" kern="10" dirty="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cuối</a:t>
            </a:r>
            <a:r>
              <a:rPr lang="en-US" sz="3600" b="1" kern="10" dirty="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học</a:t>
            </a:r>
            <a:r>
              <a:rPr lang="en-US" sz="3600" b="1" kern="10" dirty="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kì</a:t>
            </a:r>
            <a:r>
              <a:rPr lang="en-US" sz="3600" b="1" kern="10" dirty="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 II</a:t>
            </a:r>
          </a:p>
          <a:p>
            <a:pPr algn="ctr">
              <a:defRPr/>
            </a:pPr>
            <a:r>
              <a:rPr lang="en-US" sz="3600" b="1" kern="10" dirty="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a:t>
            </a:r>
            <a:r>
              <a:rPr lang="en-US" sz="3600" b="1" kern="10" err="1">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tiết</a:t>
            </a:r>
            <a:r>
              <a:rPr lang="en-US" sz="3600" b="1" kern="1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 </a:t>
            </a:r>
            <a:r>
              <a:rPr lang="en-US" sz="3600" b="1" kern="10" smtClean="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rPr>
              <a:t>1)</a:t>
            </a:r>
            <a:endParaRPr lang="en-US" sz="3600" b="1" kern="10" dirty="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a:cs typeface="Times New Roman"/>
            </a:endParaRPr>
          </a:p>
          <a:p>
            <a:pPr algn="ct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6136562"/>
      </p:ext>
    </p:extLst>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00B0F0"/>
                </a:solidFill>
              </a:rPr>
              <a:t>Chủ điểm: Khám phá thế giới</a:t>
            </a:r>
            <a:endParaRPr lang="en-US" sz="3600" b="1">
              <a:solidFill>
                <a:srgbClr val="00B0F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5534812"/>
              </p:ext>
            </p:extLst>
          </p:nvPr>
        </p:nvGraphicFramePr>
        <p:xfrm>
          <a:off x="436728" y="910732"/>
          <a:ext cx="11136572" cy="5776671"/>
        </p:xfrm>
        <a:graphic>
          <a:graphicData uri="http://schemas.openxmlformats.org/drawingml/2006/table">
            <a:tbl>
              <a:tblPr firstRow="1" bandRow="1">
                <a:tableStyleId>{16D9F66E-5EB9-4882-86FB-DCBF35E3C3E4}</a:tableStyleId>
              </a:tblPr>
              <a:tblGrid>
                <a:gridCol w="2784143">
                  <a:extLst>
                    <a:ext uri="{9D8B030D-6E8A-4147-A177-3AD203B41FA5}">
                      <a16:colId xmlns:a16="http://schemas.microsoft.com/office/drawing/2014/main" xmlns="" val="3441064434"/>
                    </a:ext>
                  </a:extLst>
                </a:gridCol>
                <a:gridCol w="2115404">
                  <a:extLst>
                    <a:ext uri="{9D8B030D-6E8A-4147-A177-3AD203B41FA5}">
                      <a16:colId xmlns:a16="http://schemas.microsoft.com/office/drawing/2014/main" xmlns="" val="836778927"/>
                    </a:ext>
                  </a:extLst>
                </a:gridCol>
                <a:gridCol w="2238232">
                  <a:extLst>
                    <a:ext uri="{9D8B030D-6E8A-4147-A177-3AD203B41FA5}">
                      <a16:colId xmlns:a16="http://schemas.microsoft.com/office/drawing/2014/main" xmlns="" val="3036787818"/>
                    </a:ext>
                  </a:extLst>
                </a:gridCol>
                <a:gridCol w="3998793">
                  <a:extLst>
                    <a:ext uri="{9D8B030D-6E8A-4147-A177-3AD203B41FA5}">
                      <a16:colId xmlns:a16="http://schemas.microsoft.com/office/drawing/2014/main" xmlns="" val="1251476381"/>
                    </a:ext>
                  </a:extLst>
                </a:gridCol>
              </a:tblGrid>
              <a:tr h="686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xmlns="" val="818847608"/>
                  </a:ext>
                </a:extLst>
              </a:tr>
              <a:tr h="1337481">
                <a:tc>
                  <a:txBody>
                    <a:bodyPr/>
                    <a:lstStyle/>
                    <a:p>
                      <a:pPr algn="ctr"/>
                      <a:r>
                        <a:rPr lang="vi-VN" sz="2800">
                          <a:solidFill>
                            <a:srgbClr val="002060"/>
                          </a:solidFill>
                          <a:latin typeface="UTM Avo" panose="02040603050506020204" pitchFamily="18" charset="0"/>
                        </a:rPr>
                        <a:t>Đường đi</a:t>
                      </a:r>
                      <a:r>
                        <a:rPr lang="vi-VN" sz="2800" baseline="0">
                          <a:solidFill>
                            <a:srgbClr val="002060"/>
                          </a:solidFill>
                          <a:latin typeface="UTM Avo" panose="02040603050506020204" pitchFamily="18" charset="0"/>
                        </a:rPr>
                        <a:t> Sa Pa</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750658290"/>
                  </a:ext>
                </a:extLst>
              </a:tr>
              <a:tr h="1323832">
                <a:tc>
                  <a:txBody>
                    <a:bodyPr/>
                    <a:lstStyle/>
                    <a:p>
                      <a:pPr algn="ctr"/>
                      <a:r>
                        <a:rPr lang="vi-VN" sz="2800">
                          <a:solidFill>
                            <a:srgbClr val="002060"/>
                          </a:solidFill>
                          <a:latin typeface="UTM Avo" panose="02040603050506020204" pitchFamily="18" charset="0"/>
                        </a:rPr>
                        <a:t>Trăng</a:t>
                      </a:r>
                      <a:r>
                        <a:rPr lang="vi-VN" sz="2800" baseline="0">
                          <a:solidFill>
                            <a:srgbClr val="002060"/>
                          </a:solidFill>
                          <a:latin typeface="UTM Avo" panose="02040603050506020204" pitchFamily="18" charset="0"/>
                        </a:rPr>
                        <a:t> ơi...từ đâu đến?</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43355771"/>
                  </a:ext>
                </a:extLst>
              </a:tr>
              <a:tr h="2429302">
                <a:tc>
                  <a:txBody>
                    <a:bodyPr/>
                    <a:lstStyle/>
                    <a:p>
                      <a:pPr algn="ctr"/>
                      <a:r>
                        <a:rPr lang="vi-VN" sz="2800">
                          <a:solidFill>
                            <a:srgbClr val="002060"/>
                          </a:solidFill>
                          <a:latin typeface="UTM Avo" panose="02040603050506020204" pitchFamily="18" charset="0"/>
                        </a:rPr>
                        <a:t>Hơn</a:t>
                      </a:r>
                      <a:r>
                        <a:rPr lang="vi-VN" sz="2800" baseline="0">
                          <a:solidFill>
                            <a:srgbClr val="002060"/>
                          </a:solidFill>
                          <a:latin typeface="UTM Avo" panose="02040603050506020204" pitchFamily="18" charset="0"/>
                        </a:rPr>
                        <a:t> một nghìn ngày vòng quanh trái đất</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847941380"/>
                  </a:ext>
                </a:extLst>
              </a:tr>
            </a:tbl>
          </a:graphicData>
        </a:graphic>
      </p:graphicFrame>
      <p:sp>
        <p:nvSpPr>
          <p:cNvPr id="5" name="TextBox 4"/>
          <p:cNvSpPr txBox="1"/>
          <p:nvPr/>
        </p:nvSpPr>
        <p:spPr>
          <a:xfrm>
            <a:off x="3098042" y="1787853"/>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Nguyễn Phan Hách</a:t>
            </a:r>
            <a:endParaRPr lang="en-US" sz="2800">
              <a:solidFill>
                <a:schemeClr val="accent4">
                  <a:lumMod val="50000"/>
                </a:schemeClr>
              </a:solidFill>
              <a:latin typeface="UTM Avo" panose="02040603050506020204" pitchFamily="18" charset="0"/>
            </a:endParaRPr>
          </a:p>
        </p:txBody>
      </p:sp>
      <p:sp>
        <p:nvSpPr>
          <p:cNvPr id="6" name="TextBox 5"/>
          <p:cNvSpPr txBox="1"/>
          <p:nvPr/>
        </p:nvSpPr>
        <p:spPr>
          <a:xfrm>
            <a:off x="3098041" y="3196619"/>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Trần Đăng Khoa</a:t>
            </a:r>
            <a:endParaRPr lang="en-US" sz="2800">
              <a:solidFill>
                <a:schemeClr val="accent4">
                  <a:lumMod val="50000"/>
                </a:schemeClr>
              </a:solidFill>
              <a:latin typeface="UTM Avo" panose="02040603050506020204" pitchFamily="18" charset="0"/>
            </a:endParaRPr>
          </a:p>
        </p:txBody>
      </p:sp>
      <p:sp>
        <p:nvSpPr>
          <p:cNvPr id="7" name="TextBox 6"/>
          <p:cNvSpPr txBox="1"/>
          <p:nvPr/>
        </p:nvSpPr>
        <p:spPr>
          <a:xfrm>
            <a:off x="3084392" y="4778242"/>
            <a:ext cx="2333767" cy="1384995"/>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Trần Diệu Tấn &amp; Đỗ Thái</a:t>
            </a:r>
            <a:endParaRPr lang="en-US" sz="2800">
              <a:solidFill>
                <a:schemeClr val="accent4">
                  <a:lumMod val="50000"/>
                </a:schemeClr>
              </a:solidFill>
              <a:latin typeface="UTM Avo" panose="02040603050506020204" pitchFamily="18" charset="0"/>
            </a:endParaRP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9" name="TextBox 8"/>
          <p:cNvSpPr txBox="1"/>
          <p:nvPr/>
        </p:nvSpPr>
        <p:spPr>
          <a:xfrm>
            <a:off x="5245290" y="4902718"/>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0" name="TextBox 9"/>
          <p:cNvSpPr txBox="1"/>
          <p:nvPr/>
        </p:nvSpPr>
        <p:spPr>
          <a:xfrm>
            <a:off x="5243014" y="3354842"/>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Thơ</a:t>
            </a:r>
            <a:endParaRPr lang="en-US" sz="2800">
              <a:solidFill>
                <a:schemeClr val="accent2">
                  <a:lumMod val="75000"/>
                </a:schemeClr>
              </a:solidFill>
              <a:latin typeface="UTM Avo" panose="02040603050506020204" pitchFamily="18" charset="0"/>
            </a:endParaRPr>
          </a:p>
        </p:txBody>
      </p:sp>
      <p:sp>
        <p:nvSpPr>
          <p:cNvPr id="11" name="TextBox 10"/>
          <p:cNvSpPr txBox="1"/>
          <p:nvPr/>
        </p:nvSpPr>
        <p:spPr>
          <a:xfrm>
            <a:off x="7576781" y="1616391"/>
            <a:ext cx="3996519" cy="1384995"/>
          </a:xfrm>
          <a:prstGeom prst="rect">
            <a:avLst/>
          </a:prstGeom>
          <a:noFill/>
        </p:spPr>
        <p:txBody>
          <a:bodyPr wrap="square" rtlCol="0">
            <a:spAutoFit/>
          </a:bodyPr>
          <a:lstStyle/>
          <a:p>
            <a:pPr lvl="0" fontAlgn="base">
              <a:spcBef>
                <a:spcPct val="20000"/>
              </a:spcBef>
              <a:spcAft>
                <a:spcPct val="0"/>
              </a:spcAft>
            </a:pPr>
            <a:r>
              <a:rPr lang="en-US" sz="2800">
                <a:latin typeface="Times New Roman" pitchFamily="18" charset="0"/>
                <a:cs typeface="Times New Roman" pitchFamily="18" charset="0"/>
              </a:rPr>
              <a:t>Ca ngợi cảnh đẹp Sa Pa, thể hiện tình cảm yêu mến cảnh đẹp đất nước.</a:t>
            </a:r>
            <a:endParaRPr kumimoji="0" lang="vi-VN"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3" name="TextBox 12"/>
          <p:cNvSpPr txBox="1"/>
          <p:nvPr/>
        </p:nvSpPr>
        <p:spPr>
          <a:xfrm>
            <a:off x="7645018" y="2887438"/>
            <a:ext cx="3819098" cy="1384995"/>
          </a:xfrm>
          <a:prstGeom prst="rect">
            <a:avLst/>
          </a:prstGeom>
          <a:noFill/>
        </p:spPr>
        <p:txBody>
          <a:bodyPr wrap="square" rtlCol="0">
            <a:spAutoFit/>
          </a:bodyPr>
          <a:lstStyle/>
          <a:p>
            <a:pPr>
              <a:spcBef>
                <a:spcPct val="50000"/>
              </a:spcBef>
            </a:pPr>
            <a:r>
              <a:rPr lang="vi-VN" sz="2800">
                <a:latin typeface="Times New Roman" pitchFamily="18" charset="0"/>
                <a:cs typeface="Times New Roman" pitchFamily="18" charset="0"/>
              </a:rPr>
              <a:t>Tình</a:t>
            </a:r>
            <a:r>
              <a:rPr lang="en-US" sz="2800">
                <a:latin typeface="Times New Roman" pitchFamily="18" charset="0"/>
                <a:cs typeface="Times New Roman" pitchFamily="18" charset="0"/>
              </a:rPr>
              <a:t> cảm</a:t>
            </a:r>
            <a:r>
              <a:rPr lang="vi-VN" sz="2800">
                <a:latin typeface="Times New Roman" pitchFamily="18" charset="0"/>
                <a:cs typeface="Times New Roman" pitchFamily="18" charset="0"/>
              </a:rPr>
              <a:t> yêu mến,</a:t>
            </a:r>
            <a:r>
              <a:rPr lang="en-US" sz="2800">
                <a:latin typeface="Times New Roman" pitchFamily="18" charset="0"/>
                <a:cs typeface="Times New Roman" pitchFamily="18" charset="0"/>
              </a:rPr>
              <a:t> gắn bó</a:t>
            </a:r>
            <a:r>
              <a:rPr lang="vi-VN" sz="2800">
                <a:latin typeface="Times New Roman" pitchFamily="18" charset="0"/>
                <a:cs typeface="Times New Roman" pitchFamily="18" charset="0"/>
              </a:rPr>
              <a:t> của nhà thơ</a:t>
            </a:r>
            <a:r>
              <a:rPr lang="en-US" sz="2800">
                <a:latin typeface="Times New Roman" pitchFamily="18" charset="0"/>
                <a:cs typeface="Times New Roman" pitchFamily="18" charset="0"/>
              </a:rPr>
              <a:t> với</a:t>
            </a:r>
            <a:r>
              <a:rPr lang="vi-VN" sz="2800">
                <a:latin typeface="Times New Roman" pitchFamily="18" charset="0"/>
                <a:cs typeface="Times New Roman" pitchFamily="18" charset="0"/>
              </a:rPr>
              <a:t> trăng và thiên nhiên</a:t>
            </a:r>
            <a:r>
              <a:rPr lang="en-US" sz="2800">
                <a:latin typeface="Times New Roman" pitchFamily="18" charset="0"/>
                <a:cs typeface="Times New Roman" pitchFamily="18" charset="0"/>
              </a:rPr>
              <a:t> đất nước.</a:t>
            </a:r>
            <a:endParaRPr lang="en-US" altLang="en-US" sz="2800" b="1">
              <a:solidFill>
                <a:srgbClr val="FF3300"/>
              </a:solidFill>
              <a:latin typeface="Times New Roman" pitchFamily="18" charset="0"/>
              <a:cs typeface="Times New Roman" pitchFamily="18" charset="0"/>
            </a:endParaRPr>
          </a:p>
        </p:txBody>
      </p:sp>
      <p:sp>
        <p:nvSpPr>
          <p:cNvPr id="15" name="Rectangle 14"/>
          <p:cNvSpPr/>
          <p:nvPr/>
        </p:nvSpPr>
        <p:spPr>
          <a:xfrm>
            <a:off x="7551757" y="4221011"/>
            <a:ext cx="4021543" cy="2492990"/>
          </a:xfrm>
          <a:prstGeom prst="rect">
            <a:avLst/>
          </a:prstGeom>
        </p:spPr>
        <p:txBody>
          <a:bodyPr wrap="square">
            <a:spAutoFit/>
          </a:bodyPr>
          <a:lstStyle/>
          <a:p>
            <a:pPr algn="just">
              <a:spcBef>
                <a:spcPct val="50000"/>
              </a:spcBef>
            </a:pPr>
            <a:r>
              <a:rPr lang="en-US" altLang="en-US" sz="2400">
                <a:latin typeface="Times New Roman" panose="02020603050405020304" pitchFamily="18" charset="0"/>
                <a:cs typeface="Times New Roman" panose="02020603050405020304" pitchFamily="18" charset="0"/>
              </a:rPr>
              <a:t> </a:t>
            </a:r>
            <a:r>
              <a:rPr lang="en-US" sz="2600">
                <a:latin typeface="Times New Roman" pitchFamily="18" charset="0"/>
                <a:cs typeface="Times New Roman" pitchFamily="18" charset="0"/>
              </a:rPr>
              <a:t>Ma-gien-lăng cùng đoàn thủy thủ trong chuyến thám hiểm hơn một nghìn ngày đã khẳng định trái đất hình cầu, phát hiện Thái Bình Dương và nhiều vùng đất mới.</a:t>
            </a:r>
            <a:endParaRPr lang="en-US" altLang="en-US" sz="2600" b="1">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1501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00B0F0"/>
                </a:solidFill>
              </a:rPr>
              <a:t>Chủ điểm: Khám phá thế giới</a:t>
            </a:r>
            <a:endParaRPr lang="en-US" sz="3600" b="1">
              <a:solidFill>
                <a:srgbClr val="00B0F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23493272"/>
              </p:ext>
            </p:extLst>
          </p:nvPr>
        </p:nvGraphicFramePr>
        <p:xfrm>
          <a:off x="436728" y="910733"/>
          <a:ext cx="11136572" cy="5381823"/>
        </p:xfrm>
        <a:graphic>
          <a:graphicData uri="http://schemas.openxmlformats.org/drawingml/2006/table">
            <a:tbl>
              <a:tblPr firstRow="1" bandRow="1">
                <a:tableStyleId>{16D9F66E-5EB9-4882-86FB-DCBF35E3C3E4}</a:tableStyleId>
              </a:tblPr>
              <a:tblGrid>
                <a:gridCol w="2511188">
                  <a:extLst>
                    <a:ext uri="{9D8B030D-6E8A-4147-A177-3AD203B41FA5}">
                      <a16:colId xmlns:a16="http://schemas.microsoft.com/office/drawing/2014/main" xmlns="" val="3441064434"/>
                    </a:ext>
                  </a:extLst>
                </a:gridCol>
                <a:gridCol w="2388359">
                  <a:extLst>
                    <a:ext uri="{9D8B030D-6E8A-4147-A177-3AD203B41FA5}">
                      <a16:colId xmlns:a16="http://schemas.microsoft.com/office/drawing/2014/main" xmlns="" val="836778927"/>
                    </a:ext>
                  </a:extLst>
                </a:gridCol>
                <a:gridCol w="2238232">
                  <a:extLst>
                    <a:ext uri="{9D8B030D-6E8A-4147-A177-3AD203B41FA5}">
                      <a16:colId xmlns:a16="http://schemas.microsoft.com/office/drawing/2014/main" xmlns="" val="3036787818"/>
                    </a:ext>
                  </a:extLst>
                </a:gridCol>
                <a:gridCol w="3998793">
                  <a:extLst>
                    <a:ext uri="{9D8B030D-6E8A-4147-A177-3AD203B41FA5}">
                      <a16:colId xmlns:a16="http://schemas.microsoft.com/office/drawing/2014/main" xmlns="" val="1251476381"/>
                    </a:ext>
                  </a:extLst>
                </a:gridCol>
              </a:tblGrid>
              <a:tr h="624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xmlns="" val="818847608"/>
                  </a:ext>
                </a:extLst>
              </a:tr>
              <a:tr h="1931145">
                <a:tc>
                  <a:txBody>
                    <a:bodyPr/>
                    <a:lstStyle/>
                    <a:p>
                      <a:pPr algn="ctr"/>
                      <a:r>
                        <a:rPr lang="vi-VN" sz="2800">
                          <a:solidFill>
                            <a:srgbClr val="002060"/>
                          </a:solidFill>
                          <a:latin typeface="UTM Avo" panose="02040603050506020204" pitchFamily="18" charset="0"/>
                        </a:rPr>
                        <a:t>Dòng</a:t>
                      </a:r>
                      <a:r>
                        <a:rPr lang="vi-VN" sz="2800" baseline="0">
                          <a:solidFill>
                            <a:srgbClr val="002060"/>
                          </a:solidFill>
                          <a:latin typeface="UTM Avo" panose="02040603050506020204" pitchFamily="18" charset="0"/>
                        </a:rPr>
                        <a:t> sông mặc áo</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750658290"/>
                  </a:ext>
                </a:extLst>
              </a:tr>
              <a:tr h="1296537">
                <a:tc>
                  <a:txBody>
                    <a:bodyPr/>
                    <a:lstStyle/>
                    <a:p>
                      <a:pPr algn="ctr"/>
                      <a:r>
                        <a:rPr lang="vi-VN" sz="2800">
                          <a:solidFill>
                            <a:srgbClr val="002060"/>
                          </a:solidFill>
                          <a:latin typeface="UTM Avo" panose="02040603050506020204" pitchFamily="18" charset="0"/>
                        </a:rPr>
                        <a:t>Ăng</a:t>
                      </a:r>
                      <a:r>
                        <a:rPr lang="vi-VN" sz="2800" baseline="0">
                          <a:solidFill>
                            <a:srgbClr val="002060"/>
                          </a:solidFill>
                          <a:latin typeface="UTM Avo" panose="02040603050506020204" pitchFamily="18" charset="0"/>
                        </a:rPr>
                        <a:t> – co Vát</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43355771"/>
                  </a:ext>
                </a:extLst>
              </a:tr>
              <a:tr h="1529488">
                <a:tc>
                  <a:txBody>
                    <a:bodyPr/>
                    <a:lstStyle/>
                    <a:p>
                      <a:pPr algn="ctr"/>
                      <a:r>
                        <a:rPr lang="vi-VN" sz="2800">
                          <a:solidFill>
                            <a:srgbClr val="002060"/>
                          </a:solidFill>
                          <a:latin typeface="UTM Avo" panose="02040603050506020204" pitchFamily="18" charset="0"/>
                        </a:rPr>
                        <a:t>Con chuồn</a:t>
                      </a:r>
                      <a:r>
                        <a:rPr lang="vi-VN" sz="2800" baseline="0">
                          <a:solidFill>
                            <a:srgbClr val="002060"/>
                          </a:solidFill>
                          <a:latin typeface="UTM Avo" panose="02040603050506020204" pitchFamily="18" charset="0"/>
                        </a:rPr>
                        <a:t> chuồn nước</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847941380"/>
                  </a:ext>
                </a:extLst>
              </a:tr>
            </a:tbl>
          </a:graphicData>
        </a:graphic>
      </p:graphicFrame>
      <p:sp>
        <p:nvSpPr>
          <p:cNvPr id="5" name="TextBox 4"/>
          <p:cNvSpPr txBox="1"/>
          <p:nvPr/>
        </p:nvSpPr>
        <p:spPr>
          <a:xfrm>
            <a:off x="3007051" y="1933318"/>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Nguyễn Trọng Tạo</a:t>
            </a:r>
            <a:endParaRPr lang="en-US" sz="2800">
              <a:solidFill>
                <a:schemeClr val="accent4">
                  <a:lumMod val="50000"/>
                </a:schemeClr>
              </a:solidFill>
              <a:latin typeface="UTM Avo" panose="02040603050506020204" pitchFamily="18" charset="0"/>
            </a:endParaRPr>
          </a:p>
        </p:txBody>
      </p:sp>
      <p:sp>
        <p:nvSpPr>
          <p:cNvPr id="6" name="TextBox 5"/>
          <p:cNvSpPr txBox="1"/>
          <p:nvPr/>
        </p:nvSpPr>
        <p:spPr>
          <a:xfrm>
            <a:off x="2979764" y="3396372"/>
            <a:ext cx="2334902" cy="1384995"/>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Sách Những kì quan thế giới</a:t>
            </a:r>
            <a:endParaRPr lang="en-US" sz="2800">
              <a:solidFill>
                <a:schemeClr val="accent4">
                  <a:lumMod val="50000"/>
                </a:schemeClr>
              </a:solidFill>
              <a:latin typeface="UTM Avo" panose="02040603050506020204" pitchFamily="18" charset="0"/>
            </a:endParaRPr>
          </a:p>
        </p:txBody>
      </p:sp>
      <p:sp>
        <p:nvSpPr>
          <p:cNvPr id="7" name="TextBox 6"/>
          <p:cNvSpPr txBox="1"/>
          <p:nvPr/>
        </p:nvSpPr>
        <p:spPr>
          <a:xfrm>
            <a:off x="2980899" y="4940955"/>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Nguyễn Thế Hội</a:t>
            </a:r>
            <a:endParaRPr lang="en-US" sz="2800">
              <a:solidFill>
                <a:schemeClr val="accent4">
                  <a:lumMod val="50000"/>
                </a:schemeClr>
              </a:solidFill>
              <a:latin typeface="UTM Avo" panose="02040603050506020204" pitchFamily="18" charset="0"/>
            </a:endParaRP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Thơ</a:t>
            </a:r>
            <a:endParaRPr lang="en-US" sz="2800">
              <a:solidFill>
                <a:schemeClr val="accent2">
                  <a:lumMod val="75000"/>
                </a:schemeClr>
              </a:solidFill>
              <a:latin typeface="UTM Avo" panose="02040603050506020204" pitchFamily="18" charset="0"/>
            </a:endParaRPr>
          </a:p>
        </p:txBody>
      </p:sp>
      <p:sp>
        <p:nvSpPr>
          <p:cNvPr id="9" name="TextBox 8"/>
          <p:cNvSpPr txBox="1"/>
          <p:nvPr/>
        </p:nvSpPr>
        <p:spPr>
          <a:xfrm>
            <a:off x="5204339" y="5124745"/>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0" name="TextBox 9"/>
          <p:cNvSpPr txBox="1"/>
          <p:nvPr/>
        </p:nvSpPr>
        <p:spPr>
          <a:xfrm>
            <a:off x="5340818" y="3738295"/>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1" name="TextBox 10"/>
          <p:cNvSpPr txBox="1"/>
          <p:nvPr/>
        </p:nvSpPr>
        <p:spPr>
          <a:xfrm>
            <a:off x="7626823" y="1483551"/>
            <a:ext cx="3946478" cy="1895968"/>
          </a:xfrm>
          <a:prstGeom prst="rect">
            <a:avLst/>
          </a:prstGeom>
          <a:noFill/>
        </p:spPr>
        <p:txBody>
          <a:bodyPr wrap="square" rtlCol="0">
            <a:spAutoFit/>
          </a:bodyPr>
          <a:lstStyle/>
          <a:p>
            <a:pPr algn="just">
              <a:lnSpc>
                <a:spcPct val="115000"/>
              </a:lnSpc>
              <a:spcAft>
                <a:spcPts val="1870"/>
              </a:spcAft>
            </a:pPr>
            <a:r>
              <a:rPr lang="en-US" sz="2600">
                <a:solidFill>
                  <a:srgbClr val="313131"/>
                </a:solidFill>
                <a:latin typeface="Times New Roman" pitchFamily="18" charset="0"/>
                <a:ea typeface="Times New Roman"/>
                <a:cs typeface="Times New Roman" pitchFamily="18" charset="0"/>
              </a:rPr>
              <a:t>Dòng sông duyên dáng luôn đổi màu - sáng, trưa, chiều, tối - như mỗi lúc lại khoác lên mình một chiếc ảo mới.</a:t>
            </a:r>
            <a:endParaRPr lang="en-US" sz="2600">
              <a:latin typeface="Times New Roman" pitchFamily="18" charset="0"/>
              <a:ea typeface="Calibri"/>
              <a:cs typeface="Times New Roman" pitchFamily="18" charset="0"/>
            </a:endParaRPr>
          </a:p>
        </p:txBody>
      </p:sp>
      <p:sp>
        <p:nvSpPr>
          <p:cNvPr id="13" name="TextBox 12"/>
          <p:cNvSpPr txBox="1"/>
          <p:nvPr/>
        </p:nvSpPr>
        <p:spPr>
          <a:xfrm>
            <a:off x="7601803" y="3496063"/>
            <a:ext cx="3996518" cy="1012585"/>
          </a:xfrm>
          <a:prstGeom prst="rect">
            <a:avLst/>
          </a:prstGeom>
          <a:noFill/>
        </p:spPr>
        <p:txBody>
          <a:bodyPr wrap="square" rtlCol="0">
            <a:spAutoFit/>
          </a:bodyPr>
          <a:lstStyle/>
          <a:p>
            <a:pPr>
              <a:lnSpc>
                <a:spcPct val="115000"/>
              </a:lnSpc>
              <a:spcAft>
                <a:spcPts val="1870"/>
              </a:spcAft>
            </a:pPr>
            <a:r>
              <a:rPr lang="en-US" sz="2600">
                <a:solidFill>
                  <a:srgbClr val="313131"/>
                </a:solidFill>
                <a:latin typeface="Times New Roman" pitchFamily="18" charset="0"/>
                <a:ea typeface="Times New Roman"/>
                <a:cs typeface="Times New Roman" pitchFamily="18" charset="0"/>
              </a:rPr>
              <a:t>Ca ngợi vẻ đẹp của khu đền Ăng-co-vát, Cam-pu-chia</a:t>
            </a:r>
            <a:endParaRPr lang="en-US" sz="2600">
              <a:latin typeface="Times New Roman" pitchFamily="18" charset="0"/>
              <a:ea typeface="Calibri"/>
              <a:cs typeface="Times New Roman" pitchFamily="18" charset="0"/>
            </a:endParaRPr>
          </a:p>
        </p:txBody>
      </p:sp>
      <p:sp>
        <p:nvSpPr>
          <p:cNvPr id="15" name="Rectangle 14"/>
          <p:cNvSpPr/>
          <p:nvPr/>
        </p:nvSpPr>
        <p:spPr>
          <a:xfrm>
            <a:off x="7538107" y="4827689"/>
            <a:ext cx="4021543" cy="1435842"/>
          </a:xfrm>
          <a:prstGeom prst="rect">
            <a:avLst/>
          </a:prstGeom>
        </p:spPr>
        <p:txBody>
          <a:bodyPr wrap="square">
            <a:spAutoFit/>
          </a:bodyPr>
          <a:lstStyle/>
          <a:p>
            <a:pPr>
              <a:lnSpc>
                <a:spcPct val="115000"/>
              </a:lnSpc>
              <a:spcAft>
                <a:spcPts val="1870"/>
              </a:spcAft>
            </a:pPr>
            <a:r>
              <a:rPr lang="en-US" altLang="en-US" sz="2600">
                <a:latin typeface="Times New Roman" panose="02020603050405020304" pitchFamily="18" charset="0"/>
                <a:cs typeface="Times New Roman" panose="02020603050405020304" pitchFamily="18" charset="0"/>
              </a:rPr>
              <a:t> </a:t>
            </a:r>
            <a:r>
              <a:rPr lang="en-US" sz="2600">
                <a:solidFill>
                  <a:srgbClr val="313131"/>
                </a:solidFill>
                <a:latin typeface="Times New Roman" pitchFamily="18" charset="0"/>
                <a:ea typeface="Times New Roman"/>
                <a:cs typeface="Times New Roman" pitchFamily="18" charset="0"/>
              </a:rPr>
              <a:t>Miêu tả vẻ đẹp của con chuồn chuồn nước, thể hiện tình yêu đối với quê hương</a:t>
            </a:r>
            <a:endParaRPr lang="en-US" sz="260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1602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FF5050"/>
                </a:solidFill>
              </a:rPr>
              <a:t>Chủ điểm: </a:t>
            </a:r>
            <a:r>
              <a:rPr lang="en-US" sz="3600" b="1">
                <a:solidFill>
                  <a:srgbClr val="FF5050"/>
                </a:solidFill>
              </a:rPr>
              <a:t>Tình yêu cuộc sống</a:t>
            </a:r>
            <a:endParaRPr lang="en-US" sz="3600" b="1">
              <a:solidFill>
                <a:srgbClr val="FF505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6933387"/>
              </p:ext>
            </p:extLst>
          </p:nvPr>
        </p:nvGraphicFramePr>
        <p:xfrm>
          <a:off x="436728" y="910733"/>
          <a:ext cx="11136572" cy="5973393"/>
        </p:xfrm>
        <a:graphic>
          <a:graphicData uri="http://schemas.openxmlformats.org/drawingml/2006/table">
            <a:tbl>
              <a:tblPr firstRow="1" bandRow="1">
                <a:tableStyleId>{16D9F66E-5EB9-4882-86FB-DCBF35E3C3E4}</a:tableStyleId>
              </a:tblPr>
              <a:tblGrid>
                <a:gridCol w="2511188">
                  <a:extLst>
                    <a:ext uri="{9D8B030D-6E8A-4147-A177-3AD203B41FA5}">
                      <a16:colId xmlns:a16="http://schemas.microsoft.com/office/drawing/2014/main" xmlns="" val="3441064434"/>
                    </a:ext>
                  </a:extLst>
                </a:gridCol>
                <a:gridCol w="2388359">
                  <a:extLst>
                    <a:ext uri="{9D8B030D-6E8A-4147-A177-3AD203B41FA5}">
                      <a16:colId xmlns:a16="http://schemas.microsoft.com/office/drawing/2014/main" xmlns="" val="836778927"/>
                    </a:ext>
                  </a:extLst>
                </a:gridCol>
                <a:gridCol w="2238232">
                  <a:extLst>
                    <a:ext uri="{9D8B030D-6E8A-4147-A177-3AD203B41FA5}">
                      <a16:colId xmlns:a16="http://schemas.microsoft.com/office/drawing/2014/main" xmlns="" val="3036787818"/>
                    </a:ext>
                  </a:extLst>
                </a:gridCol>
                <a:gridCol w="3998793">
                  <a:extLst>
                    <a:ext uri="{9D8B030D-6E8A-4147-A177-3AD203B41FA5}">
                      <a16:colId xmlns:a16="http://schemas.microsoft.com/office/drawing/2014/main" xmlns="" val="1251476381"/>
                    </a:ext>
                  </a:extLst>
                </a:gridCol>
              </a:tblGrid>
              <a:tr h="624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xmlns="" val="818847608"/>
                  </a:ext>
                </a:extLst>
              </a:tr>
              <a:tr h="1403757">
                <a:tc>
                  <a:txBody>
                    <a:bodyPr/>
                    <a:lstStyle/>
                    <a:p>
                      <a:pPr algn="ctr"/>
                      <a:r>
                        <a:rPr lang="en-US" sz="2800">
                          <a:solidFill>
                            <a:srgbClr val="002060"/>
                          </a:solidFill>
                          <a:latin typeface="UTM Avo" panose="02040603050506020204" pitchFamily="18" charset="0"/>
                        </a:rPr>
                        <a:t>Vương</a:t>
                      </a:r>
                      <a:r>
                        <a:rPr lang="en-US" sz="2800" baseline="0">
                          <a:solidFill>
                            <a:srgbClr val="002060"/>
                          </a:solidFill>
                          <a:latin typeface="UTM Avo" panose="02040603050506020204" pitchFamily="18" charset="0"/>
                        </a:rPr>
                        <a:t> quốc vắng nụ cười</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750658290"/>
                  </a:ext>
                </a:extLst>
              </a:tr>
              <a:tr h="1188720">
                <a:tc>
                  <a:txBody>
                    <a:bodyPr/>
                    <a:lstStyle/>
                    <a:p>
                      <a:pPr algn="ctr"/>
                      <a:r>
                        <a:rPr lang="en-US" sz="2800">
                          <a:solidFill>
                            <a:srgbClr val="002060"/>
                          </a:solidFill>
                          <a:latin typeface="UTM Avo" panose="02040603050506020204" pitchFamily="18" charset="0"/>
                        </a:rPr>
                        <a:t>Ngắm</a:t>
                      </a:r>
                      <a:r>
                        <a:rPr lang="en-US" sz="2800" baseline="0">
                          <a:solidFill>
                            <a:srgbClr val="002060"/>
                          </a:solidFill>
                          <a:latin typeface="UTM Avo" panose="02040603050506020204" pitchFamily="18" charset="0"/>
                        </a:rPr>
                        <a:t> trăng – Không đề</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43355771"/>
                  </a:ext>
                </a:extLst>
              </a:tr>
              <a:tr h="2756263">
                <a:tc>
                  <a:txBody>
                    <a:bodyPr/>
                    <a:lstStyle/>
                    <a:p>
                      <a:pPr algn="ctr"/>
                      <a:r>
                        <a:rPr lang="en-US" sz="2800">
                          <a:solidFill>
                            <a:srgbClr val="002060"/>
                          </a:solidFill>
                          <a:latin typeface="UTM Avo" panose="02040603050506020204" pitchFamily="18" charset="0"/>
                        </a:rPr>
                        <a:t>Con chim chiền</a:t>
                      </a:r>
                      <a:r>
                        <a:rPr lang="en-US" sz="2800" baseline="0">
                          <a:solidFill>
                            <a:srgbClr val="002060"/>
                          </a:solidFill>
                          <a:latin typeface="UTM Avo" panose="02040603050506020204" pitchFamily="18" charset="0"/>
                        </a:rPr>
                        <a:t> chiện</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847941380"/>
                  </a:ext>
                </a:extLst>
              </a:tr>
            </a:tbl>
          </a:graphicData>
        </a:graphic>
      </p:graphicFrame>
      <p:sp>
        <p:nvSpPr>
          <p:cNvPr id="5" name="TextBox 4"/>
          <p:cNvSpPr txBox="1"/>
          <p:nvPr/>
        </p:nvSpPr>
        <p:spPr>
          <a:xfrm>
            <a:off x="3007051" y="1933318"/>
            <a:ext cx="2333767" cy="954107"/>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Trần Đức Tiến</a:t>
            </a:r>
          </a:p>
        </p:txBody>
      </p:sp>
      <p:sp>
        <p:nvSpPr>
          <p:cNvPr id="6" name="TextBox 5"/>
          <p:cNvSpPr txBox="1"/>
          <p:nvPr/>
        </p:nvSpPr>
        <p:spPr>
          <a:xfrm>
            <a:off x="2997636" y="3234009"/>
            <a:ext cx="2334902" cy="523220"/>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Hồ Chí Minh</a:t>
            </a:r>
          </a:p>
        </p:txBody>
      </p:sp>
      <p:sp>
        <p:nvSpPr>
          <p:cNvPr id="7" name="TextBox 6"/>
          <p:cNvSpPr txBox="1"/>
          <p:nvPr/>
        </p:nvSpPr>
        <p:spPr>
          <a:xfrm>
            <a:off x="2909248" y="5059067"/>
            <a:ext cx="2333767" cy="523220"/>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Huy Cận</a:t>
            </a: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Văn xuôi</a:t>
            </a:r>
          </a:p>
        </p:txBody>
      </p:sp>
      <p:sp>
        <p:nvSpPr>
          <p:cNvPr id="9" name="TextBox 8"/>
          <p:cNvSpPr txBox="1"/>
          <p:nvPr/>
        </p:nvSpPr>
        <p:spPr>
          <a:xfrm>
            <a:off x="5138932" y="5116742"/>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Thơ</a:t>
            </a:r>
          </a:p>
        </p:txBody>
      </p:sp>
      <p:sp>
        <p:nvSpPr>
          <p:cNvPr id="10" name="TextBox 9"/>
          <p:cNvSpPr txBox="1"/>
          <p:nvPr/>
        </p:nvSpPr>
        <p:spPr>
          <a:xfrm>
            <a:off x="5239128" y="3349358"/>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Thơ</a:t>
            </a:r>
          </a:p>
        </p:txBody>
      </p:sp>
      <p:sp>
        <p:nvSpPr>
          <p:cNvPr id="11" name="TextBox 10"/>
          <p:cNvSpPr txBox="1"/>
          <p:nvPr/>
        </p:nvSpPr>
        <p:spPr>
          <a:xfrm>
            <a:off x="7626823" y="1483551"/>
            <a:ext cx="3946478" cy="1472711"/>
          </a:xfrm>
          <a:prstGeom prst="rect">
            <a:avLst/>
          </a:prstGeom>
          <a:noFill/>
        </p:spPr>
        <p:txBody>
          <a:bodyPr wrap="square" rtlCol="0">
            <a:spAutoFit/>
          </a:bodyPr>
          <a:lstStyle/>
          <a:p>
            <a:pPr algn="just">
              <a:lnSpc>
                <a:spcPct val="115000"/>
              </a:lnSpc>
              <a:spcAft>
                <a:spcPts val="1870"/>
              </a:spcAft>
            </a:pPr>
            <a:r>
              <a:rPr lang="en-US" sz="2600">
                <a:solidFill>
                  <a:srgbClr val="313131"/>
                </a:solidFill>
                <a:latin typeface="Times New Roman" pitchFamily="18" charset="0"/>
                <a:ea typeface="Times New Roman"/>
                <a:cs typeface="Times New Roman" pitchFamily="18" charset="0"/>
              </a:rPr>
              <a:t>Cuộc sống sẽ tẻ nhạt, buồn chán nếu không có tiếng cười.</a:t>
            </a:r>
            <a:endParaRPr lang="en-US" sz="2600">
              <a:latin typeface="Times New Roman" pitchFamily="18" charset="0"/>
              <a:ea typeface="Calibri"/>
              <a:cs typeface="Times New Roman" pitchFamily="18" charset="0"/>
            </a:endParaRPr>
          </a:p>
        </p:txBody>
      </p:sp>
      <p:sp>
        <p:nvSpPr>
          <p:cNvPr id="13" name="TextBox 12"/>
          <p:cNvSpPr txBox="1"/>
          <p:nvPr/>
        </p:nvSpPr>
        <p:spPr>
          <a:xfrm>
            <a:off x="7624937" y="2923822"/>
            <a:ext cx="3996518" cy="1292662"/>
          </a:xfrm>
          <a:prstGeom prst="rect">
            <a:avLst/>
          </a:prstGeom>
          <a:noFill/>
        </p:spPr>
        <p:txBody>
          <a:bodyPr wrap="square" rtlCol="0">
            <a:spAutoFit/>
          </a:bodyPr>
          <a:lstStyle/>
          <a:p>
            <a:pPr>
              <a:spcBef>
                <a:spcPct val="50000"/>
              </a:spcBef>
            </a:pPr>
            <a:r>
              <a:rPr lang="en-US" sz="2600">
                <a:latin typeface="Times New Roman" pitchFamily="18" charset="0"/>
                <a:cs typeface="Times New Roman" pitchFamily="18" charset="0"/>
              </a:rPr>
              <a:t>Bài thơ thể hiện tinh thần lạc quan, yêu đời của Bác Hồ.</a:t>
            </a:r>
            <a:endParaRPr lang="en-US" altLang="en-US" sz="2600" b="1">
              <a:solidFill>
                <a:srgbClr val="FF3300"/>
              </a:solidFill>
              <a:latin typeface="Times New Roman" pitchFamily="18" charset="0"/>
              <a:cs typeface="Times New Roman" pitchFamily="18" charset="0"/>
            </a:endParaRPr>
          </a:p>
        </p:txBody>
      </p:sp>
      <p:sp>
        <p:nvSpPr>
          <p:cNvPr id="15" name="Rectangle 14"/>
          <p:cNvSpPr/>
          <p:nvPr/>
        </p:nvSpPr>
        <p:spPr>
          <a:xfrm>
            <a:off x="7520854" y="4086258"/>
            <a:ext cx="4021543" cy="2816220"/>
          </a:xfrm>
          <a:prstGeom prst="rect">
            <a:avLst/>
          </a:prstGeom>
        </p:spPr>
        <p:txBody>
          <a:bodyPr wrap="square">
            <a:spAutoFit/>
          </a:bodyPr>
          <a:lstStyle/>
          <a:p>
            <a:pPr algn="just">
              <a:lnSpc>
                <a:spcPct val="115000"/>
              </a:lnSpc>
              <a:spcAft>
                <a:spcPts val="1870"/>
              </a:spcAft>
            </a:pPr>
            <a:r>
              <a:rPr lang="en-US" altLang="en-US" sz="2600">
                <a:latin typeface="Times New Roman" panose="02020603050405020304" pitchFamily="18" charset="0"/>
                <a:cs typeface="Times New Roman" panose="02020603050405020304" pitchFamily="18" charset="0"/>
              </a:rPr>
              <a:t> </a:t>
            </a:r>
            <a:r>
              <a:rPr lang="en-US" sz="2600">
                <a:latin typeface="Times New Roman" pitchFamily="18" charset="0"/>
                <a:cs typeface="Times New Roman" pitchFamily="18" charset="0"/>
              </a:rPr>
              <a:t>Hình ảnh con chim chiền chiện tự do bay lượn trong cảnh thiên nhiên thanh bình cho thấy sự ấm no, hạnh phúc và tràn đầy tình yêu trong cuộc sống.</a:t>
            </a:r>
            <a:endParaRPr lang="en-US" altLang="en-US" sz="2600" b="1">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23201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FF5050"/>
                </a:solidFill>
              </a:rPr>
              <a:t>Chủ điểm: </a:t>
            </a:r>
            <a:r>
              <a:rPr lang="en-US" sz="3600" b="1">
                <a:solidFill>
                  <a:srgbClr val="FF5050"/>
                </a:solidFill>
              </a:rPr>
              <a:t>Tình yêu cuộc sống</a:t>
            </a:r>
            <a:endParaRPr lang="en-US" sz="3600" b="1">
              <a:solidFill>
                <a:srgbClr val="FF505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78513159"/>
              </p:ext>
            </p:extLst>
          </p:nvPr>
        </p:nvGraphicFramePr>
        <p:xfrm>
          <a:off x="436728" y="910733"/>
          <a:ext cx="11136572" cy="4954490"/>
        </p:xfrm>
        <a:graphic>
          <a:graphicData uri="http://schemas.openxmlformats.org/drawingml/2006/table">
            <a:tbl>
              <a:tblPr firstRow="1" bandRow="1">
                <a:tableStyleId>{16D9F66E-5EB9-4882-86FB-DCBF35E3C3E4}</a:tableStyleId>
              </a:tblPr>
              <a:tblGrid>
                <a:gridCol w="2511188">
                  <a:extLst>
                    <a:ext uri="{9D8B030D-6E8A-4147-A177-3AD203B41FA5}">
                      <a16:colId xmlns:a16="http://schemas.microsoft.com/office/drawing/2014/main" xmlns="" val="3441064434"/>
                    </a:ext>
                  </a:extLst>
                </a:gridCol>
                <a:gridCol w="2388359">
                  <a:extLst>
                    <a:ext uri="{9D8B030D-6E8A-4147-A177-3AD203B41FA5}">
                      <a16:colId xmlns:a16="http://schemas.microsoft.com/office/drawing/2014/main" xmlns="" val="836778927"/>
                    </a:ext>
                  </a:extLst>
                </a:gridCol>
                <a:gridCol w="2238232">
                  <a:extLst>
                    <a:ext uri="{9D8B030D-6E8A-4147-A177-3AD203B41FA5}">
                      <a16:colId xmlns:a16="http://schemas.microsoft.com/office/drawing/2014/main" xmlns="" val="3036787818"/>
                    </a:ext>
                  </a:extLst>
                </a:gridCol>
                <a:gridCol w="3998793">
                  <a:extLst>
                    <a:ext uri="{9D8B030D-6E8A-4147-A177-3AD203B41FA5}">
                      <a16:colId xmlns:a16="http://schemas.microsoft.com/office/drawing/2014/main" xmlns="" val="1251476381"/>
                    </a:ext>
                  </a:extLst>
                </a:gridCol>
              </a:tblGrid>
              <a:tr h="624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xmlns="" val="818847608"/>
                  </a:ext>
                </a:extLst>
              </a:tr>
              <a:tr h="1665014">
                <a:tc>
                  <a:txBody>
                    <a:bodyPr/>
                    <a:lstStyle/>
                    <a:p>
                      <a:pPr algn="ctr"/>
                      <a:r>
                        <a:rPr lang="en-US" sz="2800">
                          <a:solidFill>
                            <a:srgbClr val="002060"/>
                          </a:solidFill>
                          <a:latin typeface="UTM Avo" panose="02040603050506020204" pitchFamily="18" charset="0"/>
                        </a:rPr>
                        <a:t>Tiếng</a:t>
                      </a:r>
                      <a:r>
                        <a:rPr lang="en-US" sz="2800" baseline="0">
                          <a:solidFill>
                            <a:srgbClr val="002060"/>
                          </a:solidFill>
                          <a:latin typeface="UTM Avo" panose="02040603050506020204" pitchFamily="18" charset="0"/>
                        </a:rPr>
                        <a:t> cười là liều thuốc bổ</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750658290"/>
                  </a:ext>
                </a:extLst>
              </a:tr>
              <a:tr h="2664823">
                <a:tc>
                  <a:txBody>
                    <a:bodyPr/>
                    <a:lstStyle/>
                    <a:p>
                      <a:pPr algn="ctr"/>
                      <a:r>
                        <a:rPr lang="en-US" sz="2800">
                          <a:solidFill>
                            <a:srgbClr val="002060"/>
                          </a:solidFill>
                          <a:latin typeface="UTM Avo" panose="02040603050506020204" pitchFamily="18" charset="0"/>
                        </a:rPr>
                        <a:t>Ăn</a:t>
                      </a:r>
                      <a:r>
                        <a:rPr lang="en-US" sz="2800" baseline="0">
                          <a:solidFill>
                            <a:srgbClr val="002060"/>
                          </a:solidFill>
                          <a:latin typeface="UTM Avo" panose="02040603050506020204" pitchFamily="18" charset="0"/>
                        </a:rPr>
                        <a:t> mầm đá</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847941380"/>
                  </a:ext>
                </a:extLst>
              </a:tr>
            </a:tbl>
          </a:graphicData>
        </a:graphic>
      </p:graphicFrame>
      <p:sp>
        <p:nvSpPr>
          <p:cNvPr id="5" name="TextBox 4"/>
          <p:cNvSpPr txBox="1"/>
          <p:nvPr/>
        </p:nvSpPr>
        <p:spPr>
          <a:xfrm>
            <a:off x="2909248" y="1652849"/>
            <a:ext cx="2333767" cy="1384995"/>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Báo: Giáo dục và thời đại</a:t>
            </a:r>
          </a:p>
        </p:txBody>
      </p:sp>
      <p:sp>
        <p:nvSpPr>
          <p:cNvPr id="7" name="TextBox 6"/>
          <p:cNvSpPr txBox="1"/>
          <p:nvPr/>
        </p:nvSpPr>
        <p:spPr>
          <a:xfrm>
            <a:off x="2912486" y="3712284"/>
            <a:ext cx="2333767" cy="1384995"/>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Truyện dân gian Việt Nam</a:t>
            </a: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Văn xuôi</a:t>
            </a:r>
          </a:p>
        </p:txBody>
      </p:sp>
      <p:sp>
        <p:nvSpPr>
          <p:cNvPr id="9" name="TextBox 8"/>
          <p:cNvSpPr txBox="1"/>
          <p:nvPr/>
        </p:nvSpPr>
        <p:spPr>
          <a:xfrm>
            <a:off x="5227868" y="3994379"/>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1" name="TextBox 10"/>
          <p:cNvSpPr txBox="1"/>
          <p:nvPr/>
        </p:nvSpPr>
        <p:spPr>
          <a:xfrm>
            <a:off x="7611675" y="1608990"/>
            <a:ext cx="3946478" cy="1472711"/>
          </a:xfrm>
          <a:prstGeom prst="rect">
            <a:avLst/>
          </a:prstGeom>
          <a:noFill/>
        </p:spPr>
        <p:txBody>
          <a:bodyPr wrap="square" rtlCol="0">
            <a:spAutoFit/>
          </a:bodyPr>
          <a:lstStyle/>
          <a:p>
            <a:pPr>
              <a:lnSpc>
                <a:spcPct val="115000"/>
              </a:lnSpc>
              <a:spcAft>
                <a:spcPts val="1870"/>
              </a:spcAft>
            </a:pPr>
            <a:r>
              <a:rPr lang="en-US" sz="2600">
                <a:latin typeface="Times New Roman" pitchFamily="18" charset="0"/>
                <a:cs typeface="Times New Roman" pitchFamily="18" charset="0"/>
              </a:rPr>
              <a:t>Tiếng cười, sự hài hước làm cho con người khỏe mạnh, sống lâu hơn.</a:t>
            </a:r>
            <a:endParaRPr lang="en-US" altLang="en-US" sz="2600" b="1">
              <a:solidFill>
                <a:srgbClr val="FF3300"/>
              </a:solidFill>
              <a:latin typeface="Times New Roman" pitchFamily="18" charset="0"/>
              <a:cs typeface="Times New Roman" pitchFamily="18" charset="0"/>
            </a:endParaRPr>
          </a:p>
        </p:txBody>
      </p:sp>
      <p:sp>
        <p:nvSpPr>
          <p:cNvPr id="15" name="Rectangle 14"/>
          <p:cNvSpPr/>
          <p:nvPr/>
        </p:nvSpPr>
        <p:spPr>
          <a:xfrm>
            <a:off x="7576782" y="3276980"/>
            <a:ext cx="3981371" cy="2392963"/>
          </a:xfrm>
          <a:prstGeom prst="rect">
            <a:avLst/>
          </a:prstGeom>
        </p:spPr>
        <p:txBody>
          <a:bodyPr wrap="square">
            <a:spAutoFit/>
          </a:bodyPr>
          <a:lstStyle/>
          <a:p>
            <a:pPr algn="just">
              <a:lnSpc>
                <a:spcPct val="115000"/>
              </a:lnSpc>
              <a:spcAft>
                <a:spcPts val="1870"/>
              </a:spcAft>
            </a:pPr>
            <a:r>
              <a:rPr lang="en-US" altLang="en-US" sz="2600">
                <a:latin typeface="Times New Roman" panose="02020603050405020304" pitchFamily="18" charset="0"/>
                <a:cs typeface="Times New Roman" panose="02020603050405020304" pitchFamily="18" charset="0"/>
              </a:rPr>
              <a:t> </a:t>
            </a:r>
            <a:r>
              <a:rPr lang="en-US" sz="2600">
                <a:latin typeface="Times New Roman" pitchFamily="18" charset="0"/>
                <a:cs typeface="Times New Roman" pitchFamily="18" charset="0"/>
              </a:rPr>
              <a:t>Ca ngợi Trạng Quỳnh thông minh, vừa biết cách làm cho chúa ăn ngon miệng vừa khéo răn Chúa “no thì chẳng có gì vừa miệng”.</a:t>
            </a:r>
            <a:endParaRPr lang="en-US" altLang="en-US" sz="2600" b="1">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8535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1"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xmlns="" id="{BCD9CE15-ABA7-4F44-B122-3226A7B7687D}"/>
              </a:ext>
            </a:extLst>
          </p:cNvPr>
          <p:cNvGrpSpPr/>
          <p:nvPr/>
        </p:nvGrpSpPr>
        <p:grpSpPr>
          <a:xfrm>
            <a:off x="3680161" y="164450"/>
            <a:ext cx="4564070" cy="1673369"/>
            <a:chOff x="2604152" y="873043"/>
            <a:chExt cx="4564070" cy="1673369"/>
          </a:xfrm>
        </p:grpSpPr>
        <p:grpSp>
          <p:nvGrpSpPr>
            <p:cNvPr id="3" name="组合 6">
              <a:extLst>
                <a:ext uri="{FF2B5EF4-FFF2-40B4-BE49-F238E27FC236}">
                  <a16:creationId xmlns:a16="http://schemas.microsoft.com/office/drawing/2014/main" xmlns="" id="{A723C374-0BDC-4580-B12A-82EDDA88802D}"/>
                </a:ext>
              </a:extLst>
            </p:cNvPr>
            <p:cNvGrpSpPr/>
            <p:nvPr/>
          </p:nvGrpSpPr>
          <p:grpSpPr>
            <a:xfrm>
              <a:off x="2604152" y="931698"/>
              <a:ext cx="4564070" cy="1614714"/>
              <a:chOff x="3771007" y="1083236"/>
              <a:chExt cx="4564070" cy="1614714"/>
            </a:xfrm>
          </p:grpSpPr>
          <p:sp>
            <p:nvSpPr>
              <p:cNvPr id="7" name="矩形 7">
                <a:extLst>
                  <a:ext uri="{FF2B5EF4-FFF2-40B4-BE49-F238E27FC236}">
                    <a16:creationId xmlns:a16="http://schemas.microsoft.com/office/drawing/2014/main" xmlns="" id="{19D864C1-3B30-4A69-9903-521CDB72BB7B}"/>
                  </a:ext>
                </a:extLst>
              </p:cNvPr>
              <p:cNvSpPr/>
              <p:nvPr/>
            </p:nvSpPr>
            <p:spPr>
              <a:xfrm>
                <a:off x="3771007" y="1083236"/>
                <a:ext cx="4564070" cy="1569660"/>
              </a:xfrm>
              <a:prstGeom prst="rect">
                <a:avLst/>
              </a:prstGeom>
            </p:spPr>
            <p:txBody>
              <a:bodyPr wrap="none">
                <a:spAutoFit/>
              </a:bodyPr>
              <a:lstStyle/>
              <a:p>
                <a:pPr lvl="0"/>
                <a:r>
                  <a:rPr lang="en-US" altLang="zh-CN" sz="960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rPr>
                  <a:t>DẶN DÒ</a:t>
                </a:r>
                <a:endParaRPr lang="zh-CN" altLang="en-US" sz="9600" dirty="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8" name="矩形 8">
                <a:extLst>
                  <a:ext uri="{FF2B5EF4-FFF2-40B4-BE49-F238E27FC236}">
                    <a16:creationId xmlns:a16="http://schemas.microsoft.com/office/drawing/2014/main" xmlns="" id="{FAF2B6DB-79A7-4319-A5DB-5FE4E3BE28E0}"/>
                  </a:ext>
                </a:extLst>
              </p:cNvPr>
              <p:cNvSpPr/>
              <p:nvPr/>
            </p:nvSpPr>
            <p:spPr>
              <a:xfrm>
                <a:off x="3771007" y="1128290"/>
                <a:ext cx="4564070" cy="1569660"/>
              </a:xfrm>
              <a:prstGeom prst="rect">
                <a:avLst/>
              </a:prstGeom>
            </p:spPr>
            <p:txBody>
              <a:bodyPr wrap="none">
                <a:spAutoFit/>
                <a:scene3d>
                  <a:camera prst="orthographicFront"/>
                  <a:lightRig rig="threePt" dir="t"/>
                </a:scene3d>
                <a:sp3d extrusionH="57150">
                  <a:bevelT h="25400" prst="softRound"/>
                </a:sp3d>
              </a:bodyPr>
              <a:lstStyle/>
              <a:p>
                <a:pPr lvl="0"/>
                <a:r>
                  <a:rPr lang="en-US" altLang="zh-CN" sz="9600">
                    <a:solidFill>
                      <a:srgbClr val="FF5050"/>
                    </a:solidFill>
                    <a:latin typeface="UTM Showcard" panose="02040603050506020204" pitchFamily="18" charset="0"/>
                    <a:ea typeface="字魂27号-布丁体" panose="00000505000000000000" pitchFamily="2" charset="-122"/>
                  </a:rPr>
                  <a:t>DẶN DÒ</a:t>
                </a:r>
                <a:endParaRPr lang="zh-CN" altLang="en-US" sz="9600" dirty="0">
                  <a:solidFill>
                    <a:srgbClr val="FF5050"/>
                  </a:solidFill>
                  <a:latin typeface="UTM Showcard" panose="02040603050506020204" pitchFamily="18" charset="0"/>
                  <a:ea typeface="字魂27号-布丁体" panose="00000505000000000000" pitchFamily="2" charset="-122"/>
                </a:endParaRPr>
              </a:p>
            </p:txBody>
          </p:sp>
        </p:grpSp>
        <p:grpSp>
          <p:nvGrpSpPr>
            <p:cNvPr id="4" name="组合 9">
              <a:extLst>
                <a:ext uri="{FF2B5EF4-FFF2-40B4-BE49-F238E27FC236}">
                  <a16:creationId xmlns:a16="http://schemas.microsoft.com/office/drawing/2014/main" xmlns="" id="{4105D389-E5E5-4877-8DCE-BE66A1659C10}"/>
                </a:ext>
              </a:extLst>
            </p:cNvPr>
            <p:cNvGrpSpPr/>
            <p:nvPr/>
          </p:nvGrpSpPr>
          <p:grpSpPr>
            <a:xfrm>
              <a:off x="3583560" y="873043"/>
              <a:ext cx="184731" cy="1583261"/>
              <a:chOff x="3771007" y="1083236"/>
              <a:chExt cx="184731" cy="1583261"/>
            </a:xfrm>
          </p:grpSpPr>
          <p:sp>
            <p:nvSpPr>
              <p:cNvPr id="5" name="矩形 10">
                <a:extLst>
                  <a:ext uri="{FF2B5EF4-FFF2-40B4-BE49-F238E27FC236}">
                    <a16:creationId xmlns:a16="http://schemas.microsoft.com/office/drawing/2014/main" xmlns="" id="{1857C8A1-AFA8-4E48-843E-AB1529A0BE18}"/>
                  </a:ext>
                </a:extLst>
              </p:cNvPr>
              <p:cNvSpPr/>
              <p:nvPr/>
            </p:nvSpPr>
            <p:spPr>
              <a:xfrm>
                <a:off x="3771007" y="1083236"/>
                <a:ext cx="184731" cy="1569660"/>
              </a:xfrm>
              <a:prstGeom prst="rect">
                <a:avLst/>
              </a:prstGeom>
            </p:spPr>
            <p:txBody>
              <a:bodyPr wrap="none">
                <a:spAutoFit/>
              </a:bodyPr>
              <a:lstStyle/>
              <a:p>
                <a:pPr lvl="0"/>
                <a:endParaRPr lang="zh-CN" altLang="en-US" sz="9600" dirty="0">
                  <a:ln w="15240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6" name="矩形 11">
                <a:extLst>
                  <a:ext uri="{FF2B5EF4-FFF2-40B4-BE49-F238E27FC236}">
                    <a16:creationId xmlns:a16="http://schemas.microsoft.com/office/drawing/2014/main" xmlns="" id="{15ABD8C8-F5AC-46E9-911F-BB29ED868769}"/>
                  </a:ext>
                </a:extLst>
              </p:cNvPr>
              <p:cNvSpPr/>
              <p:nvPr/>
            </p:nvSpPr>
            <p:spPr>
              <a:xfrm>
                <a:off x="3771007" y="1096837"/>
                <a:ext cx="184731" cy="1569660"/>
              </a:xfrm>
              <a:prstGeom prst="rect">
                <a:avLst/>
              </a:prstGeom>
            </p:spPr>
            <p:txBody>
              <a:bodyPr wrap="none">
                <a:spAutoFit/>
              </a:bodyPr>
              <a:lstStyle/>
              <a:p>
                <a:pPr lvl="0"/>
                <a:endParaRPr lang="zh-CN" altLang="en-US" sz="9600" dirty="0">
                  <a:gradFill flip="none" rotWithShape="1">
                    <a:gsLst>
                      <a:gs pos="67000">
                        <a:srgbClr val="5997D0"/>
                      </a:gs>
                      <a:gs pos="0">
                        <a:srgbClr val="FF99CC"/>
                      </a:gs>
                      <a:gs pos="100000">
                        <a:srgbClr val="8DC9ED"/>
                      </a:gs>
                    </a:gsLst>
                    <a:lin ang="5400000" scaled="1"/>
                    <a:tileRect/>
                  </a:gradFill>
                  <a:latin typeface="UTM Showcard" panose="02040603050506020204" pitchFamily="18" charset="0"/>
                  <a:ea typeface="字魂27号-布丁体" panose="00000505000000000000" pitchFamily="2" charset="-122"/>
                </a:endParaRPr>
              </a:p>
            </p:txBody>
          </p:sp>
        </p:grpSp>
      </p:grpSp>
      <p:grpSp>
        <p:nvGrpSpPr>
          <p:cNvPr id="9" name="组合 226">
            <a:extLst>
              <a:ext uri="{FF2B5EF4-FFF2-40B4-BE49-F238E27FC236}">
                <a16:creationId xmlns:a16="http://schemas.microsoft.com/office/drawing/2014/main" xmlns="" id="{6AADC884-BF35-43D0-BEE5-73EFDB3037DA}"/>
              </a:ext>
            </a:extLst>
          </p:cNvPr>
          <p:cNvGrpSpPr/>
          <p:nvPr/>
        </p:nvGrpSpPr>
        <p:grpSpPr>
          <a:xfrm>
            <a:off x="5823708" y="1615751"/>
            <a:ext cx="5938067" cy="3962089"/>
            <a:chOff x="8726219" y="-661205"/>
            <a:chExt cx="2154936" cy="1322409"/>
          </a:xfrm>
        </p:grpSpPr>
        <p:sp>
          <p:nvSpPr>
            <p:cNvPr id="10" name="任意多边形 227">
              <a:extLst>
                <a:ext uri="{FF2B5EF4-FFF2-40B4-BE49-F238E27FC236}">
                  <a16:creationId xmlns:a16="http://schemas.microsoft.com/office/drawing/2014/main" xmlns=""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任意多边形 228">
              <a:extLst>
                <a:ext uri="{FF2B5EF4-FFF2-40B4-BE49-F238E27FC236}">
                  <a16:creationId xmlns:a16="http://schemas.microsoft.com/office/drawing/2014/main" xmlns=""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2" name="TextBox 11"/>
          <p:cNvSpPr txBox="1"/>
          <p:nvPr/>
        </p:nvSpPr>
        <p:spPr>
          <a:xfrm>
            <a:off x="6583679" y="2782770"/>
            <a:ext cx="4741817" cy="1938992"/>
          </a:xfrm>
          <a:prstGeom prst="rect">
            <a:avLst/>
          </a:prstGeom>
          <a:noFill/>
        </p:spPr>
        <p:txBody>
          <a:bodyPr wrap="square" rtlCol="0">
            <a:spAutoFit/>
          </a:bodyPr>
          <a:lstStyle/>
          <a:p>
            <a:pPr marL="457200" indent="-457200">
              <a:buFontTx/>
              <a:buChar char="-"/>
            </a:pPr>
            <a:r>
              <a:rPr lang="en-US" sz="4000" b="1">
                <a:solidFill>
                  <a:srgbClr val="00B050"/>
                </a:solidFill>
                <a:latin typeface="UTM Aptima" panose="02040603050506020204" pitchFamily="18" charset="0"/>
              </a:rPr>
              <a:t>Xem lại bài</a:t>
            </a:r>
          </a:p>
          <a:p>
            <a:pPr marL="457200" indent="-457200">
              <a:buFontTx/>
              <a:buChar char="-"/>
            </a:pPr>
            <a:r>
              <a:rPr lang="en-US" sz="4000" b="1">
                <a:solidFill>
                  <a:srgbClr val="00B050"/>
                </a:solidFill>
                <a:latin typeface="UTM Aptima" panose="02040603050506020204" pitchFamily="18" charset="0"/>
              </a:rPr>
              <a:t>Chuẩn bị bài Ôn tập Tiết 2.</a:t>
            </a:r>
          </a:p>
        </p:txBody>
      </p:sp>
    </p:spTree>
    <p:extLst>
      <p:ext uri="{BB962C8B-B14F-4D97-AF65-F5344CB8AC3E}">
        <p14:creationId xmlns:p14="http://schemas.microsoft.com/office/powerpoint/2010/main" val="235951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xmlns="" id="{BCD9CE15-ABA7-4F44-B122-3226A7B7687D}"/>
              </a:ext>
            </a:extLst>
          </p:cNvPr>
          <p:cNvGrpSpPr/>
          <p:nvPr/>
        </p:nvGrpSpPr>
        <p:grpSpPr>
          <a:xfrm>
            <a:off x="1888406" y="513248"/>
            <a:ext cx="8532518" cy="1280047"/>
            <a:chOff x="2604152" y="873043"/>
            <a:chExt cx="8532518" cy="1280047"/>
          </a:xfrm>
        </p:grpSpPr>
        <p:grpSp>
          <p:nvGrpSpPr>
            <p:cNvPr id="3" name="组合 6">
              <a:extLst>
                <a:ext uri="{FF2B5EF4-FFF2-40B4-BE49-F238E27FC236}">
                  <a16:creationId xmlns:a16="http://schemas.microsoft.com/office/drawing/2014/main" xmlns="" id="{A723C374-0BDC-4580-B12A-82EDDA88802D}"/>
                </a:ext>
              </a:extLst>
            </p:cNvPr>
            <p:cNvGrpSpPr/>
            <p:nvPr/>
          </p:nvGrpSpPr>
          <p:grpSpPr>
            <a:xfrm>
              <a:off x="2604152" y="931698"/>
              <a:ext cx="8532518" cy="1221392"/>
              <a:chOff x="3771007" y="1083236"/>
              <a:chExt cx="8532518" cy="1221392"/>
            </a:xfrm>
          </p:grpSpPr>
          <p:sp>
            <p:nvSpPr>
              <p:cNvPr id="7" name="矩形 7">
                <a:extLst>
                  <a:ext uri="{FF2B5EF4-FFF2-40B4-BE49-F238E27FC236}">
                    <a16:creationId xmlns:a16="http://schemas.microsoft.com/office/drawing/2014/main" xmlns="" id="{19D864C1-3B30-4A69-9903-521CDB72BB7B}"/>
                  </a:ext>
                </a:extLst>
              </p:cNvPr>
              <p:cNvSpPr/>
              <p:nvPr/>
            </p:nvSpPr>
            <p:spPr>
              <a:xfrm>
                <a:off x="3771007" y="1083236"/>
                <a:ext cx="8523487" cy="1200329"/>
              </a:xfrm>
              <a:prstGeom prst="rect">
                <a:avLst/>
              </a:prstGeom>
            </p:spPr>
            <p:txBody>
              <a:bodyPr wrap="none">
                <a:spAutoFit/>
              </a:bodyPr>
              <a:lstStyle/>
              <a:p>
                <a:pPr lvl="0"/>
                <a:r>
                  <a:rPr lang="en-US" altLang="zh-CN" sz="720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rPr>
                  <a:t>NGÔI SAO MAY MẮN</a:t>
                </a:r>
                <a:endParaRPr lang="zh-CN" altLang="en-US" sz="7200" dirty="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8" name="矩形 8">
                <a:extLst>
                  <a:ext uri="{FF2B5EF4-FFF2-40B4-BE49-F238E27FC236}">
                    <a16:creationId xmlns:a16="http://schemas.microsoft.com/office/drawing/2014/main" xmlns="" id="{FAF2B6DB-79A7-4319-A5DB-5FE4E3BE28E0}"/>
                  </a:ext>
                </a:extLst>
              </p:cNvPr>
              <p:cNvSpPr/>
              <p:nvPr/>
            </p:nvSpPr>
            <p:spPr>
              <a:xfrm>
                <a:off x="3780038" y="1104299"/>
                <a:ext cx="8523487" cy="1200329"/>
              </a:xfrm>
              <a:prstGeom prst="rect">
                <a:avLst/>
              </a:prstGeom>
            </p:spPr>
            <p:txBody>
              <a:bodyPr wrap="none">
                <a:spAutoFit/>
                <a:scene3d>
                  <a:camera prst="orthographicFront"/>
                  <a:lightRig rig="threePt" dir="t"/>
                </a:scene3d>
                <a:sp3d extrusionH="57150">
                  <a:bevelT h="25400" prst="softRound"/>
                </a:sp3d>
              </a:bodyPr>
              <a:lstStyle/>
              <a:p>
                <a:pPr lvl="0"/>
                <a:r>
                  <a:rPr lang="en-US" altLang="zh-CN" sz="7200">
                    <a:solidFill>
                      <a:srgbClr val="FFC000"/>
                    </a:solidFill>
                    <a:latin typeface="UTM Showcard" panose="02040603050506020204" pitchFamily="18" charset="0"/>
                    <a:ea typeface="字魂27号-布丁体" panose="00000505000000000000" pitchFamily="2" charset="-122"/>
                  </a:rPr>
                  <a:t>NGÔI SAO MAY MẮN</a:t>
                </a:r>
                <a:endParaRPr lang="zh-CN" altLang="en-US" sz="7200" dirty="0">
                  <a:solidFill>
                    <a:srgbClr val="FFC000"/>
                  </a:solidFill>
                  <a:latin typeface="UTM Showcard" panose="02040603050506020204" pitchFamily="18" charset="0"/>
                  <a:ea typeface="字魂27号-布丁体" panose="00000505000000000000" pitchFamily="2" charset="-122"/>
                </a:endParaRPr>
              </a:p>
            </p:txBody>
          </p:sp>
        </p:grpSp>
        <p:grpSp>
          <p:nvGrpSpPr>
            <p:cNvPr id="4" name="组合 9">
              <a:extLst>
                <a:ext uri="{FF2B5EF4-FFF2-40B4-BE49-F238E27FC236}">
                  <a16:creationId xmlns:a16="http://schemas.microsoft.com/office/drawing/2014/main" xmlns="" id="{4105D389-E5E5-4877-8DCE-BE66A1659C10}"/>
                </a:ext>
              </a:extLst>
            </p:cNvPr>
            <p:cNvGrpSpPr/>
            <p:nvPr/>
          </p:nvGrpSpPr>
          <p:grpSpPr>
            <a:xfrm>
              <a:off x="3583560" y="873043"/>
              <a:ext cx="184731" cy="1213930"/>
              <a:chOff x="3771007" y="1083236"/>
              <a:chExt cx="184731" cy="1213930"/>
            </a:xfrm>
          </p:grpSpPr>
          <p:sp>
            <p:nvSpPr>
              <p:cNvPr id="5" name="矩形 10">
                <a:extLst>
                  <a:ext uri="{FF2B5EF4-FFF2-40B4-BE49-F238E27FC236}">
                    <a16:creationId xmlns:a16="http://schemas.microsoft.com/office/drawing/2014/main" xmlns="" id="{1857C8A1-AFA8-4E48-843E-AB1529A0BE18}"/>
                  </a:ext>
                </a:extLst>
              </p:cNvPr>
              <p:cNvSpPr/>
              <p:nvPr/>
            </p:nvSpPr>
            <p:spPr>
              <a:xfrm>
                <a:off x="3771007" y="1083236"/>
                <a:ext cx="184731" cy="1200329"/>
              </a:xfrm>
              <a:prstGeom prst="rect">
                <a:avLst/>
              </a:prstGeom>
            </p:spPr>
            <p:txBody>
              <a:bodyPr wrap="none">
                <a:spAutoFit/>
              </a:bodyPr>
              <a:lstStyle/>
              <a:p>
                <a:pPr lvl="0"/>
                <a:endParaRPr lang="zh-CN" altLang="en-US" sz="7200" dirty="0">
                  <a:ln w="15240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6" name="矩形 11">
                <a:extLst>
                  <a:ext uri="{FF2B5EF4-FFF2-40B4-BE49-F238E27FC236}">
                    <a16:creationId xmlns:a16="http://schemas.microsoft.com/office/drawing/2014/main" xmlns="" id="{15ABD8C8-F5AC-46E9-911F-BB29ED868769}"/>
                  </a:ext>
                </a:extLst>
              </p:cNvPr>
              <p:cNvSpPr/>
              <p:nvPr/>
            </p:nvSpPr>
            <p:spPr>
              <a:xfrm>
                <a:off x="3771007" y="1096837"/>
                <a:ext cx="184731" cy="1200329"/>
              </a:xfrm>
              <a:prstGeom prst="rect">
                <a:avLst/>
              </a:prstGeom>
            </p:spPr>
            <p:txBody>
              <a:bodyPr wrap="none">
                <a:spAutoFit/>
              </a:bodyPr>
              <a:lstStyle/>
              <a:p>
                <a:pPr lvl="0"/>
                <a:endParaRPr lang="zh-CN" altLang="en-US" sz="7200" dirty="0">
                  <a:gradFill flip="none" rotWithShape="1">
                    <a:gsLst>
                      <a:gs pos="67000">
                        <a:srgbClr val="5997D0"/>
                      </a:gs>
                      <a:gs pos="0">
                        <a:srgbClr val="FF99CC"/>
                      </a:gs>
                      <a:gs pos="100000">
                        <a:srgbClr val="8DC9ED"/>
                      </a:gs>
                    </a:gsLst>
                    <a:lin ang="5400000" scaled="1"/>
                    <a:tileRect/>
                  </a:gradFill>
                  <a:latin typeface="UTM Showcard" panose="02040603050506020204" pitchFamily="18" charset="0"/>
                  <a:ea typeface="字魂27号-布丁体" panose="00000505000000000000" pitchFamily="2" charset="-122"/>
                </a:endParaRPr>
              </a:p>
            </p:txBody>
          </p:sp>
        </p:grpSp>
      </p:gr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93233">
            <a:off x="2153224" y="4063811"/>
            <a:ext cx="2794186" cy="2794186"/>
          </a:xfrm>
          <a:prstGeom prst="rect">
            <a:avLst/>
          </a:prstGeom>
        </p:spPr>
      </p:pic>
      <p:pic>
        <p:nvPicPr>
          <p:cNvPr id="10" name="Picture 9">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4183373" y="1908110"/>
            <a:ext cx="2794186" cy="2794186"/>
          </a:xfrm>
          <a:prstGeom prst="rect">
            <a:avLst/>
          </a:prstGeom>
        </p:spPr>
      </p:pic>
      <p:pic>
        <p:nvPicPr>
          <p:cNvPr id="11" name="Picture 10">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rot="19747484">
            <a:off x="32654" y="2410932"/>
            <a:ext cx="2794186" cy="2794186"/>
          </a:xfrm>
          <a:prstGeom prst="rect">
            <a:avLst/>
          </a:prstGeom>
        </p:spPr>
      </p:pic>
      <p:pic>
        <p:nvPicPr>
          <p:cNvPr id="12" name="Picture 11">
            <a:hlinkClick r:id="rId9"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5766756" y="4063811"/>
            <a:ext cx="2794186" cy="2794186"/>
          </a:xfrm>
          <a:prstGeom prst="rect">
            <a:avLst/>
          </a:prstGeom>
        </p:spPr>
      </p:pic>
      <p:pic>
        <p:nvPicPr>
          <p:cNvPr id="13" name="Picture 12">
            <a:hlinkClick r:id="rId10"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7866401" y="1908111"/>
            <a:ext cx="2794186" cy="2794186"/>
          </a:xfrm>
          <a:prstGeom prst="rect">
            <a:avLst/>
          </a:prstGeom>
        </p:spPr>
      </p:pic>
      <p:pic>
        <p:nvPicPr>
          <p:cNvPr id="14" name="Picture 13">
            <a:hlinkClick r:id="rId11"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9053657" y="4042751"/>
            <a:ext cx="2794186" cy="2794186"/>
          </a:xfrm>
          <a:prstGeom prst="rect">
            <a:avLst/>
          </a:prstGeom>
        </p:spPr>
      </p:pic>
      <p:sp>
        <p:nvSpPr>
          <p:cNvPr id="15" name="TextBox 14"/>
          <p:cNvSpPr txBox="1"/>
          <p:nvPr/>
        </p:nvSpPr>
        <p:spPr>
          <a:xfrm>
            <a:off x="1074905" y="4532616"/>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1</a:t>
            </a:r>
          </a:p>
        </p:txBody>
      </p:sp>
      <p:sp>
        <p:nvSpPr>
          <p:cNvPr id="16" name="TextBox 15"/>
          <p:cNvSpPr txBox="1"/>
          <p:nvPr/>
        </p:nvSpPr>
        <p:spPr>
          <a:xfrm>
            <a:off x="3006722" y="6017440"/>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2</a:t>
            </a:r>
          </a:p>
        </p:txBody>
      </p:sp>
      <p:sp>
        <p:nvSpPr>
          <p:cNvPr id="17" name="TextBox 16"/>
          <p:cNvSpPr txBox="1"/>
          <p:nvPr/>
        </p:nvSpPr>
        <p:spPr>
          <a:xfrm>
            <a:off x="5198161" y="3886285"/>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3</a:t>
            </a:r>
          </a:p>
        </p:txBody>
      </p:sp>
      <p:sp>
        <p:nvSpPr>
          <p:cNvPr id="18" name="TextBox 17"/>
          <p:cNvSpPr txBox="1"/>
          <p:nvPr/>
        </p:nvSpPr>
        <p:spPr>
          <a:xfrm>
            <a:off x="6956604" y="6015045"/>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4</a:t>
            </a:r>
          </a:p>
        </p:txBody>
      </p:sp>
      <p:sp>
        <p:nvSpPr>
          <p:cNvPr id="19" name="TextBox 18"/>
          <p:cNvSpPr txBox="1"/>
          <p:nvPr/>
        </p:nvSpPr>
        <p:spPr>
          <a:xfrm>
            <a:off x="9013481" y="3927935"/>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5</a:t>
            </a:r>
          </a:p>
        </p:txBody>
      </p:sp>
      <p:sp>
        <p:nvSpPr>
          <p:cNvPr id="20" name="TextBox 19"/>
          <p:cNvSpPr txBox="1"/>
          <p:nvPr/>
        </p:nvSpPr>
        <p:spPr>
          <a:xfrm>
            <a:off x="10068445" y="5939392"/>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6</a:t>
            </a:r>
          </a:p>
        </p:txBody>
      </p:sp>
    </p:spTree>
    <p:extLst>
      <p:ext uri="{BB962C8B-B14F-4D97-AF65-F5344CB8AC3E}">
        <p14:creationId xmlns:p14="http://schemas.microsoft.com/office/powerpoint/2010/main" val="3690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2" presetClass="emph" presetSubtype="0" fill="hold" nodeType="withEffect">
                                  <p:stCondLst>
                                    <p:cond delay="0"/>
                                  </p:stCondLst>
                                  <p:childTnLst>
                                    <p:animRot by="120000">
                                      <p:cBhvr>
                                        <p:cTn id="9" dur="130" fill="hold">
                                          <p:stCondLst>
                                            <p:cond delay="0"/>
                                          </p:stCondLst>
                                        </p:cTn>
                                        <p:tgtEl>
                                          <p:spTgt spid="11"/>
                                        </p:tgtEl>
                                        <p:attrNameLst>
                                          <p:attrName>r</p:attrName>
                                        </p:attrNameLst>
                                      </p:cBhvr>
                                    </p:animRot>
                                    <p:animRot by="-240000">
                                      <p:cBhvr>
                                        <p:cTn id="10" dur="260" fill="hold">
                                          <p:stCondLst>
                                            <p:cond delay="260"/>
                                          </p:stCondLst>
                                        </p:cTn>
                                        <p:tgtEl>
                                          <p:spTgt spid="11"/>
                                        </p:tgtEl>
                                        <p:attrNameLst>
                                          <p:attrName>r</p:attrName>
                                        </p:attrNameLst>
                                      </p:cBhvr>
                                    </p:animRot>
                                    <p:animRot by="240000">
                                      <p:cBhvr>
                                        <p:cTn id="11" dur="260" fill="hold">
                                          <p:stCondLst>
                                            <p:cond delay="520"/>
                                          </p:stCondLst>
                                        </p:cTn>
                                        <p:tgtEl>
                                          <p:spTgt spid="11"/>
                                        </p:tgtEl>
                                        <p:attrNameLst>
                                          <p:attrName>r</p:attrName>
                                        </p:attrNameLst>
                                      </p:cBhvr>
                                    </p:animRot>
                                    <p:animRot by="-240000">
                                      <p:cBhvr>
                                        <p:cTn id="12" dur="260" fill="hold">
                                          <p:stCondLst>
                                            <p:cond delay="780"/>
                                          </p:stCondLst>
                                        </p:cTn>
                                        <p:tgtEl>
                                          <p:spTgt spid="11"/>
                                        </p:tgtEl>
                                        <p:attrNameLst>
                                          <p:attrName>r</p:attrName>
                                        </p:attrNameLst>
                                      </p:cBhvr>
                                    </p:animRot>
                                    <p:animRot by="120000">
                                      <p:cBhvr>
                                        <p:cTn id="13" dur="260" fill="hold">
                                          <p:stCondLst>
                                            <p:cond delay="1040"/>
                                          </p:stCondLst>
                                        </p:cTn>
                                        <p:tgtEl>
                                          <p:spTgt spid="11"/>
                                        </p:tgtEl>
                                        <p:attrNameLst>
                                          <p:attrName>r</p:attrName>
                                        </p:attrNameLst>
                                      </p:cBhvr>
                                    </p:animRot>
                                  </p:childTnLst>
                                </p:cTn>
                              </p:par>
                              <p:par>
                                <p:cTn id="14" presetID="32" presetClass="emph" presetSubtype="0" fill="hold" nodeType="withEffect">
                                  <p:stCondLst>
                                    <p:cond delay="0"/>
                                  </p:stCondLst>
                                  <p:childTnLst>
                                    <p:animRot by="120000">
                                      <p:cBhvr>
                                        <p:cTn id="15" dur="125" fill="hold">
                                          <p:stCondLst>
                                            <p:cond delay="0"/>
                                          </p:stCondLst>
                                        </p:cTn>
                                        <p:tgtEl>
                                          <p:spTgt spid="10"/>
                                        </p:tgtEl>
                                        <p:attrNameLst>
                                          <p:attrName>r</p:attrName>
                                        </p:attrNameLst>
                                      </p:cBhvr>
                                    </p:animRot>
                                    <p:animRot by="-240000">
                                      <p:cBhvr>
                                        <p:cTn id="16" dur="250" fill="hold">
                                          <p:stCondLst>
                                            <p:cond delay="250"/>
                                          </p:stCondLst>
                                        </p:cTn>
                                        <p:tgtEl>
                                          <p:spTgt spid="10"/>
                                        </p:tgtEl>
                                        <p:attrNameLst>
                                          <p:attrName>r</p:attrName>
                                        </p:attrNameLst>
                                      </p:cBhvr>
                                    </p:animRot>
                                    <p:animRot by="240000">
                                      <p:cBhvr>
                                        <p:cTn id="17" dur="250" fill="hold">
                                          <p:stCondLst>
                                            <p:cond delay="500"/>
                                          </p:stCondLst>
                                        </p:cTn>
                                        <p:tgtEl>
                                          <p:spTgt spid="10"/>
                                        </p:tgtEl>
                                        <p:attrNameLst>
                                          <p:attrName>r</p:attrName>
                                        </p:attrNameLst>
                                      </p:cBhvr>
                                    </p:animRot>
                                    <p:animRot by="-240000">
                                      <p:cBhvr>
                                        <p:cTn id="18" dur="250" fill="hold">
                                          <p:stCondLst>
                                            <p:cond delay="750"/>
                                          </p:stCondLst>
                                        </p:cTn>
                                        <p:tgtEl>
                                          <p:spTgt spid="10"/>
                                        </p:tgtEl>
                                        <p:attrNameLst>
                                          <p:attrName>r</p:attrName>
                                        </p:attrNameLst>
                                      </p:cBhvr>
                                    </p:animRot>
                                    <p:animRot by="120000">
                                      <p:cBhvr>
                                        <p:cTn id="19" dur="250" fill="hold">
                                          <p:stCondLst>
                                            <p:cond delay="1000"/>
                                          </p:stCondLst>
                                        </p:cTn>
                                        <p:tgtEl>
                                          <p:spTgt spid="10"/>
                                        </p:tgtEl>
                                        <p:attrNameLst>
                                          <p:attrName>r</p:attrName>
                                        </p:attrNameLst>
                                      </p:cBhvr>
                                    </p:animRot>
                                  </p:childTnLst>
                                </p:cTn>
                              </p:par>
                              <p:par>
                                <p:cTn id="20" presetID="32" presetClass="emph" presetSubtype="0" fill="hold" nodeType="withEffect">
                                  <p:stCondLst>
                                    <p:cond delay="0"/>
                                  </p:stCondLst>
                                  <p:childTnLst>
                                    <p:animRot by="120000">
                                      <p:cBhvr>
                                        <p:cTn id="21" dur="125" fill="hold">
                                          <p:stCondLst>
                                            <p:cond delay="0"/>
                                          </p:stCondLst>
                                        </p:cTn>
                                        <p:tgtEl>
                                          <p:spTgt spid="13"/>
                                        </p:tgtEl>
                                        <p:attrNameLst>
                                          <p:attrName>r</p:attrName>
                                        </p:attrNameLst>
                                      </p:cBhvr>
                                    </p:animRot>
                                    <p:animRot by="-240000">
                                      <p:cBhvr>
                                        <p:cTn id="22" dur="250" fill="hold">
                                          <p:stCondLst>
                                            <p:cond delay="250"/>
                                          </p:stCondLst>
                                        </p:cTn>
                                        <p:tgtEl>
                                          <p:spTgt spid="13"/>
                                        </p:tgtEl>
                                        <p:attrNameLst>
                                          <p:attrName>r</p:attrName>
                                        </p:attrNameLst>
                                      </p:cBhvr>
                                    </p:animRot>
                                    <p:animRot by="240000">
                                      <p:cBhvr>
                                        <p:cTn id="23" dur="250" fill="hold">
                                          <p:stCondLst>
                                            <p:cond delay="500"/>
                                          </p:stCondLst>
                                        </p:cTn>
                                        <p:tgtEl>
                                          <p:spTgt spid="13"/>
                                        </p:tgtEl>
                                        <p:attrNameLst>
                                          <p:attrName>r</p:attrName>
                                        </p:attrNameLst>
                                      </p:cBhvr>
                                    </p:animRot>
                                    <p:animRot by="-240000">
                                      <p:cBhvr>
                                        <p:cTn id="24" dur="250" fill="hold">
                                          <p:stCondLst>
                                            <p:cond delay="750"/>
                                          </p:stCondLst>
                                        </p:cTn>
                                        <p:tgtEl>
                                          <p:spTgt spid="13"/>
                                        </p:tgtEl>
                                        <p:attrNameLst>
                                          <p:attrName>r</p:attrName>
                                        </p:attrNameLst>
                                      </p:cBhvr>
                                    </p:animRot>
                                    <p:animRot by="120000">
                                      <p:cBhvr>
                                        <p:cTn id="25" dur="250" fill="hold">
                                          <p:stCondLst>
                                            <p:cond delay="1000"/>
                                          </p:stCondLst>
                                        </p:cTn>
                                        <p:tgtEl>
                                          <p:spTgt spid="13"/>
                                        </p:tgtEl>
                                        <p:attrNameLst>
                                          <p:attrName>r</p:attrName>
                                        </p:attrNameLst>
                                      </p:cBhvr>
                                    </p:animRot>
                                  </p:childTnLst>
                                </p:cTn>
                              </p:par>
                              <p:par>
                                <p:cTn id="26" presetID="32" presetClass="emph" presetSubtype="0" fill="hold" nodeType="withEffect">
                                  <p:stCondLst>
                                    <p:cond delay="0"/>
                                  </p:stCondLst>
                                  <p:childTnLst>
                                    <p:animRot by="120000">
                                      <p:cBhvr>
                                        <p:cTn id="27" dur="125" fill="hold">
                                          <p:stCondLst>
                                            <p:cond delay="0"/>
                                          </p:stCondLst>
                                        </p:cTn>
                                        <p:tgtEl>
                                          <p:spTgt spid="14"/>
                                        </p:tgtEl>
                                        <p:attrNameLst>
                                          <p:attrName>r</p:attrName>
                                        </p:attrNameLst>
                                      </p:cBhvr>
                                    </p:animRot>
                                    <p:animRot by="-240000">
                                      <p:cBhvr>
                                        <p:cTn id="28" dur="250" fill="hold">
                                          <p:stCondLst>
                                            <p:cond delay="250"/>
                                          </p:stCondLst>
                                        </p:cTn>
                                        <p:tgtEl>
                                          <p:spTgt spid="14"/>
                                        </p:tgtEl>
                                        <p:attrNameLst>
                                          <p:attrName>r</p:attrName>
                                        </p:attrNameLst>
                                      </p:cBhvr>
                                    </p:animRot>
                                    <p:animRot by="240000">
                                      <p:cBhvr>
                                        <p:cTn id="29" dur="250" fill="hold">
                                          <p:stCondLst>
                                            <p:cond delay="500"/>
                                          </p:stCondLst>
                                        </p:cTn>
                                        <p:tgtEl>
                                          <p:spTgt spid="14"/>
                                        </p:tgtEl>
                                        <p:attrNameLst>
                                          <p:attrName>r</p:attrName>
                                        </p:attrNameLst>
                                      </p:cBhvr>
                                    </p:animRot>
                                    <p:animRot by="-240000">
                                      <p:cBhvr>
                                        <p:cTn id="30" dur="250" fill="hold">
                                          <p:stCondLst>
                                            <p:cond delay="750"/>
                                          </p:stCondLst>
                                        </p:cTn>
                                        <p:tgtEl>
                                          <p:spTgt spid="14"/>
                                        </p:tgtEl>
                                        <p:attrNameLst>
                                          <p:attrName>r</p:attrName>
                                        </p:attrNameLst>
                                      </p:cBhvr>
                                    </p:animRot>
                                    <p:animRot by="120000">
                                      <p:cBhvr>
                                        <p:cTn id="31" dur="250" fill="hold">
                                          <p:stCondLst>
                                            <p:cond delay="1000"/>
                                          </p:stCondLst>
                                        </p:cTn>
                                        <p:tgtEl>
                                          <p:spTgt spid="14"/>
                                        </p:tgtEl>
                                        <p:attrNameLst>
                                          <p:attrName>r</p:attrName>
                                        </p:attrNameLst>
                                      </p:cBhvr>
                                    </p:animRot>
                                  </p:childTnLst>
                                </p:cTn>
                              </p:par>
                              <p:par>
                                <p:cTn id="32" presetID="32" presetClass="emph" presetSubtype="0" fill="hold" nodeType="withEffect">
                                  <p:stCondLst>
                                    <p:cond delay="0"/>
                                  </p:stCondLst>
                                  <p:childTnLst>
                                    <p:animRot by="120000">
                                      <p:cBhvr>
                                        <p:cTn id="33" dur="125" fill="hold">
                                          <p:stCondLst>
                                            <p:cond delay="0"/>
                                          </p:stCondLst>
                                        </p:cTn>
                                        <p:tgtEl>
                                          <p:spTgt spid="12"/>
                                        </p:tgtEl>
                                        <p:attrNameLst>
                                          <p:attrName>r</p:attrName>
                                        </p:attrNameLst>
                                      </p:cBhvr>
                                    </p:animRot>
                                    <p:animRot by="-240000">
                                      <p:cBhvr>
                                        <p:cTn id="34" dur="250" fill="hold">
                                          <p:stCondLst>
                                            <p:cond delay="250"/>
                                          </p:stCondLst>
                                        </p:cTn>
                                        <p:tgtEl>
                                          <p:spTgt spid="12"/>
                                        </p:tgtEl>
                                        <p:attrNameLst>
                                          <p:attrName>r</p:attrName>
                                        </p:attrNameLst>
                                      </p:cBhvr>
                                    </p:animRot>
                                    <p:animRot by="240000">
                                      <p:cBhvr>
                                        <p:cTn id="35" dur="250" fill="hold">
                                          <p:stCondLst>
                                            <p:cond delay="500"/>
                                          </p:stCondLst>
                                        </p:cTn>
                                        <p:tgtEl>
                                          <p:spTgt spid="12"/>
                                        </p:tgtEl>
                                        <p:attrNameLst>
                                          <p:attrName>r</p:attrName>
                                        </p:attrNameLst>
                                      </p:cBhvr>
                                    </p:animRot>
                                    <p:animRot by="-240000">
                                      <p:cBhvr>
                                        <p:cTn id="36" dur="250" fill="hold">
                                          <p:stCondLst>
                                            <p:cond delay="750"/>
                                          </p:stCondLst>
                                        </p:cTn>
                                        <p:tgtEl>
                                          <p:spTgt spid="12"/>
                                        </p:tgtEl>
                                        <p:attrNameLst>
                                          <p:attrName>r</p:attrName>
                                        </p:attrNameLst>
                                      </p:cBhvr>
                                    </p:animRot>
                                    <p:animRot by="120000">
                                      <p:cBhvr>
                                        <p:cTn id="37" dur="250" fill="hold">
                                          <p:stCondLst>
                                            <p:cond delay="1000"/>
                                          </p:stCondLst>
                                        </p:cTn>
                                        <p:tgtEl>
                                          <p:spTgt spid="12"/>
                                        </p:tgtEl>
                                        <p:attrNameLst>
                                          <p:attrName>r</p:attrName>
                                        </p:attrNameLst>
                                      </p:cBhvr>
                                    </p:animRot>
                                  </p:childTnLst>
                                </p:cTn>
                              </p:par>
                              <p:par>
                                <p:cTn id="38" presetID="32" presetClass="emph" presetSubtype="0" fill="hold" nodeType="withEffect">
                                  <p:stCondLst>
                                    <p:cond delay="0"/>
                                  </p:stCondLst>
                                  <p:childTnLst>
                                    <p:animRot by="120000">
                                      <p:cBhvr>
                                        <p:cTn id="39" dur="125" fill="hold">
                                          <p:stCondLst>
                                            <p:cond delay="0"/>
                                          </p:stCondLst>
                                        </p:cTn>
                                        <p:tgtEl>
                                          <p:spTgt spid="9"/>
                                        </p:tgtEl>
                                        <p:attrNameLst>
                                          <p:attrName>r</p:attrName>
                                        </p:attrNameLst>
                                      </p:cBhvr>
                                    </p:animRot>
                                    <p:animRot by="-240000">
                                      <p:cBhvr>
                                        <p:cTn id="40" dur="250" fill="hold">
                                          <p:stCondLst>
                                            <p:cond delay="250"/>
                                          </p:stCondLst>
                                        </p:cTn>
                                        <p:tgtEl>
                                          <p:spTgt spid="9"/>
                                        </p:tgtEl>
                                        <p:attrNameLst>
                                          <p:attrName>r</p:attrName>
                                        </p:attrNameLst>
                                      </p:cBhvr>
                                    </p:animRot>
                                    <p:animRot by="240000">
                                      <p:cBhvr>
                                        <p:cTn id="41" dur="250" fill="hold">
                                          <p:stCondLst>
                                            <p:cond delay="500"/>
                                          </p:stCondLst>
                                        </p:cTn>
                                        <p:tgtEl>
                                          <p:spTgt spid="9"/>
                                        </p:tgtEl>
                                        <p:attrNameLst>
                                          <p:attrName>r</p:attrName>
                                        </p:attrNameLst>
                                      </p:cBhvr>
                                    </p:animRot>
                                    <p:animRot by="-240000">
                                      <p:cBhvr>
                                        <p:cTn id="42" dur="250" fill="hold">
                                          <p:stCondLst>
                                            <p:cond delay="750"/>
                                          </p:stCondLst>
                                        </p:cTn>
                                        <p:tgtEl>
                                          <p:spTgt spid="9"/>
                                        </p:tgtEl>
                                        <p:attrNameLst>
                                          <p:attrName>r</p:attrName>
                                        </p:attrNameLst>
                                      </p:cBhvr>
                                    </p:animRot>
                                    <p:animRot by="120000">
                                      <p:cBhvr>
                                        <p:cTn id="43" dur="250" fill="hold">
                                          <p:stCondLst>
                                            <p:cond delay="10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Đường đi Sa Pa (trang 102) - Tiếng Việt 4 tập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26" y="410787"/>
            <a:ext cx="6667500"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Oval 13">
            <a:hlinkClick r:id="rId4" action="ppaction://hlinksldjump"/>
            <a:extLst>
              <a:ext uri="{FF2B5EF4-FFF2-40B4-BE49-F238E27FC236}">
                <a16:creationId xmlns:a16="http://schemas.microsoft.com/office/drawing/2014/main" xmlns="" id="{30434F2C-F122-4A98-BB21-50D2D543BE1C}"/>
              </a:ext>
            </a:extLst>
          </p:cNvPr>
          <p:cNvSpPr/>
          <p:nvPr/>
        </p:nvSpPr>
        <p:spPr>
          <a:xfrm>
            <a:off x="455826" y="403892"/>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EC401A"/>
                </a:solidFill>
                <a:latin typeface="UTM Avo" panose="02040603050506020204" pitchFamily="18" charset="0"/>
              </a:rPr>
              <a:t>1</a:t>
            </a:r>
          </a:p>
        </p:txBody>
      </p:sp>
      <p:sp>
        <p:nvSpPr>
          <p:cNvPr id="15" name="Rectangle 14">
            <a:extLst>
              <a:ext uri="{FF2B5EF4-FFF2-40B4-BE49-F238E27FC236}">
                <a16:creationId xmlns:a16="http://schemas.microsoft.com/office/drawing/2014/main" xmlns="" id="{3A0864F3-1642-46F2-A841-AA878DEB3A85}"/>
              </a:ext>
            </a:extLst>
          </p:cNvPr>
          <p:cNvSpPr/>
          <p:nvPr/>
        </p:nvSpPr>
        <p:spPr>
          <a:xfrm>
            <a:off x="7419659" y="410787"/>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xmlns="" id="{E4B48049-055E-47E7-B89C-40C73C25E205}"/>
              </a:ext>
            </a:extLst>
          </p:cNvPr>
          <p:cNvSpPr/>
          <p:nvPr/>
        </p:nvSpPr>
        <p:spPr>
          <a:xfrm>
            <a:off x="305794" y="4462999"/>
            <a:ext cx="11580413" cy="1938992"/>
          </a:xfrm>
          <a:prstGeom prst="rect">
            <a:avLst/>
          </a:prstGeom>
          <a:noFill/>
        </p:spPr>
        <p:txBody>
          <a:bodyPr wrap="non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đoạn 1 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Đường đi Sa Pa</a:t>
            </a:r>
            <a:endParaRPr lang="en-US" sz="4000" b="1"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373404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ài giảng tiếng việt lớp 4 | tuần 29 | phần tập đọc | trăng ơi từ đâu đến -  YouTube"/>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4926" y="1066108"/>
            <a:ext cx="5321291" cy="29932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Oval 13">
            <a:hlinkClick r:id="rId4" action="ppaction://hlinksldjump"/>
            <a:extLst>
              <a:ext uri="{FF2B5EF4-FFF2-40B4-BE49-F238E27FC236}">
                <a16:creationId xmlns:a16="http://schemas.microsoft.com/office/drawing/2014/main" xmlns="" id="{30434F2C-F122-4A98-BB21-50D2D543BE1C}"/>
              </a:ext>
            </a:extLst>
          </p:cNvPr>
          <p:cNvSpPr/>
          <p:nvPr/>
        </p:nvSpPr>
        <p:spPr>
          <a:xfrm>
            <a:off x="592303" y="827366"/>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2</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xmlns=""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xmlns="" id="{E4B48049-055E-47E7-B89C-40C73C25E205}"/>
              </a:ext>
            </a:extLst>
          </p:cNvPr>
          <p:cNvSpPr/>
          <p:nvPr/>
        </p:nvSpPr>
        <p:spPr>
          <a:xfrm>
            <a:off x="155755" y="4449351"/>
            <a:ext cx="12036245" cy="1938992"/>
          </a:xfrm>
          <a:prstGeom prst="rect">
            <a:avLst/>
          </a:prstGeom>
          <a:noFill/>
        </p:spPr>
        <p:txBody>
          <a:bodyPr wrap="non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thuộc lòng</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Trăng ơi..từ đâu đến?</a:t>
            </a:r>
            <a:endParaRPr lang="en-US" sz="4000" b="1"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34409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ập đọc: Hơn một nghìn ngày vòng quanh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03" y="697390"/>
            <a:ext cx="5798830" cy="364467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hlinkClick r:id="rId3" action="ppaction://hlinksldjump"/>
            <a:extLst>
              <a:ext uri="{FF2B5EF4-FFF2-40B4-BE49-F238E27FC236}">
                <a16:creationId xmlns:a16="http://schemas.microsoft.com/office/drawing/2014/main" xmlns=""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3</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xmlns=""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xmlns="" id="{E4B48049-055E-47E7-B89C-40C73C25E205}"/>
              </a:ext>
            </a:extLst>
          </p:cNvPr>
          <p:cNvSpPr/>
          <p:nvPr/>
        </p:nvSpPr>
        <p:spPr>
          <a:xfrm>
            <a:off x="655092" y="4695011"/>
            <a:ext cx="11204812" cy="1472263"/>
          </a:xfrm>
          <a:prstGeom prst="rect">
            <a:avLst/>
          </a:prstGeom>
          <a:noFill/>
        </p:spPr>
        <p:txBody>
          <a:bodyPr wrap="square" lIns="91440" tIns="45720" rIns="91440" bIns="45720">
            <a:spAutoFit/>
          </a:bodyPr>
          <a:lstStyle/>
          <a:p>
            <a:pPr algn="ctr">
              <a:lnSpc>
                <a:spcPct val="150000"/>
              </a:lnSpc>
            </a:pPr>
            <a:r>
              <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1 đoạn</a:t>
            </a:r>
            <a:r>
              <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3200" b="1">
                <a:ln w="0"/>
                <a:solidFill>
                  <a:srgbClr val="EC401A"/>
                </a:solidFill>
                <a:effectLst>
                  <a:outerShdw blurRad="38100" dist="19050" dir="2700000" algn="tl" rotWithShape="0">
                    <a:schemeClr val="dk1">
                      <a:alpha val="40000"/>
                    </a:schemeClr>
                  </a:outerShdw>
                </a:effectLst>
                <a:latin typeface="UTM Avo" panose="02040603050506020204" pitchFamily="18" charset="0"/>
              </a:rPr>
              <a:t>Hơn một nghìn ngày vòng quanh trái đất </a:t>
            </a:r>
            <a:r>
              <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32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10062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òng sông mặc áo (trang 118) - Tiếng Việt 4 tậ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02" y="697390"/>
            <a:ext cx="6209815" cy="3615303"/>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hlinkClick r:id="rId3" action="ppaction://hlinksldjump"/>
            <a:extLst>
              <a:ext uri="{FF2B5EF4-FFF2-40B4-BE49-F238E27FC236}">
                <a16:creationId xmlns:a16="http://schemas.microsoft.com/office/drawing/2014/main" xmlns=""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4</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xmlns=""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xmlns="" id="{E4B48049-055E-47E7-B89C-40C73C25E205}"/>
              </a:ext>
            </a:extLst>
          </p:cNvPr>
          <p:cNvSpPr/>
          <p:nvPr/>
        </p:nvSpPr>
        <p:spPr>
          <a:xfrm>
            <a:off x="272955" y="4490294"/>
            <a:ext cx="11536908" cy="1938992"/>
          </a:xfrm>
          <a:prstGeom prst="rect">
            <a:avLst/>
          </a:prstGeom>
          <a:noFill/>
        </p:spPr>
        <p:txBody>
          <a:bodyPr wrap="squar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thuộc lòng </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Dòng sông mặc áo </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28191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ả lời câu hỏi bài Tập đọc Ăng-co Vát | Hướng dẫn soạn bài Tập đọc Ăng-co  Vát"/>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17740" y="697390"/>
            <a:ext cx="5651549" cy="385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Oval 13">
            <a:hlinkClick r:id="rId4" action="ppaction://hlinksldjump"/>
            <a:extLst>
              <a:ext uri="{FF2B5EF4-FFF2-40B4-BE49-F238E27FC236}">
                <a16:creationId xmlns:a16="http://schemas.microsoft.com/office/drawing/2014/main" xmlns=""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5</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xmlns=""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xmlns="" id="{E4B48049-055E-47E7-B89C-40C73C25E205}"/>
              </a:ext>
            </a:extLst>
          </p:cNvPr>
          <p:cNvSpPr/>
          <p:nvPr/>
        </p:nvSpPr>
        <p:spPr>
          <a:xfrm>
            <a:off x="586852" y="4695011"/>
            <a:ext cx="11204812" cy="1808252"/>
          </a:xfrm>
          <a:prstGeom prst="rect">
            <a:avLst/>
          </a:prstGeom>
          <a:noFill/>
        </p:spPr>
        <p:txBody>
          <a:bodyPr wrap="squar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1 đoạn</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Ăng – co Vát </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158840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ý thuyết tập đọc: con chuồn chuồn nướctiếng việt 4"/>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61528" y="855213"/>
            <a:ext cx="5682938" cy="3402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Oval 13">
            <a:hlinkClick r:id="rId4" action="ppaction://hlinksldjump"/>
            <a:extLst>
              <a:ext uri="{FF2B5EF4-FFF2-40B4-BE49-F238E27FC236}">
                <a16:creationId xmlns:a16="http://schemas.microsoft.com/office/drawing/2014/main" xmlns=""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6</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xmlns=""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xmlns="" id="{E4B48049-055E-47E7-B89C-40C73C25E205}"/>
              </a:ext>
            </a:extLst>
          </p:cNvPr>
          <p:cNvSpPr/>
          <p:nvPr/>
        </p:nvSpPr>
        <p:spPr>
          <a:xfrm>
            <a:off x="586852" y="4695011"/>
            <a:ext cx="11204812" cy="1636666"/>
          </a:xfrm>
          <a:prstGeom prst="rect">
            <a:avLst/>
          </a:prstGeom>
          <a:noFill/>
        </p:spPr>
        <p:txBody>
          <a:bodyPr wrap="square" lIns="91440" tIns="45720" rIns="91440" bIns="45720">
            <a:spAutoFit/>
          </a:bodyPr>
          <a:lstStyle/>
          <a:p>
            <a:pPr algn="ctr">
              <a:lnSpc>
                <a:spcPct val="150000"/>
              </a:lnSpc>
            </a:pPr>
            <a:r>
              <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1 đoạn</a:t>
            </a:r>
            <a:r>
              <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3600" b="1">
                <a:ln w="0"/>
                <a:solidFill>
                  <a:srgbClr val="EC401A"/>
                </a:solidFill>
                <a:effectLst>
                  <a:outerShdw blurRad="38100" dist="19050" dir="2700000" algn="tl" rotWithShape="0">
                    <a:schemeClr val="dk1">
                      <a:alpha val="40000"/>
                    </a:schemeClr>
                  </a:outerShdw>
                </a:effectLst>
                <a:latin typeface="UTM Avo" panose="02040603050506020204" pitchFamily="18" charset="0"/>
              </a:rPr>
              <a:t>Con chuồn chuồn nước </a:t>
            </a:r>
            <a:r>
              <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36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339303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18" y="0"/>
            <a:ext cx="1297411" cy="1297411"/>
          </a:xfrm>
          <a:prstGeom prst="rect">
            <a:avLst/>
          </a:prstGeom>
        </p:spPr>
      </p:pic>
      <p:sp>
        <p:nvSpPr>
          <p:cNvPr id="3" name="Rectangle 2">
            <a:extLst>
              <a:ext uri="{FF2B5EF4-FFF2-40B4-BE49-F238E27FC236}">
                <a16:creationId xmlns:a16="http://schemas.microsoft.com/office/drawing/2014/main" xmlns="" id="{F965C2B7-C3BC-4A44-9EFC-487F41F66F2B}"/>
              </a:ext>
            </a:extLst>
          </p:cNvPr>
          <p:cNvSpPr/>
          <p:nvPr/>
        </p:nvSpPr>
        <p:spPr>
          <a:xfrm>
            <a:off x="766781" y="974878"/>
            <a:ext cx="10958688" cy="1472263"/>
          </a:xfrm>
          <a:prstGeom prst="rect">
            <a:avLst/>
          </a:prstGeom>
          <a:noFill/>
        </p:spPr>
        <p:txBody>
          <a:bodyPr wrap="square" lIns="91440" tIns="45720" rIns="91440" bIns="45720">
            <a:spAutoFit/>
          </a:bodyPr>
          <a:lstStyle/>
          <a:p>
            <a:pPr algn="just">
              <a:lnSpc>
                <a:spcPct val="150000"/>
              </a:lnSpc>
            </a:pPr>
            <a:r>
              <a:rPr lang="vi-VN" sz="3200">
                <a:ln w="0"/>
                <a:solidFill>
                  <a:srgbClr val="002060"/>
                </a:solidFill>
                <a:latin typeface="UTM Avo" panose="02040603050506020204" pitchFamily="18" charset="0"/>
              </a:rPr>
              <a:t>Lập bảng thống kê các bài tập đọc trong chủ điểm </a:t>
            </a:r>
          </a:p>
          <a:p>
            <a:pPr algn="just">
              <a:lnSpc>
                <a:spcPct val="150000"/>
              </a:lnSpc>
            </a:pPr>
            <a:r>
              <a:rPr lang="vi-VN" sz="3200" b="1">
                <a:ln w="0"/>
                <a:solidFill>
                  <a:srgbClr val="002060"/>
                </a:solidFill>
                <a:latin typeface="UTM Avo" panose="02040603050506020204" pitchFamily="18" charset="0"/>
              </a:rPr>
              <a:t>Khám phá thế giới </a:t>
            </a:r>
            <a:r>
              <a:rPr lang="vi-VN" sz="3200">
                <a:ln w="0"/>
                <a:solidFill>
                  <a:srgbClr val="002060"/>
                </a:solidFill>
                <a:latin typeface="UTM Avo" panose="02040603050506020204" pitchFamily="18" charset="0"/>
              </a:rPr>
              <a:t>( hoặc </a:t>
            </a:r>
            <a:r>
              <a:rPr lang="vi-VN" sz="3200" b="1">
                <a:ln w="0"/>
                <a:solidFill>
                  <a:srgbClr val="002060"/>
                </a:solidFill>
                <a:latin typeface="UTM Avo" panose="02040603050506020204" pitchFamily="18" charset="0"/>
              </a:rPr>
              <a:t>Tình yêu cuộc sống </a:t>
            </a:r>
            <a:r>
              <a:rPr lang="vi-VN" sz="3200">
                <a:ln w="0"/>
                <a:solidFill>
                  <a:srgbClr val="002060"/>
                </a:solidFill>
                <a:latin typeface="UTM Avo" panose="02040603050506020204" pitchFamily="18" charset="0"/>
              </a:rPr>
              <a:t>):</a:t>
            </a:r>
            <a:endParaRPr lang="en-US" sz="3200">
              <a:ln w="0"/>
              <a:solidFill>
                <a:srgbClr val="002060"/>
              </a:solidFill>
              <a:latin typeface="UTM Avo" panose="02040603050506020204" pitchFamily="18" charset="0"/>
            </a:endParaRPr>
          </a:p>
        </p:txBody>
      </p:sp>
      <p:sp>
        <p:nvSpPr>
          <p:cNvPr id="4" name="文本框 5">
            <a:extLst>
              <a:ext uri="{FF2B5EF4-FFF2-40B4-BE49-F238E27FC236}">
                <a16:creationId xmlns:a16="http://schemas.microsoft.com/office/drawing/2014/main" xmlns="" id="{728F92C1-65A9-42D0-A837-74B0DEFBF639}"/>
              </a:ext>
            </a:extLst>
          </p:cNvPr>
          <p:cNvSpPr txBox="1"/>
          <p:nvPr/>
        </p:nvSpPr>
        <p:spPr>
          <a:xfrm>
            <a:off x="1531097" y="369965"/>
            <a:ext cx="1288537" cy="584775"/>
          </a:xfrm>
          <a:prstGeom prst="rect">
            <a:avLst/>
          </a:prstGeom>
          <a:noFill/>
        </p:spPr>
        <p:txBody>
          <a:bodyPr wrap="square" rtlCol="0">
            <a:spAutoFit/>
          </a:bodyPr>
          <a:lstStyle/>
          <a:p>
            <a:pPr algn="ctr"/>
            <a:r>
              <a:rPr lang="en-US" altLang="zh-CN" sz="3200" b="1">
                <a:solidFill>
                  <a:srgbClr val="FE4309"/>
                </a:solidFill>
                <a:latin typeface="UTM Avo" panose="02040603050506020204" pitchFamily="18" charset="0"/>
                <a:ea typeface="字魂59号-创粗黑" panose="00000500000000000000" pitchFamily="2" charset="-122"/>
              </a:rPr>
              <a:t>Bài 2</a:t>
            </a:r>
            <a:endParaRPr lang="zh-CN" altLang="en-US" sz="3200" b="1" dirty="0">
              <a:solidFill>
                <a:srgbClr val="FE4309"/>
              </a:solidFill>
              <a:latin typeface="UTM Avo" panose="02040603050506020204" pitchFamily="18" charset="0"/>
              <a:ea typeface="字魂59号-创粗黑" panose="00000500000000000000" pitchFamily="2" charset="-122"/>
            </a:endParaRPr>
          </a:p>
        </p:txBody>
      </p:sp>
      <p:graphicFrame>
        <p:nvGraphicFramePr>
          <p:cNvPr id="6" name="Table 5"/>
          <p:cNvGraphicFramePr>
            <a:graphicFrameLocks noGrp="1"/>
          </p:cNvGraphicFramePr>
          <p:nvPr>
            <p:extLst>
              <p:ext uri="{D42A27DB-BD31-4B8C-83A1-F6EECF244321}">
                <p14:modId xmlns:p14="http://schemas.microsoft.com/office/powerpoint/2010/main" val="3085908202"/>
              </p:ext>
            </p:extLst>
          </p:nvPr>
        </p:nvGraphicFramePr>
        <p:xfrm>
          <a:off x="1018870" y="3021533"/>
          <a:ext cx="10117704" cy="1923091"/>
        </p:xfrm>
        <a:graphic>
          <a:graphicData uri="http://schemas.openxmlformats.org/drawingml/2006/table">
            <a:tbl>
              <a:tblPr firstRow="1" bandRow="1">
                <a:tableStyleId>{16D9F66E-5EB9-4882-86FB-DCBF35E3C3E4}</a:tableStyleId>
              </a:tblPr>
              <a:tblGrid>
                <a:gridCol w="1819864">
                  <a:extLst>
                    <a:ext uri="{9D8B030D-6E8A-4147-A177-3AD203B41FA5}">
                      <a16:colId xmlns:a16="http://schemas.microsoft.com/office/drawing/2014/main" xmlns="" val="2089287549"/>
                    </a:ext>
                  </a:extLst>
                </a:gridCol>
                <a:gridCol w="2183641">
                  <a:extLst>
                    <a:ext uri="{9D8B030D-6E8A-4147-A177-3AD203B41FA5}">
                      <a16:colId xmlns:a16="http://schemas.microsoft.com/office/drawing/2014/main" xmlns="" val="581169911"/>
                    </a:ext>
                  </a:extLst>
                </a:gridCol>
                <a:gridCol w="2361063">
                  <a:extLst>
                    <a:ext uri="{9D8B030D-6E8A-4147-A177-3AD203B41FA5}">
                      <a16:colId xmlns:a16="http://schemas.microsoft.com/office/drawing/2014/main" xmlns="" val="1283848486"/>
                    </a:ext>
                  </a:extLst>
                </a:gridCol>
                <a:gridCol w="3753136">
                  <a:extLst>
                    <a:ext uri="{9D8B030D-6E8A-4147-A177-3AD203B41FA5}">
                      <a16:colId xmlns:a16="http://schemas.microsoft.com/office/drawing/2014/main" xmlns="" val="1186551117"/>
                    </a:ext>
                  </a:extLst>
                </a:gridCol>
              </a:tblGrid>
              <a:tr h="6770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a:solidFill>
                            <a:srgbClr val="BC2201"/>
                          </a:solidFill>
                          <a:latin typeface="UTM Avo" panose="02040603050506020204" pitchFamily="18" charset="0"/>
                        </a:rPr>
                        <a:t>Tác</a:t>
                      </a:r>
                      <a:r>
                        <a:rPr lang="vi-VN" sz="3200" baseline="0">
                          <a:solidFill>
                            <a:srgbClr val="BC2201"/>
                          </a:solidFill>
                          <a:latin typeface="UTM Avo" panose="02040603050506020204" pitchFamily="18" charset="0"/>
                        </a:rPr>
                        <a:t> giả</a:t>
                      </a:r>
                      <a:endParaRPr lang="en-US" sz="32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a:solidFill>
                            <a:srgbClr val="BC2201"/>
                          </a:solidFill>
                          <a:latin typeface="UTM Avo" panose="02040603050506020204" pitchFamily="18" charset="0"/>
                        </a:rPr>
                        <a:t>T</a:t>
                      </a:r>
                      <a:r>
                        <a:rPr lang="vi-VN" sz="3200">
                          <a:solidFill>
                            <a:srgbClr val="BC2201"/>
                          </a:solidFill>
                          <a:latin typeface="UTM Avo" panose="02040603050506020204" pitchFamily="18" charset="0"/>
                        </a:rPr>
                        <a:t>hể</a:t>
                      </a:r>
                      <a:r>
                        <a:rPr lang="vi-VN" sz="3200" baseline="0">
                          <a:solidFill>
                            <a:srgbClr val="BC2201"/>
                          </a:solidFill>
                          <a:latin typeface="UTM Avo" panose="02040603050506020204" pitchFamily="18" charset="0"/>
                        </a:rPr>
                        <a:t> loại</a:t>
                      </a:r>
                      <a:endParaRPr lang="en-US" sz="32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a:solidFill>
                            <a:srgbClr val="BC2201"/>
                          </a:solidFill>
                          <a:latin typeface="UTM Avo" panose="02040603050506020204" pitchFamily="18" charset="0"/>
                        </a:rPr>
                        <a:t>Nội</a:t>
                      </a:r>
                      <a:r>
                        <a:rPr lang="vi-VN" sz="3200" baseline="0">
                          <a:solidFill>
                            <a:srgbClr val="BC2201"/>
                          </a:solidFill>
                          <a:latin typeface="UTM Avo" panose="02040603050506020204" pitchFamily="18" charset="0"/>
                        </a:rPr>
                        <a:t> dung chính</a:t>
                      </a:r>
                      <a:endParaRPr lang="en-US" sz="32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xmlns="" val="468747584"/>
                  </a:ext>
                </a:extLst>
              </a:tr>
              <a:tr h="124608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218568795"/>
                  </a:ext>
                </a:extLst>
              </a:tr>
            </a:tbl>
          </a:graphicData>
        </a:graphic>
      </p:graphicFrame>
    </p:spTree>
    <p:extLst>
      <p:ext uri="{BB962C8B-B14F-4D97-AF65-F5344CB8AC3E}">
        <p14:creationId xmlns:p14="http://schemas.microsoft.com/office/powerpoint/2010/main" val="334658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720</Words>
  <Application>Microsoft Office PowerPoint</Application>
  <PresentationFormat>Custom</PresentationFormat>
  <Paragraphs>112</Paragraphs>
  <Slides>14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SVN-Newton</vt:lpstr>
      <vt:lpstr>UTM Cancel</vt:lpstr>
      <vt:lpstr>inpin heiti</vt:lpstr>
      <vt:lpstr>UTM Showcard</vt:lpstr>
      <vt:lpstr>UTM Avo</vt:lpstr>
      <vt:lpstr>UTM Aptima</vt:lpstr>
      <vt:lpstr>#9Slide07 HoneyCream</vt:lpstr>
      <vt:lpstr>Times New Roman</vt:lpstr>
      <vt:lpstr>Calibri</vt:lpstr>
      <vt:lpstr>字魂27号-布丁体</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BICHTRAN</dc:creator>
  <cp:keywords>MĂNGNONTEAMS</cp:keywords>
  <cp:lastModifiedBy>A</cp:lastModifiedBy>
  <cp:revision>27</cp:revision>
  <dcterms:created xsi:type="dcterms:W3CDTF">2022-04-19T15:39:17Z</dcterms:created>
  <dcterms:modified xsi:type="dcterms:W3CDTF">2023-07-24T07:32:38Z</dcterms:modified>
</cp:coreProperties>
</file>