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86" r:id="rId2"/>
    <p:sldId id="466" r:id="rId3"/>
    <p:sldId id="367" r:id="rId4"/>
    <p:sldId id="387" r:id="rId5"/>
    <p:sldId id="469" r:id="rId6"/>
    <p:sldId id="470" r:id="rId7"/>
    <p:sldId id="471" r:id="rId8"/>
    <p:sldId id="413" r:id="rId9"/>
    <p:sldId id="472" r:id="rId10"/>
    <p:sldId id="473" r:id="rId11"/>
    <p:sldId id="474" r:id="rId12"/>
    <p:sldId id="368" r:id="rId13"/>
    <p:sldId id="475" r:id="rId14"/>
    <p:sldId id="366"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EB71"/>
    <a:srgbClr val="A8EEF0"/>
    <a:srgbClr val="F47D93"/>
    <a:srgbClr val="FFFFFF"/>
    <a:srgbClr val="C0D2EE"/>
    <a:srgbClr val="F4C874"/>
    <a:srgbClr val="8FDAC4"/>
    <a:srgbClr val="ABA2EB"/>
    <a:srgbClr val="F9A8CD"/>
    <a:srgbClr val="FDE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53" autoAdjust="0"/>
    <p:restoredTop sz="94682"/>
  </p:normalViewPr>
  <p:slideViewPr>
    <p:cSldViewPr snapToGrid="0" snapToObjects="1">
      <p:cViewPr varScale="1">
        <p:scale>
          <a:sx n="67" d="100"/>
          <a:sy n="67" d="100"/>
        </p:scale>
        <p:origin x="-1100"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2023/6/4</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2023/6/4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262616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02651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54937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0266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382186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338185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2301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237100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41094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68945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15250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8416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81534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70222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6327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257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38969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65752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23948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00068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39715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74070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54862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65727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33041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7047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B35858A6-78BD-4413-8E45-6E8991F8258B}"/>
              </a:ext>
            </a:extLst>
          </p:cNvPr>
          <p:cNvPicPr>
            <a:picLocks noChangeAspect="1"/>
          </p:cNvPicPr>
          <p:nvPr userDrawn="1"/>
        </p:nvPicPr>
        <p:blipFill>
          <a:blip r:embed="rId25"/>
          <a:stretch>
            <a:fillRect/>
          </a:stretch>
        </p:blipFill>
        <p:spPr>
          <a:xfrm>
            <a:off x="-1909614" y="476250"/>
            <a:ext cx="1362382" cy="13623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1" r:id="rId6"/>
    <p:sldLayoutId id="2147483670" r:id="rId7"/>
    <p:sldLayoutId id="2147483669" r:id="rId8"/>
    <p:sldLayoutId id="2147483668" r:id="rId9"/>
    <p:sldLayoutId id="2147483667" r:id="rId10"/>
    <p:sldLayoutId id="2147483666" r:id="rId11"/>
    <p:sldLayoutId id="2147483665" r:id="rId12"/>
    <p:sldLayoutId id="2147483664" r:id="rId13"/>
    <p:sldLayoutId id="2147483663" r:id="rId14"/>
    <p:sldLayoutId id="2147483662" r:id="rId15"/>
    <p:sldLayoutId id="2147483661" r:id="rId16"/>
    <p:sldLayoutId id="2147483660" r:id="rId17"/>
    <p:sldLayoutId id="2147483659" r:id="rId18"/>
    <p:sldLayoutId id="2147483658" r:id="rId19"/>
    <p:sldLayoutId id="2147483657" r:id="rId20"/>
    <p:sldLayoutId id="2147483656" r:id="rId21"/>
    <p:sldLayoutId id="2147483655" r:id="rId22"/>
    <p:sldLayoutId id="2147483654" r:id="rId23"/>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3.tiff"/><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tif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2700" y="0"/>
            <a:ext cx="12255500" cy="2226310"/>
            <a:chOff x="-20" y="0"/>
            <a:chExt cx="19300" cy="3506"/>
          </a:xfrm>
        </p:grpSpPr>
        <p:sp>
          <p:nvSpPr>
            <p:cNvPr id="3" name="Rectangles 2"/>
            <p:cNvSpPr/>
            <p:nvPr/>
          </p:nvSpPr>
          <p:spPr>
            <a:xfrm>
              <a:off x="-20" y="0"/>
              <a:ext cx="19300" cy="3507"/>
            </a:xfrm>
            <a:prstGeom prst="rect">
              <a:avLst/>
            </a:prstGeom>
            <a:solidFill>
              <a:srgbClr val="A7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3"/>
            <a:stretch>
              <a:fillRect/>
            </a:stretch>
          </p:blipFill>
          <p:spPr>
            <a:xfrm>
              <a:off x="0" y="0"/>
              <a:ext cx="19200" cy="3047"/>
            </a:xfrm>
            <a:prstGeom prst="rect">
              <a:avLst/>
            </a:prstGeom>
          </p:spPr>
        </p:pic>
      </p:gr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624205" y="177800"/>
            <a:ext cx="10709910" cy="4890770"/>
          </a:xfrm>
          <a:prstGeom prst="rect">
            <a:avLst/>
          </a:prstGeom>
        </p:spPr>
      </p:pic>
      <p:pic>
        <p:nvPicPr>
          <p:cNvPr id="9" name="Picture 8" descr="Picture1"/>
          <p:cNvPicPr>
            <a:picLocks noChangeAspect="1"/>
          </p:cNvPicPr>
          <p:nvPr/>
        </p:nvPicPr>
        <p:blipFill>
          <a:blip r:embed="rId5"/>
          <a:stretch>
            <a:fillRect/>
          </a:stretch>
        </p:blipFill>
        <p:spPr>
          <a:xfrm>
            <a:off x="1690370" y="1695450"/>
            <a:ext cx="9327515" cy="2252980"/>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9942" b="98684" l="9951" r="89885">
                        <a14:foregroundMark x1="27138" y1="67982" x2="35280" y2="80117"/>
                        <a14:foregroundMark x1="37747" y1="66228" x2="33635" y2="76608"/>
                        <a14:foregroundMark x1="36678" y1="66082" x2="35197" y2="71053"/>
                        <a14:foregroundMark x1="28043" y1="66520" x2="30839" y2="70760"/>
                        <a14:foregroundMark x1="32237" y1="79678" x2="32895" y2="89912"/>
                        <a14:foregroundMark x1="32237" y1="91813" x2="33635" y2="98246"/>
                        <a14:foregroundMark x1="34704" y1="91667" x2="36513" y2="97515"/>
                        <a14:foregroundMark x1="35938" y1="95468" x2="37253" y2="97076"/>
                        <a14:foregroundMark x1="47780" y1="80556" x2="47451" y2="89912"/>
                        <a14:foregroundMark x1="52961" y1="78216" x2="47039" y2="82895"/>
                        <a14:foregroundMark x1="45477" y1="89766" x2="43997" y2="92544"/>
                        <a14:foregroundMark x1="57401" y1="68567" x2="58059" y2="89035"/>
                        <a14:foregroundMark x1="68832" y1="90351" x2="69216" y2="95121"/>
                        <a14:foregroundMark x1="70313" y1="68860" x2="69490" y2="77778"/>
                        <a14:foregroundMark x1="74589" y1="77485" x2="75000" y2="81140"/>
                        <a14:foregroundMark x1="45148" y1="70029" x2="47039" y2="82895"/>
                        <a14:foregroundMark x1="69655" y1="81140" x2="70313" y2="84795"/>
                        <a14:foregroundMark x1="71957" y1="79678" x2="72286" y2="81579"/>
                        <a14:foregroundMark x1="67845" y1="79678" x2="68010" y2="80994"/>
                        <a14:foregroundMark x1="68503" y1="91667" x2="68832" y2="95468"/>
                        <a14:foregroundMark x1="70806" y1="92105" x2="71546" y2="95029"/>
                        <a14:foregroundMark x1="70888" y1="94444" x2="71299" y2="97661"/>
                        <a14:backgroundMark x1="21628" y1="83626" x2="26234" y2="91374"/>
                        <a14:backgroundMark x1="40461" y1="84649" x2="41612" y2="88158"/>
                        <a14:backgroundMark x1="35773" y1="81140" x2="36020" y2="81140"/>
                        <a14:backgroundMark x1="67599" y1="98099" x2="67928" y2="98538"/>
                      </a14:backgroundRemoval>
                    </a14:imgEffect>
                  </a14:imgLayer>
                </a14:imgProps>
              </a:ext>
              <a:ext uri="{28A0092B-C50C-407E-A947-70E740481C1C}">
                <a14:useLocalDpi xmlns:a14="http://schemas.microsoft.com/office/drawing/2010/main" val="0"/>
              </a:ext>
            </a:extLst>
          </a:blip>
          <a:srcRect l="21951" t="59029" r="23822"/>
          <a:stretch>
            <a:fillRect/>
          </a:stretch>
        </p:blipFill>
        <p:spPr>
          <a:xfrm>
            <a:off x="2582545" y="4086225"/>
            <a:ext cx="6793865" cy="2887345"/>
          </a:xfrm>
          <a:prstGeom prst="rect">
            <a:avLst/>
          </a:prstGeom>
        </p:spPr>
      </p:pic>
      <p:sp>
        <p:nvSpPr>
          <p:cNvPr id="8" name="Cloud 7">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514032"/>
            <a:ext cx="10474006" cy="1077218"/>
          </a:xfrm>
          <a:prstGeom prst="rect">
            <a:avLst/>
          </a:prstGeom>
          <a:solidFill>
            <a:srgbClr val="F9A9CF"/>
          </a:solidFill>
        </p:spPr>
        <p:txBody>
          <a:bodyPr wrap="square" rtlCol="0">
            <a:spAutoFit/>
          </a:bodyPr>
          <a:lstStyle/>
          <a:p>
            <a:pPr lvl="0"/>
            <a:r>
              <a:rPr lang="vi-VN" sz="3200" b="1" dirty="0">
                <a:solidFill>
                  <a:prstClr val="black"/>
                </a:solidFill>
                <a:latin typeface="Calibri" panose="020F0502020204030204" pitchFamily="34" charset="0"/>
                <a:cs typeface="Calibri" panose="020F0502020204030204" pitchFamily="34" charset="0"/>
              </a:rPr>
              <a:t>b) Hình dưới đây được xếp bởi bao nhiêu khối lập phương, bao nhiêu khối trụ?</a:t>
            </a:r>
          </a:p>
        </p:txBody>
      </p:sp>
      <p:sp>
        <p:nvSpPr>
          <p:cNvPr id="7" name="Oval 6">
            <a:extLst>
              <a:ext uri="{FF2B5EF4-FFF2-40B4-BE49-F238E27FC236}">
                <a16:creationId xmlns:a16="http://schemas.microsoft.com/office/drawing/2014/main" xmlns=""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3</a:t>
            </a:r>
          </a:p>
        </p:txBody>
      </p:sp>
      <p:pic>
        <p:nvPicPr>
          <p:cNvPr id="4" name="Picture 3">
            <a:extLst>
              <a:ext uri="{FF2B5EF4-FFF2-40B4-BE49-F238E27FC236}">
                <a16:creationId xmlns:a16="http://schemas.microsoft.com/office/drawing/2014/main" xmlns="" id="{0E20BBA2-828F-4A40-B90C-0D2E8B60E066}"/>
              </a:ext>
            </a:extLst>
          </p:cNvPr>
          <p:cNvPicPr>
            <a:picLocks noChangeAspect="1"/>
          </p:cNvPicPr>
          <p:nvPr/>
        </p:nvPicPr>
        <p:blipFill>
          <a:blip r:embed="rId4"/>
          <a:stretch>
            <a:fillRect/>
          </a:stretch>
        </p:blipFill>
        <p:spPr>
          <a:xfrm>
            <a:off x="5876925" y="1801147"/>
            <a:ext cx="4483344" cy="4019550"/>
          </a:xfrm>
          <a:prstGeom prst="rect">
            <a:avLst/>
          </a:prstGeom>
        </p:spPr>
      </p:pic>
      <p:sp>
        <p:nvSpPr>
          <p:cNvPr id="22" name="TextBox 21">
            <a:extLst>
              <a:ext uri="{FF2B5EF4-FFF2-40B4-BE49-F238E27FC236}">
                <a16:creationId xmlns:a16="http://schemas.microsoft.com/office/drawing/2014/main" xmlns="" id="{F4744314-8E59-47D0-B90C-76F94E957D1E}"/>
              </a:ext>
            </a:extLst>
          </p:cNvPr>
          <p:cNvSpPr txBox="1"/>
          <p:nvPr/>
        </p:nvSpPr>
        <p:spPr>
          <a:xfrm>
            <a:off x="429260" y="2241262"/>
            <a:ext cx="6352540"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Hình bên được xếp bởi 16 khối lập phương (sơn màu tím và màu vàng)</a:t>
            </a:r>
          </a:p>
        </p:txBody>
      </p:sp>
      <p:sp>
        <p:nvSpPr>
          <p:cNvPr id="24" name="TextBox 23">
            <a:extLst>
              <a:ext uri="{FF2B5EF4-FFF2-40B4-BE49-F238E27FC236}">
                <a16:creationId xmlns:a16="http://schemas.microsoft.com/office/drawing/2014/main" xmlns="" id="{5CCD2382-D13F-47DE-8544-024976ECD104}"/>
              </a:ext>
            </a:extLst>
          </p:cNvPr>
          <p:cNvSpPr txBox="1"/>
          <p:nvPr/>
        </p:nvSpPr>
        <p:spPr>
          <a:xfrm>
            <a:off x="581660" y="4101524"/>
            <a:ext cx="4406581" cy="584775"/>
          </a:xfrm>
          <a:prstGeom prst="rect">
            <a:avLst/>
          </a:prstGeom>
          <a:noFill/>
        </p:spPr>
        <p:txBody>
          <a:bodyPr wrap="square" rtlCol="0">
            <a:spAutoFit/>
          </a:bodyPr>
          <a:lstStyle/>
          <a:p>
            <a:pPr marL="457200" indent="-457200" algn="just">
              <a:buFont typeface="Arial" panose="020B0604020202020204" pitchFamily="34" charset="0"/>
              <a:buChar char="•"/>
            </a:pPr>
            <a:r>
              <a:rPr lang="en-US" sz="3200" b="1" dirty="0" err="1">
                <a:solidFill>
                  <a:srgbClr val="0070C0"/>
                </a:solidFill>
                <a:latin typeface="Calibri" panose="020F0502020204030204" pitchFamily="34" charset="0"/>
                <a:cs typeface="Calibri" panose="020F0502020204030204" pitchFamily="34" charset="0"/>
              </a:rPr>
              <a:t>Hình</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bên</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có</a:t>
            </a:r>
            <a:r>
              <a:rPr lang="en-US" sz="3200" b="1" dirty="0">
                <a:solidFill>
                  <a:srgbClr val="0070C0"/>
                </a:solidFill>
                <a:latin typeface="Calibri" panose="020F0502020204030204" pitchFamily="34" charset="0"/>
                <a:cs typeface="Calibri" panose="020F0502020204030204" pitchFamily="34" charset="0"/>
              </a:rPr>
              <a:t> 3 </a:t>
            </a:r>
            <a:r>
              <a:rPr lang="en-US" sz="3200" b="1" dirty="0" err="1">
                <a:solidFill>
                  <a:srgbClr val="0070C0"/>
                </a:solidFill>
                <a:latin typeface="Calibri" panose="020F0502020204030204" pitchFamily="34" charset="0"/>
                <a:cs typeface="Calibri" panose="020F0502020204030204" pitchFamily="34" charset="0"/>
              </a:rPr>
              <a:t>khối</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trụ</a:t>
            </a:r>
            <a:endParaRPr lang="fr-FR" sz="3200" b="1" dirty="0">
              <a:solidFill>
                <a:srgbClr val="0070C0"/>
              </a:solidFill>
              <a:latin typeface="Calibri" panose="020F0502020204030204" pitchFamily="34" charset="0"/>
              <a:cs typeface="Calibri" panose="020F0502020204030204" pitchFamily="34" charset="0"/>
            </a:endParaRPr>
          </a:p>
        </p:txBody>
      </p:sp>
      <p:sp>
        <p:nvSpPr>
          <p:cNvPr id="8" name="Cloud 7">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27553634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barn(inVertical)">
                                      <p:cBhvr>
                                        <p:cTn id="20" dur="500"/>
                                        <p:tgtEl>
                                          <p:spTgt spid="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barn(inVertical)">
                                      <p:cBhvr>
                                        <p:cTn id="2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10474006" cy="1384995"/>
          </a:xfrm>
          <a:prstGeom prst="rect">
            <a:avLst/>
          </a:prstGeom>
          <a:solidFill>
            <a:srgbClr val="F9A9CF"/>
          </a:solid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Người ta xếp các khối lập phương nhỏ màu trắng thành khối hộp chữ nhật, rồi sơn tất cả các mặt của khối hộp chữ nhật đó (như hình vẽ). Hỏi có tất cả bao nhiêu khối lập phương nhỏ được sơn 3 mặt?</a:t>
            </a:r>
          </a:p>
        </p:txBody>
      </p:sp>
      <p:sp>
        <p:nvSpPr>
          <p:cNvPr id="7" name="Oval 6">
            <a:extLst>
              <a:ext uri="{FF2B5EF4-FFF2-40B4-BE49-F238E27FC236}">
                <a16:creationId xmlns:a16="http://schemas.microsoft.com/office/drawing/2014/main" xmlns=""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4</a:t>
            </a:r>
          </a:p>
        </p:txBody>
      </p:sp>
      <p:pic>
        <p:nvPicPr>
          <p:cNvPr id="5" name="Picture 4">
            <a:extLst>
              <a:ext uri="{FF2B5EF4-FFF2-40B4-BE49-F238E27FC236}">
                <a16:creationId xmlns:a16="http://schemas.microsoft.com/office/drawing/2014/main" xmlns="" id="{3C3F43C7-5D54-4421-BAA8-37616E107E7E}"/>
              </a:ext>
            </a:extLst>
          </p:cNvPr>
          <p:cNvPicPr>
            <a:picLocks noChangeAspect="1"/>
          </p:cNvPicPr>
          <p:nvPr/>
        </p:nvPicPr>
        <p:blipFill>
          <a:blip r:embed="rId4"/>
          <a:stretch>
            <a:fillRect/>
          </a:stretch>
        </p:blipFill>
        <p:spPr>
          <a:xfrm>
            <a:off x="8296275" y="1889239"/>
            <a:ext cx="3619500" cy="2906568"/>
          </a:xfrm>
          <a:prstGeom prst="rect">
            <a:avLst/>
          </a:prstGeom>
        </p:spPr>
      </p:pic>
      <p:sp>
        <p:nvSpPr>
          <p:cNvPr id="10" name="TextBox 9">
            <a:extLst>
              <a:ext uri="{FF2B5EF4-FFF2-40B4-BE49-F238E27FC236}">
                <a16:creationId xmlns:a16="http://schemas.microsoft.com/office/drawing/2014/main" xmlns="" id="{B03AED31-9292-4552-A10F-37625855570C}"/>
              </a:ext>
            </a:extLst>
          </p:cNvPr>
          <p:cNvSpPr txBox="1"/>
          <p:nvPr/>
        </p:nvSpPr>
        <p:spPr>
          <a:xfrm>
            <a:off x="429259" y="2336512"/>
            <a:ext cx="7505066"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Các khối lập phương ở các đ</a:t>
            </a:r>
            <a:r>
              <a:rPr lang="en-US" sz="3200" b="1" dirty="0">
                <a:solidFill>
                  <a:srgbClr val="0070C0"/>
                </a:solidFill>
                <a:latin typeface="Calibri" panose="020F0502020204030204" pitchFamily="34" charset="0"/>
                <a:cs typeface="Calibri" panose="020F0502020204030204" pitchFamily="34" charset="0"/>
              </a:rPr>
              <a:t>ỉ</a:t>
            </a:r>
            <a:r>
              <a:rPr lang="vi-VN" sz="3200" b="1" dirty="0">
                <a:solidFill>
                  <a:srgbClr val="0070C0"/>
                </a:solidFill>
                <a:latin typeface="Calibri" panose="020F0502020204030204" pitchFamily="34" charset="0"/>
                <a:cs typeface="Calibri" panose="020F0502020204030204" pitchFamily="34" charset="0"/>
              </a:rPr>
              <a:t>nh của kh</a:t>
            </a:r>
            <a:r>
              <a:rPr lang="en-US" sz="3200" b="1" dirty="0">
                <a:solidFill>
                  <a:srgbClr val="0070C0"/>
                </a:solidFill>
                <a:latin typeface="Calibri" panose="020F0502020204030204" pitchFamily="34" charset="0"/>
                <a:cs typeface="Calibri" panose="020F0502020204030204" pitchFamily="34" charset="0"/>
              </a:rPr>
              <a:t>ố</a:t>
            </a:r>
            <a:r>
              <a:rPr lang="vi-VN" sz="3200" b="1" dirty="0">
                <a:solidFill>
                  <a:srgbClr val="0070C0"/>
                </a:solidFill>
                <a:latin typeface="Calibri" panose="020F0502020204030204" pitchFamily="34" charset="0"/>
                <a:cs typeface="Calibri" panose="020F0502020204030204" pitchFamily="34" charset="0"/>
              </a:rPr>
              <a:t>i hộp chữ nhật đ</a:t>
            </a:r>
            <a:r>
              <a:rPr lang="en-US" sz="3200" b="1" dirty="0">
                <a:solidFill>
                  <a:srgbClr val="0070C0"/>
                </a:solidFill>
                <a:latin typeface="Calibri" panose="020F0502020204030204" pitchFamily="34" charset="0"/>
                <a:cs typeface="Calibri" panose="020F0502020204030204" pitchFamily="34" charset="0"/>
              </a:rPr>
              <a:t>ề</a:t>
            </a:r>
            <a:r>
              <a:rPr lang="vi-VN" sz="3200" b="1" dirty="0">
                <a:solidFill>
                  <a:srgbClr val="0070C0"/>
                </a:solidFill>
                <a:latin typeface="Calibri" panose="020F0502020204030204" pitchFamily="34" charset="0"/>
                <a:cs typeface="Calibri" panose="020F0502020204030204" pitchFamily="34" charset="0"/>
              </a:rPr>
              <a:t>u được sơn 3 mặt. </a:t>
            </a:r>
            <a:endParaRPr lang="en-US" sz="3200" b="1" dirty="0">
              <a:solidFill>
                <a:srgbClr val="0070C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xmlns="" id="{A276ADDE-BAB1-4C7E-ABC3-7925523DCA1C}"/>
              </a:ext>
            </a:extLst>
          </p:cNvPr>
          <p:cNvSpPr txBox="1"/>
          <p:nvPr/>
        </p:nvSpPr>
        <p:spPr>
          <a:xfrm>
            <a:off x="505459" y="3584287"/>
            <a:ext cx="7505066"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Vậy có 8 khối lập phương được sơn 3 mặt.</a:t>
            </a:r>
            <a:endParaRPr lang="en-US" sz="3200" b="1" dirty="0">
              <a:solidFill>
                <a:srgbClr val="0070C0"/>
              </a:solidFill>
              <a:latin typeface="Calibri" panose="020F0502020204030204" pitchFamily="34" charset="0"/>
              <a:cs typeface="Calibri" panose="020F0502020204030204" pitchFamily="34" charset="0"/>
            </a:endParaRPr>
          </a:p>
        </p:txBody>
      </p:sp>
      <p:sp>
        <p:nvSpPr>
          <p:cNvPr id="9" name="Cloud 8">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29466895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barn(inVertical)">
                                      <p:cBhvr>
                                        <p:cTn id="2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589280" y="343535"/>
            <a:ext cx="11602720" cy="5385435"/>
          </a:xfrm>
          <a:prstGeom prst="rect">
            <a:avLst/>
          </a:prstGeom>
        </p:spPr>
      </p:pic>
      <p:pic>
        <p:nvPicPr>
          <p:cNvPr id="20" name="图片 19"/>
          <p:cNvPicPr>
            <a:picLocks noChangeAspect="1"/>
          </p:cNvPicPr>
          <p:nvPr/>
        </p:nvPicPr>
        <p:blipFill>
          <a:blip r:embed="rId5" cstate="screen"/>
          <a:stretch>
            <a:fillRect/>
          </a:stretch>
        </p:blipFill>
        <p:spPr>
          <a:xfrm>
            <a:off x="-292100" y="2754630"/>
            <a:ext cx="3938270" cy="4103370"/>
          </a:xfrm>
          <a:prstGeom prst="rect">
            <a:avLst/>
          </a:prstGeom>
        </p:spPr>
      </p:pic>
      <p:pic>
        <p:nvPicPr>
          <p:cNvPr id="2" name="Picture 1" descr="Picture3"/>
          <p:cNvPicPr>
            <a:picLocks noChangeAspect="1"/>
          </p:cNvPicPr>
          <p:nvPr/>
        </p:nvPicPr>
        <p:blipFill>
          <a:blip r:embed="rId6"/>
          <a:stretch>
            <a:fillRect/>
          </a:stretch>
        </p:blipFill>
        <p:spPr>
          <a:xfrm>
            <a:off x="2598420" y="1974215"/>
            <a:ext cx="7985760" cy="2578735"/>
          </a:xfrm>
          <a:prstGeom prst="rect">
            <a:avLst/>
          </a:prstGeom>
        </p:spPr>
      </p:pic>
      <p:sp>
        <p:nvSpPr>
          <p:cNvPr id="6" name="Cloud 5">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2700" y="0"/>
            <a:ext cx="12255500" cy="2226310"/>
            <a:chOff x="-20" y="0"/>
            <a:chExt cx="19300" cy="3506"/>
          </a:xfrm>
        </p:grpSpPr>
        <p:sp>
          <p:nvSpPr>
            <p:cNvPr id="3" name="Rectangles 2"/>
            <p:cNvSpPr/>
            <p:nvPr/>
          </p:nvSpPr>
          <p:spPr>
            <a:xfrm>
              <a:off x="-20" y="0"/>
              <a:ext cx="19300" cy="3507"/>
            </a:xfrm>
            <a:prstGeom prst="rect">
              <a:avLst/>
            </a:prstGeom>
            <a:solidFill>
              <a:srgbClr val="A7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5" name="图片 4"/>
            <p:cNvPicPr>
              <a:picLocks noChangeAspect="1"/>
            </p:cNvPicPr>
            <p:nvPr/>
          </p:nvPicPr>
          <p:blipFill>
            <a:blip r:embed="rId3"/>
            <a:stretch>
              <a:fillRect/>
            </a:stretch>
          </p:blipFill>
          <p:spPr>
            <a:xfrm>
              <a:off x="0" y="0"/>
              <a:ext cx="19200" cy="3047"/>
            </a:xfrm>
            <a:prstGeom prst="rect">
              <a:avLst/>
            </a:prstGeom>
          </p:spPr>
        </p:pic>
      </p:gr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624205" y="177800"/>
            <a:ext cx="10709910" cy="489077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942" b="98684" l="9951" r="89885">
                        <a14:foregroundMark x1="27138" y1="67982" x2="35280" y2="80117"/>
                        <a14:foregroundMark x1="37747" y1="66228" x2="33635" y2="76608"/>
                        <a14:foregroundMark x1="36678" y1="66082" x2="35197" y2="71053"/>
                        <a14:foregroundMark x1="28043" y1="66520" x2="30839" y2="70760"/>
                        <a14:foregroundMark x1="32237" y1="79678" x2="32895" y2="89912"/>
                        <a14:foregroundMark x1="32237" y1="91813" x2="33635" y2="98246"/>
                        <a14:foregroundMark x1="34704" y1="91667" x2="36513" y2="97515"/>
                        <a14:foregroundMark x1="35938" y1="95468" x2="37253" y2="97076"/>
                        <a14:foregroundMark x1="47780" y1="80556" x2="47451" y2="89912"/>
                        <a14:foregroundMark x1="52961" y1="78216" x2="47039" y2="82895"/>
                        <a14:foregroundMark x1="45477" y1="89766" x2="43997" y2="92544"/>
                        <a14:foregroundMark x1="57401" y1="68567" x2="58059" y2="89035"/>
                        <a14:foregroundMark x1="68832" y1="90351" x2="69216" y2="95121"/>
                        <a14:foregroundMark x1="70313" y1="68860" x2="69490" y2="77778"/>
                        <a14:foregroundMark x1="74589" y1="77485" x2="75000" y2="81140"/>
                        <a14:foregroundMark x1="45148" y1="70029" x2="47039" y2="82895"/>
                        <a14:foregroundMark x1="69655" y1="81140" x2="70313" y2="84795"/>
                        <a14:foregroundMark x1="71957" y1="79678" x2="72286" y2="81579"/>
                        <a14:foregroundMark x1="67845" y1="79678" x2="68010" y2="80994"/>
                        <a14:foregroundMark x1="68503" y1="91667" x2="68832" y2="95468"/>
                        <a14:foregroundMark x1="70806" y1="92105" x2="71546" y2="95029"/>
                        <a14:foregroundMark x1="70888" y1="94444" x2="71299" y2="97661"/>
                        <a14:backgroundMark x1="21628" y1="83626" x2="26234" y2="91374"/>
                        <a14:backgroundMark x1="40461" y1="84649" x2="41612" y2="88158"/>
                        <a14:backgroundMark x1="35773" y1="81140" x2="36020" y2="81140"/>
                        <a14:backgroundMark x1="67599" y1="98099" x2="67928" y2="98538"/>
                      </a14:backgroundRemoval>
                    </a14:imgEffect>
                  </a14:imgLayer>
                </a14:imgProps>
              </a:ext>
              <a:ext uri="{28A0092B-C50C-407E-A947-70E740481C1C}">
                <a14:useLocalDpi xmlns:a14="http://schemas.microsoft.com/office/drawing/2010/main" val="0"/>
              </a:ext>
            </a:extLst>
          </a:blip>
          <a:srcRect l="21951" t="59029" r="23822"/>
          <a:stretch>
            <a:fillRect/>
          </a:stretch>
        </p:blipFill>
        <p:spPr>
          <a:xfrm>
            <a:off x="2582545" y="4086225"/>
            <a:ext cx="6793865" cy="2887345"/>
          </a:xfrm>
          <a:prstGeom prst="rect">
            <a:avLst/>
          </a:prstGeom>
        </p:spPr>
      </p:pic>
      <p:sp>
        <p:nvSpPr>
          <p:cNvPr id="2" name="TextBox 1">
            <a:extLst>
              <a:ext uri="{FF2B5EF4-FFF2-40B4-BE49-F238E27FC236}">
                <a16:creationId xmlns:a16="http://schemas.microsoft.com/office/drawing/2014/main" xmlns="" id="{F4F98380-B932-4C07-BC60-58A798D11700}"/>
              </a:ext>
            </a:extLst>
          </p:cNvPr>
          <p:cNvSpPr txBox="1"/>
          <p:nvPr/>
        </p:nvSpPr>
        <p:spPr>
          <a:xfrm>
            <a:off x="2324101" y="2133600"/>
            <a:ext cx="8296274" cy="1323439"/>
          </a:xfrm>
          <a:prstGeom prst="rect">
            <a:avLst/>
          </a:prstGeom>
          <a:noFill/>
        </p:spPr>
        <p:txBody>
          <a:bodyPr wrap="square" rtlCol="0">
            <a:spAutoFit/>
          </a:bodyPr>
          <a:lstStyle/>
          <a:p>
            <a:pPr algn="ctr"/>
            <a:r>
              <a:rPr lang="en-US" sz="4000" b="1" u="sng" dirty="0" err="1">
                <a:solidFill>
                  <a:srgbClr val="002060"/>
                </a:solidFill>
                <a:latin typeface="Calibri" panose="020F0502020204030204" pitchFamily="34" charset="0"/>
                <a:cs typeface="Calibri" panose="020F0502020204030204" pitchFamily="34" charset="0"/>
              </a:rPr>
              <a:t>Về</a:t>
            </a:r>
            <a:r>
              <a:rPr lang="en-US" sz="4000" b="1" u="sng" dirty="0">
                <a:solidFill>
                  <a:srgbClr val="002060"/>
                </a:solidFill>
                <a:latin typeface="Calibri" panose="020F0502020204030204" pitchFamily="34" charset="0"/>
                <a:cs typeface="Calibri" panose="020F0502020204030204" pitchFamily="34" charset="0"/>
              </a:rPr>
              <a:t> </a:t>
            </a:r>
            <a:r>
              <a:rPr lang="en-US" sz="4000" b="1" u="sng" dirty="0" err="1">
                <a:solidFill>
                  <a:srgbClr val="002060"/>
                </a:solidFill>
                <a:latin typeface="Calibri" panose="020F0502020204030204" pitchFamily="34" charset="0"/>
                <a:cs typeface="Calibri" panose="020F0502020204030204" pitchFamily="34" charset="0"/>
              </a:rPr>
              <a:t>nhà</a:t>
            </a:r>
            <a:endParaRPr lang="en-US" sz="4000" b="1" u="sng" dirty="0">
              <a:solidFill>
                <a:srgbClr val="002060"/>
              </a:solidFill>
              <a:latin typeface="Calibri" panose="020F0502020204030204" pitchFamily="34" charset="0"/>
              <a:cs typeface="Calibri" panose="020F0502020204030204" pitchFamily="34" charset="0"/>
            </a:endParaRPr>
          </a:p>
          <a:p>
            <a:r>
              <a:rPr lang="en-US" sz="4000" dirty="0" err="1">
                <a:latin typeface="Calibri" panose="020F0502020204030204" pitchFamily="34" charset="0"/>
                <a:cs typeface="Calibri" panose="020F0502020204030204" pitchFamily="34" charset="0"/>
              </a:rPr>
              <a:t>Ôn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lại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bài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cũ</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và</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chuẩn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bị</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bài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tiếp</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theo</a:t>
            </a:r>
            <a:endParaRPr lang="en-US" sz="4000" dirty="0">
              <a:latin typeface="Calibri" panose="020F0502020204030204" pitchFamily="34" charset="0"/>
              <a:cs typeface="Calibri" panose="020F0502020204030204" pitchFamily="34" charset="0"/>
            </a:endParaRPr>
          </a:p>
        </p:txBody>
      </p:sp>
      <p:sp>
        <p:nvSpPr>
          <p:cNvPr id="8" name="Cloud 7">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14175066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Picture1"/>
          <p:cNvPicPr>
            <a:picLocks noChangeAspect="1"/>
          </p:cNvPicPr>
          <p:nvPr/>
        </p:nvPicPr>
        <p:blipFill>
          <a:blip r:embed="rId4"/>
          <a:stretch>
            <a:fillRect/>
          </a:stretch>
        </p:blipFill>
        <p:spPr>
          <a:xfrm>
            <a:off x="2395855" y="1380490"/>
            <a:ext cx="7400290" cy="4096385"/>
          </a:xfrm>
          <a:prstGeom prst="rect">
            <a:avLst/>
          </a:prstGeom>
        </p:spPr>
      </p:pic>
      <p:sp>
        <p:nvSpPr>
          <p:cNvPr id="3" name="Cloud 2">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10795" y="-13335"/>
            <a:ext cx="12245340" cy="2160905"/>
          </a:xfrm>
          <a:prstGeom prst="rect">
            <a:avLst/>
          </a:prstGeom>
          <a:solidFill>
            <a:srgbClr val="A8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Picture 151"/>
          <p:cNvPicPr/>
          <p:nvPr/>
        </p:nvPicPr>
        <p:blipFill>
          <a:blip r:embed="rId4">
            <a:clrChange>
              <a:clrFrom>
                <a:srgbClr val="F5F5F5">
                  <a:alpha val="100000"/>
                </a:srgbClr>
              </a:clrFrom>
              <a:clrTo>
                <a:srgbClr val="F5F5F5">
                  <a:alpha val="100000"/>
                  <a:alpha val="0"/>
                </a:srgbClr>
              </a:clrTo>
            </a:clrChange>
          </a:blip>
          <a:srcRect t="43206" r="422" b="9687"/>
          <a:stretch>
            <a:fillRect/>
          </a:stretch>
        </p:blipFill>
        <p:spPr>
          <a:xfrm>
            <a:off x="4264025" y="1245235"/>
            <a:ext cx="2951480" cy="1133475"/>
          </a:xfrm>
          <a:prstGeom prst="rect">
            <a:avLst/>
          </a:prstGeom>
          <a:noFill/>
          <a:ln w="9525">
            <a:noFill/>
          </a:ln>
        </p:spPr>
      </p:pic>
      <p:sp>
        <p:nvSpPr>
          <p:cNvPr id="50" name="圆角矩形 1"/>
          <p:cNvSpPr/>
          <p:nvPr/>
        </p:nvSpPr>
        <p:spPr>
          <a:xfrm>
            <a:off x="2114233" y="587375"/>
            <a:ext cx="7962265" cy="700405"/>
          </a:xfrm>
          <a:prstGeom prst="roundRect">
            <a:avLst>
              <a:gd name="adj" fmla="val 50000"/>
            </a:avLst>
          </a:prstGeom>
          <a:solidFill>
            <a:srgbClr val="FFECB0"/>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dirty="0" err="1">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Thứ</a:t>
            </a:r>
            <a:r>
              <a:rPr lang="en-US" altLang="zh-CN" sz="4000" dirty="0">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 ... </a:t>
            </a:r>
            <a:r>
              <a:rPr lang="en-US" altLang="zh-CN" sz="4000" dirty="0" err="1">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ngày</a:t>
            </a:r>
            <a:r>
              <a:rPr lang="en-US" altLang="zh-CN" sz="4000" dirty="0">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 ... </a:t>
            </a:r>
            <a:r>
              <a:rPr lang="en-US" altLang="zh-CN" sz="4000" dirty="0" err="1">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tháng</a:t>
            </a:r>
            <a:r>
              <a:rPr lang="en-US" altLang="zh-CN" sz="4000" dirty="0">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 ... </a:t>
            </a:r>
            <a:r>
              <a:rPr lang="en-US" altLang="zh-CN" sz="4000" err="1">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năm</a:t>
            </a:r>
            <a:r>
              <a:rPr lang="en-US" altLang="zh-CN" sz="4000">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 2022</a:t>
            </a:r>
            <a:endParaRPr lang="en-US" altLang="zh-CN" sz="4000" dirty="0">
              <a:solidFill>
                <a:schemeClr val="tx1"/>
              </a:solidFill>
              <a:latin typeface="Calibri" panose="020F0502020204030204" pitchFamily="34" charset="0"/>
              <a:ea typeface="FZHei-B01S" panose="03000509000000000000" pitchFamily="65" charset="-122"/>
              <a:cs typeface="Calibri" panose="020F0502020204030204" pitchFamily="34" charset="0"/>
              <a:sym typeface="+mn-lt"/>
            </a:endParaRPr>
          </a:p>
        </p:txBody>
      </p:sp>
      <p:pic>
        <p:nvPicPr>
          <p:cNvPr id="10" name="图片 4"/>
          <p:cNvPicPr>
            <a:picLocks noChangeAspect="1"/>
          </p:cNvPicPr>
          <p:nvPr/>
        </p:nvPicPr>
        <p:blipFill>
          <a:blip r:embed="rId5"/>
          <a:srcRect l="73750"/>
          <a:stretch>
            <a:fillRect/>
          </a:stretch>
        </p:blipFill>
        <p:spPr>
          <a:xfrm>
            <a:off x="9930130" y="-88900"/>
            <a:ext cx="2304415" cy="1393825"/>
          </a:xfrm>
          <a:prstGeom prst="rect">
            <a:avLst/>
          </a:prstGeom>
        </p:spPr>
      </p:pic>
      <p:pic>
        <p:nvPicPr>
          <p:cNvPr id="4" name="图片 4"/>
          <p:cNvPicPr>
            <a:picLocks noChangeAspect="1"/>
          </p:cNvPicPr>
          <p:nvPr/>
        </p:nvPicPr>
        <p:blipFill>
          <a:blip r:embed="rId5"/>
          <a:srcRect l="73750"/>
          <a:stretch>
            <a:fillRect/>
          </a:stretch>
        </p:blipFill>
        <p:spPr>
          <a:xfrm flipH="1">
            <a:off x="-10795" y="-68580"/>
            <a:ext cx="2304415" cy="1393825"/>
          </a:xfrm>
          <a:prstGeom prst="rect">
            <a:avLst/>
          </a:prstGeom>
        </p:spPr>
      </p:pic>
      <p:pic>
        <p:nvPicPr>
          <p:cNvPr id="6" name="Picture 5" descr="Picture1"/>
          <p:cNvPicPr>
            <a:picLocks noChangeAspect="1"/>
          </p:cNvPicPr>
          <p:nvPr/>
        </p:nvPicPr>
        <p:blipFill>
          <a:blip r:embed="rId6"/>
          <a:stretch>
            <a:fillRect/>
          </a:stretch>
        </p:blipFill>
        <p:spPr>
          <a:xfrm>
            <a:off x="4900930" y="1572260"/>
            <a:ext cx="1957070" cy="774065"/>
          </a:xfrm>
          <a:prstGeom prst="rect">
            <a:avLst/>
          </a:prstGeom>
        </p:spPr>
      </p:pic>
      <p:pic>
        <p:nvPicPr>
          <p:cNvPr id="5" name="Picture 4">
            <a:extLst>
              <a:ext uri="{FF2B5EF4-FFF2-40B4-BE49-F238E27FC236}">
                <a16:creationId xmlns:a16="http://schemas.microsoft.com/office/drawing/2014/main" xmlns="" id="{A9BF18AB-8690-4A6E-9038-EA7BE4EE9B0F}"/>
              </a:ext>
            </a:extLst>
          </p:cNvPr>
          <p:cNvPicPr>
            <a:picLocks noChangeAspect="1"/>
          </p:cNvPicPr>
          <p:nvPr/>
        </p:nvPicPr>
        <p:blipFill>
          <a:blip r:embed="rId7"/>
          <a:stretch>
            <a:fillRect/>
          </a:stretch>
        </p:blipFill>
        <p:spPr>
          <a:xfrm>
            <a:off x="1727837" y="2459652"/>
            <a:ext cx="8736325" cy="1938696"/>
          </a:xfrm>
          <a:prstGeom prst="rect">
            <a:avLst/>
          </a:prstGeom>
        </p:spPr>
      </p:pic>
      <p:sp>
        <p:nvSpPr>
          <p:cNvPr id="8" name="TextBox 7">
            <a:extLst>
              <a:ext uri="{FF2B5EF4-FFF2-40B4-BE49-F238E27FC236}">
                <a16:creationId xmlns:a16="http://schemas.microsoft.com/office/drawing/2014/main" xmlns="" id="{DA6B221C-B854-45FD-8A72-16EB214C8833}"/>
              </a:ext>
            </a:extLst>
          </p:cNvPr>
          <p:cNvSpPr txBox="1"/>
          <p:nvPr/>
        </p:nvSpPr>
        <p:spPr>
          <a:xfrm>
            <a:off x="5172075" y="4398348"/>
            <a:ext cx="2714625" cy="707886"/>
          </a:xfrm>
          <a:prstGeom prst="rect">
            <a:avLst/>
          </a:prstGeom>
          <a:noFill/>
        </p:spPr>
        <p:txBody>
          <a:bodyPr wrap="square" rtlCol="0">
            <a:spAutoFit/>
          </a:bodyPr>
          <a:lstStyle/>
          <a:p>
            <a:r>
              <a:rPr lang="en-US" sz="4000" b="1" dirty="0"/>
              <a:t>(</a:t>
            </a:r>
            <a:r>
              <a:rPr lang="en-US" sz="4000" b="1" dirty="0" err="1"/>
              <a:t>Tiết</a:t>
            </a:r>
            <a:r>
              <a:rPr lang="en-US" sz="4000" b="1" dirty="0"/>
              <a:t> 1)</a:t>
            </a:r>
          </a:p>
        </p:txBody>
      </p:sp>
      <p:sp>
        <p:nvSpPr>
          <p:cNvPr id="11" name="Cloud 10">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anim calcmode="lin" valueType="num">
                                      <p:cBhvr>
                                        <p:cTn id="8" dur="500" fill="hold"/>
                                        <p:tgtEl>
                                          <p:spTgt spid="152"/>
                                        </p:tgtEl>
                                        <p:attrNameLst>
                                          <p:attrName>ppt_x</p:attrName>
                                        </p:attrNameLst>
                                      </p:cBhvr>
                                      <p:tavLst>
                                        <p:tav tm="0">
                                          <p:val>
                                            <p:strVal val="#ppt_x"/>
                                          </p:val>
                                        </p:tav>
                                        <p:tav tm="100000">
                                          <p:val>
                                            <p:strVal val="#ppt_x"/>
                                          </p:val>
                                        </p:tav>
                                      </p:tavLst>
                                    </p:anim>
                                    <p:anim calcmode="lin" valueType="num">
                                      <p:cBhvr>
                                        <p:cTn id="9" dur="500" fill="hold"/>
                                        <p:tgtEl>
                                          <p:spTgt spid="1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500"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anim calcmode="lin" valueType="num">
                                      <p:cBhvr>
                                        <p:cTn id="13" dur="500" fill="hold"/>
                                        <p:tgtEl>
                                          <p:spTgt spid="50"/>
                                        </p:tgtEl>
                                        <p:attrNameLst>
                                          <p:attrName>ppt_x</p:attrName>
                                        </p:attrNameLst>
                                      </p:cBhvr>
                                      <p:tavLst>
                                        <p:tav tm="0">
                                          <p:val>
                                            <p:strVal val="#ppt_x"/>
                                          </p:val>
                                        </p:tav>
                                        <p:tav tm="100000">
                                          <p:val>
                                            <p:strVal val="#ppt_x"/>
                                          </p:val>
                                        </p:tav>
                                      </p:tavLst>
                                    </p:anim>
                                    <p:anim calcmode="lin" valueType="num">
                                      <p:cBhvr>
                                        <p:cTn id="14" dur="50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391795" y="445135"/>
            <a:ext cx="11602720" cy="5385435"/>
          </a:xfrm>
          <a:prstGeom prst="rect">
            <a:avLst/>
          </a:prstGeom>
        </p:spPr>
      </p:pic>
      <p:pic>
        <p:nvPicPr>
          <p:cNvPr id="4" name="图片 3"/>
          <p:cNvPicPr>
            <a:picLocks noChangeAspect="1"/>
          </p:cNvPicPr>
          <p:nvPr/>
        </p:nvPicPr>
        <p:blipFill>
          <a:blip r:embed="rId5" cstate="screen"/>
          <a:stretch>
            <a:fillRect/>
          </a:stretch>
        </p:blipFill>
        <p:spPr>
          <a:xfrm>
            <a:off x="8823960" y="3415030"/>
            <a:ext cx="3291840" cy="3616960"/>
          </a:xfrm>
          <a:prstGeom prst="rect">
            <a:avLst/>
          </a:prstGeom>
        </p:spPr>
      </p:pic>
      <p:sp>
        <p:nvSpPr>
          <p:cNvPr id="2" name="TextBox 1">
            <a:extLst>
              <a:ext uri="{FF2B5EF4-FFF2-40B4-BE49-F238E27FC236}">
                <a16:creationId xmlns:a16="http://schemas.microsoft.com/office/drawing/2014/main" xmlns="" id="{78E0A96F-AEB2-4264-A6B2-E67CB3AC74A9}"/>
              </a:ext>
            </a:extLst>
          </p:cNvPr>
          <p:cNvSpPr txBox="1"/>
          <p:nvPr/>
        </p:nvSpPr>
        <p:spPr>
          <a:xfrm>
            <a:off x="3230052" y="2691755"/>
            <a:ext cx="6762750" cy="1446550"/>
          </a:xfrm>
          <a:prstGeom prst="rect">
            <a:avLst/>
          </a:prstGeom>
          <a:noFill/>
        </p:spPr>
        <p:txBody>
          <a:bodyPr wrap="square" rtlCol="0">
            <a:spAutoFit/>
          </a:bodyPr>
          <a:lstStyle/>
          <a:p>
            <a:r>
              <a:rPr lang="en-US" sz="8800" b="1" dirty="0" err="1">
                <a:solidFill>
                  <a:srgbClr val="FF0000"/>
                </a:solidFill>
              </a:rPr>
              <a:t>Luyện</a:t>
            </a:r>
            <a:r>
              <a:rPr lang="en-US" sz="8800" b="1" dirty="0">
                <a:solidFill>
                  <a:srgbClr val="FF0000"/>
                </a:solidFill>
              </a:rPr>
              <a:t> </a:t>
            </a:r>
            <a:r>
              <a:rPr lang="en-US" sz="8800" b="1" dirty="0" err="1">
                <a:solidFill>
                  <a:srgbClr val="FF0000"/>
                </a:solidFill>
              </a:rPr>
              <a:t>tập</a:t>
            </a:r>
            <a:endParaRPr lang="en-US" sz="8800" b="1" dirty="0">
              <a:solidFill>
                <a:srgbClr val="FF0000"/>
              </a:solidFill>
            </a:endParaRPr>
          </a:p>
        </p:txBody>
      </p:sp>
      <p:sp>
        <p:nvSpPr>
          <p:cNvPr id="5" name="Cloud 4">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Text Box 14"/>
          <p:cNvSpPr txBox="1"/>
          <p:nvPr/>
        </p:nvSpPr>
        <p:spPr>
          <a:xfrm>
            <a:off x="1232219" y="399732"/>
            <a:ext cx="9016682" cy="1815882"/>
          </a:xfrm>
          <a:prstGeom prst="rect">
            <a:avLst/>
          </a:prstGeom>
          <a:solidFill>
            <a:srgbClr val="F9A9CF"/>
          </a:solidFill>
        </p:spPr>
        <p:txBody>
          <a:bodyPr wrap="square" rtlCol="0">
            <a:spAutoFit/>
          </a:bodyPr>
          <a:lstStyle/>
          <a:p>
            <a:r>
              <a:rPr lang="en-US" sz="2800" b="1" dirty="0" err="1">
                <a:latin typeface="Calibri" panose="020F0502020204030204" pitchFamily="34" charset="0"/>
                <a:cs typeface="Calibri" panose="020F0502020204030204" pitchFamily="34" charset="0"/>
              </a:rPr>
              <a:t>Trong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bên</a:t>
            </a:r>
            <a:r>
              <a:rPr lang="en-US" sz="2800" b="1" dirty="0">
                <a:latin typeface="Calibri" panose="020F0502020204030204" pitchFamily="34" charset="0"/>
                <a:cs typeface="Calibri" panose="020F0502020204030204" pitchFamily="34" charset="0"/>
              </a:rPr>
              <a:t>:</a:t>
            </a:r>
          </a:p>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góc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vuông</a:t>
            </a:r>
            <a:r>
              <a:rPr lang="en-US" sz="2800" b="1" dirty="0">
                <a:latin typeface="Calibri" panose="020F0502020204030204" pitchFamily="34" charset="0"/>
                <a:cs typeface="Calibri" panose="020F0502020204030204" pitchFamily="34" charset="0"/>
              </a:rPr>
              <a:t>?</a:t>
            </a:r>
          </a:p>
          <a:p>
            <a:r>
              <a:rPr lang="en-US" sz="2800" b="1" dirty="0">
                <a:latin typeface="Calibri" panose="020F0502020204030204" pitchFamily="34" charset="0"/>
                <a:cs typeface="Calibri" panose="020F0502020204030204" pitchFamily="34" charset="0"/>
              </a:rPr>
              <a:t>b)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góc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vuông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đỉnh</a:t>
            </a:r>
            <a:r>
              <a:rPr lang="en-US" sz="2800" b="1" dirty="0">
                <a:latin typeface="Calibri" panose="020F0502020204030204" pitchFamily="34" charset="0"/>
                <a:cs typeface="Calibri" panose="020F0502020204030204" pitchFamily="34" charset="0"/>
              </a:rPr>
              <a:t> A?</a:t>
            </a:r>
          </a:p>
          <a:p>
            <a:r>
              <a:rPr lang="en-US" sz="2800" b="1" dirty="0">
                <a:latin typeface="Calibri" panose="020F0502020204030204" pitchFamily="34" charset="0"/>
                <a:cs typeface="Calibri" panose="020F0502020204030204" pitchFamily="34" charset="0"/>
              </a:rPr>
              <a:t>c) </a:t>
            </a:r>
            <a:r>
              <a:rPr lang="en-US" sz="2800" b="1" dirty="0" err="1">
                <a:latin typeface="Calibri" panose="020F0502020204030204" pitchFamily="34" charset="0"/>
                <a:cs typeface="Calibri" panose="020F0502020204030204" pitchFamily="34" charset="0"/>
              </a:rPr>
              <a:t>Tìm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trung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điểm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thẳng</a:t>
            </a:r>
            <a:r>
              <a:rPr lang="en-US" sz="2800" b="1" dirty="0">
                <a:latin typeface="Calibri" panose="020F0502020204030204" pitchFamily="34" charset="0"/>
                <a:cs typeface="Calibri" panose="020F0502020204030204" pitchFamily="34" charset="0"/>
              </a:rPr>
              <a:t> AC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thẳng</a:t>
            </a:r>
            <a:r>
              <a:rPr lang="en-US" sz="2800" b="1" dirty="0">
                <a:latin typeface="Calibri" panose="020F0502020204030204" pitchFamily="34" charset="0"/>
                <a:cs typeface="Calibri" panose="020F0502020204030204" pitchFamily="34" charset="0"/>
              </a:rPr>
              <a:t> ED.</a:t>
            </a:r>
          </a:p>
        </p:txBody>
      </p:sp>
      <p:sp>
        <p:nvSpPr>
          <p:cNvPr id="7" name="Oval 6">
            <a:extLst>
              <a:ext uri="{FF2B5EF4-FFF2-40B4-BE49-F238E27FC236}">
                <a16:creationId xmlns:a16="http://schemas.microsoft.com/office/drawing/2014/main" xmlns=""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pic>
        <p:nvPicPr>
          <p:cNvPr id="4" name="Picture 3">
            <a:extLst>
              <a:ext uri="{FF2B5EF4-FFF2-40B4-BE49-F238E27FC236}">
                <a16:creationId xmlns:a16="http://schemas.microsoft.com/office/drawing/2014/main" xmlns="" id="{87C787E0-F310-49AA-B5AE-7B54CAE50B4B}"/>
              </a:ext>
            </a:extLst>
          </p:cNvPr>
          <p:cNvPicPr>
            <a:picLocks noChangeAspect="1"/>
          </p:cNvPicPr>
          <p:nvPr/>
        </p:nvPicPr>
        <p:blipFill>
          <a:blip r:embed="rId4"/>
          <a:stretch>
            <a:fillRect/>
          </a:stretch>
        </p:blipFill>
        <p:spPr>
          <a:xfrm>
            <a:off x="3952875" y="2396589"/>
            <a:ext cx="4764352" cy="4014788"/>
          </a:xfrm>
          <a:prstGeom prst="rect">
            <a:avLst/>
          </a:prstGeom>
        </p:spPr>
      </p:pic>
      <p:sp>
        <p:nvSpPr>
          <p:cNvPr id="6" name="Cloud 5">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mấy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góc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vuông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7" name="Oval 6">
            <a:extLst>
              <a:ext uri="{FF2B5EF4-FFF2-40B4-BE49-F238E27FC236}">
                <a16:creationId xmlns:a16="http://schemas.microsoft.com/office/drawing/2014/main" xmlns=""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xmlns=""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sp>
        <p:nvSpPr>
          <p:cNvPr id="8" name="Rectangle 7">
            <a:extLst>
              <a:ext uri="{FF2B5EF4-FFF2-40B4-BE49-F238E27FC236}">
                <a16:creationId xmlns:a16="http://schemas.microsoft.com/office/drawing/2014/main" xmlns="" id="{17EBA98F-D18B-44B4-8305-3C7A5C03B598}"/>
              </a:ext>
            </a:extLst>
          </p:cNvPr>
          <p:cNvSpPr/>
          <p:nvPr/>
        </p:nvSpPr>
        <p:spPr>
          <a:xfrm>
            <a:off x="9525000" y="438255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3" name="Rectangle 22">
            <a:extLst>
              <a:ext uri="{FF2B5EF4-FFF2-40B4-BE49-F238E27FC236}">
                <a16:creationId xmlns:a16="http://schemas.microsoft.com/office/drawing/2014/main" xmlns="" id="{953C4A18-F8BE-45F9-BDCD-AEA66EA837C5}"/>
              </a:ext>
            </a:extLst>
          </p:cNvPr>
          <p:cNvSpPr/>
          <p:nvPr/>
        </p:nvSpPr>
        <p:spPr>
          <a:xfrm>
            <a:off x="9525000" y="463020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4" name="Rectangle 23">
            <a:extLst>
              <a:ext uri="{FF2B5EF4-FFF2-40B4-BE49-F238E27FC236}">
                <a16:creationId xmlns:a16="http://schemas.microsoft.com/office/drawing/2014/main" xmlns="" id="{82002253-E2AF-4F86-8422-26BABBA1FC92}"/>
              </a:ext>
            </a:extLst>
          </p:cNvPr>
          <p:cNvSpPr/>
          <p:nvPr/>
        </p:nvSpPr>
        <p:spPr>
          <a:xfrm>
            <a:off x="9305925" y="463020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6" name="Rectangle 25">
            <a:extLst>
              <a:ext uri="{FF2B5EF4-FFF2-40B4-BE49-F238E27FC236}">
                <a16:creationId xmlns:a16="http://schemas.microsoft.com/office/drawing/2014/main" xmlns="" id="{1878C3F6-EE2B-4652-8081-76580A189D17}"/>
              </a:ext>
            </a:extLst>
          </p:cNvPr>
          <p:cNvSpPr/>
          <p:nvPr/>
        </p:nvSpPr>
        <p:spPr>
          <a:xfrm>
            <a:off x="9305925" y="438255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 name="TextBox 13">
            <a:extLst>
              <a:ext uri="{FF2B5EF4-FFF2-40B4-BE49-F238E27FC236}">
                <a16:creationId xmlns:a16="http://schemas.microsoft.com/office/drawing/2014/main" xmlns="" id="{72191894-3FCD-48DA-A58E-51DEC372EB51}"/>
              </a:ext>
            </a:extLst>
          </p:cNvPr>
          <p:cNvSpPr txBox="1"/>
          <p:nvPr/>
        </p:nvSpPr>
        <p:spPr>
          <a:xfrm>
            <a:off x="641669" y="1809750"/>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a) </a:t>
            </a:r>
            <a:r>
              <a:rPr lang="fr-FR" sz="3200" b="1" dirty="0" err="1">
                <a:solidFill>
                  <a:srgbClr val="0070C0"/>
                </a:solidFill>
                <a:latin typeface="Calibri" panose="020F0502020204030204" pitchFamily="34" charset="0"/>
                <a:cs typeface="Calibri" panose="020F0502020204030204" pitchFamily="34" charset="0"/>
              </a:rPr>
              <a:t>Có</a:t>
            </a:r>
            <a:r>
              <a:rPr lang="fr-FR" sz="3200" b="1" dirty="0">
                <a:solidFill>
                  <a:srgbClr val="0070C0"/>
                </a:solidFill>
                <a:latin typeface="Calibri" panose="020F0502020204030204" pitchFamily="34" charset="0"/>
                <a:cs typeface="Calibri" panose="020F0502020204030204" pitchFamily="34" charset="0"/>
              </a:rPr>
              <a:t> 6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là:</a:t>
            </a:r>
            <a:endParaRPr lang="en-US" sz="3200" b="1" dirty="0">
              <a:solidFill>
                <a:srgbClr val="0070C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xmlns="" id="{0DB91686-D6E7-4999-A2A8-7A4E25778655}"/>
              </a:ext>
            </a:extLst>
          </p:cNvPr>
          <p:cNvSpPr txBox="1"/>
          <p:nvPr/>
        </p:nvSpPr>
        <p:spPr>
          <a:xfrm>
            <a:off x="641669" y="2466975"/>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KA, KB</a:t>
            </a:r>
          </a:p>
        </p:txBody>
      </p:sp>
      <p:sp>
        <p:nvSpPr>
          <p:cNvPr id="17" name="TextBox 16">
            <a:extLst>
              <a:ext uri="{FF2B5EF4-FFF2-40B4-BE49-F238E27FC236}">
                <a16:creationId xmlns:a16="http://schemas.microsoft.com/office/drawing/2014/main" xmlns="" id="{80F5C8C7-A420-4008-B7CC-F2154282C890}"/>
              </a:ext>
            </a:extLst>
          </p:cNvPr>
          <p:cNvSpPr txBox="1"/>
          <p:nvPr/>
        </p:nvSpPr>
        <p:spPr>
          <a:xfrm>
            <a:off x="641669" y="2981325"/>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KB, KC</a:t>
            </a:r>
          </a:p>
        </p:txBody>
      </p:sp>
      <p:sp>
        <p:nvSpPr>
          <p:cNvPr id="20" name="TextBox 19">
            <a:extLst>
              <a:ext uri="{FF2B5EF4-FFF2-40B4-BE49-F238E27FC236}">
                <a16:creationId xmlns:a16="http://schemas.microsoft.com/office/drawing/2014/main" xmlns="" id="{4AD5DA23-FCBA-429F-94D9-3C3438E43AD9}"/>
              </a:ext>
            </a:extLst>
          </p:cNvPr>
          <p:cNvSpPr txBox="1"/>
          <p:nvPr/>
        </p:nvSpPr>
        <p:spPr>
          <a:xfrm>
            <a:off x="641669" y="361102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KA, KI</a:t>
            </a:r>
          </a:p>
        </p:txBody>
      </p:sp>
      <p:sp>
        <p:nvSpPr>
          <p:cNvPr id="21" name="TextBox 20">
            <a:extLst>
              <a:ext uri="{FF2B5EF4-FFF2-40B4-BE49-F238E27FC236}">
                <a16:creationId xmlns:a16="http://schemas.microsoft.com/office/drawing/2014/main" xmlns="" id="{9BD11CD5-55BA-471B-9AD5-F787F13C55EA}"/>
              </a:ext>
            </a:extLst>
          </p:cNvPr>
          <p:cNvSpPr txBox="1"/>
          <p:nvPr/>
        </p:nvSpPr>
        <p:spPr>
          <a:xfrm>
            <a:off x="641669" y="429682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KC, KI</a:t>
            </a:r>
          </a:p>
        </p:txBody>
      </p:sp>
      <p:sp>
        <p:nvSpPr>
          <p:cNvPr id="22" name="Rectangle 21">
            <a:extLst>
              <a:ext uri="{FF2B5EF4-FFF2-40B4-BE49-F238E27FC236}">
                <a16:creationId xmlns:a16="http://schemas.microsoft.com/office/drawing/2014/main" xmlns="" id="{E226E088-FF81-4E88-9F80-B0D89B11FC27}"/>
              </a:ext>
            </a:extLst>
          </p:cNvPr>
          <p:cNvSpPr/>
          <p:nvPr/>
        </p:nvSpPr>
        <p:spPr>
          <a:xfrm>
            <a:off x="9525000" y="5496977"/>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5" name="TextBox 24">
            <a:extLst>
              <a:ext uri="{FF2B5EF4-FFF2-40B4-BE49-F238E27FC236}">
                <a16:creationId xmlns:a16="http://schemas.microsoft.com/office/drawing/2014/main" xmlns="" id="{265ACE47-095B-4C67-80A1-3789A6A17D57}"/>
              </a:ext>
            </a:extLst>
          </p:cNvPr>
          <p:cNvSpPr txBox="1"/>
          <p:nvPr/>
        </p:nvSpPr>
        <p:spPr>
          <a:xfrm>
            <a:off x="641669" y="553507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I;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IB, IE</a:t>
            </a:r>
          </a:p>
        </p:txBody>
      </p:sp>
      <p:sp>
        <p:nvSpPr>
          <p:cNvPr id="27" name="TextBox 26">
            <a:extLst>
              <a:ext uri="{FF2B5EF4-FFF2-40B4-BE49-F238E27FC236}">
                <a16:creationId xmlns:a16="http://schemas.microsoft.com/office/drawing/2014/main" xmlns="" id="{5E250190-4A0D-4BBB-B88C-3A095C28535A}"/>
              </a:ext>
            </a:extLst>
          </p:cNvPr>
          <p:cNvSpPr txBox="1"/>
          <p:nvPr/>
        </p:nvSpPr>
        <p:spPr>
          <a:xfrm>
            <a:off x="641669" y="4950302"/>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I;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IB, ID</a:t>
            </a:r>
          </a:p>
        </p:txBody>
      </p:sp>
      <p:sp>
        <p:nvSpPr>
          <p:cNvPr id="30" name="Rectangle 29">
            <a:extLst>
              <a:ext uri="{FF2B5EF4-FFF2-40B4-BE49-F238E27FC236}">
                <a16:creationId xmlns:a16="http://schemas.microsoft.com/office/drawing/2014/main" xmlns="" id="{75A705CA-3092-4EFA-8DFE-EAAFEFC1928F}"/>
              </a:ext>
            </a:extLst>
          </p:cNvPr>
          <p:cNvSpPr/>
          <p:nvPr/>
        </p:nvSpPr>
        <p:spPr>
          <a:xfrm>
            <a:off x="9305925" y="5496977"/>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9" name="Cloud 18">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429181283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barn(inVertical)">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barn(inVertical)">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barn(inVertical)">
                                      <p:cBhvr>
                                        <p:cTn id="39" dur="5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barn(inVertical)">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barn(inVertical)">
                                      <p:cBhvr>
                                        <p:cTn id="59" dur="500"/>
                                        <p:tgtEl>
                                          <p:spTgt spid="2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barn(inVertical)">
                                      <p:cBhvr>
                                        <p:cTn id="69" dur="500"/>
                                        <p:tgtEl>
                                          <p:spTgt spid="2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barn(inVertical)">
                                      <p:cBhvr>
                                        <p:cTn id="7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8" grpId="0" animBg="1"/>
      <p:bldP spid="23" grpId="0" animBg="1"/>
      <p:bldP spid="24" grpId="0" animBg="1"/>
      <p:bldP spid="26" grpId="0" animBg="1"/>
      <p:bldP spid="22"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lvl="0"/>
            <a:r>
              <a:rPr lang="en-US" sz="2800" b="1" dirty="0">
                <a:solidFill>
                  <a:prstClr val="black"/>
                </a:solidFill>
                <a:latin typeface="Calibri" panose="020F0502020204030204" pitchFamily="34" charset="0"/>
                <a:cs typeface="Calibri" panose="020F0502020204030204" pitchFamily="34" charset="0"/>
              </a:rPr>
              <a:t>b)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góc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không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vuông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đỉnh</a:t>
            </a:r>
            <a:r>
              <a:rPr lang="en-US" sz="2800" b="1" dirty="0">
                <a:solidFill>
                  <a:prstClr val="black"/>
                </a:solidFill>
                <a:latin typeface="Calibri" panose="020F0502020204030204" pitchFamily="34" charset="0"/>
                <a:cs typeface="Calibri" panose="020F0502020204030204" pitchFamily="34" charset="0"/>
              </a:rPr>
              <a:t> A?</a:t>
            </a:r>
          </a:p>
        </p:txBody>
      </p:sp>
      <p:sp>
        <p:nvSpPr>
          <p:cNvPr id="7" name="Oval 6">
            <a:extLst>
              <a:ext uri="{FF2B5EF4-FFF2-40B4-BE49-F238E27FC236}">
                <a16:creationId xmlns:a16="http://schemas.microsoft.com/office/drawing/2014/main" xmlns=""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xmlns=""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sp>
        <p:nvSpPr>
          <p:cNvPr id="2" name="Left Bracket 1">
            <a:extLst>
              <a:ext uri="{FF2B5EF4-FFF2-40B4-BE49-F238E27FC236}">
                <a16:creationId xmlns:a16="http://schemas.microsoft.com/office/drawing/2014/main" xmlns="" id="{7D8B5445-6E52-4AF2-85F1-B5AA1284327D}"/>
              </a:ext>
            </a:extLst>
          </p:cNvPr>
          <p:cNvSpPr/>
          <p:nvPr/>
        </p:nvSpPr>
        <p:spPr>
          <a:xfrm rot="9748567">
            <a:off x="8667374" y="4265702"/>
            <a:ext cx="153210" cy="337189"/>
          </a:xfrm>
          <a:prstGeom prst="leftBracket">
            <a:avLst>
              <a:gd name="adj" fmla="val 814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xmlns="" id="{F4CFF5DD-43DC-4CA2-9DF8-7BC01616E565}"/>
              </a:ext>
            </a:extLst>
          </p:cNvPr>
          <p:cNvSpPr txBox="1"/>
          <p:nvPr/>
        </p:nvSpPr>
        <p:spPr>
          <a:xfrm>
            <a:off x="553085" y="1996539"/>
            <a:ext cx="6115050" cy="584775"/>
          </a:xfrm>
          <a:prstGeom prst="rect">
            <a:avLst/>
          </a:prstGeom>
          <a:noFill/>
        </p:spPr>
        <p:txBody>
          <a:bodyPr wrap="square" rtlCol="0">
            <a:spAutoFit/>
          </a:bodyPr>
          <a:lstStyle/>
          <a:p>
            <a:r>
              <a:rPr lang="fr-FR" sz="3200" b="1" dirty="0" err="1">
                <a:solidFill>
                  <a:srgbClr val="0070C0"/>
                </a:solidFill>
                <a:latin typeface="Calibri" panose="020F0502020204030204" pitchFamily="34" charset="0"/>
                <a:cs typeface="Calibri" panose="020F0502020204030204" pitchFamily="34" charset="0"/>
              </a:rPr>
              <a:t>Có</a:t>
            </a:r>
            <a:r>
              <a:rPr lang="fr-FR" sz="3200" b="1" dirty="0">
                <a:solidFill>
                  <a:srgbClr val="0070C0"/>
                </a:solidFill>
                <a:latin typeface="Calibri" panose="020F0502020204030204" pitchFamily="34" charset="0"/>
                <a:cs typeface="Calibri" panose="020F0502020204030204" pitchFamily="34" charset="0"/>
              </a:rPr>
              <a:t> 3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là:</a:t>
            </a:r>
          </a:p>
        </p:txBody>
      </p:sp>
      <p:sp>
        <p:nvSpPr>
          <p:cNvPr id="29" name="TextBox 28">
            <a:extLst>
              <a:ext uri="{FF2B5EF4-FFF2-40B4-BE49-F238E27FC236}">
                <a16:creationId xmlns:a16="http://schemas.microsoft.com/office/drawing/2014/main" xmlns="" id="{75CBC6EF-DEDD-44AE-9B76-9E37B9434D9F}"/>
              </a:ext>
            </a:extLst>
          </p:cNvPr>
          <p:cNvSpPr txBox="1"/>
          <p:nvPr/>
        </p:nvSpPr>
        <p:spPr>
          <a:xfrm>
            <a:off x="361950" y="271091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AB, AK.</a:t>
            </a:r>
          </a:p>
        </p:txBody>
      </p:sp>
      <p:sp>
        <p:nvSpPr>
          <p:cNvPr id="31" name="Left Bracket 30">
            <a:extLst>
              <a:ext uri="{FF2B5EF4-FFF2-40B4-BE49-F238E27FC236}">
                <a16:creationId xmlns:a16="http://schemas.microsoft.com/office/drawing/2014/main" xmlns="" id="{75E10775-88B5-4C94-9CBE-D9168FDCFD52}"/>
              </a:ext>
            </a:extLst>
          </p:cNvPr>
          <p:cNvSpPr/>
          <p:nvPr/>
        </p:nvSpPr>
        <p:spPr>
          <a:xfrm rot="11532534">
            <a:off x="8577655" y="4638879"/>
            <a:ext cx="236497" cy="376720"/>
          </a:xfrm>
          <a:prstGeom prst="leftBracket">
            <a:avLst>
              <a:gd name="adj" fmla="val 814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xmlns="" id="{9AD6CD5C-44D3-4140-AAA6-5B32E056DDBC}"/>
              </a:ext>
            </a:extLst>
          </p:cNvPr>
          <p:cNvSpPr txBox="1"/>
          <p:nvPr/>
        </p:nvSpPr>
        <p:spPr>
          <a:xfrm>
            <a:off x="361950" y="343481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AK, AE</a:t>
            </a:r>
          </a:p>
        </p:txBody>
      </p:sp>
      <p:sp>
        <p:nvSpPr>
          <p:cNvPr id="33" name="Left Bracket 32">
            <a:extLst>
              <a:ext uri="{FF2B5EF4-FFF2-40B4-BE49-F238E27FC236}">
                <a16:creationId xmlns:a16="http://schemas.microsoft.com/office/drawing/2014/main" xmlns="" id="{C17009FA-B1B4-4560-BF8D-5DE702CD8336}"/>
              </a:ext>
            </a:extLst>
          </p:cNvPr>
          <p:cNvSpPr/>
          <p:nvPr/>
        </p:nvSpPr>
        <p:spPr>
          <a:xfrm rot="11532534">
            <a:off x="8664416" y="4047304"/>
            <a:ext cx="386780" cy="1165720"/>
          </a:xfrm>
          <a:prstGeom prst="leftBracket">
            <a:avLst>
              <a:gd name="adj" fmla="val 13853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xmlns="" id="{42A14012-A31C-4F83-84D1-EC2A6F1A2930}"/>
              </a:ext>
            </a:extLst>
          </p:cNvPr>
          <p:cNvSpPr txBox="1"/>
          <p:nvPr/>
        </p:nvSpPr>
        <p:spPr>
          <a:xfrm>
            <a:off x="361950" y="423722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AB, AE</a:t>
            </a:r>
          </a:p>
        </p:txBody>
      </p:sp>
      <p:sp>
        <p:nvSpPr>
          <p:cNvPr id="13" name="Cloud 12">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35185212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barn(inVertical)">
                                      <p:cBhvr>
                                        <p:cTn id="19" dur="500"/>
                                        <p:tgtEl>
                                          <p:spTgt spid="2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barn(inVertical)">
                                      <p:cBhvr>
                                        <p:cTn id="29" dur="500"/>
                                        <p:tgtEl>
                                          <p:spTgt spid="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barn(inVertical)">
                                      <p:cBhvr>
                                        <p:cTn id="39" dur="500"/>
                                        <p:tgtEl>
                                          <p:spTgt spid="3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barn(inVertical)">
                                      <p:cBhvr>
                                        <p:cTn id="49"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3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lvl="0"/>
            <a:r>
              <a:rPr lang="en-US" sz="2800" b="1" dirty="0">
                <a:solidFill>
                  <a:prstClr val="black"/>
                </a:solidFill>
                <a:latin typeface="Calibri" panose="020F0502020204030204" pitchFamily="34" charset="0"/>
                <a:cs typeface="Calibri" panose="020F0502020204030204" pitchFamily="34" charset="0"/>
              </a:rPr>
              <a:t>c) </a:t>
            </a:r>
            <a:r>
              <a:rPr lang="en-US" sz="2800" b="1" dirty="0" err="1">
                <a:solidFill>
                  <a:prstClr val="black"/>
                </a:solidFill>
                <a:latin typeface="Calibri" panose="020F0502020204030204" pitchFamily="34" charset="0"/>
                <a:cs typeface="Calibri" panose="020F0502020204030204" pitchFamily="34" charset="0"/>
              </a:rPr>
              <a:t>Tìm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trung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đoạn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thẳng</a:t>
            </a:r>
            <a:r>
              <a:rPr lang="en-US" sz="2800" b="1" dirty="0">
                <a:solidFill>
                  <a:prstClr val="black"/>
                </a:solidFill>
                <a:latin typeface="Calibri" panose="020F0502020204030204" pitchFamily="34" charset="0"/>
                <a:cs typeface="Calibri" panose="020F0502020204030204" pitchFamily="34" charset="0"/>
              </a:rPr>
              <a:t> AC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đoạn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thẳng</a:t>
            </a:r>
            <a:r>
              <a:rPr lang="en-US" sz="2800" b="1" dirty="0">
                <a:solidFill>
                  <a:prstClr val="black"/>
                </a:solidFill>
                <a:latin typeface="Calibri" panose="020F0502020204030204" pitchFamily="34" charset="0"/>
                <a:cs typeface="Calibri" panose="020F0502020204030204" pitchFamily="34" charset="0"/>
              </a:rPr>
              <a:t> ED.</a:t>
            </a:r>
          </a:p>
        </p:txBody>
      </p:sp>
      <p:sp>
        <p:nvSpPr>
          <p:cNvPr id="7" name="Oval 6">
            <a:extLst>
              <a:ext uri="{FF2B5EF4-FFF2-40B4-BE49-F238E27FC236}">
                <a16:creationId xmlns:a16="http://schemas.microsoft.com/office/drawing/2014/main" xmlns=""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xmlns=""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cxnSp>
        <p:nvCxnSpPr>
          <p:cNvPr id="6" name="Straight Connector 5">
            <a:extLst>
              <a:ext uri="{FF2B5EF4-FFF2-40B4-BE49-F238E27FC236}">
                <a16:creationId xmlns:a16="http://schemas.microsoft.com/office/drawing/2014/main" xmlns="" id="{9119E2AB-68B3-447C-9486-F2D9E00A96E3}"/>
              </a:ext>
            </a:extLst>
          </p:cNvPr>
          <p:cNvCxnSpPr/>
          <p:nvPr/>
        </p:nvCxnSpPr>
        <p:spPr>
          <a:xfrm>
            <a:off x="8439150" y="4619625"/>
            <a:ext cx="2200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751B56E1-D5A8-400E-80D6-B0A07335F35A}"/>
              </a:ext>
            </a:extLst>
          </p:cNvPr>
          <p:cNvSpPr txBox="1"/>
          <p:nvPr/>
        </p:nvSpPr>
        <p:spPr>
          <a:xfrm>
            <a:off x="641669" y="1809750"/>
            <a:ext cx="6115050" cy="1077218"/>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K là </a:t>
            </a:r>
            <a:r>
              <a:rPr lang="fr-FR" sz="3200" b="1" dirty="0" err="1">
                <a:solidFill>
                  <a:srgbClr val="0070C0"/>
                </a:solidFill>
                <a:latin typeface="Calibri" panose="020F0502020204030204" pitchFamily="34" charset="0"/>
                <a:cs typeface="Calibri" panose="020F0502020204030204" pitchFamily="34" charset="0"/>
              </a:rPr>
              <a:t>trung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của</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đoạn</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thẳng</a:t>
            </a:r>
            <a:r>
              <a:rPr lang="fr-FR" sz="3200" b="1" dirty="0">
                <a:solidFill>
                  <a:srgbClr val="0070C0"/>
                </a:solidFill>
                <a:latin typeface="Calibri" panose="020F0502020204030204" pitchFamily="34" charset="0"/>
                <a:cs typeface="Calibri" panose="020F0502020204030204" pitchFamily="34" charset="0"/>
              </a:rPr>
              <a:t> AC.</a:t>
            </a:r>
          </a:p>
        </p:txBody>
      </p:sp>
      <p:cxnSp>
        <p:nvCxnSpPr>
          <p:cNvPr id="17" name="Straight Connector 16">
            <a:extLst>
              <a:ext uri="{FF2B5EF4-FFF2-40B4-BE49-F238E27FC236}">
                <a16:creationId xmlns:a16="http://schemas.microsoft.com/office/drawing/2014/main" xmlns="" id="{E2C529CA-3BA6-48E1-9E48-8E5EABD317F8}"/>
              </a:ext>
            </a:extLst>
          </p:cNvPr>
          <p:cNvCxnSpPr>
            <a:cxnSpLocks/>
          </p:cNvCxnSpPr>
          <p:nvPr/>
        </p:nvCxnSpPr>
        <p:spPr>
          <a:xfrm>
            <a:off x="8782050" y="5743575"/>
            <a:ext cx="14668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96ED14A9-6C8A-46D7-9F40-CD344F1F92C9}"/>
              </a:ext>
            </a:extLst>
          </p:cNvPr>
          <p:cNvSpPr txBox="1"/>
          <p:nvPr/>
        </p:nvSpPr>
        <p:spPr>
          <a:xfrm>
            <a:off x="641669" y="3181350"/>
            <a:ext cx="6115050" cy="1077218"/>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I là </a:t>
            </a:r>
            <a:r>
              <a:rPr lang="fr-FR" sz="3200" b="1" dirty="0" err="1">
                <a:solidFill>
                  <a:srgbClr val="0070C0"/>
                </a:solidFill>
                <a:latin typeface="Calibri" panose="020F0502020204030204" pitchFamily="34" charset="0"/>
                <a:cs typeface="Calibri" panose="020F0502020204030204" pitchFamily="34" charset="0"/>
              </a:rPr>
              <a:t>trung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của</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đoạn</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thẳng</a:t>
            </a:r>
            <a:r>
              <a:rPr lang="fr-FR" sz="3200" b="1" dirty="0">
                <a:solidFill>
                  <a:srgbClr val="0070C0"/>
                </a:solidFill>
                <a:latin typeface="Calibri" panose="020F0502020204030204" pitchFamily="34" charset="0"/>
                <a:cs typeface="Calibri" panose="020F0502020204030204" pitchFamily="34" charset="0"/>
              </a:rPr>
              <a:t> ED.</a:t>
            </a:r>
          </a:p>
        </p:txBody>
      </p:sp>
      <p:sp>
        <p:nvSpPr>
          <p:cNvPr id="10" name="Cloud 9">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39757426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barn(inVertical)">
                                      <p:cBhvr>
                                        <p:cTn id="3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320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grpSp>
        <p:nvGrpSpPr>
          <p:cNvPr id="4" name="Group 3"/>
          <p:cNvGrpSpPr/>
          <p:nvPr/>
        </p:nvGrpSpPr>
        <p:grpSpPr>
          <a:xfrm>
            <a:off x="1452880" y="-227329"/>
            <a:ext cx="9286875" cy="1713229"/>
            <a:chOff x="2846" y="-246"/>
            <a:chExt cx="14625" cy="3643"/>
          </a:xfrm>
        </p:grpSpPr>
        <p:grpSp>
          <p:nvGrpSpPr>
            <p:cNvPr id="39" name="Group 38"/>
            <p:cNvGrpSpPr/>
            <p:nvPr/>
          </p:nvGrpSpPr>
          <p:grpSpPr>
            <a:xfrm flipV="1">
              <a:off x="2846" y="-246"/>
              <a:ext cx="14625" cy="3643"/>
              <a:chOff x="749" y="5749"/>
              <a:chExt cx="14625" cy="2557"/>
            </a:xfrm>
          </p:grpSpPr>
          <p:pic>
            <p:nvPicPr>
              <p:cNvPr id="36" name="图片 8"/>
              <p:cNvPicPr>
                <a:picLocks noChangeAspect="1"/>
              </p:cNvPicPr>
              <p:nvPr/>
            </p:nvPicPr>
            <p:blipFill rotWithShape="1">
              <a:blip r:embed="rId4" cstate="print">
                <a:extLst>
                  <a:ext uri="{28A0092B-C50C-407E-A947-70E740481C1C}">
                    <a14:useLocalDpi xmlns:a14="http://schemas.microsoft.com/office/drawing/2010/main" val="0"/>
                  </a:ext>
                </a:extLst>
              </a:blip>
              <a:srcRect r="15968"/>
              <a:stretch>
                <a:fillRect/>
              </a:stretch>
            </p:blipFill>
            <p:spPr>
              <a:xfrm flipV="1">
                <a:off x="749" y="5749"/>
                <a:ext cx="7841" cy="2557"/>
              </a:xfrm>
              <a:prstGeom prst="rect">
                <a:avLst/>
              </a:prstGeom>
            </p:spPr>
          </p:pic>
          <p:pic>
            <p:nvPicPr>
              <p:cNvPr id="38" name="图片 8"/>
              <p:cNvPicPr>
                <a:picLocks noChangeAspect="1"/>
              </p:cNvPicPr>
              <p:nvPr/>
            </p:nvPicPr>
            <p:blipFill rotWithShape="1">
              <a:blip r:embed="rId4" cstate="print">
                <a:extLst>
                  <a:ext uri="{28A0092B-C50C-407E-A947-70E740481C1C}">
                    <a14:useLocalDpi xmlns:a14="http://schemas.microsoft.com/office/drawing/2010/main" val="0"/>
                  </a:ext>
                </a:extLst>
              </a:blip>
              <a:srcRect r="23911"/>
              <a:stretch>
                <a:fillRect/>
              </a:stretch>
            </p:blipFill>
            <p:spPr>
              <a:xfrm flipH="1" flipV="1">
                <a:off x="8516" y="5749"/>
                <a:ext cx="6858" cy="2557"/>
              </a:xfrm>
              <a:prstGeom prst="rect">
                <a:avLst/>
              </a:prstGeom>
            </p:spPr>
          </p:pic>
        </p:grpSp>
        <p:sp>
          <p:nvSpPr>
            <p:cNvPr id="41" name="Rounded Rectangle 40"/>
            <p:cNvSpPr/>
            <p:nvPr/>
          </p:nvSpPr>
          <p:spPr>
            <a:xfrm>
              <a:off x="3019" y="1006"/>
              <a:ext cx="14301" cy="210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7" name="TextBox 6">
            <a:extLst>
              <a:ext uri="{FF2B5EF4-FFF2-40B4-BE49-F238E27FC236}">
                <a16:creationId xmlns:a16="http://schemas.microsoft.com/office/drawing/2014/main" xmlns="" id="{56C8F265-4890-4E97-8C8C-301A035CF57B}"/>
              </a:ext>
            </a:extLst>
          </p:cNvPr>
          <p:cNvSpPr txBox="1"/>
          <p:nvPr/>
        </p:nvSpPr>
        <p:spPr>
          <a:xfrm>
            <a:off x="2533650" y="447675"/>
            <a:ext cx="7229475" cy="707886"/>
          </a:xfrm>
          <a:prstGeom prst="rect">
            <a:avLst/>
          </a:prstGeom>
          <a:noFill/>
        </p:spPr>
        <p:txBody>
          <a:bodyPr wrap="square" rtlCol="0">
            <a:spAutoFit/>
          </a:bodyPr>
          <a:lstStyle/>
          <a:p>
            <a:pPr algn="ctr" latinLnBrk="0"/>
            <a:r>
              <a:rPr lang="en-US" sz="4000" b="1" i="0">
                <a:solidFill>
                  <a:srgbClr val="000000"/>
                </a:solidFill>
                <a:effectLst/>
                <a:latin typeface="Calibri" panose="020F0502020204030204" pitchFamily="34" charset="0"/>
                <a:cs typeface="Calibri" panose="020F0502020204030204" pitchFamily="34" charset="0"/>
              </a:rPr>
              <a:t>2. Vẽ hình (theo mẫu).</a:t>
            </a:r>
            <a:endParaRPr lang="en-US" sz="4000" b="1" i="0" dirty="0">
              <a:solidFill>
                <a:srgbClr val="000000"/>
              </a:solidFill>
              <a:effectLst/>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895AEED3-8C03-4280-A727-96EDF72549B6}"/>
              </a:ext>
            </a:extLst>
          </p:cNvPr>
          <p:cNvPicPr>
            <a:picLocks noChangeAspect="1"/>
          </p:cNvPicPr>
          <p:nvPr/>
        </p:nvPicPr>
        <p:blipFill>
          <a:blip r:embed="rId5"/>
          <a:stretch>
            <a:fillRect/>
          </a:stretch>
        </p:blipFill>
        <p:spPr>
          <a:xfrm>
            <a:off x="1219199" y="2047874"/>
            <a:ext cx="10426485" cy="2847975"/>
          </a:xfrm>
          <a:prstGeom prst="rect">
            <a:avLst/>
          </a:prstGeom>
        </p:spPr>
      </p:pic>
      <p:sp>
        <p:nvSpPr>
          <p:cNvPr id="10" name="Cloud 9">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10570606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514032"/>
            <a:ext cx="10474006" cy="584775"/>
          </a:xfrm>
          <a:prstGeom prst="rect">
            <a:avLst/>
          </a:prstGeom>
          <a:solidFill>
            <a:srgbClr val="F9A9CF"/>
          </a:solidFill>
        </p:spPr>
        <p:txBody>
          <a:bodyPr wrap="square" rtlCol="0">
            <a:spAutoFit/>
          </a:bodyPr>
          <a:lstStyle/>
          <a:p>
            <a:pPr lvl="0"/>
            <a:r>
              <a:rPr lang="vi-VN" sz="3200" b="1" dirty="0">
                <a:solidFill>
                  <a:prstClr val="black"/>
                </a:solidFill>
                <a:latin typeface="Calibri" panose="020F0502020204030204" pitchFamily="34" charset="0"/>
                <a:cs typeface="Calibri" panose="020F0502020204030204" pitchFamily="34" charset="0"/>
              </a:rPr>
              <a:t>a) Nêu tên các đường kính, bán kính của hình tròn dưới đây.</a:t>
            </a:r>
          </a:p>
        </p:txBody>
      </p:sp>
      <p:sp>
        <p:nvSpPr>
          <p:cNvPr id="7" name="Oval 6">
            <a:extLst>
              <a:ext uri="{FF2B5EF4-FFF2-40B4-BE49-F238E27FC236}">
                <a16:creationId xmlns:a16="http://schemas.microsoft.com/office/drawing/2014/main" xmlns=""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Arial"/>
              </a:rPr>
              <a:t>3</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pic>
        <p:nvPicPr>
          <p:cNvPr id="1026" name="Picture 2">
            <a:extLst>
              <a:ext uri="{FF2B5EF4-FFF2-40B4-BE49-F238E27FC236}">
                <a16:creationId xmlns:a16="http://schemas.microsoft.com/office/drawing/2014/main" xmlns="" id="{15708F97-A2F7-4466-940B-2A42B9066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6" y="1504950"/>
            <a:ext cx="3638550" cy="356274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8BE5FFE9-C022-405E-AF78-BC3DECA2F571}"/>
              </a:ext>
            </a:extLst>
          </p:cNvPr>
          <p:cNvGrpSpPr/>
          <p:nvPr/>
        </p:nvGrpSpPr>
        <p:grpSpPr>
          <a:xfrm>
            <a:off x="429260" y="5330613"/>
            <a:ext cx="11762739" cy="1079713"/>
            <a:chOff x="143086" y="260772"/>
            <a:chExt cx="11687829" cy="1079713"/>
          </a:xfrm>
        </p:grpSpPr>
        <p:sp>
          <p:nvSpPr>
            <p:cNvPr id="12" name="Round Single Corner Rectangle 15">
              <a:extLst>
                <a:ext uri="{FF2B5EF4-FFF2-40B4-BE49-F238E27FC236}">
                  <a16:creationId xmlns:a16="http://schemas.microsoft.com/office/drawing/2014/main" xmlns="" id="{906236D8-1D70-49D4-A270-125B39761CEA}"/>
                </a:ext>
              </a:extLst>
            </p:cNvPr>
            <p:cNvSpPr/>
            <p:nvPr/>
          </p:nvSpPr>
          <p:spPr>
            <a:xfrm>
              <a:off x="143086" y="260773"/>
              <a:ext cx="11687829" cy="1079712"/>
            </a:xfrm>
            <a:prstGeom prst="round1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13" name="Text Box 3">
              <a:extLst>
                <a:ext uri="{FF2B5EF4-FFF2-40B4-BE49-F238E27FC236}">
                  <a16:creationId xmlns:a16="http://schemas.microsoft.com/office/drawing/2014/main" xmlns="" id="{E18B5712-D0A6-48DC-8606-FF9C604932C7}"/>
                </a:ext>
              </a:extLst>
            </p:cNvPr>
            <p:cNvSpPr txBox="1"/>
            <p:nvPr/>
          </p:nvSpPr>
          <p:spPr>
            <a:xfrm>
              <a:off x="143086" y="260772"/>
              <a:ext cx="11479614" cy="923330"/>
            </a:xfrm>
            <a:prstGeom prst="rect">
              <a:avLst/>
            </a:prstGeom>
            <a:noFill/>
          </p:spPr>
          <p:txBody>
            <a:bodyPr wrap="square" rtlCol="0">
              <a:spAutoFit/>
            </a:bodyPr>
            <a:lstStyle/>
            <a:p>
              <a:pPr marL="457200" indent="-457200" algn="just" defTabSz="1219170">
                <a:buClr>
                  <a:srgbClr val="000000"/>
                </a:buClr>
                <a:buFont typeface="Arial" panose="020B0604020202020204" pitchFamily="34" charset="0"/>
                <a:buChar char="•"/>
              </a:pPr>
              <a:r>
                <a:rPr lang="vi-VN" sz="2700" b="1" dirty="0">
                  <a:latin typeface="Calibri" panose="020F0502020204030204" pitchFamily="34" charset="0"/>
                  <a:cs typeface="Calibri" panose="020F0502020204030204" pitchFamily="34" charset="0"/>
                </a:rPr>
                <a:t>Đường kính là đoạn thẳng nối hai điểm nằm trên đường tròn và đi qua tâm.</a:t>
              </a:r>
            </a:p>
            <a:p>
              <a:pPr marL="457200" indent="-457200" algn="just" defTabSz="1219170">
                <a:buClr>
                  <a:srgbClr val="000000"/>
                </a:buClr>
                <a:buFont typeface="Arial" panose="020B0604020202020204" pitchFamily="34" charset="0"/>
                <a:buChar char="•"/>
              </a:pPr>
              <a:r>
                <a:rPr lang="vi-VN" sz="2700" b="1" i="0" dirty="0">
                  <a:solidFill>
                    <a:srgbClr val="000000"/>
                  </a:solidFill>
                  <a:effectLst/>
                  <a:latin typeface="Calibri" panose="020F0502020204030204" pitchFamily="34" charset="0"/>
                  <a:cs typeface="Calibri" panose="020F0502020204030204" pitchFamily="34" charset="0"/>
                </a:rPr>
                <a:t>Bán kính là đoạn thẳng nối tâm với một điểm bất kì trên đường tròn.</a:t>
              </a:r>
              <a:endParaRPr lang="en-US" sz="2700" b="1" kern="0" dirty="0">
                <a:solidFill>
                  <a:srgbClr val="F4A261"/>
                </a:solidFill>
                <a:latin typeface="Calibri" panose="020F0502020204030204" pitchFamily="34" charset="0"/>
                <a:cs typeface="Calibri" panose="020F0502020204030204" pitchFamily="34" charset="0"/>
                <a:sym typeface="Arial" panose="020B0604020202020204"/>
              </a:endParaRPr>
            </a:p>
          </p:txBody>
        </p:sp>
      </p:grpSp>
      <p:cxnSp>
        <p:nvCxnSpPr>
          <p:cNvPr id="14" name="Straight Connector 13">
            <a:extLst>
              <a:ext uri="{FF2B5EF4-FFF2-40B4-BE49-F238E27FC236}">
                <a16:creationId xmlns:a16="http://schemas.microsoft.com/office/drawing/2014/main" xmlns="" id="{1BC16061-B7F5-4E09-B641-6A27888F800E}"/>
              </a:ext>
            </a:extLst>
          </p:cNvPr>
          <p:cNvCxnSpPr>
            <a:cxnSpLocks/>
          </p:cNvCxnSpPr>
          <p:nvPr/>
        </p:nvCxnSpPr>
        <p:spPr>
          <a:xfrm>
            <a:off x="6219825" y="1914525"/>
            <a:ext cx="0" cy="26384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37E2A20E-E404-42D9-B2A5-26689793B6D3}"/>
              </a:ext>
            </a:extLst>
          </p:cNvPr>
          <p:cNvSpPr txBox="1"/>
          <p:nvPr/>
        </p:nvSpPr>
        <p:spPr>
          <a:xfrm>
            <a:off x="336869" y="1809750"/>
            <a:ext cx="4406581" cy="584775"/>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Đường kính AB, CD</a:t>
            </a:r>
            <a:endParaRPr lang="fr-FR" sz="3200" b="1" dirty="0">
              <a:solidFill>
                <a:srgbClr val="0070C0"/>
              </a:solidFill>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xmlns="" id="{D1FC6B60-9F6C-403B-9815-134E8B051DAA}"/>
              </a:ext>
            </a:extLst>
          </p:cNvPr>
          <p:cNvCxnSpPr>
            <a:cxnSpLocks/>
          </p:cNvCxnSpPr>
          <p:nvPr/>
        </p:nvCxnSpPr>
        <p:spPr>
          <a:xfrm flipH="1">
            <a:off x="5467350" y="2200275"/>
            <a:ext cx="1485900" cy="2057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E896779-BAC1-44DD-B21F-9653D70BEF20}"/>
              </a:ext>
            </a:extLst>
          </p:cNvPr>
          <p:cNvCxnSpPr>
            <a:cxnSpLocks/>
          </p:cNvCxnSpPr>
          <p:nvPr/>
        </p:nvCxnSpPr>
        <p:spPr>
          <a:xfrm>
            <a:off x="6219825" y="1914525"/>
            <a:ext cx="0" cy="12991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ED9AB939-20FF-41CD-9F87-0A5D51807E4F}"/>
              </a:ext>
            </a:extLst>
          </p:cNvPr>
          <p:cNvCxnSpPr>
            <a:cxnSpLocks/>
          </p:cNvCxnSpPr>
          <p:nvPr/>
        </p:nvCxnSpPr>
        <p:spPr>
          <a:xfrm flipH="1">
            <a:off x="6219825" y="2137350"/>
            <a:ext cx="733425" cy="10763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56E68ED-83D8-4E9D-A9B4-00298D06B27F}"/>
              </a:ext>
            </a:extLst>
          </p:cNvPr>
          <p:cNvCxnSpPr>
            <a:cxnSpLocks/>
          </p:cNvCxnSpPr>
          <p:nvPr/>
        </p:nvCxnSpPr>
        <p:spPr>
          <a:xfrm flipH="1" flipV="1">
            <a:off x="6219825" y="3213675"/>
            <a:ext cx="809625"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2F50457E-EC0F-4681-8DB4-68256A321592}"/>
              </a:ext>
            </a:extLst>
          </p:cNvPr>
          <p:cNvCxnSpPr>
            <a:cxnSpLocks/>
          </p:cNvCxnSpPr>
          <p:nvPr/>
        </p:nvCxnSpPr>
        <p:spPr>
          <a:xfrm flipV="1">
            <a:off x="6219825" y="3213675"/>
            <a:ext cx="0" cy="1339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8D6A67C-B29B-483B-BF20-2B82C611B7BF}"/>
              </a:ext>
            </a:extLst>
          </p:cNvPr>
          <p:cNvCxnSpPr>
            <a:cxnSpLocks/>
          </p:cNvCxnSpPr>
          <p:nvPr/>
        </p:nvCxnSpPr>
        <p:spPr>
          <a:xfrm flipV="1">
            <a:off x="5467350" y="3213675"/>
            <a:ext cx="752475"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8B53291C-DEA6-4427-8027-19A3BB089CAC}"/>
              </a:ext>
            </a:extLst>
          </p:cNvPr>
          <p:cNvSpPr txBox="1"/>
          <p:nvPr/>
        </p:nvSpPr>
        <p:spPr>
          <a:xfrm>
            <a:off x="336869" y="2533650"/>
            <a:ext cx="4406581" cy="1077218"/>
          </a:xfrm>
          <a:prstGeom prst="rect">
            <a:avLst/>
          </a:prstGeom>
          <a:noFill/>
        </p:spPr>
        <p:txBody>
          <a:bodyPr wrap="square" rtlCol="0">
            <a:spAutoFit/>
          </a:bodyPr>
          <a:lstStyle/>
          <a:p>
            <a:pPr marL="457200" indent="-457200" algn="just">
              <a:buFont typeface="Arial" panose="020B0604020202020204" pitchFamily="34" charset="0"/>
              <a:buChar char="•"/>
            </a:pPr>
            <a:r>
              <a:rPr lang="pl-PL" sz="3200" b="1" dirty="0">
                <a:solidFill>
                  <a:srgbClr val="0070C0"/>
                </a:solidFill>
                <a:latin typeface="Calibri" panose="020F0502020204030204" pitchFamily="34" charset="0"/>
                <a:cs typeface="Calibri" panose="020F0502020204030204" pitchFamily="34" charset="0"/>
              </a:rPr>
              <a:t>Bán kính OA, OB, OC, OD, ON</a:t>
            </a:r>
            <a:endParaRPr lang="fr-FR" sz="3200" b="1" dirty="0">
              <a:solidFill>
                <a:srgbClr val="0070C0"/>
              </a:solidFill>
              <a:latin typeface="Calibri" panose="020F0502020204030204" pitchFamily="34" charset="0"/>
              <a:cs typeface="Calibri" panose="020F0502020204030204" pitchFamily="34" charset="0"/>
            </a:endParaRPr>
          </a:p>
        </p:txBody>
      </p:sp>
      <p:sp>
        <p:nvSpPr>
          <p:cNvPr id="19" name="Cloud 18">
            <a:extLst>
              <a:ext uri="{FF2B5EF4-FFF2-40B4-BE49-F238E27FC236}">
                <a16:creationId xmlns:a16="http://schemas.microsoft.com/office/drawing/2014/main" xmlns="" id="{421589DF-F509-4D9B-8AD8-DFF3B22E7E91}"/>
              </a:ext>
            </a:extLst>
          </p:cNvPr>
          <p:cNvSpPr/>
          <p:nvPr/>
        </p:nvSpPr>
        <p:spPr>
          <a:xfrm>
            <a:off x="-2447925" y="-220071"/>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37960705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barn(inVertical)">
                                      <p:cBhvr>
                                        <p:cTn id="7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2608414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98</TotalTime>
  <Words>557</Words>
  <Application>Microsoft Office PowerPoint</Application>
  <PresentationFormat>Custom</PresentationFormat>
  <Paragraphs>66</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ADMIN</cp:lastModifiedBy>
  <cp:revision>41</cp:revision>
  <dcterms:created xsi:type="dcterms:W3CDTF">2018-06-17T04:53:00Z</dcterms:created>
  <dcterms:modified xsi:type="dcterms:W3CDTF">2023-06-03T17:02:38Z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86035D8CFBDA41CB901DCD92E38D0A70</vt:lpwstr>
  </property>
  <property fmtid="{D5CDD505-2E9C-101B-9397-08002B2CF9AE}" pid="3" name="KSOProductBuildVer">
    <vt:lpwstr>1033-11.2.0.10323</vt:lpwstr>
  </property>
</Properties>
</file>