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9" r:id="rId3"/>
    <p:sldId id="261" r:id="rId4"/>
    <p:sldId id="297" r:id="rId5"/>
    <p:sldId id="262" r:id="rId6"/>
    <p:sldId id="260" r:id="rId7"/>
    <p:sldId id="276" r:id="rId8"/>
    <p:sldId id="296" r:id="rId9"/>
    <p:sldId id="294" r:id="rId10"/>
    <p:sldId id="29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40" d="100"/>
          <a:sy n="40" d="100"/>
        </p:scale>
        <p:origin x="960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4CC9C-5AFC-4764-AF19-E32713DF0A30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3EF42-3C90-4331-AD77-D08607B73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39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E4E54-6A06-4D1B-AB7F-AF434990D9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777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E4E54-6A06-4D1B-AB7F-AF434990D9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168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E4E54-6A06-4D1B-AB7F-AF434990D9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148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E4E54-6A06-4D1B-AB7F-AF434990D9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560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EBB1E-050C-4CB0-B2AC-8688CFA60E5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741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E4E54-6A06-4D1B-AB7F-AF434990D9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57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EBB1E-050C-4CB0-B2AC-8688CFA60E5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965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E4E54-6A06-4D1B-AB7F-AF434990D9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印品黑体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10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70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89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08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108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931333"/>
            <a:ext cx="12192000" cy="558800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08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931333"/>
            <a:ext cx="12192000" cy="558800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60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59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07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76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7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67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38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69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80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0" y="72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tx1">
                    <a:tint val="75000"/>
                  </a:schemeClr>
                </a:solidFill>
                <a:latin typeface="Vladimir Script" panose="03050402040407070305" pitchFamily="66" charset="0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KTUTS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17463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 b="1">
                <a:solidFill>
                  <a:schemeClr val="tx1">
                    <a:tint val="75000"/>
                  </a:schemeClr>
                </a:solidFill>
                <a:latin typeface="Vladimir Script" panose="03050402040407070305" pitchFamily="66" charset="0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KTUTS</a:t>
            </a:r>
            <a:endParaRPr lang="zh-CN" alt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39014" y="-7745478"/>
            <a:ext cx="5187604" cy="41498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3303" y="17988454"/>
            <a:ext cx="5187604" cy="41498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F4E886-009F-4D4D-8CBB-FAF75C2C3AFB}"/>
              </a:ext>
            </a:extLst>
          </p:cNvPr>
          <p:cNvSpPr txBox="1"/>
          <p:nvPr userDrawn="1"/>
        </p:nvSpPr>
        <p:spPr>
          <a:xfrm>
            <a:off x="1562102" y="6521422"/>
            <a:ext cx="1093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4">
                    <a:lumMod val="60000"/>
                    <a:lumOff val="40000"/>
                  </a:schemeClr>
                </a:solidFill>
                <a:latin typeface="UTM Than Chien Tranh" panose="020404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45265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6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351"/>
          <a:stretch/>
        </p:blipFill>
        <p:spPr>
          <a:xfrm>
            <a:off x="1" y="4143192"/>
            <a:ext cx="3696511" cy="1173241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8C82996F-7220-48D6-8A1E-524AFE4384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704" y="3537531"/>
            <a:ext cx="2005905" cy="268650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25743" y="2155244"/>
            <a:ext cx="10599826" cy="147732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914377"/>
            <a:r>
              <a:rPr lang="en-US" sz="88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ea typeface="微软雅黑"/>
              </a:rPr>
              <a:t>TỰ NHIÊN VÀ XÃ HỘI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46" y="4969361"/>
            <a:ext cx="3131212" cy="21960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255" y="4969756"/>
            <a:ext cx="3131212" cy="2196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990" y="4969361"/>
            <a:ext cx="3131212" cy="21960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038" y="4969361"/>
            <a:ext cx="3131212" cy="21960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451" y="4969361"/>
            <a:ext cx="3131212" cy="21960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394" y="4969361"/>
            <a:ext cx="3131212" cy="21960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F32126-B1E0-4424-8908-E46449C339D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48"/>
          <a:stretch/>
        </p:blipFill>
        <p:spPr>
          <a:xfrm flipH="1">
            <a:off x="212" y="358685"/>
            <a:ext cx="3318624" cy="63576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98B7A0-7BF7-40DA-B513-13629B91F0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31" y="474087"/>
            <a:ext cx="1920723" cy="19207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198B7A0-7BF7-40DA-B513-13629B91F0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791" y="-365575"/>
            <a:ext cx="1920723" cy="19207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723" y="-1440180"/>
            <a:ext cx="3735963" cy="37359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8D0C5B-4956-4A5A-A332-91D68A0E71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941" y="1"/>
            <a:ext cx="3410857" cy="34108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124622-1315-4554-9314-B428AABD37F2}"/>
              </a:ext>
            </a:extLst>
          </p:cNvPr>
          <p:cNvSpPr txBox="1"/>
          <p:nvPr/>
        </p:nvSpPr>
        <p:spPr>
          <a:xfrm>
            <a:off x="1" y="-41426"/>
            <a:ext cx="86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>
                <a:solidFill>
                  <a:srgbClr val="5B9BD5">
                    <a:lumMod val="40000"/>
                    <a:lumOff val="60000"/>
                  </a:srgbClr>
                </a:solidFill>
                <a:latin typeface="UTM Than Chien Tranh" panose="02040403050506020204" pitchFamily="18" charset="0"/>
                <a:ea typeface="微软雅黑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22297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4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18555" y="1705429"/>
            <a:ext cx="6154890" cy="283154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914377"/>
            <a:r>
              <a:rPr lang="en-US" sz="880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ea typeface="微软雅黑"/>
              </a:rPr>
              <a:t>Chúc</a:t>
            </a:r>
            <a:r>
              <a:rPr lang="en-US" sz="88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ea typeface="微软雅黑"/>
              </a:rPr>
              <a:t> </a:t>
            </a:r>
            <a:r>
              <a:rPr lang="en-US" sz="880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ea typeface="微软雅黑"/>
              </a:rPr>
              <a:t>các</a:t>
            </a:r>
            <a:r>
              <a:rPr lang="en-US" sz="88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ea typeface="微软雅黑"/>
              </a:rPr>
              <a:t> </a:t>
            </a:r>
            <a:r>
              <a:rPr lang="en-US" sz="880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ea typeface="微软雅黑"/>
              </a:rPr>
              <a:t>em</a:t>
            </a:r>
            <a:endParaRPr lang="en-US" sz="880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UTM Rockwell" panose="02040603050506020204" pitchFamily="18" charset="0"/>
              <a:ea typeface="微软雅黑"/>
            </a:endParaRPr>
          </a:p>
          <a:p>
            <a:pPr algn="ctr" defTabSz="914377"/>
            <a:r>
              <a:rPr lang="en-US" sz="88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ea typeface="微软雅黑"/>
              </a:rPr>
              <a:t> </a:t>
            </a:r>
            <a:r>
              <a:rPr lang="en-US" sz="880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ea typeface="微软雅黑"/>
              </a:rPr>
              <a:t>học</a:t>
            </a:r>
            <a:r>
              <a:rPr lang="en-US" sz="88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ea typeface="微软雅黑"/>
              </a:rPr>
              <a:t> </a:t>
            </a:r>
            <a:r>
              <a:rPr lang="en-US" sz="880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ea typeface="微软雅黑"/>
              </a:rPr>
              <a:t>tốt</a:t>
            </a:r>
            <a:endParaRPr lang="en-US" sz="880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UTM Rockwell" panose="02040603050506020204" pitchFamily="18" charset="0"/>
              <a:ea typeface="微软雅黑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723" y="-1440180"/>
            <a:ext cx="3735963" cy="37359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8D0C5B-4956-4A5A-A332-91D68A0E71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941" y="1"/>
            <a:ext cx="3410857" cy="34108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041" y="3614532"/>
            <a:ext cx="3836841" cy="3836841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36604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037617" y="1284051"/>
            <a:ext cx="10077856" cy="4046707"/>
          </a:xfrm>
          <a:prstGeom prst="roundRect">
            <a:avLst/>
          </a:prstGeom>
          <a:solidFill>
            <a:schemeClr val="bg1">
              <a:alpha val="68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等线"/>
              <a:ea typeface="微软雅黑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16581" y="1613379"/>
            <a:ext cx="4212050" cy="307776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4377"/>
            <a:r>
              <a:rPr lang="en-US" sz="9600" b="1" dirty="0">
                <a:ln/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KHỞI  </a:t>
            </a:r>
          </a:p>
          <a:p>
            <a:pPr algn="ctr" defTabSz="914377"/>
            <a:r>
              <a:rPr lang="en-US" sz="9600" b="1" dirty="0">
                <a:ln/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ĐỘNG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62972"/>
            <a:ext cx="3836841" cy="3836841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66" t="23710" r="3555" b="12372"/>
          <a:stretch/>
        </p:blipFill>
        <p:spPr>
          <a:xfrm rot="1760547">
            <a:off x="8717863" y="2712720"/>
            <a:ext cx="3055596" cy="23494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98B7A0-7BF7-40DA-B513-13629B91F0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73" y="265040"/>
            <a:ext cx="1920723" cy="19207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8D0C5B-4956-4A5A-A332-91D68A0E71D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858" y="-577349"/>
            <a:ext cx="3410857" cy="34108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32" y="-1487532"/>
            <a:ext cx="3271365" cy="32713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377C061-FF90-4BFA-8AFC-7756F221A27A}"/>
              </a:ext>
            </a:extLst>
          </p:cNvPr>
          <p:cNvSpPr txBox="1"/>
          <p:nvPr/>
        </p:nvSpPr>
        <p:spPr>
          <a:xfrm>
            <a:off x="1" y="-41426"/>
            <a:ext cx="86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>
                <a:solidFill>
                  <a:srgbClr val="5B9BD5">
                    <a:lumMod val="20000"/>
                    <a:lumOff val="80000"/>
                  </a:srgbClr>
                </a:solidFill>
                <a:latin typeface="UTM Than Chien Tranh" panose="02040403050506020204" pitchFamily="18" charset="0"/>
                <a:ea typeface="微软雅黑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83637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220" y="1512880"/>
            <a:ext cx="9037320" cy="5345120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180786" y="1566531"/>
            <a:ext cx="6083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87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algn="ctr" defTabSz="914377">
              <a:buNone/>
              <a:defRPr/>
            </a:pPr>
            <a:r>
              <a:rPr lang="vi-V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1 hoạt động sản xuất nông nghiệp ở địa phương em?</a:t>
            </a:r>
            <a:endParaRPr lang="vi-VN" altLang="en-US" b="1" dirty="0">
              <a:solidFill>
                <a:prstClr val="whit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02219" y="2842976"/>
            <a:ext cx="6840334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t">
              <a:lnSpc>
                <a:spcPct val="120000"/>
              </a:lnSpc>
            </a:pPr>
            <a:r>
              <a:rPr lang="nl-NL" sz="3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Sản phẩm của hoạt động đó là gì?</a:t>
            </a:r>
            <a:endParaRPr lang="en-US" sz="4400" b="1" i="0" u="none" strike="noStrik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3155" y="3973845"/>
            <a:ext cx="7386916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vi-VN" alt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đó mang lại lợi ích gì?</a:t>
            </a:r>
            <a:endParaRPr lang="vi-VN" altLang="en-US" sz="3733" b="1" dirty="0">
              <a:solidFill>
                <a:prstClr val="whit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565" y="743387"/>
            <a:ext cx="1978710" cy="23618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0FBC50E-8548-4BD8-8DBC-244D0586C8ED}"/>
              </a:ext>
            </a:extLst>
          </p:cNvPr>
          <p:cNvSpPr txBox="1"/>
          <p:nvPr/>
        </p:nvSpPr>
        <p:spPr>
          <a:xfrm>
            <a:off x="1" y="3574563"/>
            <a:ext cx="86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>
                <a:solidFill>
                  <a:srgbClr val="5B9BD5">
                    <a:lumMod val="40000"/>
                    <a:lumOff val="60000"/>
                  </a:srgbClr>
                </a:solidFill>
                <a:latin typeface="UTM Than Chien Tranh" panose="02040403050506020204" pitchFamily="18" charset="0"/>
                <a:ea typeface="微软雅黑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42263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037617" y="1284051"/>
            <a:ext cx="10077856" cy="4046707"/>
          </a:xfrm>
          <a:prstGeom prst="roundRect">
            <a:avLst/>
          </a:prstGeom>
          <a:solidFill>
            <a:schemeClr val="bg1">
              <a:alpha val="68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等线"/>
              <a:ea typeface="微软雅黑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6527" y="1504265"/>
            <a:ext cx="9091591" cy="215443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4377"/>
            <a:r>
              <a:rPr lang="en-US" sz="6600" b="1" dirty="0" err="1">
                <a:ln/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lang="en-US" sz="6600" b="1" dirty="0">
                <a:ln/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9: </a:t>
            </a:r>
            <a:r>
              <a:rPr lang="en-US" sz="6600" b="1" dirty="0" err="1">
                <a:ln/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Hoạt</a:t>
            </a:r>
            <a:r>
              <a:rPr lang="en-US" sz="6600" b="1" dirty="0">
                <a:ln/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/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động</a:t>
            </a:r>
            <a:r>
              <a:rPr lang="en-US" sz="6600" b="1" dirty="0">
                <a:ln/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/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sản</a:t>
            </a:r>
            <a:r>
              <a:rPr lang="en-US" sz="6600" b="1" dirty="0">
                <a:ln/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</a:p>
          <a:p>
            <a:pPr algn="ctr" defTabSz="914377"/>
            <a:r>
              <a:rPr lang="en-US" sz="6600" b="1" dirty="0" err="1">
                <a:ln/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xuất</a:t>
            </a:r>
            <a:r>
              <a:rPr lang="en-US" sz="6600" b="1" dirty="0">
                <a:ln/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/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nông</a:t>
            </a:r>
            <a:r>
              <a:rPr lang="en-US" sz="6600" b="1" dirty="0">
                <a:ln/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/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nghiệp</a:t>
            </a:r>
            <a:r>
              <a:rPr lang="en-US" sz="6600" b="1" dirty="0">
                <a:ln/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(</a:t>
            </a:r>
            <a:r>
              <a:rPr lang="en-US" sz="6600" b="1" dirty="0" err="1">
                <a:ln/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tiết</a:t>
            </a:r>
            <a:r>
              <a:rPr lang="en-US" sz="6600" b="1" dirty="0">
                <a:ln/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70AD47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3)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62972"/>
            <a:ext cx="3836841" cy="3836841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66" t="23710" r="3555" b="12372"/>
          <a:stretch/>
        </p:blipFill>
        <p:spPr>
          <a:xfrm rot="1760547">
            <a:off x="9508986" y="3733640"/>
            <a:ext cx="1997187" cy="15356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98B7A0-7BF7-40DA-B513-13629B91F0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73" y="265040"/>
            <a:ext cx="1920723" cy="19207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8D0C5B-4956-4A5A-A332-91D68A0E71D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858" y="-577349"/>
            <a:ext cx="3410857" cy="34108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32" y="-1487532"/>
            <a:ext cx="3271365" cy="32713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377C061-FF90-4BFA-8AFC-7756F221A27A}"/>
              </a:ext>
            </a:extLst>
          </p:cNvPr>
          <p:cNvSpPr txBox="1"/>
          <p:nvPr/>
        </p:nvSpPr>
        <p:spPr>
          <a:xfrm>
            <a:off x="1" y="-41426"/>
            <a:ext cx="86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>
                <a:solidFill>
                  <a:srgbClr val="5B9BD5">
                    <a:lumMod val="20000"/>
                    <a:lumOff val="80000"/>
                  </a:srgbClr>
                </a:solidFill>
                <a:latin typeface="UTM Than Chien Tranh" panose="02040403050506020204" pitchFamily="18" charset="0"/>
                <a:ea typeface="微软雅黑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238254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735495" y="2543986"/>
            <a:ext cx="8126131" cy="209038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444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78315" algn="ctr" defTabSz="914377">
              <a:spcBef>
                <a:spcPct val="50000"/>
              </a:spcBef>
              <a:buNone/>
            </a:pPr>
            <a:r>
              <a:rPr lang="en-GB" alt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 PHÁ</a:t>
            </a:r>
            <a:endParaRPr lang="en-US" altLang="en-US" sz="6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3003"/>
            <a:ext cx="2735495" cy="52227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984474-4E14-4FF2-9DB2-886260DAD511}"/>
              </a:ext>
            </a:extLst>
          </p:cNvPr>
          <p:cNvSpPr txBox="1"/>
          <p:nvPr/>
        </p:nvSpPr>
        <p:spPr>
          <a:xfrm>
            <a:off x="-33709" y="4039604"/>
            <a:ext cx="86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>
                <a:solidFill>
                  <a:srgbClr val="5B9BD5">
                    <a:lumMod val="40000"/>
                    <a:lumOff val="60000"/>
                  </a:srgbClr>
                </a:solidFill>
                <a:latin typeface="UTM Than Chien Tranh" panose="02040403050506020204" pitchFamily="18" charset="0"/>
                <a:ea typeface="微软雅黑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41873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75" y="1970224"/>
            <a:ext cx="10167387" cy="311415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113815" y="3"/>
            <a:ext cx="12501673" cy="1559763"/>
            <a:chOff x="11916" y="1143964"/>
            <a:chExt cx="9376255" cy="1169822"/>
          </a:xfrm>
        </p:grpSpPr>
        <p:grpSp>
          <p:nvGrpSpPr>
            <p:cNvPr id="10" name="组合 119"/>
            <p:cNvGrpSpPr/>
            <p:nvPr/>
          </p:nvGrpSpPr>
          <p:grpSpPr>
            <a:xfrm>
              <a:off x="543461" y="1541731"/>
              <a:ext cx="8298620" cy="772055"/>
              <a:chOff x="3639359" y="1420266"/>
              <a:chExt cx="4238901" cy="772055"/>
            </a:xfrm>
          </p:grpSpPr>
          <p:sp>
            <p:nvSpPr>
              <p:cNvPr id="17" name="平行四边形 11"/>
              <p:cNvSpPr/>
              <p:nvPr/>
            </p:nvSpPr>
            <p:spPr>
              <a:xfrm>
                <a:off x="3639359" y="1421323"/>
                <a:ext cx="4238901" cy="770998"/>
              </a:xfrm>
              <a:prstGeom prst="parallelogram">
                <a:avLst>
                  <a:gd name="adj" fmla="val 0"/>
                </a:avLst>
              </a:prstGeom>
              <a:gradFill flip="none" rotWithShape="1">
                <a:gsLst>
                  <a:gs pos="0">
                    <a:srgbClr val="F82731"/>
                  </a:gs>
                  <a:gs pos="100000">
                    <a:srgbClr val="B30F1D"/>
                  </a:gs>
                </a:gsLst>
                <a:lin ang="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63500" dist="50800" dir="5400000" sx="101000" sy="101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219140">
                  <a:defRPr/>
                </a:pPr>
                <a:endParaRPr lang="zh-CN" altLang="en-US" sz="2400" kern="0">
                  <a:solidFill>
                    <a:prstClr val="white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grpSp>
            <p:nvGrpSpPr>
              <p:cNvPr id="18" name="组合 18"/>
              <p:cNvGrpSpPr/>
              <p:nvPr/>
            </p:nvGrpSpPr>
            <p:grpSpPr>
              <a:xfrm>
                <a:off x="6230121" y="1420266"/>
                <a:ext cx="1647460" cy="647878"/>
                <a:chOff x="7072452" y="2130537"/>
                <a:chExt cx="1597704" cy="628311"/>
              </a:xfrm>
            </p:grpSpPr>
            <p:sp>
              <p:nvSpPr>
                <p:cNvPr id="19" name="任意多边形 110"/>
                <p:cNvSpPr/>
                <p:nvPr/>
              </p:nvSpPr>
              <p:spPr>
                <a:xfrm flipH="1">
                  <a:off x="7072452" y="2137735"/>
                  <a:ext cx="1597704" cy="621113"/>
                </a:xfrm>
                <a:custGeom>
                  <a:avLst/>
                  <a:gdLst>
                    <a:gd name="connsiteX0" fmla="*/ 0 w 1333500"/>
                    <a:gd name="connsiteY0" fmla="*/ 0 h 1219200"/>
                    <a:gd name="connsiteX1" fmla="*/ 1333500 w 1333500"/>
                    <a:gd name="connsiteY1" fmla="*/ 0 h 1219200"/>
                    <a:gd name="connsiteX2" fmla="*/ 1333500 w 1333500"/>
                    <a:gd name="connsiteY2" fmla="*/ 9956 h 1219200"/>
                    <a:gd name="connsiteX3" fmla="*/ 1203583 w 1333500"/>
                    <a:gd name="connsiteY3" fmla="*/ 28273 h 1219200"/>
                    <a:gd name="connsiteX4" fmla="*/ 31371 w 1333500"/>
                    <a:gd name="connsiteY4" fmla="*/ 1111163 h 1219200"/>
                    <a:gd name="connsiteX5" fmla="*/ 13522 w 1333500"/>
                    <a:gd name="connsiteY5" fmla="*/ 1219200 h 1219200"/>
                    <a:gd name="connsiteX6" fmla="*/ 0 w 1333500"/>
                    <a:gd name="connsiteY6" fmla="*/ 1219200 h 1219200"/>
                    <a:gd name="connsiteX7" fmla="*/ 0 w 1333500"/>
                    <a:gd name="connsiteY7" fmla="*/ 0 h 1219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33500" h="1219200">
                      <a:moveTo>
                        <a:pt x="0" y="0"/>
                      </a:moveTo>
                      <a:lnTo>
                        <a:pt x="1333500" y="0"/>
                      </a:lnTo>
                      <a:lnTo>
                        <a:pt x="1333500" y="9956"/>
                      </a:lnTo>
                      <a:lnTo>
                        <a:pt x="1203583" y="28273"/>
                      </a:lnTo>
                      <a:cubicBezTo>
                        <a:pt x="615200" y="139499"/>
                        <a:pt x="151771" y="567615"/>
                        <a:pt x="31371" y="1111163"/>
                      </a:cubicBezTo>
                      <a:lnTo>
                        <a:pt x="13522" y="1219200"/>
                      </a:lnTo>
                      <a:lnTo>
                        <a:pt x="0" y="1219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alpha val="0"/>
                      </a:sysClr>
                    </a:gs>
                    <a:gs pos="72000">
                      <a:sysClr val="window" lastClr="FFFFFF">
                        <a:alpha val="30000"/>
                      </a:sysClr>
                    </a:gs>
                  </a:gsLst>
                  <a:lin ang="27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softEdge"/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zh-CN" altLang="en-US" sz="2400" kern="0">
                    <a:solidFill>
                      <a:prstClr val="black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0" name="任意多边形 111"/>
                <p:cNvSpPr/>
                <p:nvPr/>
              </p:nvSpPr>
              <p:spPr>
                <a:xfrm flipH="1">
                  <a:off x="7652391" y="2130537"/>
                  <a:ext cx="1017218" cy="543432"/>
                </a:xfrm>
                <a:custGeom>
                  <a:avLst/>
                  <a:gdLst>
                    <a:gd name="connsiteX0" fmla="*/ 0 w 1193943"/>
                    <a:gd name="connsiteY0" fmla="*/ 0 h 546334"/>
                    <a:gd name="connsiteX1" fmla="*/ 1193943 w 1193943"/>
                    <a:gd name="connsiteY1" fmla="*/ 0 h 546334"/>
                    <a:gd name="connsiteX2" fmla="*/ 1057909 w 1193943"/>
                    <a:gd name="connsiteY2" fmla="*/ 13601 h 546334"/>
                    <a:gd name="connsiteX3" fmla="*/ 21040 w 1193943"/>
                    <a:gd name="connsiteY3" fmla="*/ 517721 h 546334"/>
                    <a:gd name="connsiteX4" fmla="*/ 0 w 1193943"/>
                    <a:gd name="connsiteY4" fmla="*/ 546334 h 546334"/>
                    <a:gd name="connsiteX5" fmla="*/ 0 w 1193943"/>
                    <a:gd name="connsiteY5" fmla="*/ 0 h 546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93943" h="546334">
                      <a:moveTo>
                        <a:pt x="0" y="0"/>
                      </a:moveTo>
                      <a:lnTo>
                        <a:pt x="1193943" y="0"/>
                      </a:lnTo>
                      <a:lnTo>
                        <a:pt x="1057909" y="13601"/>
                      </a:lnTo>
                      <a:cubicBezTo>
                        <a:pt x="609764" y="73676"/>
                        <a:pt x="232998" y="262118"/>
                        <a:pt x="21040" y="517721"/>
                      </a:cubicBezTo>
                      <a:lnTo>
                        <a:pt x="0" y="5463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>
                        <a:alpha val="0"/>
                      </a:sysClr>
                    </a:gs>
                    <a:gs pos="72000">
                      <a:sysClr val="window" lastClr="FFFFFF">
                        <a:alpha val="30000"/>
                      </a:sysClr>
                    </a:gs>
                  </a:gsLst>
                  <a:lin ang="270000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softEdge"/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40">
                    <a:defRPr/>
                  </a:pPr>
                  <a:endParaRPr lang="zh-CN" altLang="en-US" sz="2400" kern="0">
                    <a:solidFill>
                      <a:prstClr val="black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sp>
          <p:nvSpPr>
            <p:cNvPr id="15" name="任意多边形 23"/>
            <p:cNvSpPr/>
            <p:nvPr/>
          </p:nvSpPr>
          <p:spPr>
            <a:xfrm rot="19328156">
              <a:off x="11916" y="1143964"/>
              <a:ext cx="2338363" cy="849451"/>
            </a:xfrm>
            <a:custGeom>
              <a:avLst/>
              <a:gdLst>
                <a:gd name="connsiteX0" fmla="*/ 688436 w 1316767"/>
                <a:gd name="connsiteY0" fmla="*/ 0 h 488509"/>
                <a:gd name="connsiteX1" fmla="*/ 1316767 w 1316767"/>
                <a:gd name="connsiteY1" fmla="*/ 488509 h 488509"/>
                <a:gd name="connsiteX2" fmla="*/ 1232387 w 1316767"/>
                <a:gd name="connsiteY2" fmla="*/ 442508 h 488509"/>
                <a:gd name="connsiteX3" fmla="*/ 508710 w 1316767"/>
                <a:gd name="connsiteY3" fmla="*/ 281350 h 488509"/>
                <a:gd name="connsiteX4" fmla="*/ 4895 w 1316767"/>
                <a:gd name="connsiteY4" fmla="*/ 355506 h 488509"/>
                <a:gd name="connsiteX5" fmla="*/ 0 w 1316767"/>
                <a:gd name="connsiteY5" fmla="*/ 357225 h 488509"/>
                <a:gd name="connsiteX6" fmla="*/ 688436 w 1316767"/>
                <a:gd name="connsiteY6" fmla="*/ 0 h 48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6767" h="488509">
                  <a:moveTo>
                    <a:pt x="688436" y="0"/>
                  </a:moveTo>
                  <a:lnTo>
                    <a:pt x="1316767" y="488509"/>
                  </a:lnTo>
                  <a:lnTo>
                    <a:pt x="1232387" y="442508"/>
                  </a:lnTo>
                  <a:cubicBezTo>
                    <a:pt x="1025809" y="340761"/>
                    <a:pt x="776776" y="281350"/>
                    <a:pt x="508710" y="281350"/>
                  </a:cubicBezTo>
                  <a:cubicBezTo>
                    <a:pt x="329999" y="281350"/>
                    <a:pt x="159748" y="307755"/>
                    <a:pt x="4895" y="355506"/>
                  </a:cubicBezTo>
                  <a:lnTo>
                    <a:pt x="0" y="357225"/>
                  </a:lnTo>
                  <a:lnTo>
                    <a:pt x="688436" y="0"/>
                  </a:lnTo>
                  <a:close/>
                </a:path>
              </a:pathLst>
            </a:custGeom>
            <a:gradFill>
              <a:gsLst>
                <a:gs pos="0">
                  <a:sysClr val="window" lastClr="FFFFFF">
                    <a:alpha val="0"/>
                  </a:sysClr>
                </a:gs>
                <a:gs pos="72000">
                  <a:sysClr val="window" lastClr="FFFFFF">
                    <a:alpha val="30000"/>
                  </a:sysClr>
                </a:gs>
              </a:gsLst>
              <a:lin ang="27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softEdge"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40">
                <a:defRPr/>
              </a:pPr>
              <a:endParaRPr lang="zh-CN" altLang="en-US" sz="2400" kern="0">
                <a:solidFill>
                  <a:prstClr val="black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" name="文本框 44"/>
            <p:cNvSpPr txBox="1"/>
            <p:nvPr/>
          </p:nvSpPr>
          <p:spPr>
            <a:xfrm>
              <a:off x="872623" y="1591469"/>
              <a:ext cx="8515548" cy="660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lnSpc>
                  <a:spcPct val="120000"/>
                </a:lnSpc>
                <a:defRPr/>
              </a:pPr>
              <a:r>
                <a:rPr lang="en-US" altLang="zh-CN" sz="4267" b="1" dirty="0">
                  <a:solidFill>
                    <a:prstClr val="white"/>
                  </a:solidFill>
                  <a:latin typeface="UVN Van" panose="00000400000000000000" pitchFamily="2" charset="0"/>
                  <a:ea typeface="印品黑体" panose="00000500000000000000" pitchFamily="2" charset="-122"/>
                </a:rPr>
                <a:t>THẢO LUẬN NHÓM 4</a:t>
              </a:r>
              <a:endParaRPr lang="zh-CN" altLang="en-US" sz="4267" b="1" dirty="0">
                <a:solidFill>
                  <a:prstClr val="white"/>
                </a:solidFill>
                <a:latin typeface="UVN Van" panose="00000400000000000000" pitchFamily="2" charset="0"/>
                <a:ea typeface="印品黑体" panose="00000500000000000000" pitchFamily="2" charset="-122"/>
              </a:endParaRPr>
            </a:p>
          </p:txBody>
        </p:sp>
      </p:grp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661440" y="2473158"/>
            <a:ext cx="7626084" cy="1241237"/>
          </a:xfrm>
          <a:prstGeom prst="rect">
            <a:avLst/>
          </a:prstGeom>
          <a:noFill/>
          <a:ln w="9525" cmpd="sng">
            <a:noFill/>
            <a:prstDash val="lg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indent="587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78315" defTabSz="914377">
              <a:spcBef>
                <a:spcPct val="50000"/>
              </a:spcBef>
              <a:buNone/>
            </a:pPr>
            <a:r>
              <a:rPr lang="vi-VN" alt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việc nào nên làm  để tiêu dùng tiết kiệm, bảo vệ môi trường?</a:t>
            </a:r>
            <a:endParaRPr lang="en-US" altLang="en-US" sz="3733" b="1" dirty="0">
              <a:solidFill>
                <a:srgbClr val="00206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661440" y="3610857"/>
            <a:ext cx="9724668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87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78315" algn="just" defTabSz="914377">
              <a:spcBef>
                <a:spcPct val="50000"/>
              </a:spcBef>
              <a:buNone/>
            </a:pPr>
            <a:r>
              <a:rPr lang="vi-VN" altLang="en-US" sz="373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chúng ta nên làm như vậy?</a:t>
            </a:r>
            <a:endParaRPr lang="en-US" altLang="en-US" sz="3733" b="1" dirty="0">
              <a:solidFill>
                <a:srgbClr val="00206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08" y="2273738"/>
            <a:ext cx="1785933" cy="213173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525CC78-36EF-4128-9C58-A48931868806}"/>
              </a:ext>
            </a:extLst>
          </p:cNvPr>
          <p:cNvSpPr txBox="1"/>
          <p:nvPr/>
        </p:nvSpPr>
        <p:spPr>
          <a:xfrm>
            <a:off x="1" y="-41426"/>
            <a:ext cx="86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>
                <a:solidFill>
                  <a:srgbClr val="5B9BD5">
                    <a:lumMod val="40000"/>
                    <a:lumOff val="60000"/>
                  </a:srgbClr>
                </a:solidFill>
                <a:latin typeface="UTM Than Chien Tranh" panose="02040403050506020204" pitchFamily="18" charset="0"/>
                <a:ea typeface="微软雅黑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68685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599" y="-996427"/>
            <a:ext cx="3735963" cy="37359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812" y="228600"/>
            <a:ext cx="5784434" cy="34745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9246" y="2739536"/>
            <a:ext cx="5766706" cy="37833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311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5525CC78-36EF-4128-9C58-A48931868806}"/>
              </a:ext>
            </a:extLst>
          </p:cNvPr>
          <p:cNvSpPr txBox="1"/>
          <p:nvPr/>
        </p:nvSpPr>
        <p:spPr>
          <a:xfrm>
            <a:off x="1" y="-41426"/>
            <a:ext cx="86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>
                <a:solidFill>
                  <a:srgbClr val="5B9BD5">
                    <a:lumMod val="40000"/>
                    <a:lumOff val="60000"/>
                  </a:srgbClr>
                </a:solidFill>
                <a:latin typeface="UTM Than Chien Tranh" panose="02040403050506020204" pitchFamily="18" charset="0"/>
                <a:ea typeface="微软雅黑"/>
              </a:rPr>
              <a:t>KTUTS</a:t>
            </a:r>
          </a:p>
        </p:txBody>
      </p:sp>
      <p:sp>
        <p:nvSpPr>
          <p:cNvPr id="16" name="平行四边形 11"/>
          <p:cNvSpPr/>
          <p:nvPr/>
        </p:nvSpPr>
        <p:spPr>
          <a:xfrm>
            <a:off x="182535" y="439498"/>
            <a:ext cx="11866029" cy="1027998"/>
          </a:xfrm>
          <a:prstGeom prst="parallelogram">
            <a:avLst>
              <a:gd name="adj" fmla="val 0"/>
            </a:avLst>
          </a:prstGeom>
          <a:gradFill flip="none" rotWithShape="1">
            <a:gsLst>
              <a:gs pos="0">
                <a:srgbClr val="F82731"/>
              </a:gs>
              <a:gs pos="100000">
                <a:srgbClr val="B30F1D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63500" dist="50800" dir="5400000" sx="101000" sy="101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40">
              <a:defRPr/>
            </a:pPr>
            <a:endParaRPr lang="zh-CN" altLang="en-US" sz="2400" kern="0">
              <a:solidFill>
                <a:prstClr val="white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26" name="文本框 44"/>
          <p:cNvSpPr txBox="1"/>
          <p:nvPr/>
        </p:nvSpPr>
        <p:spPr>
          <a:xfrm>
            <a:off x="402638" y="468965"/>
            <a:ext cx="11354064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lnSpc>
                <a:spcPct val="120000"/>
              </a:lnSpc>
              <a:defRPr/>
            </a:pPr>
            <a:r>
              <a:rPr lang="en-US" altLang="zh-CN" sz="3600" b="1" dirty="0">
                <a:solidFill>
                  <a:prstClr val="white"/>
                </a:solidFill>
                <a:latin typeface="UVN Van" panose="00000400000000000000" pitchFamily="2" charset="0"/>
                <a:ea typeface="印品黑体" panose="00000500000000000000" pitchFamily="2" charset="-122"/>
              </a:rPr>
              <a:t>EM LÀM GÌ KHI GẶP TÌNH HUỐNG SAU? VÌ SAO?</a:t>
            </a:r>
            <a:endParaRPr lang="zh-CN" altLang="en-US" sz="3600" b="1" dirty="0">
              <a:solidFill>
                <a:prstClr val="white"/>
              </a:solidFill>
              <a:latin typeface="UVN Van" panose="00000400000000000000" pitchFamily="2" charset="0"/>
              <a:ea typeface="印品黑体" panose="00000500000000000000" pitchFamily="2" charset="-122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374" y="1606277"/>
            <a:ext cx="7489453" cy="50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2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1" t="19807" r="12531" b="14664"/>
          <a:stretch>
            <a:fillRect/>
          </a:stretch>
        </p:blipFill>
        <p:spPr bwMode="auto">
          <a:xfrm>
            <a:off x="1" y="896089"/>
            <a:ext cx="12819529" cy="571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32114" y="2692098"/>
            <a:ext cx="10108959" cy="140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87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78315" algn="ctr" defTabSz="914377">
              <a:spcBef>
                <a:spcPct val="0"/>
              </a:spcBef>
              <a:buNone/>
            </a:pPr>
            <a:r>
              <a:rPr lang="en-US" altLang="en-US" sz="4267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	</a:t>
            </a:r>
            <a:r>
              <a:rPr lang="vi-VN" altLang="en-US" sz="426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một số sản phẩm nông nghiệp của địa phương</a:t>
            </a:r>
            <a:endParaRPr lang="en-US" altLang="en-US" sz="4267" b="1" dirty="0">
              <a:solidFill>
                <a:srgbClr val="0000CC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721" y="5265874"/>
            <a:ext cx="2157280" cy="1766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723" y="-1440180"/>
            <a:ext cx="3735963" cy="37359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8D0C5B-4956-4A5A-A332-91D68A0E71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05" y="-809341"/>
            <a:ext cx="5916691" cy="34108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628" l="1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2114" y="4215486"/>
            <a:ext cx="2264228" cy="32415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04220" y="280535"/>
            <a:ext cx="3987631" cy="110799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914377"/>
            <a:r>
              <a:rPr lang="en-US" sz="6400" b="1" dirty="0">
                <a:ln w="22225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ED9931"/>
                </a:solidFill>
                <a:latin typeface="UTM Than Chien Tranh" panose="02040403050506020204" pitchFamily="18" charset="0"/>
                <a:ea typeface="微软雅黑"/>
              </a:rPr>
              <a:t>VẬN DỤNG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45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130</Words>
  <Application>Microsoft Office PowerPoint</Application>
  <PresentationFormat>Widescreen</PresentationFormat>
  <Paragraphs>32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等线</vt:lpstr>
      <vt:lpstr>Arial</vt:lpstr>
      <vt:lpstr>Calibri</vt:lpstr>
      <vt:lpstr>Times New Roman</vt:lpstr>
      <vt:lpstr>UTM Rockwell</vt:lpstr>
      <vt:lpstr>UTM Than Chien Tranh</vt:lpstr>
      <vt:lpstr>UVN Van</vt:lpstr>
      <vt:lpstr>Vladimir Script</vt:lpstr>
      <vt:lpstr>印品黑体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</cp:revision>
  <dcterms:created xsi:type="dcterms:W3CDTF">2022-08-10T15:24:09Z</dcterms:created>
  <dcterms:modified xsi:type="dcterms:W3CDTF">2022-12-05T03:24:13Z</dcterms:modified>
</cp:coreProperties>
</file>