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Lst>
  <p:notesMasterIdLst>
    <p:notesMasterId r:id="rId25"/>
  </p:notesMasterIdLst>
  <p:sldIdLst>
    <p:sldId id="282" r:id="rId4"/>
    <p:sldId id="257" r:id="rId5"/>
    <p:sldId id="286" r:id="rId6"/>
    <p:sldId id="259" r:id="rId7"/>
    <p:sldId id="294" r:id="rId8"/>
    <p:sldId id="261" r:id="rId9"/>
    <p:sldId id="295" r:id="rId10"/>
    <p:sldId id="297" r:id="rId11"/>
    <p:sldId id="296" r:id="rId12"/>
    <p:sldId id="262" r:id="rId13"/>
    <p:sldId id="263" r:id="rId14"/>
    <p:sldId id="298" r:id="rId15"/>
    <p:sldId id="299" r:id="rId16"/>
    <p:sldId id="300" r:id="rId17"/>
    <p:sldId id="301" r:id="rId18"/>
    <p:sldId id="265" r:id="rId19"/>
    <p:sldId id="302" r:id="rId20"/>
    <p:sldId id="266" r:id="rId21"/>
    <p:sldId id="303" r:id="rId22"/>
    <p:sldId id="267"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8"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5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0086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D5B3E0CF-4366-4FC6-ADB6-27525D71D1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66875" y="304800"/>
            <a:ext cx="1199852" cy="1199852"/>
          </a:xfrm>
          <a:prstGeom prst="rect">
            <a:avLst/>
          </a:prstGeom>
        </p:spPr>
      </p:pic>
    </p:spTree>
    <p:extLst>
      <p:ext uri="{BB962C8B-B14F-4D97-AF65-F5344CB8AC3E}">
        <p14:creationId xmlns:p14="http://schemas.microsoft.com/office/powerpoint/2010/main" val="609745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29.emf"/><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6.png"/><Relationship Id="rId2" Type="http://schemas.openxmlformats.org/officeDocument/2006/relationships/image" Target="../media/image29.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7.png"/><Relationship Id="rId2" Type="http://schemas.openxmlformats.org/officeDocument/2006/relationships/image" Target="../media/image29.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8.png"/><Relationship Id="rId2" Type="http://schemas.openxmlformats.org/officeDocument/2006/relationships/image" Target="../media/image29.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1" name="Picture 30">
            <a:extLst>
              <a:ext uri="{FF2B5EF4-FFF2-40B4-BE49-F238E27FC236}">
                <a16:creationId xmlns:a16="http://schemas.microsoft.com/office/drawing/2014/main" id="{3446A985-AF61-4705-9D6F-F484B4C89C17}"/>
              </a:ext>
            </a:extLst>
          </p:cNvPr>
          <p:cNvPicPr>
            <a:picLocks noChangeAspect="1"/>
          </p:cNvPicPr>
          <p:nvPr/>
        </p:nvPicPr>
        <p:blipFill>
          <a:blip r:embed="rId10"/>
          <a:stretch>
            <a:fillRect/>
          </a:stretch>
        </p:blipFill>
        <p:spPr>
          <a:xfrm>
            <a:off x="404305" y="949699"/>
            <a:ext cx="3511600" cy="1956986"/>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1"/>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2"/>
          <a:stretch>
            <a:fillRect/>
          </a:stretch>
        </p:blipFill>
        <p:spPr>
          <a:xfrm>
            <a:off x="4905181" y="3530734"/>
            <a:ext cx="2560542" cy="969348"/>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Những việc nên làm, không nên làm để thể hiện sự tôn trọng và giữ vệ sinh khi đi tham quan:</a:t>
            </a:r>
            <a:endParaRPr sz="3200" b="1" dirty="0">
              <a:solidFill>
                <a:srgbClr val="24406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EA15B670-5336-4538-B61B-51E2DD5E79A0}"/>
              </a:ext>
            </a:extLst>
          </p:cNvPr>
          <p:cNvGraphicFramePr>
            <a:graphicFrameLocks noGrp="1"/>
          </p:cNvGraphicFramePr>
          <p:nvPr>
            <p:extLst>
              <p:ext uri="{D42A27DB-BD31-4B8C-83A1-F6EECF244321}">
                <p14:modId xmlns:p14="http://schemas.microsoft.com/office/powerpoint/2010/main" val="3733358397"/>
              </p:ext>
            </p:extLst>
          </p:nvPr>
        </p:nvGraphicFramePr>
        <p:xfrm>
          <a:off x="409575" y="1779429"/>
          <a:ext cx="11544300" cy="409911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val="4021251438"/>
                    </a:ext>
                  </a:extLst>
                </a:gridCol>
                <a:gridCol w="5772150">
                  <a:extLst>
                    <a:ext uri="{9D8B030D-6E8A-4147-A177-3AD203B41FA5}">
                      <a16:colId xmlns:a16="http://schemas.microsoft.com/office/drawing/2014/main" val="1150781215"/>
                    </a:ext>
                  </a:extLst>
                </a:gridCol>
              </a:tblGrid>
              <a:tr h="583750">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Không</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ngắn, hở hang khi đến những nơi không tôn nghiêm;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xả rác bừa bãi và phân loại rác sai quy định....</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libri" panose="020F0502020204030204" pitchFamily="34" charset="0"/>
                <a:cs typeface="Calibri" panose="020F0502020204030204" pitchFamily="34" charset="0"/>
              </a:rPr>
              <a:t>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thức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quan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
        <p:nvSpPr>
          <p:cNvPr id="14" name="Rectangle: Rounded Corners 13">
            <a:extLst>
              <a:ext uri="{FF2B5EF4-FFF2-40B4-BE49-F238E27FC236}">
                <a16:creationId xmlns:a16="http://schemas.microsoft.com/office/drawing/2014/main" id="{E7FC007B-56EE-4C9B-BB0B-D55F3D25E70F}"/>
              </a:ext>
            </a:extLst>
          </p:cNvPr>
          <p:cNvSpPr/>
          <p:nvPr/>
        </p:nvSpPr>
        <p:spPr>
          <a:xfrm>
            <a:off x="9296400" y="133350"/>
            <a:ext cx="2743200" cy="5810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rgbClr val="FFFF00"/>
                </a:solidFill>
                <a:latin typeface="Coiny" panose="02000903060500060000" pitchFamily="2" charset="0"/>
              </a:rPr>
              <a:t>Hương</a:t>
            </a:r>
            <a:r>
              <a:rPr lang="en-US" dirty="0">
                <a:solidFill>
                  <a:srgbClr val="FFFF00"/>
                </a:solidFill>
                <a:latin typeface="Coiny" panose="02000903060500060000" pitchFamily="2" charset="0"/>
              </a:rPr>
              <a:t> </a:t>
            </a:r>
            <a:r>
              <a:rPr lang="en-US" dirty="0" err="1">
                <a:solidFill>
                  <a:srgbClr val="FFFF00"/>
                </a:solidFill>
                <a:latin typeface="Coiny" panose="02000903060500060000" pitchFamily="2" charset="0"/>
              </a:rPr>
              <a:t>Thảo</a:t>
            </a:r>
            <a:endParaRPr lang="en-US" dirty="0">
              <a:solidFill>
                <a:srgbClr val="FFFF00"/>
              </a:solidFill>
              <a:latin typeface="Coiny" panose="02000903060500060000" pitchFamily="2" charset="0"/>
            </a:endParaRPr>
          </a:p>
          <a:p>
            <a:pPr algn="ctr"/>
            <a:r>
              <a:rPr lang="en-US" dirty="0" err="1">
                <a:solidFill>
                  <a:srgbClr val="FFFF00"/>
                </a:solidFill>
                <a:latin typeface="Coiny" panose="02000903060500060000" pitchFamily="2" charset="0"/>
              </a:rPr>
              <a:t>Zalo</a:t>
            </a:r>
            <a:r>
              <a:rPr lang="en-US" dirty="0">
                <a:solidFill>
                  <a:srgbClr val="FFFF00"/>
                </a:solidFill>
                <a:latin typeface="Coiny" panose="02000903060500060000" pitchFamily="2" charset="0"/>
              </a:rPr>
              <a:t>: 0972115126</a:t>
            </a:r>
          </a:p>
        </p:txBody>
      </p:sp>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64694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Em ứng xử như thế nào khi gặp tình huống sau?</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grpSp>
        <p:nvGrpSpPr>
          <p:cNvPr id="6" name="Group 5">
            <a:extLst>
              <a:ext uri="{FF2B5EF4-FFF2-40B4-BE49-F238E27FC236}">
                <a16:creationId xmlns:a16="http://schemas.microsoft.com/office/drawing/2014/main" id="{3F91230E-008B-468C-9F09-4187F834FE23}"/>
              </a:ext>
            </a:extLst>
          </p:cNvPr>
          <p:cNvGrpSpPr/>
          <p:nvPr/>
        </p:nvGrpSpPr>
        <p:grpSpPr>
          <a:xfrm>
            <a:off x="7913549" y="4406139"/>
            <a:ext cx="4278451" cy="2175001"/>
            <a:chOff x="892354" y="3758439"/>
            <a:chExt cx="4278451" cy="2175001"/>
          </a:xfrm>
        </p:grpSpPr>
        <p:pic>
          <p:nvPicPr>
            <p:cNvPr id="7" name="Picture 9">
              <a:extLst>
                <a:ext uri="{FF2B5EF4-FFF2-40B4-BE49-F238E27FC236}">
                  <a16:creationId xmlns:a16="http://schemas.microsoft.com/office/drawing/2014/main" id="{C4B3202B-E4B9-4540-A1CD-A449F5F14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8510A40F-4734-437A-BCB0-2630D0D08F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nhóm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quan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Miếu</a:t>
            </a:r>
            <a:r>
              <a:rPr lang="en-US" sz="2800" b="1" dirty="0">
                <a:solidFill>
                  <a:srgbClr val="FF0000"/>
                </a:solidFill>
                <a:latin typeface="Calibri" panose="020F0502020204030204" pitchFamily="34" charset="0"/>
                <a:cs typeface="Calibri" panose="020F0502020204030204" pitchFamily="34" charset="0"/>
              </a:rPr>
              <a:t> –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trèo</a:t>
            </a:r>
            <a:r>
              <a:rPr lang="en-US" sz="2800" b="1" dirty="0">
                <a:solidFill>
                  <a:srgbClr val="FF0000"/>
                </a:solidFill>
                <a:latin typeface="Calibri" panose="020F0502020204030204" pitchFamily="34" charset="0"/>
                <a:cs typeface="Calibri" panose="020F0502020204030204" pitchFamily="34" charset="0"/>
              </a:rPr>
              <a:t> qua </a:t>
            </a:r>
            <a:r>
              <a:rPr lang="en-US" sz="2800" b="1" dirty="0" err="1">
                <a:solidFill>
                  <a:srgbClr val="FF0000"/>
                </a:solidFill>
                <a:latin typeface="Calibri" panose="020F0502020204030204" pitchFamily="34" charset="0"/>
                <a:cs typeface="Calibri" panose="020F0502020204030204" pitchFamily="34" charset="0"/>
              </a:rPr>
              <a:t>hàng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đầu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rùa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EC6D74D-B3A1-48D9-941F-0541D6113E21}"/>
              </a:ext>
            </a:extLst>
          </p:cNvPr>
          <p:cNvSpPr txBox="1"/>
          <p:nvPr/>
        </p:nvSpPr>
        <p:spPr>
          <a:xfrm>
            <a:off x="5923923" y="3286797"/>
            <a:ext cx="5820402" cy="3108543"/>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800" dirty="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Arial" panose="020B0604020202020204" pitchFamily="34" charset="0"/>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5645568" y="24542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33E40CD8-E36D-4171-A12C-E630647455E7}"/>
              </a:ext>
            </a:extLst>
          </p:cNvPr>
          <p:cNvPicPr>
            <a:picLocks noChangeAspect="1"/>
          </p:cNvPicPr>
          <p:nvPr/>
        </p:nvPicPr>
        <p:blipFill>
          <a:blip r:embed="rId9"/>
          <a:stretch>
            <a:fillRect/>
          </a:stretch>
        </p:blipFill>
        <p:spPr>
          <a:xfrm>
            <a:off x="3357485" y="1834070"/>
            <a:ext cx="6181880" cy="1475360"/>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id="{B5D6DE69-9C5F-40F1-9007-9BDDD9FDBEEA}"/>
              </a:ext>
            </a:extLst>
          </p:cNvPr>
          <p:cNvSpPr/>
          <p:nvPr/>
        </p:nvSpPr>
        <p:spPr>
          <a:xfrm>
            <a:off x="1905000" y="257175"/>
            <a:ext cx="805814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libri"/>
                <a:ea typeface="Calibri"/>
                <a:cs typeface="Calibri"/>
                <a:sym typeface="Calibri"/>
              </a:rPr>
              <a:t>Dự án giới thiệu về địa phương em.</a:t>
            </a:r>
            <a:endParaRPr sz="4000" b="1" dirty="0">
              <a:solidFill>
                <a:srgbClr val="24406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400" b="1" dirty="0">
                  <a:solidFill>
                    <a:schemeClr val="bg1"/>
                  </a:solidFill>
                  <a:latin typeface="Arial" panose="020B0604020202020204" pitchFamily="34" charset="0"/>
                  <a:cs typeface="Arial" panose="020B0604020202020204" pitchFamily="34" charset="0"/>
                </a:rPr>
                <a:t>Mỗi nhóm thống nhất lựa chọn một nội dung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vẽ</a:t>
              </a:r>
              <a:r>
                <a:rPr lang="en-US" sz="2400" b="1" dirty="0">
                  <a:solidFill>
                    <a:schemeClr val="bg1"/>
                  </a:solidFill>
                  <a:latin typeface="Arial" panose="020B0604020202020204" pitchFamily="34" charset="0"/>
                  <a:cs typeface="Arial" panose="020B0604020202020204" pitchFamily="34" charset="0"/>
                </a:rPr>
                <a:t> hay </a:t>
              </a:r>
              <a:r>
                <a:rPr lang="en-US" sz="2400" b="1" dirty="0" err="1">
                  <a:solidFill>
                    <a:schemeClr val="bg1"/>
                  </a:solidFill>
                  <a:latin typeface="Arial" panose="020B0604020202020204" pitchFamily="34" charset="0"/>
                  <a:cs typeface="Arial" panose="020B0604020202020204" pitchFamily="34" charset="0"/>
                </a:rPr>
                <a:t>bộ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sưu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đồ</a:t>
              </a:r>
              <a:r>
                <a:rPr lang="en-US"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để trình bày dự án trước nhóm:</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D7F11F4-6EAC-42A2-A9E4-BB101C13A818}"/>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F7379170-CF8C-4E9E-BAFF-8E34426212B0}"/>
              </a:ext>
            </a:extLst>
          </p:cNvPr>
          <p:cNvSpPr txBox="1"/>
          <p:nvPr/>
        </p:nvSpPr>
        <p:spPr>
          <a:xfrm>
            <a:off x="4400550" y="2877222"/>
            <a:ext cx="7258049" cy="3108543"/>
          </a:xfrm>
          <a:custGeom>
            <a:avLst/>
            <a:gdLst>
              <a:gd name="connsiteX0" fmla="*/ 0 w 7258049"/>
              <a:gd name="connsiteY0" fmla="*/ 0 h 3108543"/>
              <a:gd name="connsiteX1" fmla="*/ 7258049 w 7258049"/>
              <a:gd name="connsiteY1" fmla="*/ 0 h 3108543"/>
              <a:gd name="connsiteX2" fmla="*/ 7258049 w 7258049"/>
              <a:gd name="connsiteY2" fmla="*/ 3108543 h 3108543"/>
              <a:gd name="connsiteX3" fmla="*/ 0 w 7258049"/>
              <a:gd name="connsiteY3" fmla="*/ 3108543 h 3108543"/>
              <a:gd name="connsiteX4" fmla="*/ 0 w 7258049"/>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3108543" fill="none" extrusionOk="0">
                <a:moveTo>
                  <a:pt x="0" y="0"/>
                </a:moveTo>
                <a:cubicBezTo>
                  <a:pt x="2751952" y="5222"/>
                  <a:pt x="4165749" y="24918"/>
                  <a:pt x="7258049" y="0"/>
                </a:cubicBezTo>
                <a:cubicBezTo>
                  <a:pt x="7096804" y="881063"/>
                  <a:pt x="7214289" y="2152994"/>
                  <a:pt x="7258049" y="3108543"/>
                </a:cubicBezTo>
                <a:cubicBezTo>
                  <a:pt x="5283664" y="2943782"/>
                  <a:pt x="3200035" y="3226693"/>
                  <a:pt x="0" y="3108543"/>
                </a:cubicBezTo>
                <a:cubicBezTo>
                  <a:pt x="-55725" y="2246938"/>
                  <a:pt x="17072" y="541625"/>
                  <a:pt x="0" y="0"/>
                </a:cubicBezTo>
                <a:close/>
              </a:path>
              <a:path w="7258049" h="3108543" stroke="0" extrusionOk="0">
                <a:moveTo>
                  <a:pt x="0" y="0"/>
                </a:moveTo>
                <a:cubicBezTo>
                  <a:pt x="1865784" y="11849"/>
                  <a:pt x="6331083" y="-161459"/>
                  <a:pt x="7258049" y="0"/>
                </a:cubicBezTo>
                <a:cubicBezTo>
                  <a:pt x="7261179" y="1505838"/>
                  <a:pt x="7156873" y="1841737"/>
                  <a:pt x="7258049" y="3108543"/>
                </a:cubicBezTo>
                <a:cubicBezTo>
                  <a:pt x="5092185" y="2962683"/>
                  <a:pt x="315134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2800" b="1" dirty="0">
                <a:cs typeface="Arial" panose="020B0604020202020204" pitchFamily="34" charset="0"/>
              </a:rPr>
              <a:t>VD:</a:t>
            </a:r>
          </a:p>
          <a:p>
            <a:pPr algn="just"/>
            <a:r>
              <a:rPr lang="vi-VN" sz="2800" dirty="0">
                <a:cs typeface="Arial" panose="020B0604020202020204" pitchFamily="34" charset="0"/>
              </a:rPr>
              <a:t>+ Nhóm các sản phẩm nông nghiệp tiêu biểu</a:t>
            </a:r>
          </a:p>
          <a:p>
            <a:pPr algn="just"/>
            <a:r>
              <a:rPr lang="vi-VN" sz="2800" dirty="0">
                <a:cs typeface="Arial" panose="020B0604020202020204" pitchFamily="34" charset="0"/>
              </a:rPr>
              <a:t> + Nhóm  về sản xuất thủ công và sản phẩm ở địa phương</a:t>
            </a:r>
          </a:p>
          <a:p>
            <a:pPr algn="just"/>
            <a:r>
              <a:rPr lang="vi-VN" sz="2800" dirty="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FEAA3-CB14-4F9C-9AA0-C3E7E8B44254}"/>
              </a:ext>
            </a:extLst>
          </p:cNvPr>
          <p:cNvPicPr>
            <a:picLocks noChangeAspect="1"/>
          </p:cNvPicPr>
          <p:nvPr/>
        </p:nvPicPr>
        <p:blipFill>
          <a:blip r:embed="rId2"/>
          <a:stretch>
            <a:fillRect/>
          </a:stretch>
        </p:blipFill>
        <p:spPr>
          <a:xfrm>
            <a:off x="3383451" y="3470205"/>
            <a:ext cx="2547828" cy="3387795"/>
          </a:xfrm>
          <a:prstGeom prst="rect">
            <a:avLst/>
          </a:prstGeom>
        </p:spPr>
      </p:pic>
      <p:grpSp>
        <p:nvGrpSpPr>
          <p:cNvPr id="4" name="Group 3">
            <a:extLst>
              <a:ext uri="{FF2B5EF4-FFF2-40B4-BE49-F238E27FC236}">
                <a16:creationId xmlns:a16="http://schemas.microsoft.com/office/drawing/2014/main" id="{C4C6B172-52E2-4FE7-8057-13A335307EB4}"/>
              </a:ext>
            </a:extLst>
          </p:cNvPr>
          <p:cNvGrpSpPr/>
          <p:nvPr/>
        </p:nvGrpSpPr>
        <p:grpSpPr>
          <a:xfrm rot="430763">
            <a:off x="3533590" y="733565"/>
            <a:ext cx="6843799" cy="3625395"/>
            <a:chOff x="6581" y="226"/>
            <a:chExt cx="5163" cy="4259"/>
          </a:xfrm>
        </p:grpSpPr>
        <p:pic>
          <p:nvPicPr>
            <p:cNvPr id="5" name="图片 5" descr="e93f49669616f82afc3aeb26989c1d4b">
              <a:extLst>
                <a:ext uri="{FF2B5EF4-FFF2-40B4-BE49-F238E27FC236}">
                  <a16:creationId xmlns:a16="http://schemas.microsoft.com/office/drawing/2014/main" id="{90B05412-358B-47FA-BEA6-8AF14119D296}"/>
                </a:ext>
              </a:extLst>
            </p:cNvPr>
            <p:cNvPicPr>
              <a:picLocks noChangeAspect="1"/>
            </p:cNvPicPr>
            <p:nvPr/>
          </p:nvPicPr>
          <p:blipFill>
            <a:blip r:embed="rId3"/>
            <a:stretch>
              <a:fillRect/>
            </a:stretch>
          </p:blipFill>
          <p:spPr>
            <a:xfrm rot="11473092" flipV="1">
              <a:off x="6581" y="226"/>
              <a:ext cx="5163" cy="4259"/>
            </a:xfrm>
            <a:prstGeom prst="rect">
              <a:avLst/>
            </a:prstGeom>
          </p:spPr>
        </p:pic>
        <p:sp>
          <p:nvSpPr>
            <p:cNvPr id="6" name="TextBox 7">
              <a:extLst>
                <a:ext uri="{FF2B5EF4-FFF2-40B4-BE49-F238E27FC236}">
                  <a16:creationId xmlns:a16="http://schemas.microsoft.com/office/drawing/2014/main" id="{A9F2DBFD-5ACA-43C6-8C68-E21ED15B135B}"/>
                </a:ext>
              </a:extLst>
            </p:cNvPr>
            <p:cNvSpPr txBox="1"/>
            <p:nvPr/>
          </p:nvSpPr>
          <p:spPr>
            <a:xfrm rot="1024430">
              <a:off x="7494" y="1213"/>
              <a:ext cx="3646" cy="2314"/>
            </a:xfrm>
            <a:prstGeom prst="rect">
              <a:avLst/>
            </a:prstGeom>
            <a:noFill/>
          </p:spPr>
          <p:txBody>
            <a:bodyPr wrap="square" lIns="0" tIns="0" rIns="0" bIns="0" rtlCol="0">
              <a:spAutoFit/>
            </a:bodyPr>
            <a:lstStyle/>
            <a:p>
              <a:pPr marL="0" marR="0" algn="ctr">
                <a:spcBef>
                  <a:spcPts val="0"/>
                </a:spcBef>
                <a:spcAft>
                  <a:spcPts val="0"/>
                </a:spcAft>
              </a:pPr>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 hãy nêu địa danh lịch sử của Việt Nam có trong video là gì. Ấn tượng nhất trong địa danh này là gì?</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8" name="Picture 27">
            <a:extLst>
              <a:ext uri="{FF2B5EF4-FFF2-40B4-BE49-F238E27FC236}">
                <a16:creationId xmlns:a16="http://schemas.microsoft.com/office/drawing/2014/main"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9CC74C3A-480B-47E7-8484-32B9C1467B1F}"/>
              </a:ext>
            </a:extLst>
          </p:cNvPr>
          <p:cNvPicPr>
            <a:picLocks noChangeAspect="1"/>
          </p:cNvPicPr>
          <p:nvPr/>
        </p:nvPicPr>
        <p:blipFill>
          <a:blip r:embed="rId9"/>
          <a:stretch>
            <a:fillRect/>
          </a:stretch>
        </p:blipFill>
        <p:spPr>
          <a:xfrm>
            <a:off x="2487662" y="1613848"/>
            <a:ext cx="6187976" cy="1572904"/>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221EF2A-3DC6-4CBD-81DE-BBF2BD94384D}"/>
              </a:ext>
            </a:extLst>
          </p:cNvPr>
          <p:cNvSpPr txBox="1"/>
          <p:nvPr/>
        </p:nvSpPr>
        <p:spPr>
          <a:xfrm>
            <a:off x="914400" y="1047750"/>
            <a:ext cx="11049000"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FA8A1C0-7E0A-4326-AC57-3AB93BA90C7A}"/>
              </a:ext>
            </a:extLst>
          </p:cNvPr>
          <p:cNvGrpSpPr/>
          <p:nvPr/>
        </p:nvGrpSpPr>
        <p:grpSpPr>
          <a:xfrm>
            <a:off x="4572000" y="2009774"/>
            <a:ext cx="3214687" cy="2524125"/>
            <a:chOff x="6034087" y="-309563"/>
            <a:chExt cx="6029325" cy="5938838"/>
          </a:xfrm>
        </p:grpSpPr>
        <p:pic>
          <p:nvPicPr>
            <p:cNvPr id="19" name="Picture 18">
              <a:extLst>
                <a:ext uri="{FF2B5EF4-FFF2-40B4-BE49-F238E27FC236}">
                  <a16:creationId xmlns:a16="http://schemas.microsoft.com/office/drawing/2014/main" id="{5BB705D7-D25C-499A-8FB8-0601B57A37F7}"/>
                </a:ext>
              </a:extLst>
            </p:cNvPr>
            <p:cNvPicPr>
              <a:picLocks noChangeAspect="1"/>
            </p:cNvPicPr>
            <p:nvPr/>
          </p:nvPicPr>
          <p:blipFill>
            <a:blip r:embed="rId15"/>
            <a:stretch>
              <a:fillRect/>
            </a:stretch>
          </p:blipFill>
          <p:spPr>
            <a:xfrm>
              <a:off x="6034087" y="-309563"/>
              <a:ext cx="6029325" cy="3057525"/>
            </a:xfrm>
            <a:prstGeom prst="rect">
              <a:avLst/>
            </a:prstGeom>
          </p:spPr>
        </p:pic>
        <p:pic>
          <p:nvPicPr>
            <p:cNvPr id="21" name="Picture 20">
              <a:extLst>
                <a:ext uri="{FF2B5EF4-FFF2-40B4-BE49-F238E27FC236}">
                  <a16:creationId xmlns:a16="http://schemas.microsoft.com/office/drawing/2014/main" id="{F0D1EC7F-7C06-4A04-AF2D-D6CC435C0EF8}"/>
                </a:ext>
              </a:extLst>
            </p:cNvPr>
            <p:cNvPicPr>
              <a:picLocks noChangeAspect="1"/>
            </p:cNvPicPr>
            <p:nvPr/>
          </p:nvPicPr>
          <p:blipFill>
            <a:blip r:embed="rId16"/>
            <a:stretch>
              <a:fillRect/>
            </a:stretch>
          </p:blipFill>
          <p:spPr>
            <a:xfrm>
              <a:off x="6100762" y="2657475"/>
              <a:ext cx="5953125" cy="2971800"/>
            </a:xfrm>
            <a:prstGeom prst="rect">
              <a:avLst/>
            </a:prstGeom>
          </p:spPr>
        </p:pic>
      </p:gr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dirty="0">
                <a:solidFill>
                  <a:srgbClr val="FF0000"/>
                </a:solidFill>
                <a:latin typeface="Calibri" panose="020F0502020204030204" pitchFamily="34" charset="0"/>
                <a:cs typeface="Calibri" panose="020F0502020204030204" pitchFamily="34" charset="0"/>
              </a:rPr>
              <a:t>Mặc quần áo ngắn, hở hang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đến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đền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chùa</a:t>
            </a:r>
            <a:r>
              <a:rPr lang="en-US" sz="4000" dirty="0">
                <a:solidFill>
                  <a:srgbClr val="FF0000"/>
                </a:solidFill>
                <a:latin typeface="Calibri" panose="020F0502020204030204" pitchFamily="34" charset="0"/>
                <a:cs typeface="Calibri" panose="020F0502020204030204" pitchFamily="34" charset="0"/>
              </a:rPr>
              <a:t>.</a:t>
            </a: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7CDB3CD0-C058-418F-A283-7148A075E7FD}"/>
              </a:ext>
            </a:extLst>
          </p:cNvPr>
          <p:cNvPicPr>
            <a:picLocks noChangeAspect="1"/>
          </p:cNvPicPr>
          <p:nvPr/>
        </p:nvPicPr>
        <p:blipFill>
          <a:blip r:embed="rId7"/>
          <a:stretch>
            <a:fillRect/>
          </a:stretch>
        </p:blipFill>
        <p:spPr>
          <a:xfrm>
            <a:off x="6986587" y="1169759"/>
            <a:ext cx="4300538" cy="457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id="{CCCFD371-461A-46C3-AAC5-D1670A1DED19}"/>
              </a:ext>
            </a:extLst>
          </p:cNvPr>
          <p:cNvPicPr>
            <a:picLocks noChangeAspect="1"/>
          </p:cNvPicPr>
          <p:nvPr/>
        </p:nvPicPr>
        <p:blipFill>
          <a:blip r:embed="rId7"/>
          <a:stretch>
            <a:fillRect/>
          </a:stretch>
        </p:blipFill>
        <p:spPr>
          <a:xfrm>
            <a:off x="7262812" y="1285876"/>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481</Words>
  <Application>Microsoft Office PowerPoint</Application>
  <PresentationFormat>Widescreen</PresentationFormat>
  <Paragraphs>40</Paragraphs>
  <Slides>21</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等线</vt:lpstr>
      <vt:lpstr>微软雅黑</vt:lpstr>
      <vt:lpstr>Arial</vt:lpstr>
      <vt:lpstr>Calibri</vt:lpstr>
      <vt:lpstr>Coiny</vt:lpstr>
      <vt:lpstr>Georgia</vt:lpstr>
      <vt:lpstr>南构明史稿鉴</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2022-09-04T12:30:08Z</dcterms:created>
  <dcterms:modified xsi:type="dcterms:W3CDTF">2023-03-13T03:07:18Z</dcterms:modified>
</cp:coreProperties>
</file>