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0" r:id="rId2"/>
  </p:sldMasterIdLst>
  <p:notesMasterIdLst>
    <p:notesMasterId r:id="rId16"/>
  </p:notesMasterIdLst>
  <p:sldIdLst>
    <p:sldId id="257" r:id="rId3"/>
    <p:sldId id="259" r:id="rId4"/>
    <p:sldId id="283" r:id="rId5"/>
    <p:sldId id="284" r:id="rId6"/>
    <p:sldId id="279" r:id="rId7"/>
    <p:sldId id="338" r:id="rId8"/>
    <p:sldId id="270" r:id="rId9"/>
    <p:sldId id="339" r:id="rId10"/>
    <p:sldId id="287" r:id="rId11"/>
    <p:sldId id="340" r:id="rId12"/>
    <p:sldId id="342" r:id="rId13"/>
    <p:sldId id="343" r:id="rId14"/>
    <p:sldId id="2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1" autoAdjust="0"/>
    <p:restoredTop sz="94660"/>
  </p:normalViewPr>
  <p:slideViewPr>
    <p:cSldViewPr snapToGrid="0">
      <p:cViewPr>
        <p:scale>
          <a:sx n="50" d="100"/>
          <a:sy n="50" d="100"/>
        </p:scale>
        <p:origin x="63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0790C-2601-4043-89D5-09A90045B8A1}" type="datetimeFigureOut">
              <a:rPr lang="en-US" smtClean="0"/>
              <a:t>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F34C6-B8F2-44E4-A204-AE765D746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34C6-B8F2-44E4-A204-AE765D746F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11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72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40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57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154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63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51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773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246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609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188324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491897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659253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894843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165951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042749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071764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6343"/>
            <a:ext cx="12193057" cy="6990685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812801"/>
            <a:ext cx="12192000" cy="5747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495449431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929786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912729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15345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730857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097353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010094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13670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689880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632956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063287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316798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3067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937590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1362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06946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327078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559056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085876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36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826379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818394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441273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174786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514271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70339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2024/1/4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89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ransition spd="slow">
    <p:cover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101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jpe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705"/>
            <a:ext cx="12192000" cy="69884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19" y="4682219"/>
            <a:ext cx="6916356" cy="22675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3" y="1469581"/>
            <a:ext cx="4185573" cy="5388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3BB1DB-1F1E-4A1B-9BEA-49DC86188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721" y="885418"/>
            <a:ext cx="2798307" cy="591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486673-ED29-41FC-AFF3-783E914D3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8969" y="1596305"/>
            <a:ext cx="8023031" cy="1950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7E7390-FE79-4D9C-B165-54F25D23D0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7499" y="3199586"/>
            <a:ext cx="210330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73;p10">
            <a:extLst>
              <a:ext uri="{FF2B5EF4-FFF2-40B4-BE49-F238E27FC236}">
                <a16:creationId xmlns:a16="http://schemas.microsoft.com/office/drawing/2014/main" id="{1971276E-5585-4B44-8EB8-4C0C7C04B689}"/>
              </a:ext>
            </a:extLst>
          </p:cNvPr>
          <p:cNvSpPr/>
          <p:nvPr/>
        </p:nvSpPr>
        <p:spPr>
          <a:xfrm>
            <a:off x="3743325" y="0"/>
            <a:ext cx="5476874" cy="71504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Thực hiện làm hộp.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7BDB8E-930A-426A-B6B4-A3653853E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1447800"/>
            <a:ext cx="6381750" cy="42321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B0BFA8E-821E-49B4-885B-6AA74FC9F64E}"/>
              </a:ext>
            </a:extLst>
          </p:cNvPr>
          <p:cNvGrpSpPr/>
          <p:nvPr/>
        </p:nvGrpSpPr>
        <p:grpSpPr>
          <a:xfrm>
            <a:off x="6219825" y="1409701"/>
            <a:ext cx="5972175" cy="1770548"/>
            <a:chOff x="6995355" y="3429000"/>
            <a:chExt cx="7007104" cy="1573291"/>
          </a:xfrm>
        </p:grpSpPr>
        <p:sp>
          <p:nvSpPr>
            <p:cNvPr id="23" name="Freeform: Shape 19">
              <a:extLst>
                <a:ext uri="{FF2B5EF4-FFF2-40B4-BE49-F238E27FC236}">
                  <a16:creationId xmlns:a16="http://schemas.microsoft.com/office/drawing/2014/main" id="{A48E3E4D-5FFB-4710-B6FB-579324CFC1E0}"/>
                </a:ext>
              </a:extLst>
            </p:cNvPr>
            <p:cNvSpPr/>
            <p:nvPr/>
          </p:nvSpPr>
          <p:spPr>
            <a:xfrm>
              <a:off x="7812958" y="3452036"/>
              <a:ext cx="6189501" cy="129731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D88393-A317-49CE-A7E6-E0295B09E8D1}"/>
                </a:ext>
              </a:extLst>
            </p:cNvPr>
            <p:cNvSpPr txBox="1"/>
            <p:nvPr/>
          </p:nvSpPr>
          <p:spPr>
            <a:xfrm>
              <a:off x="7928794" y="3584089"/>
              <a:ext cx="5932346" cy="14182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bị: Bìa catton, thước, kéo, keo dán, bút.....</a:t>
              </a:r>
              <a:endPara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3EAB278B-0CC0-4BBC-9941-83B55271BF54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EE6EDD1-1AB8-421A-AA4F-B333F31D8B26}"/>
              </a:ext>
            </a:extLst>
          </p:cNvPr>
          <p:cNvGrpSpPr/>
          <p:nvPr/>
        </p:nvGrpSpPr>
        <p:grpSpPr>
          <a:xfrm>
            <a:off x="6219825" y="3324223"/>
            <a:ext cx="5972175" cy="857251"/>
            <a:chOff x="6995355" y="3429000"/>
            <a:chExt cx="7007104" cy="761745"/>
          </a:xfrm>
        </p:grpSpPr>
        <p:sp>
          <p:nvSpPr>
            <p:cNvPr id="27" name="Freeform: Shape 19">
              <a:extLst>
                <a:ext uri="{FF2B5EF4-FFF2-40B4-BE49-F238E27FC236}">
                  <a16:creationId xmlns:a16="http://schemas.microsoft.com/office/drawing/2014/main" id="{22C050B0-1FBA-48E2-BE89-48FE3CB7E109}"/>
                </a:ext>
              </a:extLst>
            </p:cNvPr>
            <p:cNvSpPr/>
            <p:nvPr/>
          </p:nvSpPr>
          <p:spPr>
            <a:xfrm>
              <a:off x="7812958" y="3452037"/>
              <a:ext cx="6189501" cy="73870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AADB27-65E0-49D1-9FA1-3DFC993DBFCA}"/>
                </a:ext>
              </a:extLst>
            </p:cNvPr>
            <p:cNvSpPr txBox="1"/>
            <p:nvPr/>
          </p:nvSpPr>
          <p:spPr>
            <a:xfrm>
              <a:off x="7928794" y="3584089"/>
              <a:ext cx="5932346" cy="49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 hành làm hộp</a:t>
              </a:r>
              <a:endPara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48">
              <a:extLst>
                <a:ext uri="{FF2B5EF4-FFF2-40B4-BE49-F238E27FC236}">
                  <a16:creationId xmlns:a16="http://schemas.microsoft.com/office/drawing/2014/main" id="{D34E3383-05CF-4624-B702-4970EA994C6D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777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BD4716-D32C-48A2-9673-1E9FB7484A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4339" y="1217600"/>
            <a:ext cx="5931922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9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CB993073-CCE9-4FB2-86C5-A0A9ADF84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51" y="643467"/>
            <a:ext cx="1046209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448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705"/>
            <a:ext cx="12192000" cy="69884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19" y="4682219"/>
            <a:ext cx="6916356" cy="22675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3" y="1469581"/>
            <a:ext cx="4185573" cy="5388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E88591-DEF4-4F6E-8526-E1FC73433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037" y="211317"/>
            <a:ext cx="7011008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2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66343"/>
            <a:ext cx="12193057" cy="6990685"/>
          </a:xfrm>
          <a:prstGeom prst="rect">
            <a:avLst/>
          </a:prstGeom>
        </p:spPr>
      </p:pic>
      <p:sp>
        <p:nvSpPr>
          <p:cNvPr id="65" name="Freeform 5"/>
          <p:cNvSpPr>
            <a:spLocks/>
          </p:cNvSpPr>
          <p:nvPr/>
        </p:nvSpPr>
        <p:spPr bwMode="auto">
          <a:xfrm>
            <a:off x="1456962" y="1994989"/>
            <a:ext cx="9429749" cy="2023796"/>
          </a:xfrm>
          <a:custGeom>
            <a:avLst/>
            <a:gdLst>
              <a:gd name="T0" fmla="*/ 97 w 9549"/>
              <a:gd name="T1" fmla="*/ 0 h 4700"/>
              <a:gd name="T2" fmla="*/ 9452 w 9549"/>
              <a:gd name="T3" fmla="*/ 0 h 4700"/>
              <a:gd name="T4" fmla="*/ 9549 w 9549"/>
              <a:gd name="T5" fmla="*/ 97 h 4700"/>
              <a:gd name="T6" fmla="*/ 9549 w 9549"/>
              <a:gd name="T7" fmla="*/ 4603 h 4700"/>
              <a:gd name="T8" fmla="*/ 9452 w 9549"/>
              <a:gd name="T9" fmla="*/ 4700 h 4700"/>
              <a:gd name="T10" fmla="*/ 97 w 9549"/>
              <a:gd name="T11" fmla="*/ 4700 h 4700"/>
              <a:gd name="T12" fmla="*/ 0 w 9549"/>
              <a:gd name="T13" fmla="*/ 4603 h 4700"/>
              <a:gd name="T14" fmla="*/ 0 w 9549"/>
              <a:gd name="T15" fmla="*/ 97 h 4700"/>
              <a:gd name="T16" fmla="*/ 97 w 9549"/>
              <a:gd name="T17" fmla="*/ 0 h 4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549" h="4700">
                <a:moveTo>
                  <a:pt x="97" y="0"/>
                </a:moveTo>
                <a:lnTo>
                  <a:pt x="9452" y="0"/>
                </a:lnTo>
                <a:cubicBezTo>
                  <a:pt x="9505" y="0"/>
                  <a:pt x="9549" y="43"/>
                  <a:pt x="9549" y="97"/>
                </a:cubicBezTo>
                <a:lnTo>
                  <a:pt x="9549" y="4603"/>
                </a:lnTo>
                <a:cubicBezTo>
                  <a:pt x="9549" y="4656"/>
                  <a:pt x="9505" y="4700"/>
                  <a:pt x="9452" y="4700"/>
                </a:cubicBezTo>
                <a:lnTo>
                  <a:pt x="97" y="4700"/>
                </a:lnTo>
                <a:cubicBezTo>
                  <a:pt x="44" y="4700"/>
                  <a:pt x="0" y="4656"/>
                  <a:pt x="0" y="4603"/>
                </a:cubicBezTo>
                <a:lnTo>
                  <a:pt x="0" y="97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Freeform 6"/>
          <p:cNvSpPr>
            <a:spLocks/>
          </p:cNvSpPr>
          <p:nvPr/>
        </p:nvSpPr>
        <p:spPr bwMode="auto">
          <a:xfrm>
            <a:off x="1325729" y="1726172"/>
            <a:ext cx="3230033" cy="258233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067C0C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zh-CN" altLang="en-US">
              <a:solidFill>
                <a:srgbClr val="FEAE0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Freeform 7"/>
          <p:cNvSpPr>
            <a:spLocks/>
          </p:cNvSpPr>
          <p:nvPr/>
        </p:nvSpPr>
        <p:spPr bwMode="auto">
          <a:xfrm>
            <a:off x="1325729" y="1726172"/>
            <a:ext cx="2984500" cy="2072217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08A810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zh-CN" altLang="en-US">
              <a:solidFill>
                <a:srgbClr val="FEAE0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Freeform 9"/>
          <p:cNvSpPr>
            <a:spLocks noEditPoints="1"/>
          </p:cNvSpPr>
          <p:nvPr/>
        </p:nvSpPr>
        <p:spPr bwMode="auto">
          <a:xfrm>
            <a:off x="10622129" y="5506840"/>
            <a:ext cx="264583" cy="264584"/>
          </a:xfrm>
          <a:custGeom>
            <a:avLst/>
            <a:gdLst>
              <a:gd name="T0" fmla="*/ 146 w 268"/>
              <a:gd name="T1" fmla="*/ 226 h 268"/>
              <a:gd name="T2" fmla="*/ 125 w 268"/>
              <a:gd name="T3" fmla="*/ 209 h 268"/>
              <a:gd name="T4" fmla="*/ 177 w 268"/>
              <a:gd name="T5" fmla="*/ 148 h 268"/>
              <a:gd name="T6" fmla="*/ 43 w 268"/>
              <a:gd name="T7" fmla="*/ 148 h 268"/>
              <a:gd name="T8" fmla="*/ 43 w 268"/>
              <a:gd name="T9" fmla="*/ 120 h 268"/>
              <a:gd name="T10" fmla="*/ 177 w 268"/>
              <a:gd name="T11" fmla="*/ 120 h 268"/>
              <a:gd name="T12" fmla="*/ 125 w 268"/>
              <a:gd name="T13" fmla="*/ 60 h 268"/>
              <a:gd name="T14" fmla="*/ 146 w 268"/>
              <a:gd name="T15" fmla="*/ 42 h 268"/>
              <a:gd name="T16" fmla="*/ 224 w 268"/>
              <a:gd name="T17" fmla="*/ 134 h 268"/>
              <a:gd name="T18" fmla="*/ 146 w 268"/>
              <a:gd name="T19" fmla="*/ 226 h 268"/>
              <a:gd name="T20" fmla="*/ 134 w 268"/>
              <a:gd name="T21" fmla="*/ 0 h 268"/>
              <a:gd name="T22" fmla="*/ 268 w 268"/>
              <a:gd name="T23" fmla="*/ 134 h 268"/>
              <a:gd name="T24" fmla="*/ 134 w 268"/>
              <a:gd name="T25" fmla="*/ 268 h 268"/>
              <a:gd name="T26" fmla="*/ 0 w 268"/>
              <a:gd name="T27" fmla="*/ 134 h 268"/>
              <a:gd name="T28" fmla="*/ 134 w 268"/>
              <a:gd name="T29" fmla="*/ 0 h 268"/>
              <a:gd name="T30" fmla="*/ 134 w 268"/>
              <a:gd name="T31" fmla="*/ 17 h 268"/>
              <a:gd name="T32" fmla="*/ 250 w 268"/>
              <a:gd name="T33" fmla="*/ 134 h 268"/>
              <a:gd name="T34" fmla="*/ 134 w 268"/>
              <a:gd name="T35" fmla="*/ 251 h 268"/>
              <a:gd name="T36" fmla="*/ 17 w 268"/>
              <a:gd name="T37" fmla="*/ 134 h 268"/>
              <a:gd name="T38" fmla="*/ 134 w 268"/>
              <a:gd name="T39" fmla="*/ 17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8" h="268">
                <a:moveTo>
                  <a:pt x="146" y="226"/>
                </a:moveTo>
                <a:lnTo>
                  <a:pt x="125" y="209"/>
                </a:lnTo>
                <a:lnTo>
                  <a:pt x="177" y="148"/>
                </a:lnTo>
                <a:lnTo>
                  <a:pt x="43" y="148"/>
                </a:lnTo>
                <a:lnTo>
                  <a:pt x="43" y="120"/>
                </a:lnTo>
                <a:lnTo>
                  <a:pt x="177" y="120"/>
                </a:lnTo>
                <a:lnTo>
                  <a:pt x="125" y="60"/>
                </a:lnTo>
                <a:lnTo>
                  <a:pt x="146" y="42"/>
                </a:lnTo>
                <a:lnTo>
                  <a:pt x="224" y="134"/>
                </a:lnTo>
                <a:lnTo>
                  <a:pt x="146" y="226"/>
                </a:lnTo>
                <a:close/>
                <a:moveTo>
                  <a:pt x="134" y="0"/>
                </a:moveTo>
                <a:cubicBezTo>
                  <a:pt x="208" y="0"/>
                  <a:pt x="268" y="60"/>
                  <a:pt x="268" y="134"/>
                </a:cubicBezTo>
                <a:cubicBezTo>
                  <a:pt x="268" y="208"/>
                  <a:pt x="208" y="268"/>
                  <a:pt x="134" y="268"/>
                </a:cubicBezTo>
                <a:cubicBezTo>
                  <a:pt x="60" y="268"/>
                  <a:pt x="0" y="208"/>
                  <a:pt x="0" y="134"/>
                </a:cubicBezTo>
                <a:cubicBezTo>
                  <a:pt x="0" y="60"/>
                  <a:pt x="60" y="0"/>
                  <a:pt x="134" y="0"/>
                </a:cubicBezTo>
                <a:close/>
                <a:moveTo>
                  <a:pt x="134" y="17"/>
                </a:moveTo>
                <a:cubicBezTo>
                  <a:pt x="198" y="17"/>
                  <a:pt x="250" y="70"/>
                  <a:pt x="250" y="134"/>
                </a:cubicBezTo>
                <a:cubicBezTo>
                  <a:pt x="250" y="199"/>
                  <a:pt x="198" y="251"/>
                  <a:pt x="134" y="251"/>
                </a:cubicBezTo>
                <a:cubicBezTo>
                  <a:pt x="69" y="251"/>
                  <a:pt x="17" y="199"/>
                  <a:pt x="17" y="134"/>
                </a:cubicBezTo>
                <a:cubicBezTo>
                  <a:pt x="17" y="70"/>
                  <a:pt x="69" y="17"/>
                  <a:pt x="134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zh-CN" altLang="en-US">
              <a:solidFill>
                <a:srgbClr val="FEAE0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38897" y="1946567"/>
            <a:ext cx="93172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10666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0666" b="1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202807" y="2327647"/>
            <a:ext cx="6941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8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50" charset="0"/>
                <a:ea typeface="微软雅黑" panose="020B0503020204020204" pitchFamily="34" charset="-122"/>
              </a:rPr>
              <a:t>KHÁM PHÁ</a:t>
            </a:r>
            <a:endParaRPr lang="zh-CN" altLang="en-US" sz="8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iCiel Cadena" panose="02000503000000020004" pitchFamily="50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725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68" grpId="0" animBg="1"/>
      <p:bldP spid="70" grpId="0"/>
      <p:bldP spid="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973;p10">
            <a:extLst>
              <a:ext uri="{FF2B5EF4-FFF2-40B4-BE49-F238E27FC236}">
                <a16:creationId xmlns:a16="http://schemas.microsoft.com/office/drawing/2014/main" id="{511A9B58-FF66-413E-8E88-E8270C8D45DA}"/>
              </a:ext>
            </a:extLst>
          </p:cNvPr>
          <p:cNvSpPr/>
          <p:nvPr/>
        </p:nvSpPr>
        <p:spPr>
          <a:xfrm>
            <a:off x="289206" y="0"/>
            <a:ext cx="11655143" cy="119177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1. Quan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từ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 5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đến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 9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mô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tả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quá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trình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phát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triển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cây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đu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đủ</a:t>
            </a:r>
            <a:r>
              <a:rPr lang="en-US" sz="3200" b="1" dirty="0">
                <a:solidFill>
                  <a:srgbClr val="244061"/>
                </a:solidFill>
                <a:ea typeface="Calibri"/>
                <a:cs typeface="Calibri"/>
                <a:sym typeface="Calibri"/>
              </a:rPr>
              <a:t>.</a:t>
            </a:r>
            <a:endParaRPr sz="3200" b="1" dirty="0">
              <a:solidFill>
                <a:srgbClr val="24406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2323D-6D47-46BB-BBFB-B9FD6DF89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1266824"/>
            <a:ext cx="9610725" cy="3861214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6F177CF-7DC8-4F00-BDE2-83507BA3879C}"/>
              </a:ext>
            </a:extLst>
          </p:cNvPr>
          <p:cNvSpPr/>
          <p:nvPr/>
        </p:nvSpPr>
        <p:spPr>
          <a:xfrm>
            <a:off x="1609724" y="5048249"/>
            <a:ext cx="1298155" cy="6762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</a:rPr>
              <a:t>Hạt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nảy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mầm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5E685B4C-5892-4497-92C8-6F92F7DD68AE}"/>
              </a:ext>
            </a:extLst>
          </p:cNvPr>
          <p:cNvSpPr/>
          <p:nvPr/>
        </p:nvSpPr>
        <p:spPr>
          <a:xfrm>
            <a:off x="3019424" y="5029199"/>
            <a:ext cx="1298155" cy="6762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</a:rPr>
              <a:t>Lớn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lên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8FDB9C3-E5A7-45ED-AC0B-5F40597E835B}"/>
              </a:ext>
            </a:extLst>
          </p:cNvPr>
          <p:cNvSpPr/>
          <p:nvPr/>
        </p:nvSpPr>
        <p:spPr>
          <a:xfrm>
            <a:off x="4476749" y="5048249"/>
            <a:ext cx="1298155" cy="6762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</a:rPr>
              <a:t>Nở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hoa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0A5D4D2-7CFD-4CD3-923E-77F087F7A1A8}"/>
              </a:ext>
            </a:extLst>
          </p:cNvPr>
          <p:cNvSpPr/>
          <p:nvPr/>
        </p:nvSpPr>
        <p:spPr>
          <a:xfrm>
            <a:off x="6715124" y="5019674"/>
            <a:ext cx="1457326" cy="6762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</a:rPr>
              <a:t>Kết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trái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B1646B-CA4A-4BD0-95DD-71218C24FE28}"/>
              </a:ext>
            </a:extLst>
          </p:cNvPr>
          <p:cNvSpPr/>
          <p:nvPr/>
        </p:nvSpPr>
        <p:spPr>
          <a:xfrm>
            <a:off x="9105899" y="5038724"/>
            <a:ext cx="1457326" cy="6762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</a:rPr>
              <a:t>Gieo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hạt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mọc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cây</a:t>
            </a:r>
            <a:endParaRPr lang="en-US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7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63C8B-CD36-4251-BBDB-6A385C043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" y="1323974"/>
            <a:ext cx="2469876" cy="4238626"/>
          </a:xfrm>
          <a:prstGeom prst="rect">
            <a:avLst/>
          </a:prstGeom>
        </p:spPr>
      </p:pic>
      <p:sp>
        <p:nvSpPr>
          <p:cNvPr id="44" name="Google Shape;973;p10">
            <a:extLst>
              <a:ext uri="{FF2B5EF4-FFF2-40B4-BE49-F238E27FC236}">
                <a16:creationId xmlns:a16="http://schemas.microsoft.com/office/drawing/2014/main" id="{204FE7D0-9FAA-4938-8EC7-1907F48A5BA9}"/>
              </a:ext>
            </a:extLst>
          </p:cNvPr>
          <p:cNvSpPr/>
          <p:nvPr/>
        </p:nvSpPr>
        <p:spPr>
          <a:xfrm>
            <a:off x="289206" y="0"/>
            <a:ext cx="11655143" cy="71504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Hoa</a:t>
            </a:r>
            <a:r>
              <a:rPr lang="en-US" sz="3600" b="1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và</a:t>
            </a:r>
            <a:r>
              <a:rPr lang="en-US" sz="3600" b="1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có</a:t>
            </a:r>
            <a:r>
              <a:rPr lang="en-US" sz="3600" b="1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chức</a:t>
            </a:r>
            <a:r>
              <a:rPr lang="en-US" sz="3600" b="1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gì</a:t>
            </a:r>
            <a:r>
              <a:rPr lang="en-US" sz="3600" b="1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cây</a:t>
            </a:r>
            <a:r>
              <a:rPr lang="en-US" sz="3600" b="1" dirty="0">
                <a:solidFill>
                  <a:srgbClr val="002060"/>
                </a:solidFill>
                <a:ea typeface="Calibri"/>
                <a:cs typeface="Calibri"/>
                <a:sym typeface="Calibri"/>
              </a:rPr>
              <a:t>?</a:t>
            </a:r>
            <a:endParaRPr sz="36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8F0B552-1CD0-4D5C-89C5-A34C62614932}"/>
              </a:ext>
            </a:extLst>
          </p:cNvPr>
          <p:cNvSpPr txBox="1"/>
          <p:nvPr/>
        </p:nvSpPr>
        <p:spPr>
          <a:xfrm>
            <a:off x="3737610" y="1046186"/>
            <a:ext cx="6797040" cy="584775"/>
          </a:xfrm>
          <a:custGeom>
            <a:avLst/>
            <a:gdLst>
              <a:gd name="connsiteX0" fmla="*/ 0 w 6797040"/>
              <a:gd name="connsiteY0" fmla="*/ 0 h 584775"/>
              <a:gd name="connsiteX1" fmla="*/ 6797040 w 6797040"/>
              <a:gd name="connsiteY1" fmla="*/ 0 h 584775"/>
              <a:gd name="connsiteX2" fmla="*/ 6797040 w 6797040"/>
              <a:gd name="connsiteY2" fmla="*/ 584775 h 584775"/>
              <a:gd name="connsiteX3" fmla="*/ 0 w 6797040"/>
              <a:gd name="connsiteY3" fmla="*/ 584775 h 584775"/>
              <a:gd name="connsiteX4" fmla="*/ 0 w 67970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7040" h="584775" fill="none" extrusionOk="0">
                <a:moveTo>
                  <a:pt x="0" y="0"/>
                </a:moveTo>
                <a:cubicBezTo>
                  <a:pt x="1091663" y="5222"/>
                  <a:pt x="5586747" y="24918"/>
                  <a:pt x="6797040" y="0"/>
                </a:cubicBezTo>
                <a:cubicBezTo>
                  <a:pt x="6754197" y="115750"/>
                  <a:pt x="6802715" y="445323"/>
                  <a:pt x="6797040" y="584775"/>
                </a:cubicBezTo>
                <a:cubicBezTo>
                  <a:pt x="5391949" y="420014"/>
                  <a:pt x="2498953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6797040" h="584775" stroke="0" extrusionOk="0">
                <a:moveTo>
                  <a:pt x="0" y="0"/>
                </a:moveTo>
                <a:cubicBezTo>
                  <a:pt x="2287509" y="11849"/>
                  <a:pt x="4527290" y="-161459"/>
                  <a:pt x="6797040" y="0"/>
                </a:cubicBezTo>
                <a:cubicBezTo>
                  <a:pt x="6770594" y="254320"/>
                  <a:pt x="6754776" y="509640"/>
                  <a:pt x="6797040" y="584775"/>
                </a:cubicBezTo>
                <a:cubicBezTo>
                  <a:pt x="5610177" y="438915"/>
                  <a:pt x="1660871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Bên trong quả đu đủ chứa gì?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D88C09-5F59-40A4-B661-70E5A1B98DD5}"/>
              </a:ext>
            </a:extLst>
          </p:cNvPr>
          <p:cNvSpPr txBox="1"/>
          <p:nvPr/>
        </p:nvSpPr>
        <p:spPr>
          <a:xfrm>
            <a:off x="5057148" y="1943772"/>
            <a:ext cx="1943727" cy="584775"/>
          </a:xfrm>
          <a:custGeom>
            <a:avLst/>
            <a:gdLst>
              <a:gd name="connsiteX0" fmla="*/ 0 w 1943727"/>
              <a:gd name="connsiteY0" fmla="*/ 0 h 584775"/>
              <a:gd name="connsiteX1" fmla="*/ 1943727 w 1943727"/>
              <a:gd name="connsiteY1" fmla="*/ 0 h 584775"/>
              <a:gd name="connsiteX2" fmla="*/ 1943727 w 1943727"/>
              <a:gd name="connsiteY2" fmla="*/ 584775 h 584775"/>
              <a:gd name="connsiteX3" fmla="*/ 0 w 1943727"/>
              <a:gd name="connsiteY3" fmla="*/ 584775 h 584775"/>
              <a:gd name="connsiteX4" fmla="*/ 0 w 1943727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3727" h="584775" fill="none" extrusionOk="0">
                <a:moveTo>
                  <a:pt x="0" y="0"/>
                </a:moveTo>
                <a:cubicBezTo>
                  <a:pt x="279499" y="5222"/>
                  <a:pt x="1114934" y="24918"/>
                  <a:pt x="1943727" y="0"/>
                </a:cubicBezTo>
                <a:cubicBezTo>
                  <a:pt x="1900884" y="115750"/>
                  <a:pt x="1949402" y="445323"/>
                  <a:pt x="1943727" y="584775"/>
                </a:cubicBezTo>
                <a:cubicBezTo>
                  <a:pt x="1220816" y="420014"/>
                  <a:pt x="378241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943727" h="584775" stroke="0" extrusionOk="0">
                <a:moveTo>
                  <a:pt x="0" y="0"/>
                </a:moveTo>
                <a:cubicBezTo>
                  <a:pt x="402723" y="11849"/>
                  <a:pt x="1576800" y="-161459"/>
                  <a:pt x="1943727" y="0"/>
                </a:cubicBezTo>
                <a:cubicBezTo>
                  <a:pt x="1917281" y="254320"/>
                  <a:pt x="1901463" y="509640"/>
                  <a:pt x="1943727" y="584775"/>
                </a:cubicBezTo>
                <a:cubicBezTo>
                  <a:pt x="1237235" y="438915"/>
                  <a:pt x="905954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Chứa hạt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: Shape 34">
            <a:extLst>
              <a:ext uri="{FF2B5EF4-FFF2-40B4-BE49-F238E27FC236}">
                <a16:creationId xmlns:a16="http://schemas.microsoft.com/office/drawing/2014/main" id="{530E06A1-EA47-4BEE-B078-74598DF7649C}"/>
              </a:ext>
            </a:extLst>
          </p:cNvPr>
          <p:cNvSpPr/>
          <p:nvPr/>
        </p:nvSpPr>
        <p:spPr>
          <a:xfrm>
            <a:off x="3597693" y="1587458"/>
            <a:ext cx="1402932" cy="66996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E36C468-4CAD-47F2-9DB1-C5371C0ADAE2}"/>
              </a:ext>
            </a:extLst>
          </p:cNvPr>
          <p:cNvSpPr txBox="1"/>
          <p:nvPr/>
        </p:nvSpPr>
        <p:spPr>
          <a:xfrm>
            <a:off x="3937635" y="2798786"/>
            <a:ext cx="6797040" cy="584775"/>
          </a:xfrm>
          <a:custGeom>
            <a:avLst/>
            <a:gdLst>
              <a:gd name="connsiteX0" fmla="*/ 0 w 6797040"/>
              <a:gd name="connsiteY0" fmla="*/ 0 h 584775"/>
              <a:gd name="connsiteX1" fmla="*/ 6797040 w 6797040"/>
              <a:gd name="connsiteY1" fmla="*/ 0 h 584775"/>
              <a:gd name="connsiteX2" fmla="*/ 6797040 w 6797040"/>
              <a:gd name="connsiteY2" fmla="*/ 584775 h 584775"/>
              <a:gd name="connsiteX3" fmla="*/ 0 w 6797040"/>
              <a:gd name="connsiteY3" fmla="*/ 584775 h 584775"/>
              <a:gd name="connsiteX4" fmla="*/ 0 w 67970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7040" h="584775" fill="none" extrusionOk="0">
                <a:moveTo>
                  <a:pt x="0" y="0"/>
                </a:moveTo>
                <a:cubicBezTo>
                  <a:pt x="1091663" y="5222"/>
                  <a:pt x="5586747" y="24918"/>
                  <a:pt x="6797040" y="0"/>
                </a:cubicBezTo>
                <a:cubicBezTo>
                  <a:pt x="6754197" y="115750"/>
                  <a:pt x="6802715" y="445323"/>
                  <a:pt x="6797040" y="584775"/>
                </a:cubicBezTo>
                <a:cubicBezTo>
                  <a:pt x="5391949" y="420014"/>
                  <a:pt x="2498953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6797040" h="584775" stroke="0" extrusionOk="0">
                <a:moveTo>
                  <a:pt x="0" y="0"/>
                </a:moveTo>
                <a:cubicBezTo>
                  <a:pt x="2287509" y="11849"/>
                  <a:pt x="4527290" y="-161459"/>
                  <a:pt x="6797040" y="0"/>
                </a:cubicBezTo>
                <a:cubicBezTo>
                  <a:pt x="6770594" y="254320"/>
                  <a:pt x="6754776" y="509640"/>
                  <a:pt x="6797040" y="584775"/>
                </a:cubicBezTo>
                <a:cubicBezTo>
                  <a:pt x="5610177" y="438915"/>
                  <a:pt x="1660871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Hoa có chức năng gì?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6366C42-754B-4AC3-937A-644412CF31E3}"/>
              </a:ext>
            </a:extLst>
          </p:cNvPr>
          <p:cNvSpPr txBox="1"/>
          <p:nvPr/>
        </p:nvSpPr>
        <p:spPr>
          <a:xfrm>
            <a:off x="5257173" y="3696372"/>
            <a:ext cx="4124952" cy="584775"/>
          </a:xfrm>
          <a:custGeom>
            <a:avLst/>
            <a:gdLst>
              <a:gd name="connsiteX0" fmla="*/ 0 w 4124952"/>
              <a:gd name="connsiteY0" fmla="*/ 0 h 584775"/>
              <a:gd name="connsiteX1" fmla="*/ 4124952 w 4124952"/>
              <a:gd name="connsiteY1" fmla="*/ 0 h 584775"/>
              <a:gd name="connsiteX2" fmla="*/ 4124952 w 4124952"/>
              <a:gd name="connsiteY2" fmla="*/ 584775 h 584775"/>
              <a:gd name="connsiteX3" fmla="*/ 0 w 4124952"/>
              <a:gd name="connsiteY3" fmla="*/ 584775 h 584775"/>
              <a:gd name="connsiteX4" fmla="*/ 0 w 4124952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4952" h="584775" fill="none" extrusionOk="0">
                <a:moveTo>
                  <a:pt x="0" y="0"/>
                </a:moveTo>
                <a:cubicBezTo>
                  <a:pt x="1278430" y="5222"/>
                  <a:pt x="3427078" y="24918"/>
                  <a:pt x="4124952" y="0"/>
                </a:cubicBezTo>
                <a:cubicBezTo>
                  <a:pt x="4082109" y="115750"/>
                  <a:pt x="4130627" y="445323"/>
                  <a:pt x="4124952" y="584775"/>
                </a:cubicBezTo>
                <a:cubicBezTo>
                  <a:pt x="2210045" y="420014"/>
                  <a:pt x="525346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4124952" h="584775" stroke="0" extrusionOk="0">
                <a:moveTo>
                  <a:pt x="0" y="0"/>
                </a:moveTo>
                <a:cubicBezTo>
                  <a:pt x="1748461" y="11849"/>
                  <a:pt x="2481478" y="-161459"/>
                  <a:pt x="4124952" y="0"/>
                </a:cubicBezTo>
                <a:cubicBezTo>
                  <a:pt x="4098506" y="254320"/>
                  <a:pt x="4082688" y="509640"/>
                  <a:pt x="4124952" y="584775"/>
                </a:cubicBezTo>
                <a:cubicBezTo>
                  <a:pt x="3402200" y="438915"/>
                  <a:pt x="1722941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Hoa giúp cây tạo quả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reeform: Shape 34">
            <a:extLst>
              <a:ext uri="{FF2B5EF4-FFF2-40B4-BE49-F238E27FC236}">
                <a16:creationId xmlns:a16="http://schemas.microsoft.com/office/drawing/2014/main" id="{BB6CC36B-44D3-479A-B382-3818DB96EA97}"/>
              </a:ext>
            </a:extLst>
          </p:cNvPr>
          <p:cNvSpPr/>
          <p:nvPr/>
        </p:nvSpPr>
        <p:spPr>
          <a:xfrm>
            <a:off x="3797718" y="3340058"/>
            <a:ext cx="1402932" cy="66996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0FA27BE-8235-440C-9315-DA4457FA863E}"/>
              </a:ext>
            </a:extLst>
          </p:cNvPr>
          <p:cNvSpPr txBox="1"/>
          <p:nvPr/>
        </p:nvSpPr>
        <p:spPr>
          <a:xfrm>
            <a:off x="4013835" y="4599011"/>
            <a:ext cx="6797040" cy="584775"/>
          </a:xfrm>
          <a:custGeom>
            <a:avLst/>
            <a:gdLst>
              <a:gd name="connsiteX0" fmla="*/ 0 w 6797040"/>
              <a:gd name="connsiteY0" fmla="*/ 0 h 584775"/>
              <a:gd name="connsiteX1" fmla="*/ 6797040 w 6797040"/>
              <a:gd name="connsiteY1" fmla="*/ 0 h 584775"/>
              <a:gd name="connsiteX2" fmla="*/ 6797040 w 6797040"/>
              <a:gd name="connsiteY2" fmla="*/ 584775 h 584775"/>
              <a:gd name="connsiteX3" fmla="*/ 0 w 6797040"/>
              <a:gd name="connsiteY3" fmla="*/ 584775 h 584775"/>
              <a:gd name="connsiteX4" fmla="*/ 0 w 67970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7040" h="584775" fill="none" extrusionOk="0">
                <a:moveTo>
                  <a:pt x="0" y="0"/>
                </a:moveTo>
                <a:cubicBezTo>
                  <a:pt x="1091663" y="5222"/>
                  <a:pt x="5586747" y="24918"/>
                  <a:pt x="6797040" y="0"/>
                </a:cubicBezTo>
                <a:cubicBezTo>
                  <a:pt x="6754197" y="115750"/>
                  <a:pt x="6802715" y="445323"/>
                  <a:pt x="6797040" y="584775"/>
                </a:cubicBezTo>
                <a:cubicBezTo>
                  <a:pt x="5391949" y="420014"/>
                  <a:pt x="2498953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6797040" h="584775" stroke="0" extrusionOk="0">
                <a:moveTo>
                  <a:pt x="0" y="0"/>
                </a:moveTo>
                <a:cubicBezTo>
                  <a:pt x="2287509" y="11849"/>
                  <a:pt x="4527290" y="-161459"/>
                  <a:pt x="6797040" y="0"/>
                </a:cubicBezTo>
                <a:cubicBezTo>
                  <a:pt x="6770594" y="254320"/>
                  <a:pt x="6754776" y="509640"/>
                  <a:pt x="6797040" y="584775"/>
                </a:cubicBezTo>
                <a:cubicBezTo>
                  <a:pt x="5610177" y="438915"/>
                  <a:pt x="1660871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Quả có chức năng gì?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781DB0E-EB0D-4770-85F9-743220511E73}"/>
              </a:ext>
            </a:extLst>
          </p:cNvPr>
          <p:cNvSpPr txBox="1"/>
          <p:nvPr/>
        </p:nvSpPr>
        <p:spPr>
          <a:xfrm>
            <a:off x="5333373" y="5496597"/>
            <a:ext cx="5048877" cy="1077218"/>
          </a:xfrm>
          <a:custGeom>
            <a:avLst/>
            <a:gdLst>
              <a:gd name="connsiteX0" fmla="*/ 0 w 5048877"/>
              <a:gd name="connsiteY0" fmla="*/ 0 h 1077218"/>
              <a:gd name="connsiteX1" fmla="*/ 5048877 w 5048877"/>
              <a:gd name="connsiteY1" fmla="*/ 0 h 1077218"/>
              <a:gd name="connsiteX2" fmla="*/ 5048877 w 5048877"/>
              <a:gd name="connsiteY2" fmla="*/ 1077218 h 1077218"/>
              <a:gd name="connsiteX3" fmla="*/ 0 w 5048877"/>
              <a:gd name="connsiteY3" fmla="*/ 1077218 h 1077218"/>
              <a:gd name="connsiteX4" fmla="*/ 0 w 5048877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877" h="1077218" fill="none" extrusionOk="0">
                <a:moveTo>
                  <a:pt x="0" y="0"/>
                </a:moveTo>
                <a:cubicBezTo>
                  <a:pt x="956899" y="5222"/>
                  <a:pt x="3692428" y="24918"/>
                  <a:pt x="5048877" y="0"/>
                </a:cubicBezTo>
                <a:cubicBezTo>
                  <a:pt x="5086739" y="476103"/>
                  <a:pt x="4990274" y="631043"/>
                  <a:pt x="5048877" y="1077218"/>
                </a:cubicBezTo>
                <a:cubicBezTo>
                  <a:pt x="3308467" y="912457"/>
                  <a:pt x="163348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5048877" h="1077218" stroke="0" extrusionOk="0">
                <a:moveTo>
                  <a:pt x="0" y="0"/>
                </a:moveTo>
                <a:cubicBezTo>
                  <a:pt x="1276656" y="11849"/>
                  <a:pt x="4344476" y="-161459"/>
                  <a:pt x="5048877" y="0"/>
                </a:cubicBezTo>
                <a:cubicBezTo>
                  <a:pt x="5100912" y="144312"/>
                  <a:pt x="5141020" y="673209"/>
                  <a:pt x="5048877" y="1077218"/>
                </a:cubicBezTo>
                <a:cubicBezTo>
                  <a:pt x="3556889" y="931358"/>
                  <a:pt x="1323398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Quả chứa hạt, hạt mọc thành cây mới.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Freeform: Shape 34">
            <a:extLst>
              <a:ext uri="{FF2B5EF4-FFF2-40B4-BE49-F238E27FC236}">
                <a16:creationId xmlns:a16="http://schemas.microsoft.com/office/drawing/2014/main" id="{CBFF31C8-63DA-482F-A3AC-3DED41CBBDA5}"/>
              </a:ext>
            </a:extLst>
          </p:cNvPr>
          <p:cNvSpPr/>
          <p:nvPr/>
        </p:nvSpPr>
        <p:spPr>
          <a:xfrm>
            <a:off x="3873918" y="5140283"/>
            <a:ext cx="1402932" cy="66996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6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721934A-FD9F-4BD9-9126-A091E0CC5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BD1CBE7-AE8C-4C24-AF3C-1970479210EA}"/>
              </a:ext>
            </a:extLst>
          </p:cNvPr>
          <p:cNvSpPr txBox="1"/>
          <p:nvPr/>
        </p:nvSpPr>
        <p:spPr>
          <a:xfrm>
            <a:off x="1949635" y="1311643"/>
            <a:ext cx="9286010" cy="2308324"/>
          </a:xfrm>
          <a:custGeom>
            <a:avLst/>
            <a:gdLst>
              <a:gd name="connsiteX0" fmla="*/ 0 w 9286010"/>
              <a:gd name="connsiteY0" fmla="*/ 0 h 2308324"/>
              <a:gd name="connsiteX1" fmla="*/ 9286010 w 9286010"/>
              <a:gd name="connsiteY1" fmla="*/ 0 h 2308324"/>
              <a:gd name="connsiteX2" fmla="*/ 9286010 w 9286010"/>
              <a:gd name="connsiteY2" fmla="*/ 2308324 h 2308324"/>
              <a:gd name="connsiteX3" fmla="*/ 0 w 9286010"/>
              <a:gd name="connsiteY3" fmla="*/ 2308324 h 2308324"/>
              <a:gd name="connsiteX4" fmla="*/ 0 w 928601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2308324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124765" y="295473"/>
                  <a:pt x="9242250" y="1186317"/>
                  <a:pt x="9286010" y="2308324"/>
                </a:cubicBezTo>
                <a:cubicBezTo>
                  <a:pt x="7528388" y="2143563"/>
                  <a:pt x="1732310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286010" h="2308324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89140" y="699270"/>
                  <a:pt x="9184834" y="2031698"/>
                  <a:pt x="9286010" y="2308324"/>
                </a:cubicBezTo>
                <a:cubicBezTo>
                  <a:pt x="5846604" y="2162464"/>
                  <a:pt x="181112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Hoa có chức năng giúp cây tạo quả.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Quả có chức năng chứa hạt. Khi gặp điều kiện thích hợp, hạt sẽ mọc thành cây mới, duy trì giống nòi.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0A3E803-D94E-44FB-9765-8B5C72EDA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1396" y="-25594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66343"/>
            <a:ext cx="12193057" cy="6990685"/>
          </a:xfrm>
          <a:prstGeom prst="rect">
            <a:avLst/>
          </a:prstGeom>
        </p:spPr>
      </p:pic>
      <p:sp>
        <p:nvSpPr>
          <p:cNvPr id="65" name="Freeform 5"/>
          <p:cNvSpPr>
            <a:spLocks/>
          </p:cNvSpPr>
          <p:nvPr/>
        </p:nvSpPr>
        <p:spPr bwMode="auto">
          <a:xfrm>
            <a:off x="1456962" y="1994989"/>
            <a:ext cx="9429749" cy="2023796"/>
          </a:xfrm>
          <a:custGeom>
            <a:avLst/>
            <a:gdLst>
              <a:gd name="T0" fmla="*/ 97 w 9549"/>
              <a:gd name="T1" fmla="*/ 0 h 4700"/>
              <a:gd name="T2" fmla="*/ 9452 w 9549"/>
              <a:gd name="T3" fmla="*/ 0 h 4700"/>
              <a:gd name="T4" fmla="*/ 9549 w 9549"/>
              <a:gd name="T5" fmla="*/ 97 h 4700"/>
              <a:gd name="T6" fmla="*/ 9549 w 9549"/>
              <a:gd name="T7" fmla="*/ 4603 h 4700"/>
              <a:gd name="T8" fmla="*/ 9452 w 9549"/>
              <a:gd name="T9" fmla="*/ 4700 h 4700"/>
              <a:gd name="T10" fmla="*/ 97 w 9549"/>
              <a:gd name="T11" fmla="*/ 4700 h 4700"/>
              <a:gd name="T12" fmla="*/ 0 w 9549"/>
              <a:gd name="T13" fmla="*/ 4603 h 4700"/>
              <a:gd name="T14" fmla="*/ 0 w 9549"/>
              <a:gd name="T15" fmla="*/ 97 h 4700"/>
              <a:gd name="T16" fmla="*/ 97 w 9549"/>
              <a:gd name="T17" fmla="*/ 0 h 4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549" h="4700">
                <a:moveTo>
                  <a:pt x="97" y="0"/>
                </a:moveTo>
                <a:lnTo>
                  <a:pt x="9452" y="0"/>
                </a:lnTo>
                <a:cubicBezTo>
                  <a:pt x="9505" y="0"/>
                  <a:pt x="9549" y="43"/>
                  <a:pt x="9549" y="97"/>
                </a:cubicBezTo>
                <a:lnTo>
                  <a:pt x="9549" y="4603"/>
                </a:lnTo>
                <a:cubicBezTo>
                  <a:pt x="9549" y="4656"/>
                  <a:pt x="9505" y="4700"/>
                  <a:pt x="9452" y="4700"/>
                </a:cubicBezTo>
                <a:lnTo>
                  <a:pt x="97" y="4700"/>
                </a:lnTo>
                <a:cubicBezTo>
                  <a:pt x="44" y="4700"/>
                  <a:pt x="0" y="4656"/>
                  <a:pt x="0" y="4603"/>
                </a:cubicBezTo>
                <a:lnTo>
                  <a:pt x="0" y="97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7" name="Freeform 6"/>
          <p:cNvSpPr>
            <a:spLocks/>
          </p:cNvSpPr>
          <p:nvPr/>
        </p:nvSpPr>
        <p:spPr bwMode="auto">
          <a:xfrm>
            <a:off x="1325729" y="1726172"/>
            <a:ext cx="3230033" cy="258233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067C0C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AE0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8" name="Freeform 7"/>
          <p:cNvSpPr>
            <a:spLocks/>
          </p:cNvSpPr>
          <p:nvPr/>
        </p:nvSpPr>
        <p:spPr bwMode="auto">
          <a:xfrm>
            <a:off x="1325729" y="1726172"/>
            <a:ext cx="2984500" cy="2072217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08A810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AE0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Freeform 9"/>
          <p:cNvSpPr>
            <a:spLocks noEditPoints="1"/>
          </p:cNvSpPr>
          <p:nvPr/>
        </p:nvSpPr>
        <p:spPr bwMode="auto">
          <a:xfrm>
            <a:off x="10622129" y="5506840"/>
            <a:ext cx="264583" cy="264584"/>
          </a:xfrm>
          <a:custGeom>
            <a:avLst/>
            <a:gdLst>
              <a:gd name="T0" fmla="*/ 146 w 268"/>
              <a:gd name="T1" fmla="*/ 226 h 268"/>
              <a:gd name="T2" fmla="*/ 125 w 268"/>
              <a:gd name="T3" fmla="*/ 209 h 268"/>
              <a:gd name="T4" fmla="*/ 177 w 268"/>
              <a:gd name="T5" fmla="*/ 148 h 268"/>
              <a:gd name="T6" fmla="*/ 43 w 268"/>
              <a:gd name="T7" fmla="*/ 148 h 268"/>
              <a:gd name="T8" fmla="*/ 43 w 268"/>
              <a:gd name="T9" fmla="*/ 120 h 268"/>
              <a:gd name="T10" fmla="*/ 177 w 268"/>
              <a:gd name="T11" fmla="*/ 120 h 268"/>
              <a:gd name="T12" fmla="*/ 125 w 268"/>
              <a:gd name="T13" fmla="*/ 60 h 268"/>
              <a:gd name="T14" fmla="*/ 146 w 268"/>
              <a:gd name="T15" fmla="*/ 42 h 268"/>
              <a:gd name="T16" fmla="*/ 224 w 268"/>
              <a:gd name="T17" fmla="*/ 134 h 268"/>
              <a:gd name="T18" fmla="*/ 146 w 268"/>
              <a:gd name="T19" fmla="*/ 226 h 268"/>
              <a:gd name="T20" fmla="*/ 134 w 268"/>
              <a:gd name="T21" fmla="*/ 0 h 268"/>
              <a:gd name="T22" fmla="*/ 268 w 268"/>
              <a:gd name="T23" fmla="*/ 134 h 268"/>
              <a:gd name="T24" fmla="*/ 134 w 268"/>
              <a:gd name="T25" fmla="*/ 268 h 268"/>
              <a:gd name="T26" fmla="*/ 0 w 268"/>
              <a:gd name="T27" fmla="*/ 134 h 268"/>
              <a:gd name="T28" fmla="*/ 134 w 268"/>
              <a:gd name="T29" fmla="*/ 0 h 268"/>
              <a:gd name="T30" fmla="*/ 134 w 268"/>
              <a:gd name="T31" fmla="*/ 17 h 268"/>
              <a:gd name="T32" fmla="*/ 250 w 268"/>
              <a:gd name="T33" fmla="*/ 134 h 268"/>
              <a:gd name="T34" fmla="*/ 134 w 268"/>
              <a:gd name="T35" fmla="*/ 251 h 268"/>
              <a:gd name="T36" fmla="*/ 17 w 268"/>
              <a:gd name="T37" fmla="*/ 134 h 268"/>
              <a:gd name="T38" fmla="*/ 134 w 268"/>
              <a:gd name="T39" fmla="*/ 17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8" h="268">
                <a:moveTo>
                  <a:pt x="146" y="226"/>
                </a:moveTo>
                <a:lnTo>
                  <a:pt x="125" y="209"/>
                </a:lnTo>
                <a:lnTo>
                  <a:pt x="177" y="148"/>
                </a:lnTo>
                <a:lnTo>
                  <a:pt x="43" y="148"/>
                </a:lnTo>
                <a:lnTo>
                  <a:pt x="43" y="120"/>
                </a:lnTo>
                <a:lnTo>
                  <a:pt x="177" y="120"/>
                </a:lnTo>
                <a:lnTo>
                  <a:pt x="125" y="60"/>
                </a:lnTo>
                <a:lnTo>
                  <a:pt x="146" y="42"/>
                </a:lnTo>
                <a:lnTo>
                  <a:pt x="224" y="134"/>
                </a:lnTo>
                <a:lnTo>
                  <a:pt x="146" y="226"/>
                </a:lnTo>
                <a:close/>
                <a:moveTo>
                  <a:pt x="134" y="0"/>
                </a:moveTo>
                <a:cubicBezTo>
                  <a:pt x="208" y="0"/>
                  <a:pt x="268" y="60"/>
                  <a:pt x="268" y="134"/>
                </a:cubicBezTo>
                <a:cubicBezTo>
                  <a:pt x="268" y="208"/>
                  <a:pt x="208" y="268"/>
                  <a:pt x="134" y="268"/>
                </a:cubicBezTo>
                <a:cubicBezTo>
                  <a:pt x="60" y="268"/>
                  <a:pt x="0" y="208"/>
                  <a:pt x="0" y="134"/>
                </a:cubicBezTo>
                <a:cubicBezTo>
                  <a:pt x="0" y="60"/>
                  <a:pt x="60" y="0"/>
                  <a:pt x="134" y="0"/>
                </a:cubicBezTo>
                <a:close/>
                <a:moveTo>
                  <a:pt x="134" y="17"/>
                </a:moveTo>
                <a:cubicBezTo>
                  <a:pt x="198" y="17"/>
                  <a:pt x="250" y="70"/>
                  <a:pt x="250" y="134"/>
                </a:cubicBezTo>
                <a:cubicBezTo>
                  <a:pt x="250" y="199"/>
                  <a:pt x="198" y="251"/>
                  <a:pt x="134" y="251"/>
                </a:cubicBezTo>
                <a:cubicBezTo>
                  <a:pt x="69" y="251"/>
                  <a:pt x="17" y="199"/>
                  <a:pt x="17" y="134"/>
                </a:cubicBezTo>
                <a:cubicBezTo>
                  <a:pt x="17" y="70"/>
                  <a:pt x="69" y="17"/>
                  <a:pt x="134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AE0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38897" y="1946567"/>
            <a:ext cx="93172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6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10666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202807" y="2327647"/>
            <a:ext cx="6941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50" charset="0"/>
                <a:ea typeface="微软雅黑" panose="020B0503020204020204" pitchFamily="34" charset="-122"/>
              </a:rPr>
              <a:t>THỰC HÀNH</a:t>
            </a:r>
            <a:endParaRPr kumimoji="0" lang="zh-CN" altLang="en-US" sz="8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/>
              <a:uLnTx/>
              <a:uFillTx/>
              <a:latin typeface="iCiel Cadena" panose="02000503000000020004" pitchFamily="50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6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68" grpId="0" animBg="1"/>
      <p:bldP spid="70" grpId="0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B0A251-C105-4F5E-A20E-5D38CD03B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081" y="0"/>
            <a:ext cx="8803387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BA79D9-FE8A-4B95-A263-A6CE24AA3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3487"/>
            <a:ext cx="6748373" cy="466629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7B86E6E0-DA38-4A31-B5BE-0BD4E2D89B0E}"/>
              </a:ext>
            </a:extLst>
          </p:cNvPr>
          <p:cNvGrpSpPr/>
          <p:nvPr/>
        </p:nvGrpSpPr>
        <p:grpSpPr>
          <a:xfrm>
            <a:off x="5879700" y="1557971"/>
            <a:ext cx="7322967" cy="1509078"/>
            <a:chOff x="7278734" y="2284781"/>
            <a:chExt cx="4654790" cy="1257493"/>
          </a:xfrm>
        </p:grpSpPr>
        <p:sp>
          <p:nvSpPr>
            <p:cNvPr id="60" name="Freeform 48">
              <a:extLst>
                <a:ext uri="{FF2B5EF4-FFF2-40B4-BE49-F238E27FC236}">
                  <a16:creationId xmlns:a16="http://schemas.microsoft.com/office/drawing/2014/main" id="{252CCC4B-4871-499E-A0E5-5DEFCCF4DC6A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78734" y="2345962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1" name="Freeform: Shape 18">
              <a:extLst>
                <a:ext uri="{FF2B5EF4-FFF2-40B4-BE49-F238E27FC236}">
                  <a16:creationId xmlns:a16="http://schemas.microsoft.com/office/drawing/2014/main" id="{9A8A75E5-92C7-4271-B097-58937EE9482F}"/>
                </a:ext>
              </a:extLst>
            </p:cNvPr>
            <p:cNvSpPr/>
            <p:nvPr/>
          </p:nvSpPr>
          <p:spPr>
            <a:xfrm>
              <a:off x="7812958" y="2326729"/>
              <a:ext cx="3405489" cy="1215545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ác nhóm đố nhau về chức năng các bộ phận: rễ, thân, lá, hoa, quả của cây 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EE2E0A2-A713-4799-97B7-10977AC62CD4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7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66343"/>
            <a:ext cx="12193057" cy="6990685"/>
          </a:xfrm>
          <a:prstGeom prst="rect">
            <a:avLst/>
          </a:prstGeom>
        </p:spPr>
      </p:pic>
      <p:sp>
        <p:nvSpPr>
          <p:cNvPr id="65" name="Freeform 5"/>
          <p:cNvSpPr>
            <a:spLocks/>
          </p:cNvSpPr>
          <p:nvPr/>
        </p:nvSpPr>
        <p:spPr bwMode="auto">
          <a:xfrm>
            <a:off x="1456962" y="1994989"/>
            <a:ext cx="9429749" cy="2023796"/>
          </a:xfrm>
          <a:custGeom>
            <a:avLst/>
            <a:gdLst>
              <a:gd name="T0" fmla="*/ 97 w 9549"/>
              <a:gd name="T1" fmla="*/ 0 h 4700"/>
              <a:gd name="T2" fmla="*/ 9452 w 9549"/>
              <a:gd name="T3" fmla="*/ 0 h 4700"/>
              <a:gd name="T4" fmla="*/ 9549 w 9549"/>
              <a:gd name="T5" fmla="*/ 97 h 4700"/>
              <a:gd name="T6" fmla="*/ 9549 w 9549"/>
              <a:gd name="T7" fmla="*/ 4603 h 4700"/>
              <a:gd name="T8" fmla="*/ 9452 w 9549"/>
              <a:gd name="T9" fmla="*/ 4700 h 4700"/>
              <a:gd name="T10" fmla="*/ 97 w 9549"/>
              <a:gd name="T11" fmla="*/ 4700 h 4700"/>
              <a:gd name="T12" fmla="*/ 0 w 9549"/>
              <a:gd name="T13" fmla="*/ 4603 h 4700"/>
              <a:gd name="T14" fmla="*/ 0 w 9549"/>
              <a:gd name="T15" fmla="*/ 97 h 4700"/>
              <a:gd name="T16" fmla="*/ 97 w 9549"/>
              <a:gd name="T17" fmla="*/ 0 h 4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549" h="4700">
                <a:moveTo>
                  <a:pt x="97" y="0"/>
                </a:moveTo>
                <a:lnTo>
                  <a:pt x="9452" y="0"/>
                </a:lnTo>
                <a:cubicBezTo>
                  <a:pt x="9505" y="0"/>
                  <a:pt x="9549" y="43"/>
                  <a:pt x="9549" y="97"/>
                </a:cubicBezTo>
                <a:lnTo>
                  <a:pt x="9549" y="4603"/>
                </a:lnTo>
                <a:cubicBezTo>
                  <a:pt x="9549" y="4656"/>
                  <a:pt x="9505" y="4700"/>
                  <a:pt x="9452" y="4700"/>
                </a:cubicBezTo>
                <a:lnTo>
                  <a:pt x="97" y="4700"/>
                </a:lnTo>
                <a:cubicBezTo>
                  <a:pt x="44" y="4700"/>
                  <a:pt x="0" y="4656"/>
                  <a:pt x="0" y="4603"/>
                </a:cubicBezTo>
                <a:lnTo>
                  <a:pt x="0" y="97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7" name="Freeform 6"/>
          <p:cNvSpPr>
            <a:spLocks/>
          </p:cNvSpPr>
          <p:nvPr/>
        </p:nvSpPr>
        <p:spPr bwMode="auto">
          <a:xfrm>
            <a:off x="1325729" y="1726172"/>
            <a:ext cx="3230033" cy="258233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067C0C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AE0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8" name="Freeform 7"/>
          <p:cNvSpPr>
            <a:spLocks/>
          </p:cNvSpPr>
          <p:nvPr/>
        </p:nvSpPr>
        <p:spPr bwMode="auto">
          <a:xfrm>
            <a:off x="1325729" y="1726172"/>
            <a:ext cx="2984500" cy="2072217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08A810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AE0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Freeform 9"/>
          <p:cNvSpPr>
            <a:spLocks noEditPoints="1"/>
          </p:cNvSpPr>
          <p:nvPr/>
        </p:nvSpPr>
        <p:spPr bwMode="auto">
          <a:xfrm>
            <a:off x="10622129" y="5506840"/>
            <a:ext cx="264583" cy="264584"/>
          </a:xfrm>
          <a:custGeom>
            <a:avLst/>
            <a:gdLst>
              <a:gd name="T0" fmla="*/ 146 w 268"/>
              <a:gd name="T1" fmla="*/ 226 h 268"/>
              <a:gd name="T2" fmla="*/ 125 w 268"/>
              <a:gd name="T3" fmla="*/ 209 h 268"/>
              <a:gd name="T4" fmla="*/ 177 w 268"/>
              <a:gd name="T5" fmla="*/ 148 h 268"/>
              <a:gd name="T6" fmla="*/ 43 w 268"/>
              <a:gd name="T7" fmla="*/ 148 h 268"/>
              <a:gd name="T8" fmla="*/ 43 w 268"/>
              <a:gd name="T9" fmla="*/ 120 h 268"/>
              <a:gd name="T10" fmla="*/ 177 w 268"/>
              <a:gd name="T11" fmla="*/ 120 h 268"/>
              <a:gd name="T12" fmla="*/ 125 w 268"/>
              <a:gd name="T13" fmla="*/ 60 h 268"/>
              <a:gd name="T14" fmla="*/ 146 w 268"/>
              <a:gd name="T15" fmla="*/ 42 h 268"/>
              <a:gd name="T16" fmla="*/ 224 w 268"/>
              <a:gd name="T17" fmla="*/ 134 h 268"/>
              <a:gd name="T18" fmla="*/ 146 w 268"/>
              <a:gd name="T19" fmla="*/ 226 h 268"/>
              <a:gd name="T20" fmla="*/ 134 w 268"/>
              <a:gd name="T21" fmla="*/ 0 h 268"/>
              <a:gd name="T22" fmla="*/ 268 w 268"/>
              <a:gd name="T23" fmla="*/ 134 h 268"/>
              <a:gd name="T24" fmla="*/ 134 w 268"/>
              <a:gd name="T25" fmla="*/ 268 h 268"/>
              <a:gd name="T26" fmla="*/ 0 w 268"/>
              <a:gd name="T27" fmla="*/ 134 h 268"/>
              <a:gd name="T28" fmla="*/ 134 w 268"/>
              <a:gd name="T29" fmla="*/ 0 h 268"/>
              <a:gd name="T30" fmla="*/ 134 w 268"/>
              <a:gd name="T31" fmla="*/ 17 h 268"/>
              <a:gd name="T32" fmla="*/ 250 w 268"/>
              <a:gd name="T33" fmla="*/ 134 h 268"/>
              <a:gd name="T34" fmla="*/ 134 w 268"/>
              <a:gd name="T35" fmla="*/ 251 h 268"/>
              <a:gd name="T36" fmla="*/ 17 w 268"/>
              <a:gd name="T37" fmla="*/ 134 h 268"/>
              <a:gd name="T38" fmla="*/ 134 w 268"/>
              <a:gd name="T39" fmla="*/ 17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8" h="268">
                <a:moveTo>
                  <a:pt x="146" y="226"/>
                </a:moveTo>
                <a:lnTo>
                  <a:pt x="125" y="209"/>
                </a:lnTo>
                <a:lnTo>
                  <a:pt x="177" y="148"/>
                </a:lnTo>
                <a:lnTo>
                  <a:pt x="43" y="148"/>
                </a:lnTo>
                <a:lnTo>
                  <a:pt x="43" y="120"/>
                </a:lnTo>
                <a:lnTo>
                  <a:pt x="177" y="120"/>
                </a:lnTo>
                <a:lnTo>
                  <a:pt x="125" y="60"/>
                </a:lnTo>
                <a:lnTo>
                  <a:pt x="146" y="42"/>
                </a:lnTo>
                <a:lnTo>
                  <a:pt x="224" y="134"/>
                </a:lnTo>
                <a:lnTo>
                  <a:pt x="146" y="226"/>
                </a:lnTo>
                <a:close/>
                <a:moveTo>
                  <a:pt x="134" y="0"/>
                </a:moveTo>
                <a:cubicBezTo>
                  <a:pt x="208" y="0"/>
                  <a:pt x="268" y="60"/>
                  <a:pt x="268" y="134"/>
                </a:cubicBezTo>
                <a:cubicBezTo>
                  <a:pt x="268" y="208"/>
                  <a:pt x="208" y="268"/>
                  <a:pt x="134" y="268"/>
                </a:cubicBezTo>
                <a:cubicBezTo>
                  <a:pt x="60" y="268"/>
                  <a:pt x="0" y="208"/>
                  <a:pt x="0" y="134"/>
                </a:cubicBezTo>
                <a:cubicBezTo>
                  <a:pt x="0" y="60"/>
                  <a:pt x="60" y="0"/>
                  <a:pt x="134" y="0"/>
                </a:cubicBezTo>
                <a:close/>
                <a:moveTo>
                  <a:pt x="134" y="17"/>
                </a:moveTo>
                <a:cubicBezTo>
                  <a:pt x="198" y="17"/>
                  <a:pt x="250" y="70"/>
                  <a:pt x="250" y="134"/>
                </a:cubicBezTo>
                <a:cubicBezTo>
                  <a:pt x="250" y="199"/>
                  <a:pt x="198" y="251"/>
                  <a:pt x="134" y="251"/>
                </a:cubicBezTo>
                <a:cubicBezTo>
                  <a:pt x="69" y="251"/>
                  <a:pt x="17" y="199"/>
                  <a:pt x="17" y="134"/>
                </a:cubicBezTo>
                <a:cubicBezTo>
                  <a:pt x="17" y="70"/>
                  <a:pt x="69" y="17"/>
                  <a:pt x="134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AE0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38897" y="1946567"/>
            <a:ext cx="93172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6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10666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202807" y="2327647"/>
            <a:ext cx="6941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pitchFamily="50" charset="0"/>
                <a:ea typeface="微软雅黑" panose="020B0503020204020204" pitchFamily="34" charset="-122"/>
                <a:cs typeface="+mn-cs"/>
              </a:rPr>
              <a:t>VẬN</a:t>
            </a:r>
            <a:r>
              <a:rPr kumimoji="0" lang="en-US" altLang="zh-CN" sz="88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pitchFamily="50" charset="0"/>
                <a:ea typeface="微软雅黑" panose="020B0503020204020204" pitchFamily="34" charset="-122"/>
                <a:cs typeface="+mn-cs"/>
              </a:rPr>
              <a:t> DỤNG</a:t>
            </a:r>
            <a:endParaRPr kumimoji="0" lang="zh-CN" altLang="en-US" sz="8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/>
              <a:uLnTx/>
              <a:uFillTx/>
              <a:latin typeface="iCiel Cadena" panose="02000503000000020004" pitchFamily="50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6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68" grpId="0" animBg="1"/>
      <p:bldP spid="70" grpId="0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73;p10">
            <a:extLst>
              <a:ext uri="{FF2B5EF4-FFF2-40B4-BE49-F238E27FC236}">
                <a16:creationId xmlns:a16="http://schemas.microsoft.com/office/drawing/2014/main" id="{1971276E-5585-4B44-8EB8-4C0C7C04B689}"/>
              </a:ext>
            </a:extLst>
          </p:cNvPr>
          <p:cNvSpPr/>
          <p:nvPr/>
        </p:nvSpPr>
        <p:spPr>
          <a:xfrm>
            <a:off x="289206" y="0"/>
            <a:ext cx="11655143" cy="255384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1. Trong một chuyến về quê thăm ông, Minh muốn đóng một chiếc hộp bằng giấy bìa cứng để đựng một cây nhỏ tặng ông. Hãy giúp Minh: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24406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Trả lời câu hỏi: Chiếc hộp cần có đặc điểm gì để cây không bị hỏng sau một ngày vận chuyển?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24406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Trao đổi với bạn để làm chiếc hộp có chiều cao, chiều rộng phù hợp với kích thước của cây.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DD20CE-7469-4249-AD2F-4B0BF6CFA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2971800"/>
            <a:ext cx="2876550" cy="299085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3D7420B-3DB8-44DF-9045-DBE5BA432E5E}"/>
              </a:ext>
            </a:extLst>
          </p:cNvPr>
          <p:cNvGrpSpPr/>
          <p:nvPr/>
        </p:nvGrpSpPr>
        <p:grpSpPr>
          <a:xfrm>
            <a:off x="7820025" y="3429000"/>
            <a:ext cx="4095750" cy="2305050"/>
            <a:chOff x="892354" y="3758439"/>
            <a:chExt cx="4278451" cy="2175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20648D-2DEE-443E-8523-D05D055CD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A370183-83C8-46D3-9FC4-DFF31C4294F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9E4D63F-F341-4308-A43D-0FA94E41F3F9}"/>
              </a:ext>
            </a:extLst>
          </p:cNvPr>
          <p:cNvGrpSpPr/>
          <p:nvPr/>
        </p:nvGrpSpPr>
        <p:grpSpPr>
          <a:xfrm>
            <a:off x="2743199" y="4629136"/>
            <a:ext cx="9276239" cy="970911"/>
            <a:chOff x="7254516" y="2284781"/>
            <a:chExt cx="4720743" cy="809046"/>
          </a:xfrm>
        </p:grpSpPr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ACC8B193-8E9D-49F9-ABA4-82AFF2FF0E18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: Shape 18">
              <a:extLst>
                <a:ext uri="{FF2B5EF4-FFF2-40B4-BE49-F238E27FC236}">
                  <a16:creationId xmlns:a16="http://schemas.microsoft.com/office/drawing/2014/main" id="{E1494CF2-C277-4B2E-948C-FDD49CAE8758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E7CEF6-FFD5-4022-847D-1389D1EDBB6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78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Chiếc hộp có chiều cao 20, chiều rộng 15 phù hợp với kích thước của cây nhỏ.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5AD86B2-5F7A-4A62-ADBB-ACD3B40FCB97}"/>
              </a:ext>
            </a:extLst>
          </p:cNvPr>
          <p:cNvGrpSpPr/>
          <p:nvPr/>
        </p:nvGrpSpPr>
        <p:grpSpPr>
          <a:xfrm>
            <a:off x="2733674" y="2695575"/>
            <a:ext cx="9229725" cy="1485899"/>
            <a:chOff x="6995355" y="3429000"/>
            <a:chExt cx="7007104" cy="1320355"/>
          </a:xfrm>
        </p:grpSpPr>
        <p:sp>
          <p:nvSpPr>
            <p:cNvPr id="34" name="Freeform: Shape 19">
              <a:extLst>
                <a:ext uri="{FF2B5EF4-FFF2-40B4-BE49-F238E27FC236}">
                  <a16:creationId xmlns:a16="http://schemas.microsoft.com/office/drawing/2014/main" id="{47059DE4-6E0E-4484-898B-1956F8D41E57}"/>
                </a:ext>
              </a:extLst>
            </p:cNvPr>
            <p:cNvSpPr/>
            <p:nvPr/>
          </p:nvSpPr>
          <p:spPr>
            <a:xfrm>
              <a:off x="7812958" y="3452036"/>
              <a:ext cx="6189501" cy="129731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8370AB9-B75E-4167-843A-5E09ED3CC975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22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Chiếc hộp cần có đặc điểm chắn chắn, kín đáo, độ lớn vừa phải, không dễ bị móp méo để cây không bị hỏng sau một ngày vận chuyển.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:a16="http://schemas.microsoft.com/office/drawing/2014/main" id="{7E66EC6F-D0B2-463E-9382-F6B1ED34E35D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6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328</Words>
  <Application>Microsoft Office PowerPoint</Application>
  <PresentationFormat>Widescreen</PresentationFormat>
  <Paragraphs>43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微软雅黑</vt:lpstr>
      <vt:lpstr>Arial</vt:lpstr>
      <vt:lpstr>Calibri</vt:lpstr>
      <vt:lpstr>Calibri Light</vt:lpstr>
      <vt:lpstr>iCiel Cadena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2022-09-13T00:31:04Z</dcterms:created>
  <dcterms:modified xsi:type="dcterms:W3CDTF">2024-01-04T05:11:06Z</dcterms:modified>
</cp:coreProperties>
</file>