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04" r:id="rId5"/>
    <p:sldMasterId id="2147483717" r:id="rId6"/>
  </p:sldMasterIdLst>
  <p:notesMasterIdLst>
    <p:notesMasterId r:id="rId19"/>
  </p:notesMasterIdLst>
  <p:sldIdLst>
    <p:sldId id="257" r:id="rId7"/>
    <p:sldId id="3408" r:id="rId8"/>
    <p:sldId id="361" r:id="rId9"/>
    <p:sldId id="265" r:id="rId10"/>
    <p:sldId id="3403" r:id="rId11"/>
    <p:sldId id="3406" r:id="rId12"/>
    <p:sldId id="3407" r:id="rId13"/>
    <p:sldId id="3405" r:id="rId14"/>
    <p:sldId id="2920" r:id="rId15"/>
    <p:sldId id="3404" r:id="rId16"/>
    <p:sldId id="3409" r:id="rId17"/>
    <p:sldId id="34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DD7CE"/>
    <a:srgbClr val="83E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4C152-CB9E-49D8-A9D9-324920F6481A}" type="datetimeFigureOut">
              <a:rPr lang="en-US" smtClean="0"/>
              <a:t>27/7/2023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2CE1-A2F2-485D-BD6B-43BC18F994C0}" type="slidenum">
              <a:rPr lang="en-US" smtClean="0"/>
              <a:t>‹#›</a:t>
            </a:fld>
            <a:endParaRPr lang="en-US"/>
          </a:p>
        </p:txBody>
      </p:sp>
    </p:spTree>
    <p:extLst>
      <p:ext uri="{BB962C8B-B14F-4D97-AF65-F5344CB8AC3E}">
        <p14:creationId xmlns:p14="http://schemas.microsoft.com/office/powerpoint/2010/main" val="388509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9</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6685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362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A03BF-BDB9-4A45-9B59-55A59E96C1D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8640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232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1358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420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635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2023/7/27</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795447186"/>
      </p:ext>
    </p:extLst>
  </p:cSld>
  <p:clrMapOvr>
    <a:masterClrMapping/>
  </p:clrMapOvr>
  <p:transition spd="slow" advClick="0" advTm="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2023/7/27</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2265408361"/>
      </p:ext>
    </p:extLst>
  </p:cSld>
  <p:clrMapOvr>
    <a:masterClrMapping/>
  </p:clrMapOvr>
  <p:transition spd="slow" advClick="0" advTm="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2023/7/27</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3177657811"/>
      </p:ext>
    </p:extLst>
  </p:cSld>
  <p:clrMapOvr>
    <a:masterClrMapping/>
  </p:clrMapOvr>
  <p:transition spd="slow" advClick="0" advTm="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2023/7/27</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069751899"/>
      </p:ext>
    </p:extLst>
  </p:cSld>
  <p:clrMapOvr>
    <a:masterClrMapping/>
  </p:clrMapOvr>
  <p:transition spd="slow" advClick="0" advTm="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2023/7/27</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758898861"/>
      </p:ext>
    </p:extLst>
  </p:cSld>
  <p:clrMapOvr>
    <a:masterClrMapping/>
  </p:clrMapOvr>
  <p:transition spd="slow" advClick="0" advTm="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2023/7/27</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2291345059"/>
      </p:ext>
    </p:extLst>
  </p:cSld>
  <p:clrMapOvr>
    <a:masterClrMapping/>
  </p:clrMapOvr>
  <p:transition spd="slow" advClick="0" advTm="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2023/7/27</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492897777"/>
      </p:ext>
    </p:extLst>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946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2023/7/27</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448348607"/>
      </p:ext>
    </p:extLst>
  </p:cSld>
  <p:clrMapOvr>
    <a:masterClrMapping/>
  </p:clrMapOvr>
  <p:transition spd="slow" advClick="0" advTm="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2023/7/27</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3287746282"/>
      </p:ext>
    </p:extLst>
  </p:cSld>
  <p:clrMapOvr>
    <a:masterClrMapping/>
  </p:clrMapOvr>
  <p:transition spd="slow" advClick="0" advTm="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2023/7/27</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692031806"/>
      </p:ext>
    </p:extLst>
  </p:cSld>
  <p:clrMapOvr>
    <a:masterClrMapping/>
  </p:clrMapOvr>
  <p:transition spd="slow" advClick="0" advTm="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2023/7/27</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20425824"/>
      </p:ext>
    </p:extLst>
  </p:cSld>
  <p:clrMapOvr>
    <a:masterClrMapping/>
  </p:clrMapOvr>
  <p:transition spd="slow" advClick="0" advTm="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637"/>
          </a:xfrm>
          <a:prstGeom prst="rect">
            <a:avLst/>
          </a:prstGeom>
        </p:spPr>
      </p:pic>
      <p:sp>
        <p:nvSpPr>
          <p:cNvPr id="3" name="矩形 2"/>
          <p:cNvSpPr/>
          <p:nvPr userDrawn="1"/>
        </p:nvSpPr>
        <p:spPr>
          <a:xfrm>
            <a:off x="1358153" y="3334871"/>
            <a:ext cx="1089212" cy="1331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10273552" y="2252383"/>
            <a:ext cx="1156447" cy="216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7292788" y="4666129"/>
            <a:ext cx="1156447" cy="44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5204011" y="1810872"/>
            <a:ext cx="1156447" cy="44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a:off x="7292787" y="1670798"/>
            <a:ext cx="1156447" cy="58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289399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0871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72947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51334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66800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275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77333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36452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8780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7199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31350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25826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99658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309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27/7/2023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88116523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27/7/2023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52173377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0393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52557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6501347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2028563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850345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388254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272727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6827240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3189963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839068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937835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1226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6958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5868986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2023/7/27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8341629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2023/7/27</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22850404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525845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461254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377B2-CA8A-472A-8636-8D3357B9B751}"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96897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377B2-CA8A-472A-8636-8D3357B9B751}" type="datetimeFigureOut">
              <a:rPr lang="en-US" smtClean="0"/>
              <a:t>27/7/2023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301590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377B2-CA8A-472A-8636-8D3357B9B751}" type="datetimeFigureOut">
              <a:rPr lang="en-US" smtClean="0"/>
              <a:t>27/7/2023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901896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377B2-CA8A-472A-8636-8D3357B9B751}" type="datetimeFigureOut">
              <a:rPr lang="en-US" smtClean="0"/>
              <a:t>27/7/2023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882689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77B2-CA8A-472A-8636-8D3357B9B751}" type="datetimeFigureOut">
              <a:rPr lang="en-US" smtClean="0"/>
              <a:t>27/7/2023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53926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6589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27/7/2023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4193850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27/7/2023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4253277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907672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27/7/2023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259771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733838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44139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extLst>
      <p:ext uri="{BB962C8B-B14F-4D97-AF65-F5344CB8AC3E}">
        <p14:creationId xmlns:p14="http://schemas.microsoft.com/office/powerpoint/2010/main" val="275165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DAEFEABF-5218-440F-B818-A746A00AEB19}"/>
              </a:ext>
            </a:extLst>
          </p:cNvPr>
          <p:cNvSpPr txBox="1"/>
          <p:nvPr userDrawn="1"/>
        </p:nvSpPr>
        <p:spPr>
          <a:xfrm>
            <a:off x="9247310" y="-15742"/>
            <a:ext cx="6097464" cy="276999"/>
          </a:xfrm>
          <a:prstGeom prst="rect">
            <a:avLst/>
          </a:prstGeom>
          <a:noFill/>
        </p:spPr>
        <p:txBody>
          <a:bodyPr wrap="square">
            <a:spAutoFit/>
          </a:bodyPr>
          <a:lstStyle/>
          <a:p>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r>
              <a:rPr lang="en-US" sz="12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414420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655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4.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TextBox 6">
            <a:extLst>
              <a:ext uri="{FF2B5EF4-FFF2-40B4-BE49-F238E27FC236}">
                <a16:creationId xmlns:a16="http://schemas.microsoft.com/office/drawing/2014/main" id="{9E5AA6BC-A796-4F71-AC64-582843008B0E}"/>
              </a:ext>
            </a:extLst>
          </p:cNvPr>
          <p:cNvSpPr txBox="1"/>
          <p:nvPr userDrawn="1"/>
        </p:nvSpPr>
        <p:spPr>
          <a:xfrm>
            <a:off x="9247310" y="-15742"/>
            <a:ext cx="6097464" cy="276999"/>
          </a:xfrm>
          <a:prstGeom prst="rect">
            <a:avLst/>
          </a:prstGeom>
          <a:noFill/>
        </p:spPr>
        <p:txBody>
          <a:bodyPr wrap="square">
            <a:spAutoFit/>
          </a:bodyPr>
          <a:lstStyle/>
          <a:p>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r>
              <a:rPr lang="en-US" sz="12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8913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2023/7/27</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19955881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advClick="0" advTm="0">
    <p:randomBar dir="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2023/7/27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5745262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4923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58C711-4DFE-4B75-B8B9-4B6627B14C34}"/>
              </a:ext>
            </a:extLst>
          </p:cNvPr>
          <p:cNvSpPr txBox="1"/>
          <p:nvPr userDrawn="1"/>
        </p:nvSpPr>
        <p:spPr>
          <a:xfrm>
            <a:off x="9563100" y="105507"/>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57157360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77B2-CA8A-472A-8636-8D3357B9B751}" type="datetimeFigureOut">
              <a:rPr lang="en-US" smtClean="0"/>
              <a:t>27/7/2023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FC6-8892-4E8C-99EE-B02AC7AED790}" type="slidenum">
              <a:rPr lang="en-US" smtClean="0"/>
              <a:t>‹#›</a:t>
            </a:fld>
            <a:endParaRPr lang="en-US"/>
          </a:p>
        </p:txBody>
      </p:sp>
    </p:spTree>
    <p:extLst>
      <p:ext uri="{BB962C8B-B14F-4D97-AF65-F5344CB8AC3E}">
        <p14:creationId xmlns:p14="http://schemas.microsoft.com/office/powerpoint/2010/main" val="94692103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6.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54.xml"/><Relationship Id="rId6" Type="http://schemas.openxmlformats.org/officeDocument/2006/relationships/hyperlink" Target="http://my.opera.com/Binh-Thuy/albums/showpic.dml?album=208945&amp;picture=3147107"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26.png"/><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4050456" y="2581871"/>
            <a:ext cx="4523994"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Tuần</a:t>
            </a:r>
            <a:r>
              <a:rPr lang="en-US" altLang="zh-CN" sz="5400" b="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Đọc</a:t>
            </a:r>
            <a:r>
              <a:rPr lang="en-US" altLang="zh-CN" sz="5400" b="1" dirty="0">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a:t>
            </a: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mở</a:t>
            </a:r>
            <a:r>
              <a:rPr lang="en-US" altLang="zh-CN" sz="5400" b="1" dirty="0">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a:t>
            </a: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rộng</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endParaRPr>
          </a:p>
        </p:txBody>
      </p:sp>
      <p:sp>
        <p:nvSpPr>
          <p:cNvPr id="2" name="Wave 1">
            <a:extLst>
              <a:ext uri="{FF2B5EF4-FFF2-40B4-BE49-F238E27FC236}">
                <a16:creationId xmlns:a16="http://schemas.microsoft.com/office/drawing/2014/main" id="{4D8A9790-4810-81AB-D254-AE9A9532316D}"/>
              </a:ext>
            </a:extLst>
          </p:cNvPr>
          <p:cNvSpPr/>
          <p:nvPr/>
        </p:nvSpPr>
        <p:spPr>
          <a:xfrm>
            <a:off x="10211468" y="0"/>
            <a:ext cx="1851447" cy="477672"/>
          </a:xfrm>
          <a:prstGeom prst="wave">
            <a:avLst/>
          </a:prstGeom>
          <a:solidFill>
            <a:srgbClr val="83E1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83581" y="56367"/>
            <a:ext cx="11508419" cy="1549970"/>
          </a:xfrm>
          <a:prstGeom prst="rect">
            <a:avLst/>
          </a:prstGeom>
        </p:spPr>
      </p:pic>
      <p:sp>
        <p:nvSpPr>
          <p:cNvPr id="5" name="文本框 4"/>
          <p:cNvSpPr txBox="1">
            <a:spLocks noChangeArrowheads="1"/>
          </p:cNvSpPr>
          <p:nvPr/>
        </p:nvSpPr>
        <p:spPr bwMode="auto">
          <a:xfrm>
            <a:off x="3594895" y="127591"/>
            <a:ext cx="510040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Viết</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vào</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phiếu</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đọc</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sách</a:t>
            </a:r>
            <a:endParaRPr kumimoji="0" lang="zh-CN" altLang="en-US"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nvGrpSpPr>
          <p:cNvPr id="7" name="组合 6"/>
          <p:cNvGrpSpPr/>
          <p:nvPr/>
        </p:nvGrpSpPr>
        <p:grpSpPr>
          <a:xfrm>
            <a:off x="970918" y="1384300"/>
            <a:ext cx="10645753" cy="2343150"/>
            <a:chOff x="1021" y="1992"/>
            <a:chExt cx="17377" cy="4228"/>
          </a:xfrm>
        </p:grpSpPr>
        <p:pic>
          <p:nvPicPr>
            <p:cNvPr id="3" name="图片 2" descr="999ba5066198f2db59d550c4dbd2090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11" name="文本框 10"/>
            <p:cNvSpPr txBox="1"/>
            <p:nvPr/>
          </p:nvSpPr>
          <p:spPr>
            <a:xfrm>
              <a:off x="2112" y="3404"/>
              <a:ext cx="4367"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Tên</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câu</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chuyện</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4" name="文本框 3"/>
            <p:cNvSpPr txBox="1"/>
            <p:nvPr/>
          </p:nvSpPr>
          <p:spPr>
            <a:xfrm>
              <a:off x="7966" y="3420"/>
              <a:ext cx="3888"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Chi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tiết</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em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thích</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6" name="文本框 5"/>
            <p:cNvSpPr txBox="1"/>
            <p:nvPr/>
          </p:nvSpPr>
          <p:spPr>
            <a:xfrm>
              <a:off x="13469" y="2821"/>
              <a:ext cx="3888" cy="2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Cảm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xúc</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của</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em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sau</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khi</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đọc</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pic>
        <p:nvPicPr>
          <p:cNvPr id="8" name="图片 7" descr="8691fc963511599ce3dc24771297d54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6927" y="3727450"/>
            <a:ext cx="5260340" cy="2703830"/>
          </a:xfrm>
          <a:prstGeom prst="rect">
            <a:avLst/>
          </a:prstGeom>
        </p:spPr>
      </p:pic>
      <p:pic>
        <p:nvPicPr>
          <p:cNvPr id="10" name="Picture 9">
            <a:extLst>
              <a:ext uri="{FF2B5EF4-FFF2-40B4-BE49-F238E27FC236}">
                <a16:creationId xmlns:a16="http://schemas.microsoft.com/office/drawing/2014/main" id="{366E15A6-046B-58ED-A3C1-A20B75B79CBD}"/>
              </a:ext>
            </a:extLst>
          </p:cNvPr>
          <p:cNvPicPr>
            <a:picLocks noChangeAspect="1"/>
          </p:cNvPicPr>
          <p:nvPr/>
        </p:nvPicPr>
        <p:blipFill>
          <a:blip r:embed="rId6"/>
          <a:stretch>
            <a:fillRect/>
          </a:stretch>
        </p:blipFill>
        <p:spPr>
          <a:xfrm>
            <a:off x="9317595" y="127591"/>
            <a:ext cx="2760992" cy="20269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ABCE2F-6268-4270-805D-061B45BAF1D4}"/>
              </a:ext>
            </a:extLst>
          </p:cNvPr>
          <p:cNvSpPr txBox="1"/>
          <p:nvPr/>
        </p:nvSpPr>
        <p:spPr>
          <a:xfrm>
            <a:off x="736979" y="600501"/>
            <a:ext cx="10877266" cy="3145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YÊU CẦU CẦN ĐẠT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just" defTabSz="914400" rtl="0" eaLnBrk="1" fontAlgn="auto" latinLnBrk="0" hangingPunct="1">
              <a:lnSpc>
                <a:spcPct val="107000"/>
              </a:lnSpc>
              <a:spcBef>
                <a:spcPts val="0"/>
              </a:spcBef>
              <a:spcAft>
                <a:spcPts val="800"/>
              </a:spcAft>
              <a:buClrTx/>
              <a:buSzTx/>
              <a:buFontTx/>
              <a:buChar char="-"/>
              <a:tabLst/>
              <a:defRPr/>
            </a:pPr>
            <a:r>
              <a:rPr kumimoji="0" lang="pl-PL"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 đọc một câu chuyện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 về Bác Hồ</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571500" marR="0" lvl="0" indent="-571500" algn="just" defTabSz="914400" rtl="0" eaLnBrk="1" fontAlgn="auto" latinLnBrk="0" hangingPunct="1">
              <a:lnSpc>
                <a:spcPct val="107000"/>
              </a:lnSpc>
              <a:spcBef>
                <a:spcPts val="0"/>
              </a:spcBef>
              <a:spcAft>
                <a:spcPts val="800"/>
              </a:spcAft>
              <a:buClrTx/>
              <a:buSzTx/>
              <a:buFontTx/>
              <a:buChar char="-"/>
              <a:tabLst/>
              <a:defRPr/>
            </a:pPr>
            <a:r>
              <a:rPr kumimoji="0" lang="pl-PL"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pl-PL"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hia sẻ với bạn bè về câu chuyện mình sưu tầm được</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CB137A83-C9E6-4517-9F90-914BEE4EB2F4}"/>
              </a:ext>
            </a:extLst>
          </p:cNvPr>
          <p:cNvPicPr>
            <a:picLocks noChangeAspect="1"/>
          </p:cNvPicPr>
          <p:nvPr/>
        </p:nvPicPr>
        <p:blipFill>
          <a:blip r:embed="rId2"/>
          <a:stretch>
            <a:fillRect/>
          </a:stretch>
        </p:blipFill>
        <p:spPr>
          <a:xfrm>
            <a:off x="9006808" y="0"/>
            <a:ext cx="3072650" cy="342900"/>
          </a:xfrm>
          <a:prstGeom prst="rect">
            <a:avLst/>
          </a:prstGeom>
          <a:solidFill>
            <a:srgbClr val="FFFFFF"/>
          </a:solidFill>
        </p:spPr>
      </p:pic>
    </p:spTree>
    <p:extLst>
      <p:ext uri="{BB962C8B-B14F-4D97-AF65-F5344CB8AC3E}">
        <p14:creationId xmlns:p14="http://schemas.microsoft.com/office/powerpoint/2010/main" val="308003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6EFBC9-1CF6-4147-BAA9-089766BAF222}"/>
              </a:ext>
            </a:extLst>
          </p:cNvPr>
          <p:cNvSpPr txBox="1"/>
          <p:nvPr/>
        </p:nvSpPr>
        <p:spPr>
          <a:xfrm>
            <a:off x="900753" y="1461420"/>
            <a:ext cx="1079537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effectLst>
                  <a:outerShdw blurRad="38100" dist="38100" dir="2700000" algn="tl">
                    <a:srgbClr val="000000">
                      <a:alpha val="43137"/>
                    </a:srgbClr>
                  </a:outerShdw>
                </a:effectLst>
                <a:latin typeface="Arial-Rounded"/>
                <a:ea typeface="Arial-Rounded"/>
              </a:rPr>
              <a:t>D</a:t>
            </a:r>
            <a:r>
              <a:rPr kumimoji="0" lang="en-US" sz="48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ặn</a:t>
            </a:r>
            <a:r>
              <a:rPr kumimoji="0" lang="en-US" sz="4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 </a:t>
            </a:r>
            <a:r>
              <a:rPr kumimoji="0" lang="en-US" sz="48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dò</a:t>
            </a:r>
            <a:endParaRPr kumimoji="0" lang="en-US" sz="4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Arial-Rounde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effectLst>
                  <a:outerShdw blurRad="38100" dist="38100" dir="2700000" algn="tl">
                    <a:srgbClr val="000000">
                      <a:alpha val="43137"/>
                    </a:srgbClr>
                  </a:outerShdw>
                </a:effectLst>
                <a:latin typeface="Arial-Rounded"/>
                <a:ea typeface="Arial-Rounded"/>
              </a:rPr>
              <a:t>Kể</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lại</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câu</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chuyện</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cho</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người</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thân</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nghe</a:t>
            </a:r>
            <a:endParaRPr lang="en-US" sz="4000" dirty="0">
              <a:effectLst>
                <a:outerShdw blurRad="38100" dist="38100" dir="2700000" algn="tl">
                  <a:srgbClr val="000000">
                    <a:alpha val="43137"/>
                  </a:srgbClr>
                </a:outerShdw>
              </a:effectLst>
              <a:latin typeface="Arial-Rounded"/>
              <a:ea typeface="Arial-Rounde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Bài</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sau</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Tìm</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đọc</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bài</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thơ</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câu</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chuyện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viết</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về</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cảnh</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đẹp</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trên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các</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miền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đất</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nước</a:t>
            </a:r>
            <a:endPar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ABCE2F-6268-4270-805D-061B45BAF1D4}"/>
              </a:ext>
            </a:extLst>
          </p:cNvPr>
          <p:cNvSpPr txBox="1"/>
          <p:nvPr/>
        </p:nvSpPr>
        <p:spPr>
          <a:xfrm>
            <a:off x="736979" y="600501"/>
            <a:ext cx="10877266" cy="3145092"/>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YÊU CẦU CẦN ĐẠT</a:t>
            </a:r>
          </a:p>
          <a:p>
            <a:pPr algn="ctr"/>
            <a:endParaRPr lang="en-US" sz="3600" b="1" dirty="0">
              <a:latin typeface="Times New Roman" panose="02020603050405020304" pitchFamily="18" charset="0"/>
              <a:cs typeface="Times New Roman" panose="02020603050405020304" pitchFamily="18" charset="0"/>
            </a:endParaRPr>
          </a:p>
          <a:p>
            <a:pPr marL="571500" indent="-571500" algn="just">
              <a:lnSpc>
                <a:spcPct val="107000"/>
              </a:lnSpc>
              <a:spcAft>
                <a:spcPts val="800"/>
              </a:spcAft>
              <a:buFontTx/>
              <a:buChar char="-"/>
            </a:pPr>
            <a:r>
              <a:rPr lang="pl-PL"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đọc một câu chuyện </a:t>
            </a:r>
            <a:r>
              <a:rPr lang="vi-VN"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kể về Bác Hồ</a:t>
            </a:r>
            <a:endPar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07000"/>
              </a:lnSpc>
              <a:spcAft>
                <a:spcPts val="800"/>
              </a:spcAft>
              <a:buFontTx/>
              <a:buChar char="-"/>
            </a:pPr>
            <a:r>
              <a:rPr lang="pl-PL"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pl-PL"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hia sẻ với bạn bè về câu chuyện mình sưu tầm được</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6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B8F1F9A-1B16-2E8A-2573-20F1D22E1EE7}"/>
              </a:ext>
            </a:extLst>
          </p:cNvPr>
          <p:cNvPicPr>
            <a:picLocks noChangeAspect="1"/>
          </p:cNvPicPr>
          <p:nvPr/>
        </p:nvPicPr>
        <p:blipFill>
          <a:blip r:embed="rId2"/>
          <a:stretch>
            <a:fillRect/>
          </a:stretch>
        </p:blipFill>
        <p:spPr>
          <a:xfrm>
            <a:off x="10047769" y="0"/>
            <a:ext cx="1859441" cy="487722"/>
          </a:xfrm>
          <a:prstGeom prst="rect">
            <a:avLst/>
          </a:prstGeom>
          <a:noFill/>
          <a:ln>
            <a:solidFill>
              <a:schemeClr val="bg1"/>
            </a:solidFill>
          </a:ln>
        </p:spPr>
      </p:pic>
    </p:spTree>
    <p:extLst>
      <p:ext uri="{BB962C8B-B14F-4D97-AF65-F5344CB8AC3E}">
        <p14:creationId xmlns:p14="http://schemas.microsoft.com/office/powerpoint/2010/main" val="153634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4" name="Picture 11" descr="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01" y="4001294"/>
            <a:ext cx="3754619"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ncode_imageresizer_container_32" descr="thnhi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505" y="898929"/>
            <a:ext cx="3482219" cy="2771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4" descr="thnhi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99" y="1194684"/>
            <a:ext cx="3839459"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ncode_imageresizer_container_29" descr="thnhi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950" y="1611983"/>
            <a:ext cx="3013631" cy="4496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4" descr="Ho Chi Minh146.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1296" y="4001294"/>
            <a:ext cx="3677043" cy="2656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3B4DFE0F-0237-4D98-8857-DA721D09F886}"/>
              </a:ext>
            </a:extLst>
          </p:cNvPr>
          <p:cNvSpPr txBox="1"/>
          <p:nvPr/>
        </p:nvSpPr>
        <p:spPr>
          <a:xfrm>
            <a:off x="625699" y="382137"/>
            <a:ext cx="9528235"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12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18" presetClass="entr" presetSubtype="1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2000"/>
                                        <p:tgtEl>
                                          <p:spTgt spid="8"/>
                                        </p:tgtEl>
                                      </p:cBhvr>
                                    </p:animEffect>
                                  </p:childTnLst>
                                </p:cTn>
                              </p:par>
                            </p:childTnLst>
                          </p:cTn>
                        </p:par>
                        <p:par>
                          <p:cTn id="18" fill="hold">
                            <p:stCondLst>
                              <p:cond delay="6000"/>
                            </p:stCondLst>
                            <p:childTnLst>
                              <p:par>
                                <p:cTn id="19" presetID="18" presetClass="entr" presetSubtype="1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2000"/>
                                        <p:tgtEl>
                                          <p:spTgt spid="6"/>
                                        </p:tgtEl>
                                      </p:cBhvr>
                                    </p:animEffect>
                                  </p:childTnLst>
                                </p:cTn>
                              </p:par>
                            </p:childTnLst>
                          </p:cTn>
                        </p:par>
                        <p:par>
                          <p:cTn id="22" fill="hold">
                            <p:stCondLst>
                              <p:cond delay="8000"/>
                            </p:stCondLst>
                            <p:childTnLst>
                              <p:par>
                                <p:cTn id="23" presetID="18" presetClass="entr" presetSubtype="1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141654" y="0"/>
            <a:ext cx="3908692" cy="647700"/>
          </a:xfrm>
          <a:prstGeom prst="rect">
            <a:avLst/>
          </a:prstGeom>
          <a:solidFill>
            <a:srgbClr val="7D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4" name="等腰三角形 93"/>
          <p:cNvSpPr/>
          <p:nvPr/>
        </p:nvSpPr>
        <p:spPr>
          <a:xfrm flipV="1">
            <a:off x="8035741"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5" name="等腰三角形 94"/>
          <p:cNvSpPr/>
          <p:nvPr/>
        </p:nvSpPr>
        <p:spPr>
          <a:xfrm flipH="1" flipV="1">
            <a:off x="3795395"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8" name="TextBox 7">
            <a:extLst>
              <a:ext uri="{FF2B5EF4-FFF2-40B4-BE49-F238E27FC236}">
                <a16:creationId xmlns:a16="http://schemas.microsoft.com/office/drawing/2014/main" id="{C2AC1ADA-6A84-4790-A6F9-CB84B0513481}"/>
              </a:ext>
            </a:extLst>
          </p:cNvPr>
          <p:cNvSpPr txBox="1"/>
          <p:nvPr/>
        </p:nvSpPr>
        <p:spPr>
          <a:xfrm>
            <a:off x="781466" y="677793"/>
            <a:ext cx="10406487" cy="90159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133"/>
              </a:spcBef>
              <a:spcAft>
                <a:spcPts val="133"/>
              </a:spcAft>
              <a:buClrTx/>
              <a:buSzTx/>
              <a:buFontTx/>
              <a:buNone/>
              <a:tabLst/>
              <a:defRPr/>
            </a:pPr>
            <a:r>
              <a:rPr kumimoji="0" lang="vi-VN" sz="4000" b="1" i="0" u="none" strike="noStrike" kern="1200" cap="none" spc="0" normalizeH="0" baseline="0" noProof="0" dirty="0">
                <a:ln>
                  <a:noFill/>
                </a:ln>
                <a:solidFill>
                  <a:srgbClr val="17479D"/>
                </a:solidFill>
                <a:effectLst/>
                <a:uLnTx/>
                <a:uFillTx/>
                <a:latin typeface="Arial-Rounded"/>
                <a:ea typeface="Arial-Rounded"/>
                <a:cs typeface="+mn-cs"/>
              </a:rPr>
              <a:t>1. </a:t>
            </a:r>
            <a:r>
              <a:rPr kumimoji="0" lang="vi-VN" sz="4000" b="1" i="0" u="none" strike="noStrike" kern="1200" cap="none" spc="0" normalizeH="0" baseline="0" noProof="0" dirty="0">
                <a:ln>
                  <a:noFill/>
                </a:ln>
                <a:solidFill>
                  <a:srgbClr val="181818"/>
                </a:solidFill>
                <a:effectLst/>
                <a:uLnTx/>
                <a:uFillTx/>
                <a:latin typeface="Arial-Rounded"/>
                <a:ea typeface="Arial-Rounded"/>
                <a:cs typeface="+mn-cs"/>
              </a:rPr>
              <a:t>Tìm đọc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một</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câu</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chuyện</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kể</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về</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Bác</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Hồ</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endParaRPr kumimoji="0" lang="vi-VN" sz="4000" b="1" i="0" u="none" strike="noStrike" kern="1200" cap="none" spc="0" normalizeH="0" baseline="0" noProof="0" dirty="0">
              <a:ln>
                <a:noFill/>
              </a:ln>
              <a:solidFill>
                <a:srgbClr val="181818"/>
              </a:solidFill>
              <a:effectLst/>
              <a:uLnTx/>
              <a:uFillTx/>
              <a:latin typeface="Arial-Rounded"/>
              <a:ea typeface="Arial-Rounded"/>
              <a:cs typeface="+mn-cs"/>
            </a:endParaRPr>
          </a:p>
        </p:txBody>
      </p:sp>
      <p:pic>
        <p:nvPicPr>
          <p:cNvPr id="10" name="Picture 9">
            <a:extLst>
              <a:ext uri="{FF2B5EF4-FFF2-40B4-BE49-F238E27FC236}">
                <a16:creationId xmlns:a16="http://schemas.microsoft.com/office/drawing/2014/main" id="{82078133-2DA8-44F5-89E7-18A2806293C5}"/>
              </a:ext>
            </a:extLst>
          </p:cNvPr>
          <p:cNvPicPr>
            <a:picLocks noChangeAspect="1"/>
          </p:cNvPicPr>
          <p:nvPr/>
        </p:nvPicPr>
        <p:blipFill>
          <a:blip r:embed="rId2"/>
          <a:stretch>
            <a:fillRect/>
          </a:stretch>
        </p:blipFill>
        <p:spPr>
          <a:xfrm>
            <a:off x="4002135" y="1956543"/>
            <a:ext cx="3561736" cy="3581524"/>
          </a:xfrm>
          <a:prstGeom prst="rect">
            <a:avLst/>
          </a:prstGeom>
        </p:spPr>
      </p:pic>
      <p:sp>
        <p:nvSpPr>
          <p:cNvPr id="11" name="TextBox 10">
            <a:extLst>
              <a:ext uri="{FF2B5EF4-FFF2-40B4-BE49-F238E27FC236}">
                <a16:creationId xmlns:a16="http://schemas.microsoft.com/office/drawing/2014/main" id="{E1E24D1B-1A21-4512-AE46-E1E6C32E71B2}"/>
              </a:ext>
            </a:extLst>
          </p:cNvPr>
          <p:cNvSpPr txBox="1"/>
          <p:nvPr/>
        </p:nvSpPr>
        <p:spPr>
          <a:xfrm>
            <a:off x="3364430" y="-30093"/>
            <a:ext cx="54631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Rounded"/>
                <a:ea typeface="Arial-Rounded"/>
                <a:cs typeface="+mn-cs"/>
              </a:rPr>
              <a:t>ĐỌC MỞ RỘNG</a:t>
            </a:r>
          </a:p>
        </p:txBody>
      </p:sp>
    </p:spTree>
    <p:extLst>
      <p:ext uri="{BB962C8B-B14F-4D97-AF65-F5344CB8AC3E}">
        <p14:creationId xmlns:p14="http://schemas.microsoft.com/office/powerpoint/2010/main" val="395244202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05885-5752-4B35-A8A2-BC9254F7C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833" y="421968"/>
            <a:ext cx="10290412" cy="6014063"/>
          </a:xfrm>
          <a:prstGeom prst="rect">
            <a:avLst/>
          </a:prstGeom>
        </p:spPr>
      </p:pic>
      <p:sp>
        <p:nvSpPr>
          <p:cNvPr id="4" name="Rectangle 3">
            <a:extLst>
              <a:ext uri="{FF2B5EF4-FFF2-40B4-BE49-F238E27FC236}">
                <a16:creationId xmlns:a16="http://schemas.microsoft.com/office/drawing/2014/main" id="{E113DB72-E252-8CBD-CEF5-B0DEBB3E4E5C}"/>
              </a:ext>
            </a:extLst>
          </p:cNvPr>
          <p:cNvSpPr/>
          <p:nvPr/>
        </p:nvSpPr>
        <p:spPr>
          <a:xfrm>
            <a:off x="9129713" y="0"/>
            <a:ext cx="3062287" cy="214313"/>
          </a:xfrm>
          <a:prstGeom prst="rect">
            <a:avLst/>
          </a:prstGeom>
          <a:solidFill>
            <a:srgbClr val="7DD7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61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E5B6C6-7103-4BB4-8000-80CD9C5F35F9}"/>
              </a:ext>
            </a:extLst>
          </p:cNvPr>
          <p:cNvSpPr txBox="1"/>
          <p:nvPr/>
        </p:nvSpPr>
        <p:spPr>
          <a:xfrm>
            <a:off x="664191" y="558126"/>
            <a:ext cx="10863618" cy="5262979"/>
          </a:xfrm>
          <a:prstGeom prst="rect">
            <a:avLst/>
          </a:prstGeom>
          <a:noFill/>
        </p:spPr>
        <p:txBody>
          <a:bodyPr wrap="square">
            <a:spAutoFit/>
          </a:bodyPr>
          <a:lstStyle/>
          <a:p>
            <a:pPr algn="ctr"/>
            <a:r>
              <a:rPr lang="vi-VN" sz="2400" b="1" i="0" dirty="0">
                <a:solidFill>
                  <a:srgbClr val="003399"/>
                </a:solidFill>
                <a:effectLst/>
                <a:latin typeface="Times New Roman" panose="02020603050405020304" pitchFamily="18" charset="0"/>
                <a:cs typeface="Times New Roman" panose="02020603050405020304" pitchFamily="18" charset="0"/>
              </a:rPr>
              <a:t>Truyện Bác Hồ với thiếu nhi: Bài học về chữ tín</a:t>
            </a:r>
          </a:p>
          <a:p>
            <a:pPr algn="l"/>
            <a:r>
              <a:rPr lang="en-US" sz="2400" b="0" i="0" dirty="0">
                <a:effectLst/>
                <a:latin typeface="Times New Roman" panose="02020603050405020304" pitchFamily="18" charset="0"/>
                <a:cs typeface="Times New Roman" panose="02020603050405020304" pitchFamily="18" charset="0"/>
              </a:rPr>
              <a:t>	</a:t>
            </a:r>
            <a:r>
              <a:rPr lang="vi-VN" sz="2400" b="0" i="0" dirty="0">
                <a:effectLst/>
                <a:latin typeface="Times New Roman" panose="02020603050405020304" pitchFamily="18" charset="0"/>
                <a:cs typeface="Times New Roman" panose="02020603050405020304" pitchFamily="18" charset="0"/>
              </a:rPr>
              <a:t>Hồi ở Pác Bó, Bác Hồ sống rất chan hòa với mọi người. Một hôm được tin Bác đi công tác xa, một trong những em bé thường ngày quấn quýt bên Bác chạy đến cầm tay Bác thưa:</a:t>
            </a:r>
          </a:p>
          <a:p>
            <a:pPr algn="l"/>
            <a:r>
              <a:rPr lang="vi-VN" sz="2400" b="0" i="0" dirty="0">
                <a:effectLst/>
                <a:latin typeface="Times New Roman" panose="02020603050405020304" pitchFamily="18" charset="0"/>
                <a:cs typeface="Times New Roman" panose="02020603050405020304" pitchFamily="18" charset="0"/>
              </a:rPr>
              <a:t>- Bác ơi, Bác đi công tác về nhớ mua cho cháu một chiếc vòng bạc nhé!</a:t>
            </a:r>
          </a:p>
          <a:p>
            <a:pPr algn="l"/>
            <a:r>
              <a:rPr lang="vi-VN" sz="2400" b="0" i="0" dirty="0">
                <a:effectLst/>
                <a:latin typeface="Times New Roman" panose="02020603050405020304" pitchFamily="18" charset="0"/>
                <a:cs typeface="Times New Roman" panose="02020603050405020304" pitchFamily="18" charset="0"/>
              </a:rPr>
              <a:t>Bác cúi xuống nhìn em bé âu yếm, xoa đầu em khẽ nói:</a:t>
            </a:r>
          </a:p>
          <a:p>
            <a:pPr algn="l"/>
            <a:r>
              <a:rPr lang="vi-VN" sz="2400" b="0" i="0" dirty="0">
                <a:effectLst/>
                <a:latin typeface="Times New Roman" panose="02020603050405020304" pitchFamily="18" charset="0"/>
                <a:cs typeface="Times New Roman" panose="02020603050405020304" pitchFamily="18" charset="0"/>
              </a:rPr>
              <a:t>- Cháu ở nhà nhớ ngoan ngoãn, khi nào Bác về Bác sẽ mua tặng cháu.</a:t>
            </a:r>
          </a:p>
          <a:p>
            <a:pPr algn="l"/>
            <a:r>
              <a:rPr lang="vi-VN" sz="2400" b="0" i="0" dirty="0">
                <a:effectLst/>
                <a:latin typeface="Times New Roman" panose="02020603050405020304" pitchFamily="18" charset="0"/>
                <a:cs typeface="Times New Roman" panose="02020603050405020304" pitchFamily="18" charset="0"/>
              </a:rPr>
              <a:t>Nói xong Bác vẫy chào mọi người ra đi. Hơn hai năm sau Bác quay trở về, mọi người mừng rỡ ra đón Bác. Ai cũng vui mừng xúm xít hỏi thăm sức khỏe Bác, không một ai còn nhớ đến chuyện năm xưa. Bỗng Bác mở túi lấy ra một chiếc vòng bạc mới tinh trao tận tay em bé – bây giờ đã là một cô bé. Cô bé và mọi người cảm động đến rơi nước mắt. Bác nói:</a:t>
            </a:r>
          </a:p>
          <a:p>
            <a:pPr algn="l"/>
            <a:r>
              <a:rPr lang="vi-VN" sz="2400" b="0" i="0" dirty="0">
                <a:effectLst/>
                <a:latin typeface="Times New Roman" panose="02020603050405020304" pitchFamily="18" charset="0"/>
                <a:cs typeface="Times New Roman" panose="02020603050405020304" pitchFamily="18" charset="0"/>
              </a:rPr>
              <a:t>- Cháu nó nhờ mua tức là nó thích lắm, mình là người lớn đã hứa thì phải làm được, đó là "chữ tín". Chúng ta cần phải giữ trọn niềm tin với mọi người.</a:t>
            </a:r>
          </a:p>
        </p:txBody>
      </p:sp>
      <p:pic>
        <p:nvPicPr>
          <p:cNvPr id="2" name="Picture 1">
            <a:extLst>
              <a:ext uri="{FF2B5EF4-FFF2-40B4-BE49-F238E27FC236}">
                <a16:creationId xmlns:a16="http://schemas.microsoft.com/office/drawing/2014/main" id="{EAA24F5E-636E-4EB2-D79C-015C1FF8F333}"/>
              </a:ext>
            </a:extLst>
          </p:cNvPr>
          <p:cNvPicPr>
            <a:picLocks noChangeAspect="1"/>
          </p:cNvPicPr>
          <p:nvPr/>
        </p:nvPicPr>
        <p:blipFill>
          <a:blip r:embed="rId2"/>
          <a:stretch>
            <a:fillRect/>
          </a:stretch>
        </p:blipFill>
        <p:spPr>
          <a:xfrm>
            <a:off x="8988800" y="0"/>
            <a:ext cx="3072650" cy="225572"/>
          </a:xfrm>
          <a:prstGeom prst="rect">
            <a:avLst/>
          </a:prstGeom>
        </p:spPr>
      </p:pic>
    </p:spTree>
    <p:extLst>
      <p:ext uri="{BB962C8B-B14F-4D97-AF65-F5344CB8AC3E}">
        <p14:creationId xmlns:p14="http://schemas.microsoft.com/office/powerpoint/2010/main" val="182715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9C951-39E8-4618-B73F-6E05195AE772}"/>
              </a:ext>
            </a:extLst>
          </p:cNvPr>
          <p:cNvSpPr txBox="1"/>
          <p:nvPr/>
        </p:nvSpPr>
        <p:spPr>
          <a:xfrm>
            <a:off x="354842" y="513645"/>
            <a:ext cx="11313993" cy="3970318"/>
          </a:xfrm>
          <a:prstGeom prst="rect">
            <a:avLst/>
          </a:prstGeom>
          <a:noFill/>
        </p:spPr>
        <p:txBody>
          <a:bodyPr wrap="square">
            <a:spAutoFit/>
          </a:bodyPr>
          <a:lstStyle/>
          <a:p>
            <a:pPr algn="ctr"/>
            <a:r>
              <a:rPr lang="vi-VN" sz="2800" b="1" i="0" dirty="0">
                <a:solidFill>
                  <a:srgbClr val="003399"/>
                </a:solidFill>
                <a:effectLst/>
                <a:latin typeface="Times New Roman" panose="02020603050405020304" pitchFamily="18" charset="0"/>
                <a:cs typeface="Times New Roman" panose="02020603050405020304" pitchFamily="18" charset="0"/>
              </a:rPr>
              <a:t>Câu chuyện quả táo của Bác Hồ</a:t>
            </a:r>
          </a:p>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Vào một chuyến sang Pháp đàm phán với chính phủ Pháp về những vấn đề liên quan đến vận mệnh của đất nước năm 1946, Bác đã được thị trưởng thành phố Paris mở tiệc tiếp đãi rất long trọng. Khi ra về, Bác lấy trên bàn một quả táo bỏ vào túi khiến mọi người rất ngạc nhiên về hành động đó</a:t>
            </a:r>
          </a:p>
          <a:p>
            <a:pPr algn="just"/>
            <a:r>
              <a:rPr lang="vi-VN" sz="2800" b="0" i="0" dirty="0">
                <a:effectLst/>
                <a:latin typeface="Times New Roman" panose="02020603050405020304" pitchFamily="18" charset="0"/>
                <a:cs typeface="Times New Roman" panose="02020603050405020304" pitchFamily="18" charset="0"/>
              </a:rPr>
              <a:t>Vừa ra đến cửa, Bác thấy có nhiều bà con Việt Kiều và người Pháp đến đón mừng Bác. Bác thấy một người mẹ bế cháu bé trên tay, Bác tiến lại gần bế cháu bé và cho bé quả táo mà bác đã lấy trong bữa tiệc. Mọi người đều cảm động trước tình cảm của Bác Hồ dành cho thiếu nhi</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ECED44B-7014-65AC-4796-1BD35FF9961C}"/>
              </a:ext>
            </a:extLst>
          </p:cNvPr>
          <p:cNvPicPr>
            <a:picLocks noChangeAspect="1"/>
          </p:cNvPicPr>
          <p:nvPr/>
        </p:nvPicPr>
        <p:blipFill>
          <a:blip r:embed="rId2"/>
          <a:stretch>
            <a:fillRect/>
          </a:stretch>
        </p:blipFill>
        <p:spPr>
          <a:xfrm>
            <a:off x="9017375" y="0"/>
            <a:ext cx="3072650" cy="225572"/>
          </a:xfrm>
          <a:prstGeom prst="rect">
            <a:avLst/>
          </a:prstGeom>
        </p:spPr>
      </p:pic>
    </p:spTree>
    <p:extLst>
      <p:ext uri="{BB962C8B-B14F-4D97-AF65-F5344CB8AC3E}">
        <p14:creationId xmlns:p14="http://schemas.microsoft.com/office/powerpoint/2010/main" val="208409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591203" y="2581871"/>
            <a:ext cx="544251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a:solidFill>
                  <a:srgbClr val="002060"/>
                </a:solidFill>
                <a:effectLst>
                  <a:innerShdw blurRad="63500" dist="50800" dir="2700000">
                    <a:prstClr val="black">
                      <a:alpha val="50000"/>
                    </a:prstClr>
                  </a:innerShdw>
                </a:effectLst>
                <a:latin typeface="Times New Roman" panose="02020603050405020304" pitchFamily="18" charset="0"/>
                <a:ea typeface="迷你简雪峰" panose="02010609000101010101" pitchFamily="49" charset="-122"/>
                <a:cs typeface="Times New Roman" panose="02020603050405020304" pitchFamily="18" charset="0"/>
              </a:rPr>
              <a:t>2.Kể lại câu chuyện đã đọc</a:t>
            </a:r>
            <a:endParaRPr kumimoji="0" lang="zh-CN" altLang="en-US" sz="3600" b="1" i="0" u="none" strike="noStrike" kern="1200" cap="none" spc="0" normalizeH="0" baseline="0" noProof="0" dirty="0">
              <a:ln>
                <a:noFill/>
              </a:ln>
              <a:solidFill>
                <a:srgbClr val="002060"/>
              </a:solidFill>
              <a:effectLst>
                <a:innerShdw blurRad="63500" dist="50800" dir="2700000">
                  <a:prstClr val="black">
                    <a:alpha val="50000"/>
                  </a:prstClr>
                </a:innerShdw>
              </a:effectLst>
              <a:uLnTx/>
              <a:uFillTx/>
              <a:latin typeface="Times New Roman" panose="02020603050405020304" pitchFamily="18" charset="0"/>
              <a:ea typeface="迷你简雪峰" panose="02010609000101010101" pitchFamily="49" charset="-122"/>
              <a:cs typeface="Times New Roman" panose="02020603050405020304" pitchFamily="18" charset="0"/>
            </a:endParaRPr>
          </a:p>
        </p:txBody>
      </p:sp>
      <p:pic>
        <p:nvPicPr>
          <p:cNvPr id="2" name="Picture 1">
            <a:extLst>
              <a:ext uri="{FF2B5EF4-FFF2-40B4-BE49-F238E27FC236}">
                <a16:creationId xmlns:a16="http://schemas.microsoft.com/office/drawing/2014/main" id="{CD56FF9E-324E-BF8B-1953-513FE1DF1F08}"/>
              </a:ext>
            </a:extLst>
          </p:cNvPr>
          <p:cNvPicPr>
            <a:picLocks noChangeAspect="1"/>
          </p:cNvPicPr>
          <p:nvPr/>
        </p:nvPicPr>
        <p:blipFill>
          <a:blip r:embed="rId11"/>
          <a:stretch>
            <a:fillRect/>
          </a:stretch>
        </p:blipFill>
        <p:spPr>
          <a:xfrm>
            <a:off x="9119350" y="2795"/>
            <a:ext cx="3072650" cy="225572"/>
          </a:xfrm>
          <a:prstGeom prst="rect">
            <a:avLst/>
          </a:prstGeom>
          <a:solidFill>
            <a:schemeClr val="bg1"/>
          </a:solidFill>
          <a:ln>
            <a:solidFill>
              <a:srgbClr val="FFFFFF"/>
            </a:solidFill>
          </a:ln>
        </p:spPr>
      </p:pic>
    </p:spTree>
    <p:extLst>
      <p:ext uri="{BB962C8B-B14F-4D97-AF65-F5344CB8AC3E}">
        <p14:creationId xmlns:p14="http://schemas.microsoft.com/office/powerpoint/2010/main" val="89424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44500" y="-417276"/>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1079926" y="1842329"/>
            <a:ext cx="10984695" cy="800215"/>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xúc</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en-US" sz="4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23338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536</Words>
  <Application>Microsoft Office PowerPoint</Application>
  <PresentationFormat>Widescreen</PresentationFormat>
  <Paragraphs>35</Paragraphs>
  <Slides>12</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12</vt:i4>
      </vt:variant>
    </vt:vector>
  </HeadingPairs>
  <TitlesOfParts>
    <vt:vector size="24" baseType="lpstr">
      <vt:lpstr>微软雅黑</vt:lpstr>
      <vt:lpstr>Arial</vt:lpstr>
      <vt:lpstr>Arial-Rounded</vt:lpstr>
      <vt:lpstr>Calibri</vt:lpstr>
      <vt:lpstr>Calibri Light</vt:lpstr>
      <vt:lpstr>Times New Roman</vt:lpstr>
      <vt:lpstr>1_Office 主题</vt:lpstr>
      <vt:lpstr>第一PPT，www.1ppt.com</vt:lpstr>
      <vt:lpstr>Office 主题</vt:lpstr>
      <vt:lpstr>2_Office 主题</vt:lpstr>
      <vt:lpstr>1_https://www.freeppt7.com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Nguyen Kim Chi</cp:lastModifiedBy>
  <cp:revision>4</cp:revision>
  <dcterms:modified xsi:type="dcterms:W3CDTF">2023-07-27T13:27:00Z</dcterms:modified>
</cp:coreProperties>
</file>