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25" r:id="rId2"/>
    <p:sldMasterId id="2147483738" r:id="rId3"/>
    <p:sldMasterId id="2147483751" r:id="rId4"/>
    <p:sldMasterId id="2147483773" r:id="rId5"/>
    <p:sldMasterId id="2147483798" r:id="rId6"/>
  </p:sldMasterIdLst>
  <p:notesMasterIdLst>
    <p:notesMasterId r:id="rId19"/>
  </p:notesMasterIdLst>
  <p:sldIdLst>
    <p:sldId id="2007577121" r:id="rId7"/>
    <p:sldId id="2007577133" r:id="rId8"/>
    <p:sldId id="2007577132" r:id="rId9"/>
    <p:sldId id="3397" r:id="rId10"/>
    <p:sldId id="2007577135" r:id="rId11"/>
    <p:sldId id="2007577137" r:id="rId12"/>
    <p:sldId id="2007577122" r:id="rId13"/>
    <p:sldId id="2007577139" r:id="rId14"/>
    <p:sldId id="496" r:id="rId15"/>
    <p:sldId id="3404" r:id="rId16"/>
    <p:sldId id="2007577134" r:id="rId17"/>
    <p:sldId id="34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AB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ACF10-A2D0-4F5F-81E0-3D6336407A56}" type="datetimeFigureOut">
              <a:rPr lang="en-US" smtClean="0"/>
              <a:t>27/7/2023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D9C58-E807-494C-B480-588A31CB8159}" type="slidenum">
              <a:rPr lang="en-US" smtClean="0"/>
              <a:t>‹#›</a:t>
            </a:fld>
            <a:endParaRPr lang="en-US"/>
          </a:p>
        </p:txBody>
      </p:sp>
    </p:spTree>
    <p:extLst>
      <p:ext uri="{BB962C8B-B14F-4D97-AF65-F5344CB8AC3E}">
        <p14:creationId xmlns:p14="http://schemas.microsoft.com/office/powerpoint/2010/main" val="271497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66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77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D9C58-E807-494C-B480-588A31CB8159}" type="slidenum">
              <a:rPr lang="en-US" smtClean="0"/>
              <a:t>7</a:t>
            </a:fld>
            <a:endParaRPr lang="en-US"/>
          </a:p>
        </p:txBody>
      </p:sp>
    </p:spTree>
    <p:extLst>
      <p:ext uri="{BB962C8B-B14F-4D97-AF65-F5344CB8AC3E}">
        <p14:creationId xmlns:p14="http://schemas.microsoft.com/office/powerpoint/2010/main" val="179081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576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62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04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8640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5460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2605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9291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355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772247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515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76798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2023/7/27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4168315061"/>
      </p:ext>
    </p:extLst>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74562"/>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0161224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85484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65039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05810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07469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7830219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888370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198959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499634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834581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583987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38408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2023/7/27</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347562033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2253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1973657362"/>
      </p:ext>
    </p:extLst>
  </p:cSld>
  <p:clrMapOvr>
    <a:masterClrMapping/>
  </p:clrMapOvr>
  <p:transition spd="slow" advClick="0"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76238078"/>
      </p:ext>
    </p:extLst>
  </p:cSld>
  <p:clrMapOvr>
    <a:masterClrMapping/>
  </p:clrMapOvr>
  <p:transition spd="slow" advClick="0"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2870303546"/>
      </p:ext>
    </p:extLst>
  </p:cSld>
  <p:clrMapOvr>
    <a:masterClrMapping/>
  </p:clrMapOvr>
  <p:transition spd="slow" advClick="0" advTm="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2023/7/27</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151183851"/>
      </p:ext>
    </p:extLst>
  </p:cSld>
  <p:clrMapOvr>
    <a:masterClrMapping/>
  </p:clrMapOvr>
  <p:transition spd="slow" advClick="0" advTm="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2023/7/27</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059909349"/>
      </p:ext>
    </p:extLst>
  </p:cSld>
  <p:clrMapOvr>
    <a:masterClrMapping/>
  </p:clrMapOvr>
  <p:transition spd="slow" advClick="0" advTm="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2023/7/27</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3128768921"/>
      </p:ext>
    </p:extLst>
  </p:cSld>
  <p:clrMapOvr>
    <a:masterClrMapping/>
  </p:clrMapOvr>
  <p:transition spd="slow" advClick="0" advTm="0">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2023/7/27</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211471106"/>
      </p:ext>
    </p:extLst>
  </p:cSld>
  <p:clrMapOvr>
    <a:masterClrMapping/>
  </p:clrMapOvr>
  <p:transition spd="slow" advClick="0" advTm="0">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2023/7/27</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1881691356"/>
      </p:ext>
    </p:extLst>
  </p:cSld>
  <p:clrMapOvr>
    <a:masterClrMapping/>
  </p:clrMapOvr>
  <p:transition spd="slow" advClick="0" advTm="0">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2023/7/27</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786723881"/>
      </p:ext>
    </p:extLst>
  </p:cSld>
  <p:clrMapOvr>
    <a:masterClrMapping/>
  </p:clrMapOvr>
  <p:transition spd="slow" advClick="0" advTm="0">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4026037971"/>
      </p:ext>
    </p:extLst>
  </p:cSld>
  <p:clrMapOvr>
    <a:masterClrMapping/>
  </p:clrMapOvr>
  <p:transition spd="slow" advClick="0"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2517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133830718"/>
      </p:ext>
    </p:extLst>
  </p:cSld>
  <p:clrMapOvr>
    <a:masterClrMapping/>
  </p:clrMapOvr>
  <p:transition spd="slow" advClick="0" advTm="0">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00172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92421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27105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9851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387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11876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220021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5494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34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10828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935850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55984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96557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409100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286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64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2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274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307482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2243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96065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27/7/2023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4249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0792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1155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3986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2651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388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0463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17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3996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圆角矩形 4">
            <a:extLst>
              <a:ext uri="{FF2B5EF4-FFF2-40B4-BE49-F238E27FC236}">
                <a16:creationId xmlns:a16="http://schemas.microsoft.com/office/drawing/2014/main" id="{23BF74AF-57DE-4163-B9C8-72A0A7827DFB}"/>
              </a:ext>
            </a:extLst>
          </p:cNvPr>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圆角矩形 5">
            <a:extLst>
              <a:ext uri="{FF2B5EF4-FFF2-40B4-BE49-F238E27FC236}">
                <a16:creationId xmlns:a16="http://schemas.microsoft.com/office/drawing/2014/main" id="{ED146698-CA1B-4077-A803-B6B09F7FEF2D}"/>
              </a:ext>
            </a:extLst>
          </p:cNvPr>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643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02125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43C7FCF6-76BD-4495-B08F-4C059D2BA31F}"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2851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123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2007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27/7/2023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1030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22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534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00161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02960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633394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10889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45597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56336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6902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842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45116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17965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405203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48F6F-2428-462A-9C17-B471D69666C9}" type="datetimeFigureOut">
              <a:rPr lang="zh-CN" altLang="en-US" smtClean="0"/>
              <a:t>2023/7/27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4323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2023/7/27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2075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2023/7/27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969181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11311145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2023/7/27</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1925854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27/7/2023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18855605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51456EF-EDA7-466D-90A9-97D47B7037CB}" type="datetimeFigureOut">
              <a:rPr lang="zh-CN" altLang="en-US" smtClean="0"/>
              <a:t>2023/7/27</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A7D73ED-7EBB-4E11-B60B-79773C5177D3}"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60282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1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2023/7/27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
        <p:nvSpPr>
          <p:cNvPr id="7" name="TextBox 6">
            <a:extLst>
              <a:ext uri="{FF2B5EF4-FFF2-40B4-BE49-F238E27FC236}">
                <a16:creationId xmlns:a16="http://schemas.microsoft.com/office/drawing/2014/main" id="{E797DB6A-C697-4D8E-8881-3817D69B8158}"/>
              </a:ext>
            </a:extLst>
          </p:cNvPr>
          <p:cNvSpPr txBox="1"/>
          <p:nvPr userDrawn="1"/>
        </p:nvSpPr>
        <p:spPr>
          <a:xfrm>
            <a:off x="10362807" y="57394"/>
            <a:ext cx="1981985"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Design by: </a:t>
            </a:r>
            <a:r>
              <a:rPr lang="en-US" sz="1200" i="1" dirty="0" err="1">
                <a:latin typeface="Times New Roman" panose="02020603050405020304" pitchFamily="18" charset="0"/>
                <a:cs typeface="Times New Roman" panose="02020603050405020304" pitchFamily="18" charset="0"/>
              </a:rPr>
              <a:t>Hương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Thảo</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409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7.xml"/><Relationship Id="rId6" Type="http://schemas.openxmlformats.org/officeDocument/2006/relationships/image" Target="../media/image43.png"/><Relationship Id="rId5" Type="http://schemas.openxmlformats.org/officeDocument/2006/relationships/image" Target="../media/image33.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7.xml"/><Relationship Id="rId5" Type="http://schemas.openxmlformats.org/officeDocument/2006/relationships/image" Target="../media/image4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7.xml"/><Relationship Id="rId5" Type="http://schemas.openxmlformats.org/officeDocument/2006/relationships/image" Target="../media/image43.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1589712" y="16823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2" name="TextBox 1">
            <a:extLst>
              <a:ext uri="{FF2B5EF4-FFF2-40B4-BE49-F238E27FC236}">
                <a16:creationId xmlns:a16="http://schemas.microsoft.com/office/drawing/2014/main" id="{C5A81707-0109-486E-84AE-F56324ED06F0}"/>
              </a:ext>
            </a:extLst>
          </p:cNvPr>
          <p:cNvSpPr txBox="1"/>
          <p:nvPr/>
        </p:nvSpPr>
        <p:spPr>
          <a:xfrm>
            <a:off x="7000616" y="1150382"/>
            <a:ext cx="436781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3867344-C52D-859E-DF8B-C8156F66982F}"/>
              </a:ext>
            </a:extLst>
          </p:cNvPr>
          <p:cNvPicPr>
            <a:picLocks noChangeAspect="1"/>
          </p:cNvPicPr>
          <p:nvPr/>
        </p:nvPicPr>
        <p:blipFill>
          <a:blip r:embed="rId6"/>
          <a:stretch>
            <a:fillRect/>
          </a:stretch>
        </p:blipFill>
        <p:spPr>
          <a:xfrm>
            <a:off x="8849274" y="90962"/>
            <a:ext cx="3072650" cy="225572"/>
          </a:xfrm>
          <a:prstGeom prst="rect">
            <a:avLst/>
          </a:prstGeom>
          <a:solidFill>
            <a:srgbClr val="FFFFFF"/>
          </a:solidFill>
        </p:spPr>
      </p:pic>
    </p:spTree>
    <p:extLst>
      <p:ext uri="{BB962C8B-B14F-4D97-AF65-F5344CB8AC3E}">
        <p14:creationId xmlns:p14="http://schemas.microsoft.com/office/powerpoint/2010/main" val="3557680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594895" y="127591"/>
            <a:ext cx="510040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7" name="组合 6"/>
          <p:cNvGrpSpPr/>
          <p:nvPr/>
        </p:nvGrpSpPr>
        <p:grpSpPr>
          <a:xfrm>
            <a:off x="970918" y="1384300"/>
            <a:ext cx="10645753" cy="2343150"/>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2112" y="3404"/>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文本框 5"/>
            <p:cNvSpPr txBox="1"/>
            <p:nvPr/>
          </p:nvSpPr>
          <p:spPr>
            <a:xfrm>
              <a:off x="13469" y="2821"/>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927" y="3727450"/>
            <a:ext cx="5260340" cy="2703830"/>
          </a:xfrm>
          <a:prstGeom prst="rect">
            <a:avLst/>
          </a:prstGeom>
        </p:spPr>
      </p:pic>
      <p:pic>
        <p:nvPicPr>
          <p:cNvPr id="10" name="Picture 9">
            <a:extLst>
              <a:ext uri="{FF2B5EF4-FFF2-40B4-BE49-F238E27FC236}">
                <a16:creationId xmlns:a16="http://schemas.microsoft.com/office/drawing/2014/main" id="{81720AE4-215D-EC6F-BEBC-D5ADB050E87C}"/>
              </a:ext>
            </a:extLst>
          </p:cNvPr>
          <p:cNvPicPr>
            <a:picLocks noChangeAspect="1"/>
          </p:cNvPicPr>
          <p:nvPr/>
        </p:nvPicPr>
        <p:blipFill>
          <a:blip r:embed="rId6"/>
          <a:stretch>
            <a:fillRect/>
          </a:stretch>
        </p:blipFill>
        <p:spPr>
          <a:xfrm>
            <a:off x="9013023" y="56366"/>
            <a:ext cx="3072650" cy="312343"/>
          </a:xfrm>
          <a:prstGeom prst="rect">
            <a:avLst/>
          </a:prstGeom>
          <a:solidFill>
            <a:srgbClr val="FFFFFF"/>
          </a:solidFill>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sp>
        <p:nvSpPr>
          <p:cNvPr id="2" name="TextBox 1">
            <a:extLst>
              <a:ext uri="{FF2B5EF4-FFF2-40B4-BE49-F238E27FC236}">
                <a16:creationId xmlns:a16="http://schemas.microsoft.com/office/drawing/2014/main" id="{C5A81707-0109-486E-84AE-F56324ED06F0}"/>
              </a:ext>
            </a:extLst>
          </p:cNvPr>
          <p:cNvSpPr txBox="1"/>
          <p:nvPr/>
        </p:nvSpPr>
        <p:spPr>
          <a:xfrm>
            <a:off x="1489587" y="1153524"/>
            <a:ext cx="907025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 CẦU CẦN ĐẠT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Tự tìm đọc một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thơ, </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chuyện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viết về cảnh đẹp trên khắp miền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hia sẻ với bạn bè về câu chuyện mình sưu tầm được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ó thái độ yêu quý và tự hào về quê 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đất nước Việt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0C6E912-18CA-74A3-E387-37FF22B29A5D}"/>
              </a:ext>
            </a:extLst>
          </p:cNvPr>
          <p:cNvPicPr>
            <a:picLocks noChangeAspect="1"/>
          </p:cNvPicPr>
          <p:nvPr/>
        </p:nvPicPr>
        <p:blipFill>
          <a:blip r:embed="rId5"/>
          <a:stretch>
            <a:fillRect/>
          </a:stretch>
        </p:blipFill>
        <p:spPr>
          <a:xfrm>
            <a:off x="8849274" y="120656"/>
            <a:ext cx="3072650" cy="225572"/>
          </a:xfrm>
          <a:prstGeom prst="rect">
            <a:avLst/>
          </a:prstGeom>
          <a:solidFill>
            <a:schemeClr val="bg1"/>
          </a:solidFill>
        </p:spPr>
      </p:pic>
    </p:spTree>
    <p:extLst>
      <p:ext uri="{BB962C8B-B14F-4D97-AF65-F5344CB8AC3E}">
        <p14:creationId xmlns:p14="http://schemas.microsoft.com/office/powerpoint/2010/main" val="3492497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EFBC9-1CF6-4147-BAA9-089766BAF222}"/>
              </a:ext>
            </a:extLst>
          </p:cNvPr>
          <p:cNvSpPr txBox="1"/>
          <p:nvPr/>
        </p:nvSpPr>
        <p:spPr>
          <a:xfrm>
            <a:off x="1342104" y="1136064"/>
            <a:ext cx="9082948"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D</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ặn</a:t>
            </a:r>
            <a:r>
              <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dò</a:t>
            </a:r>
            <a:endPar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Đọc</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lại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những</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văn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thơ</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về</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cảnh</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đẹp</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đất</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nước</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cho</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người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thân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nghe</a:t>
            </a:r>
            <a:endPar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Chuẩn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bị</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sau</a:t>
            </a:r>
            <a:endPar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sp>
        <p:nvSpPr>
          <p:cNvPr id="2" name="TextBox 1">
            <a:extLst>
              <a:ext uri="{FF2B5EF4-FFF2-40B4-BE49-F238E27FC236}">
                <a16:creationId xmlns:a16="http://schemas.microsoft.com/office/drawing/2014/main" id="{C5A81707-0109-486E-84AE-F56324ED06F0}"/>
              </a:ext>
            </a:extLst>
          </p:cNvPr>
          <p:cNvSpPr txBox="1"/>
          <p:nvPr/>
        </p:nvSpPr>
        <p:spPr>
          <a:xfrm>
            <a:off x="1489587" y="1153524"/>
            <a:ext cx="907025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CẦU CẦN ĐẠT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200" dirty="0">
                <a:latin typeface="Times New Roman" panose="02020603050405020304" pitchFamily="18" charset="0"/>
                <a:ea typeface="Times New Roman" panose="02020603050405020304" pitchFamily="18" charset="0"/>
              </a:rPr>
              <a:t>- </a:t>
            </a:r>
            <a:r>
              <a:rPr lang="pl-PL" sz="3200" dirty="0">
                <a:latin typeface="Times New Roman" panose="02020603050405020304" pitchFamily="18" charset="0"/>
                <a:ea typeface="Times New Roman" panose="02020603050405020304" pitchFamily="18" charset="0"/>
              </a:rPr>
              <a:t>Tự tìm đọc một </a:t>
            </a:r>
            <a:r>
              <a:rPr lang="vi-VN" sz="3200" dirty="0">
                <a:latin typeface="Times New Roman" panose="02020603050405020304" pitchFamily="18" charset="0"/>
                <a:ea typeface="Times New Roman" panose="02020603050405020304" pitchFamily="18" charset="0"/>
              </a:rPr>
              <a:t>bài thơ, </a:t>
            </a:r>
            <a:r>
              <a:rPr lang="pl-PL" sz="3200" dirty="0">
                <a:latin typeface="Times New Roman" panose="02020603050405020304" pitchFamily="18" charset="0"/>
                <a:ea typeface="Times New Roman" panose="02020603050405020304" pitchFamily="18" charset="0"/>
              </a:rPr>
              <a:t>câu chuyện </a:t>
            </a:r>
            <a:r>
              <a:rPr lang="vi-VN" sz="3200" dirty="0">
                <a:latin typeface="Times New Roman" panose="02020603050405020304" pitchFamily="18" charset="0"/>
                <a:ea typeface="Times New Roman" panose="02020603050405020304" pitchFamily="18" charset="0"/>
              </a:rPr>
              <a:t>viết về cảnh đẹp trên khắp miền đất nước</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C</a:t>
            </a:r>
            <a:r>
              <a:rPr lang="pl-PL" sz="3200" dirty="0">
                <a:latin typeface="Times New Roman" panose="02020603050405020304" pitchFamily="18" charset="0"/>
                <a:ea typeface="Times New Roman" panose="02020603050405020304" pitchFamily="18" charset="0"/>
              </a:rPr>
              <a:t>hia sẻ với bạn bè về câu chuyện mình sưu tầm được</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C</a:t>
            </a:r>
            <a:r>
              <a:rPr lang="vi-VN" sz="3200" dirty="0">
                <a:latin typeface="Times New Roman" panose="02020603050405020304" pitchFamily="18" charset="0"/>
                <a:ea typeface="Times New Roman" panose="02020603050405020304" pitchFamily="18" charset="0"/>
              </a:rPr>
              <a:t>ó thái độ yêu quý và tự hào về quê hương</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 đất nước Việt Nam.</a:t>
            </a:r>
            <a:endParaRPr lang="en-US" sz="3200" dirty="0">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0432CD-6C77-DFC7-FA40-5B7F4EB2EBCA}"/>
              </a:ext>
            </a:extLst>
          </p:cNvPr>
          <p:cNvPicPr>
            <a:picLocks noChangeAspect="1"/>
          </p:cNvPicPr>
          <p:nvPr/>
        </p:nvPicPr>
        <p:blipFill>
          <a:blip r:embed="rId5"/>
          <a:stretch>
            <a:fillRect/>
          </a:stretch>
        </p:blipFill>
        <p:spPr>
          <a:xfrm>
            <a:off x="8869475" y="120656"/>
            <a:ext cx="3072650" cy="225572"/>
          </a:xfrm>
          <a:prstGeom prst="rect">
            <a:avLst/>
          </a:prstGeom>
          <a:solidFill>
            <a:srgbClr val="FFFFFF"/>
          </a:solidFill>
        </p:spPr>
      </p:pic>
      <p:pic>
        <p:nvPicPr>
          <p:cNvPr id="4" name="Picture 3">
            <a:extLst>
              <a:ext uri="{FF2B5EF4-FFF2-40B4-BE49-F238E27FC236}">
                <a16:creationId xmlns:a16="http://schemas.microsoft.com/office/drawing/2014/main" id="{B1F5BC04-FEC6-14E8-5EE0-53EAC68C87CF}"/>
              </a:ext>
            </a:extLst>
          </p:cNvPr>
          <p:cNvPicPr>
            <a:picLocks noChangeAspect="1"/>
          </p:cNvPicPr>
          <p:nvPr/>
        </p:nvPicPr>
        <p:blipFill>
          <a:blip r:embed="rId5"/>
          <a:stretch>
            <a:fillRect/>
          </a:stretch>
        </p:blipFill>
        <p:spPr>
          <a:xfrm>
            <a:off x="266217" y="120656"/>
            <a:ext cx="3072650" cy="225572"/>
          </a:xfrm>
          <a:prstGeom prst="rect">
            <a:avLst/>
          </a:prstGeom>
        </p:spPr>
      </p:pic>
    </p:spTree>
    <p:extLst>
      <p:ext uri="{BB962C8B-B14F-4D97-AF65-F5344CB8AC3E}">
        <p14:creationId xmlns:p14="http://schemas.microsoft.com/office/powerpoint/2010/main" val="37578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3"/>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58565" y="960177"/>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28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4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2023</a:t>
            </a:r>
          </a:p>
        </p:txBody>
      </p:sp>
      <p:sp>
        <p:nvSpPr>
          <p:cNvPr id="8" name="TextBox 7">
            <a:extLst>
              <a:ext uri="{FF2B5EF4-FFF2-40B4-BE49-F238E27FC236}">
                <a16:creationId xmlns:a16="http://schemas.microsoft.com/office/drawing/2014/main" id="{86A14355-88C9-4328-B899-C6DA64E46706}"/>
              </a:ext>
            </a:extLst>
          </p:cNvPr>
          <p:cNvSpPr txBox="1"/>
          <p:nvPr/>
        </p:nvSpPr>
        <p:spPr>
          <a:xfrm>
            <a:off x="2929803" y="1646829"/>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mở</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rộng</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1721017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46190" y="510829"/>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Times New Roman" panose="02020603050405020304" pitchFamily="18" charset="0"/>
              <a:ea typeface="Arial-Rounded"/>
              <a:cs typeface="Times New Roman" panose="02020603050405020304" pitchFamily="18" charset="0"/>
              <a:sym typeface="+mn-lt"/>
            </a:endParaRPr>
          </a:p>
        </p:txBody>
      </p:sp>
      <p:sp>
        <p:nvSpPr>
          <p:cNvPr id="4" name="TextBox 3">
            <a:extLst>
              <a:ext uri="{FF2B5EF4-FFF2-40B4-BE49-F238E27FC236}">
                <a16:creationId xmlns:a16="http://schemas.microsoft.com/office/drawing/2014/main" id="{76BC29AA-71CE-49F7-A1AA-0F4EAF738C04}"/>
              </a:ext>
            </a:extLst>
          </p:cNvPr>
          <p:cNvSpPr txBox="1"/>
          <p:nvPr/>
        </p:nvSpPr>
        <p:spPr>
          <a:xfrm>
            <a:off x="3083853" y="475788"/>
            <a:ext cx="60268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rPr>
              <a:t>ĐỌC MỞ RỘNG</a:t>
            </a:r>
          </a:p>
        </p:txBody>
      </p:sp>
      <p:pic>
        <p:nvPicPr>
          <p:cNvPr id="5" name="Picture 4">
            <a:extLst>
              <a:ext uri="{FF2B5EF4-FFF2-40B4-BE49-F238E27FC236}">
                <a16:creationId xmlns:a16="http://schemas.microsoft.com/office/drawing/2014/main" id="{9A40B7B6-4C2D-4553-AF2A-D330AFA2AC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6748" r="17336"/>
          <a:stretch/>
        </p:blipFill>
        <p:spPr>
          <a:xfrm>
            <a:off x="47633" y="-19226"/>
            <a:ext cx="2477775" cy="1880079"/>
          </a:xfrm>
          <a:prstGeom prst="ellipse">
            <a:avLst/>
          </a:prstGeom>
        </p:spPr>
      </p:pic>
      <p:pic>
        <p:nvPicPr>
          <p:cNvPr id="6" name="Picture 5">
            <a:extLst>
              <a:ext uri="{FF2B5EF4-FFF2-40B4-BE49-F238E27FC236}">
                <a16:creationId xmlns:a16="http://schemas.microsoft.com/office/drawing/2014/main" id="{987DEC50-39AC-4375-8B17-AC02830263D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61888" y="2369128"/>
            <a:ext cx="7982378" cy="4336372"/>
          </a:xfrm>
          <a:prstGeom prst="rect">
            <a:avLst/>
          </a:prstGeom>
        </p:spPr>
      </p:pic>
      <p:sp>
        <p:nvSpPr>
          <p:cNvPr id="7" name="TextBox 6">
            <a:extLst>
              <a:ext uri="{FF2B5EF4-FFF2-40B4-BE49-F238E27FC236}">
                <a16:creationId xmlns:a16="http://schemas.microsoft.com/office/drawing/2014/main" id="{E4902428-02AE-48EB-BB5A-D57F2021599B}"/>
              </a:ext>
            </a:extLst>
          </p:cNvPr>
          <p:cNvSpPr txBox="1"/>
          <p:nvPr/>
        </p:nvSpPr>
        <p:spPr>
          <a:xfrm>
            <a:off x="2098106" y="1330800"/>
            <a:ext cx="8375930" cy="130753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33"/>
              </a:spcBef>
              <a:spcAft>
                <a:spcPts val="133"/>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a:cs typeface="Times New Roman" panose="02020603050405020304" pitchFamily="18" charset="0"/>
              </a:rPr>
              <a:t>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Tìm đọc bài thơ, câu chuyện viết về cảnh đẹp trên các miền đất nước.</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 cảnh đẹp Hồ Gươm">
            <a:extLst>
              <a:ext uri="{FF2B5EF4-FFF2-40B4-BE49-F238E27FC236}">
                <a16:creationId xmlns:a16="http://schemas.microsoft.com/office/drawing/2014/main" id="{628B6AAD-E9B4-4BC6-95DF-D66821B6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6271" y="0"/>
            <a:ext cx="58403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7FFA33-2952-49DF-A0D0-EA96E81B1087}"/>
              </a:ext>
            </a:extLst>
          </p:cNvPr>
          <p:cNvSpPr txBox="1"/>
          <p:nvPr/>
        </p:nvSpPr>
        <p:spPr>
          <a:xfrm>
            <a:off x="132735" y="0"/>
            <a:ext cx="6459794" cy="6494085"/>
          </a:xfrm>
          <a:prstGeom prst="rect">
            <a:avLst/>
          </a:prstGeom>
          <a:noFill/>
        </p:spPr>
        <p:txBody>
          <a:bodyPr wrap="square" rtlCol="0">
            <a:spAutoFit/>
          </a:bodyPr>
          <a:lstStyle/>
          <a:p>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trong những địa danh nổi tiếng của Hà Nội chính là Hồ Gươm. Hồ nằm ở trung tâm thành phố. Nước hồ trong xanh, phẳng lặng. Thỉnh thoảng những làn gió thổi khiến mặt hồ lăn tăn gợn sóng. Bao bọc xung quanh hồ là những hàng cây cổ thụ đã được trồng từ lâu. Xung quanh hồ còn có đền Ngọc Sơn, tháp Rùa, đài Nghiên mang vẻ cổ kính. Cầu Thê Húc được sơn màu đỏ, cong cong như con tôm. Qua cầu Thê Húc là đến đền Ngọc Sơn cổ kính, uy nghiêm. Trước cổng đền là cây đa cổ thụ đã nhiều năm tuổi. Ở giữa hồ là Tháp Rùa nằm trên một khoảng đất trống chính giữa hồ. Trên tháp, những khóm rêu phong nổi lên khiến tháp mang một vẻ đẹp đầy cổ kính. Hồ Gươm chính là một biểu tượng của Hà Nội.</a:t>
            </a:r>
            <a:endParaRPr lang="en-US" sz="2600" dirty="0"/>
          </a:p>
        </p:txBody>
      </p:sp>
    </p:spTree>
    <p:extLst>
      <p:ext uri="{BB962C8B-B14F-4D97-AF65-F5344CB8AC3E}">
        <p14:creationId xmlns:p14="http://schemas.microsoft.com/office/powerpoint/2010/main" val="265366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84C07B-8458-4A09-99C5-3A1F762113FA}"/>
              </a:ext>
            </a:extLst>
          </p:cNvPr>
          <p:cNvSpPr txBox="1"/>
          <p:nvPr/>
        </p:nvSpPr>
        <p:spPr>
          <a:xfrm>
            <a:off x="0" y="162232"/>
            <a:ext cx="5810865" cy="60016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Đất nước Việt Nam ta có rất nhiều cảnh đẹp</a:t>
            </a:r>
            <a:r>
              <a:rPr lang="en-US" sz="2400" dirty="0">
                <a:solidFill>
                  <a:prstClr val="black"/>
                </a:solidFill>
                <a:latin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Một trong số những cảnh đẹp đó không thể không nhắc đến vùng núi Sa Pa tuyệt đẹp.</a:t>
            </a:r>
          </a:p>
          <a:p>
            <a:pPr lvl="0">
              <a:defRPr/>
            </a:pP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 Pa là một thị trấn nằm thuộc huyện Sa Pa, tỉnh Lào Cai. Ngắm nhìn Sa Pa</a:t>
            </a:r>
            <a:r>
              <a:rPr lang="en-US" sz="2400" dirty="0">
                <a:solidFill>
                  <a:prstClr val="black"/>
                </a:solidFill>
                <a:latin typeface="等线 Light" panose="020F030202020403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cảm nhận thấy được ở đây có rất nhiều những dãy núi cao thấp ẩn hiện trập trùng trong 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cùng với đó là những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đặt chân đến đây thì du khách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thể tới thăm những làng dân tộc trong vùng và giao lưu với người dân bản địa. Không chỉ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khí hậu nơi đây còn rất trong lành và mát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mẻ</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ây thực sự là một địa điểm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lang="vi-VN" sz="2400" dirty="0">
                <a:solidFill>
                  <a:prstClr val="black"/>
                </a:solidFill>
                <a:latin typeface="Times New Roman" panose="02020603050405020304" pitchFamily="18" charset="0"/>
              </a:rPr>
              <a:t>hút khách</a:t>
            </a:r>
            <a:r>
              <a:rPr lang="en-US" sz="2400" dirty="0">
                <a:solidFill>
                  <a:prstClr val="black"/>
                </a:solidFill>
                <a:latin typeface="Times New Roman" panose="02020603050405020304" pitchFamily="18" charset="0"/>
              </a:rPr>
              <a:t> </a:t>
            </a:r>
            <a:r>
              <a:rPr lang="vi-VN" sz="2400" dirty="0">
                <a:solidFill>
                  <a:prstClr val="black"/>
                </a:solidFill>
                <a:latin typeface="Times New Roman" panose="02020603050405020304" pitchFamily="18" charset="0"/>
              </a:rPr>
              <a:t>du lịch</a:t>
            </a:r>
            <a:r>
              <a:rPr lang="en-US" sz="2400" dirty="0">
                <a:solidFill>
                  <a:prstClr val="black"/>
                </a:solidFill>
                <a:latin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rất yêu</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quê hương, đất nước của mình.</a:t>
            </a:r>
          </a:p>
        </p:txBody>
      </p:sp>
      <p:pic>
        <p:nvPicPr>
          <p:cNvPr id="1032" name="Picture 8" descr="Bài thơ về quê hương">
            <a:extLst>
              <a:ext uri="{FF2B5EF4-FFF2-40B4-BE49-F238E27FC236}">
                <a16:creationId xmlns:a16="http://schemas.microsoft.com/office/drawing/2014/main" id="{E095666E-278D-439E-B739-DBAECC72A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5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3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2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BE490-1C9E-4BF2-B2EC-A612EA74D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278" y="0"/>
            <a:ext cx="9739925" cy="6460817"/>
          </a:xfrm>
          <a:prstGeom prst="rect">
            <a:avLst/>
          </a:prstGeom>
        </p:spPr>
      </p:pic>
      <p:sp>
        <p:nvSpPr>
          <p:cNvPr id="2" name="Rectangle 1">
            <a:extLst>
              <a:ext uri="{FF2B5EF4-FFF2-40B4-BE49-F238E27FC236}">
                <a16:creationId xmlns:a16="http://schemas.microsoft.com/office/drawing/2014/main" id="{F54338CF-7B3F-9AEB-CF0D-0DA03495B4C4}"/>
              </a:ext>
            </a:extLst>
          </p:cNvPr>
          <p:cNvSpPr/>
          <p:nvPr/>
        </p:nvSpPr>
        <p:spPr>
          <a:xfrm>
            <a:off x="10917203" y="0"/>
            <a:ext cx="1274796" cy="3971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940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sp>
        <p:nvSpPr>
          <p:cNvPr id="7" name="TextBox 6">
            <a:extLst>
              <a:ext uri="{FF2B5EF4-FFF2-40B4-BE49-F238E27FC236}">
                <a16:creationId xmlns:a16="http://schemas.microsoft.com/office/drawing/2014/main" id="{0AE99A1C-F87C-4942-AC77-104187D30B71}"/>
              </a:ext>
            </a:extLst>
          </p:cNvPr>
          <p:cNvSpPr txBox="1"/>
          <p:nvPr/>
        </p:nvSpPr>
        <p:spPr>
          <a:xfrm>
            <a:off x="983716" y="450615"/>
            <a:ext cx="4496967"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Bài thơ: Quê hương</a:t>
            </a:r>
            <a:endParaRPr kumimoji="0" lang="en-US" sz="2400" b="1"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gì hở mẹ</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Mà cô giáo dạy phải yêu</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gì hở mẹ</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Ai đi xa cũng nhớ nhiều</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chùm khế ngọt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Cho con trèo hái mỗi ngày</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đường đi học</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Con về rợp bướm vàng bay</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con diều biếc</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Tuổi thơ con thả trên đồng</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con đò nhỏ</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Êm đềm khua nước ven sông</a:t>
            </a:r>
            <a:endParaRPr kumimoji="0" lang="en-US" sz="2400" b="0"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333333"/>
                </a:solidFill>
                <a:effectLst/>
                <a:uLnTx/>
                <a:uFillTx/>
                <a:latin typeface="+mj-lt"/>
                <a:ea typeface="+mn-ea"/>
                <a:cs typeface="+mn-cs"/>
              </a:rPr>
            </a:b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TextBox 3">
            <a:extLst>
              <a:ext uri="{FF2B5EF4-FFF2-40B4-BE49-F238E27FC236}">
                <a16:creationId xmlns:a16="http://schemas.microsoft.com/office/drawing/2014/main" id="{BCCD0E64-6F12-42DC-9BEE-DF8876AE0CB3}"/>
              </a:ext>
            </a:extLst>
          </p:cNvPr>
          <p:cNvSpPr txBox="1"/>
          <p:nvPr/>
        </p:nvSpPr>
        <p:spPr>
          <a:xfrm>
            <a:off x="6301421" y="612844"/>
            <a:ext cx="5264683" cy="5632311"/>
          </a:xfrm>
          <a:prstGeom prst="rect">
            <a:avLst/>
          </a:prstGeom>
          <a:noFill/>
        </p:spPr>
        <p:txBody>
          <a:bodyPr wrap="square" rtlCol="0">
            <a:spAutoFit/>
          </a:bodyPr>
          <a:lstStyle/>
          <a:p>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Quê hương là cầu tre nhỏ</a:t>
            </a:r>
            <a:b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b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Mẹ về nón lá nghiêng che </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a:p>
            <a:r>
              <a:rPr kumimoji="0" lang="vi-VN" sz="2400" b="0" i="0" u="none" strike="noStrike" kern="1200" cap="none" spc="0" normalizeH="0" baseline="0" noProof="0" dirty="0">
                <a:ln>
                  <a:noFill/>
                </a:ln>
                <a:solidFill>
                  <a:srgbClr val="333333"/>
                </a:solidFill>
                <a:effectLst/>
                <a:uLnTx/>
                <a:uFillTx/>
                <a:latin typeface="+mj-lt"/>
                <a:ea typeface="+mn-ea"/>
                <a:cs typeface="+mn-cs"/>
              </a:rPr>
              <a:t>Là hương hoa đồng cỏ nội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Bay trong giấc ngủ đêm hè</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vòng tay ấm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Con nằm ngủ giữa mưa đêm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đêm trăng tỏ</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Hoa cau rụng trắng ngoài thềm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vàng hoa bí</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Là hồng tím giậu mồng tơi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Là đỏ đôi bờ dâm bụt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Màu hoa sen trắng tinh khôi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mỗi người chỉ một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Như là chỉ một mẹ thôi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ng</a:t>
            </a:r>
            <a:r>
              <a:rPr kumimoji="0" lang="en-US" sz="2400" b="0" i="0" u="none" strike="noStrike" kern="1200" cap="none" spc="0" normalizeH="0" baseline="0" noProof="0" dirty="0">
                <a:ln>
                  <a:noFill/>
                </a:ln>
                <a:solidFill>
                  <a:srgbClr val="333333"/>
                </a:solidFill>
                <a:effectLst/>
                <a:uLnTx/>
                <a:uFillTx/>
                <a:latin typeface="+mj-lt"/>
                <a:ea typeface="+mn-ea"/>
                <a:cs typeface="+mn-cs"/>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ai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Arrow: Notched Right 2">
            <a:extLst>
              <a:ext uri="{FF2B5EF4-FFF2-40B4-BE49-F238E27FC236}">
                <a16:creationId xmlns:a16="http://schemas.microsoft.com/office/drawing/2014/main" id="{6217C111-6432-05BD-68D4-614141161354}"/>
              </a:ext>
            </a:extLst>
          </p:cNvPr>
          <p:cNvSpPr/>
          <p:nvPr/>
        </p:nvSpPr>
        <p:spPr>
          <a:xfrm>
            <a:off x="10323871" y="0"/>
            <a:ext cx="1868129" cy="346228"/>
          </a:xfrm>
          <a:prstGeom prst="notchedRightArrow">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9421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79DE9C-4898-4209-9612-F257EF72ED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9652" y="1106882"/>
            <a:ext cx="10217624" cy="4893540"/>
          </a:xfrm>
          <a:prstGeom prst="rect">
            <a:avLst/>
          </a:prstGeom>
        </p:spPr>
      </p:pic>
      <p:sp>
        <p:nvSpPr>
          <p:cNvPr id="6" name="TextBox 5">
            <a:extLst>
              <a:ext uri="{FF2B5EF4-FFF2-40B4-BE49-F238E27FC236}">
                <a16:creationId xmlns:a16="http://schemas.microsoft.com/office/drawing/2014/main" id="{485C4997-B156-4524-B717-3A1881A94E0F}"/>
              </a:ext>
            </a:extLst>
          </p:cNvPr>
          <p:cNvSpPr txBox="1"/>
          <p:nvPr/>
        </p:nvSpPr>
        <p:spPr>
          <a:xfrm>
            <a:off x="838200" y="435615"/>
            <a:ext cx="10515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33"/>
              </a:spcBef>
              <a:spcAft>
                <a:spcPts val="133"/>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a:cs typeface="Times New Roman" panose="02020603050405020304" pitchFamily="18" charset="0"/>
              </a:rPr>
              <a:t>2.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rPr>
              <a:t>Đọc cho bạn nghe đoạn thơ hoặc đoạn truyện em thích.</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747</Words>
  <Application>Microsoft Office PowerPoint</Application>
  <PresentationFormat>Widescreen</PresentationFormat>
  <Paragraphs>43</Paragraphs>
  <Slides>12</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12</vt:i4>
      </vt:variant>
    </vt:vector>
  </HeadingPairs>
  <TitlesOfParts>
    <vt:vector size="27" baseType="lpstr">
      <vt:lpstr>等线</vt:lpstr>
      <vt:lpstr>等线 Light</vt:lpstr>
      <vt:lpstr>微软雅黑</vt:lpstr>
      <vt:lpstr>Arial</vt:lpstr>
      <vt:lpstr>Arial-Rounded</vt:lpstr>
      <vt:lpstr>Calibri</vt:lpstr>
      <vt:lpstr>Calibri Light</vt:lpstr>
      <vt:lpstr>HP001 4 hàng</vt:lpstr>
      <vt:lpstr>Times New Roman</vt:lpstr>
      <vt:lpstr>千图网海量PPT模板www.58pic.com​​</vt:lpstr>
      <vt:lpstr>1_https://www.freeppt7.com</vt:lpstr>
      <vt:lpstr>第一PPT，www.1ppt.com</vt:lpstr>
      <vt:lpstr>Office Theme</vt:lpstr>
      <vt:lpstr>Retrospect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12</cp:revision>
  <dcterms:created xsi:type="dcterms:W3CDTF">2021-08-06T16:00:43Z</dcterms:created>
  <dcterms:modified xsi:type="dcterms:W3CDTF">2023-07-27T13:45:57Z</dcterms:modified>
</cp:coreProperties>
</file>