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714" r:id="rId2"/>
    <p:sldMasterId id="2147483751" r:id="rId3"/>
    <p:sldMasterId id="2147483763" r:id="rId4"/>
    <p:sldMasterId id="2147483781" r:id="rId5"/>
    <p:sldMasterId id="2147483793" r:id="rId6"/>
  </p:sldMasterIdLst>
  <p:notesMasterIdLst>
    <p:notesMasterId r:id="rId24"/>
  </p:notesMasterIdLst>
  <p:sldIdLst>
    <p:sldId id="306" r:id="rId7"/>
    <p:sldId id="258" r:id="rId8"/>
    <p:sldId id="279" r:id="rId9"/>
    <p:sldId id="295" r:id="rId10"/>
    <p:sldId id="281" r:id="rId11"/>
    <p:sldId id="297" r:id="rId12"/>
    <p:sldId id="298" r:id="rId13"/>
    <p:sldId id="299" r:id="rId14"/>
    <p:sldId id="300" r:id="rId15"/>
    <p:sldId id="301" r:id="rId16"/>
    <p:sldId id="302" r:id="rId17"/>
    <p:sldId id="303" r:id="rId18"/>
    <p:sldId id="304" r:id="rId19"/>
    <p:sldId id="305" r:id="rId20"/>
    <p:sldId id="307"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4" d="100"/>
          <a:sy n="64"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10/16/2023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10/16/2023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13288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732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818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444352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611216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05226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12224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021465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203028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423502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10/16/2023</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037986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3.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32DFF-139B-4A56-89CE-268933A5BF12}" type="datetimeFigureOut">
              <a:rPr lang="zh-CN" altLang="en-US" smtClean="0"/>
              <a:t>2023/10/16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158A4B-13F8-4102-82ED-E8F1684198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10/16/2023</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213604066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27.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40.GIF"/><Relationship Id="rId11" Type="http://schemas.openxmlformats.org/officeDocument/2006/relationships/slide" Target="slide8.xml"/><Relationship Id="rId5" Type="http://schemas.openxmlformats.org/officeDocument/2006/relationships/image" Target="../media/image35.png"/><Relationship Id="rId10" Type="http://schemas.openxmlformats.org/officeDocument/2006/relationships/image" Target="../media/image39.GIF"/><Relationship Id="rId4" Type="http://schemas.openxmlformats.org/officeDocument/2006/relationships/image" Target="../media/image28.png"/><Relationship Id="rId9" Type="http://schemas.openxmlformats.org/officeDocument/2006/relationships/image" Target="../media/image38.GIF"/></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29.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40.GIF"/><Relationship Id="rId11" Type="http://schemas.openxmlformats.org/officeDocument/2006/relationships/slide" Target="slide8.xml"/><Relationship Id="rId5" Type="http://schemas.openxmlformats.org/officeDocument/2006/relationships/image" Target="../media/image41.png"/><Relationship Id="rId10" Type="http://schemas.openxmlformats.org/officeDocument/2006/relationships/image" Target="../media/image39.GIF"/><Relationship Id="rId4" Type="http://schemas.openxmlformats.org/officeDocument/2006/relationships/image" Target="../media/image30.png"/><Relationship Id="rId9" Type="http://schemas.openxmlformats.org/officeDocument/2006/relationships/image" Target="../media/image38.GIF"/></Relationships>
</file>

<file path=ppt/slides/_rels/slide12.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1.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40.GIF"/><Relationship Id="rId11" Type="http://schemas.openxmlformats.org/officeDocument/2006/relationships/slide" Target="slide8.xml"/><Relationship Id="rId5" Type="http://schemas.openxmlformats.org/officeDocument/2006/relationships/image" Target="../media/image35.png"/><Relationship Id="rId10" Type="http://schemas.openxmlformats.org/officeDocument/2006/relationships/image" Target="../media/image39.GIF"/><Relationship Id="rId4" Type="http://schemas.openxmlformats.org/officeDocument/2006/relationships/image" Target="../media/image32.png"/><Relationship Id="rId9" Type="http://schemas.openxmlformats.org/officeDocument/2006/relationships/image" Target="../media/image38.GIF"/></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0.png"/><Relationship Id="rId18" Type="http://schemas.openxmlformats.org/officeDocument/2006/relationships/slide" Target="slide13.xml"/><Relationship Id="rId3" Type="http://schemas.openxmlformats.org/officeDocument/2006/relationships/image" Target="../media/image24.jpe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3.GIF"/><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46.xml"/><Relationship Id="rId6" Type="http://schemas.openxmlformats.org/officeDocument/2006/relationships/image" Target="../media/image25.png"/><Relationship Id="rId11" Type="http://schemas.openxmlformats.org/officeDocument/2006/relationships/slide" Target="slide11.xml"/><Relationship Id="rId5" Type="http://schemas.openxmlformats.org/officeDocument/2006/relationships/audio" Target="../media/audio1.wav"/><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slide" Target="slide9.xml"/><Relationship Id="rId9" Type="http://schemas.openxmlformats.org/officeDocument/2006/relationships/image" Target="../media/image27.pn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25.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35.png"/><Relationship Id="rId11" Type="http://schemas.openxmlformats.org/officeDocument/2006/relationships/slide" Target="slide8.xml"/><Relationship Id="rId5" Type="http://schemas.openxmlformats.org/officeDocument/2006/relationships/image" Target="../media/image34.GIF"/><Relationship Id="rId10" Type="http://schemas.openxmlformats.org/officeDocument/2006/relationships/image" Target="../media/image39.GIF"/><Relationship Id="rId4" Type="http://schemas.openxmlformats.org/officeDocument/2006/relationships/image" Target="../media/image26.png"/><Relationship Id="rId9" Type="http://schemas.openxmlformats.org/officeDocument/2006/relationships/image" Target="../media/image3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9</a:t>
            </a:r>
            <a:r>
              <a:rPr kumimoji="0" lang="en-US" altLang="zh-CN" sz="4800" b="1"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文本框 22">
            <a:extLst>
              <a:ext uri="{FF2B5EF4-FFF2-40B4-BE49-F238E27FC236}">
                <a16:creationId xmlns:a16="http://schemas.microsoft.com/office/drawing/2014/main" id="{45B103D2-C1B2-4858-9DE1-957197353ADC}"/>
              </a:ext>
            </a:extLst>
          </p:cNvPr>
          <p:cNvSpPr txBox="1"/>
          <p:nvPr/>
        </p:nvSpPr>
        <p:spPr>
          <a:xfrm>
            <a:off x="4920822" y="1314316"/>
            <a:ext cx="38254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Nói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và</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nghe</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3474212" y="3615809"/>
            <a:ext cx="643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Kể</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chuyện</a:t>
            </a:r>
            <a:endPar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CẬU BÉ HAM HỌC</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93926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p:cNvPicPr>
          <p:nvPr/>
        </p:nvPicPr>
        <p:blipFill>
          <a:blip r:embed="rId3"/>
          <a:stretch>
            <a:fillRect/>
          </a:stretch>
        </p:blipFill>
        <p:spPr>
          <a:xfrm>
            <a:off x="9772651" y="4861984"/>
            <a:ext cx="1810142"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1893747" cy="1384300"/>
          </a:xfrm>
          <a:prstGeom prst="rect">
            <a:avLst/>
          </a:prstGeom>
          <a:noFill/>
          <a:ln w="9525">
            <a:noFill/>
          </a:ln>
        </p:spPr>
      </p:pic>
      <p:sp>
        <p:nvSpPr>
          <p:cNvPr id="27" name="Rectangle: Folded Corner 26"/>
          <p:cNvSpPr/>
          <p:nvPr/>
        </p:nvSpPr>
        <p:spPr>
          <a:xfrm>
            <a:off x="342395" y="1055523"/>
            <a:ext cx="10484632" cy="90378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2. Buổi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sáng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Vũ</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Duệ</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cõng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đâu</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342395" y="2173092"/>
            <a:ext cx="10484632" cy="1219835"/>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Buổi sáng, Vũ Duệ cõng em đứng ngoài cửa lớp ngóng vào, nghe thầy giảng bài.</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6635" name="Flowchart: Summing Junction 35"/>
          <p:cNvGrpSpPr/>
          <p:nvPr/>
        </p:nvGrpSpPr>
        <p:grpSpPr>
          <a:xfrm>
            <a:off x="4011084" y="4182533"/>
            <a:ext cx="169153" cy="177800"/>
            <a:chOff x="2527" y="2634"/>
            <a:chExt cx="115" cy="112"/>
          </a:xfrm>
        </p:grpSpPr>
        <p:pic>
          <p:nvPicPr>
            <p:cNvPr id="26642" name="Flowchart: Summing Junction 35"/>
            <p:cNvPicPr/>
            <p:nvPr/>
          </p:nvPicPr>
          <p:blipFill>
            <a:blip r:embed="rId5"/>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6636" name="Picture 37"/>
          <p:cNvPicPr>
            <a:picLocks noChangeAspect="1"/>
          </p:cNvPicPr>
          <p:nvPr/>
        </p:nvPicPr>
        <p:blipFill>
          <a:blip r:embed="rId6"/>
          <a:stretch>
            <a:fillRect/>
          </a:stretch>
        </p:blipFill>
        <p:spPr>
          <a:xfrm>
            <a:off x="5001685" y="5154084"/>
            <a:ext cx="1071308" cy="1276349"/>
          </a:xfrm>
          <a:prstGeom prst="rect">
            <a:avLst/>
          </a:prstGeom>
          <a:noFill/>
          <a:ln w="9525">
            <a:noFill/>
          </a:ln>
        </p:spPr>
      </p:pic>
      <p:pic>
        <p:nvPicPr>
          <p:cNvPr id="26637" name="Picture 44"/>
          <p:cNvPicPr>
            <a:picLocks noChangeAspect="1"/>
          </p:cNvPicPr>
          <p:nvPr/>
        </p:nvPicPr>
        <p:blipFill>
          <a:blip r:embed="rId6"/>
          <a:stretch>
            <a:fillRect/>
          </a:stretch>
        </p:blipFill>
        <p:spPr>
          <a:xfrm>
            <a:off x="0" y="3972984"/>
            <a:ext cx="1069365" cy="1276349"/>
          </a:xfrm>
          <a:prstGeom prst="rect">
            <a:avLst/>
          </a:prstGeom>
          <a:noFill/>
          <a:ln w="9525">
            <a:noFill/>
          </a:ln>
        </p:spPr>
      </p:pic>
      <p:pic>
        <p:nvPicPr>
          <p:cNvPr id="26638" name="Picture 48"/>
          <p:cNvPicPr>
            <a:picLocks noChangeAspect="1"/>
          </p:cNvPicPr>
          <p:nvPr/>
        </p:nvPicPr>
        <p:blipFill>
          <a:blip r:embed="rId7"/>
          <a:stretch>
            <a:fillRect/>
          </a:stretch>
        </p:blipFill>
        <p:spPr>
          <a:xfrm>
            <a:off x="2650113" y="5177920"/>
            <a:ext cx="715502" cy="770467"/>
          </a:xfrm>
          <a:prstGeom prst="rect">
            <a:avLst/>
          </a:prstGeom>
          <a:noFill/>
          <a:ln w="9525">
            <a:noFill/>
          </a:ln>
        </p:spPr>
      </p:pic>
      <p:pic>
        <p:nvPicPr>
          <p:cNvPr id="26639" name="Picture 50"/>
          <p:cNvPicPr>
            <a:picLocks noChangeAspect="1"/>
          </p:cNvPicPr>
          <p:nvPr/>
        </p:nvPicPr>
        <p:blipFill>
          <a:blip r:embed="rId8"/>
          <a:stretch>
            <a:fillRect/>
          </a:stretch>
        </p:blipFill>
        <p:spPr>
          <a:xfrm flipH="1">
            <a:off x="5833811" y="5014384"/>
            <a:ext cx="810772"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54966"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655228"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637941F2-4310-91DE-6C82-338E2B142ECF}"/>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
                                        <p:tgtEl>
                                          <p:spTgt spid="28"/>
                                        </p:tgtEl>
                                      </p:cBhvr>
                                    </p:animEffect>
                                    <p:anim calcmode="lin" valueType="num">
                                      <p:cBhvr>
                                        <p:cTn id="8" dur="10" fill="hold"/>
                                        <p:tgtEl>
                                          <p:spTgt spid="28"/>
                                        </p:tgtEl>
                                        <p:attrNameLst>
                                          <p:attrName>ppt_x</p:attrName>
                                        </p:attrNameLst>
                                      </p:cBhvr>
                                      <p:tavLst>
                                        <p:tav tm="0">
                                          <p:val>
                                            <p:strVal val="#ppt_x"/>
                                          </p:val>
                                        </p:tav>
                                        <p:tav tm="100000">
                                          <p:val>
                                            <p:strVal val="#ppt_x"/>
                                          </p:val>
                                        </p:tav>
                                      </p:tavLst>
                                    </p:anim>
                                    <p:anim calcmode="lin" valueType="num">
                                      <p:cBhvr>
                                        <p:cTn id="9" dur="1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6.25E-7 -3.7037E-6 L -6.25E-7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724958" y="1324072"/>
            <a:ext cx="10742083" cy="101811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3.Vì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Vũ</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Duệ</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thầy</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khen</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97441" y="2730168"/>
            <a:ext cx="10769600" cy="844551"/>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Vũ </a:t>
            </a:r>
            <a:r>
              <a:rPr lang="en-US" altLang="vi-VN" sz="3200" b="1"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a:t>
            </a: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trả lời được câu hỏi “hóc búa” nên được thầy khen.</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5"/>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7660" name="Picture 37"/>
          <p:cNvPicPr>
            <a:picLocks noChangeAspect="1"/>
          </p:cNvPicPr>
          <p:nvPr/>
        </p:nvPicPr>
        <p:blipFill>
          <a:blip r:embed="rId6"/>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6"/>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7"/>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8"/>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9819FF9D-7BB1-BBED-6E97-B11F04D8186A}"/>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540702" y="1159750"/>
            <a:ext cx="10849113" cy="848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4.Vì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Vũ</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Duệ</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đi</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học</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40702" y="2437266"/>
            <a:ext cx="11110595" cy="1191684"/>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Thầy</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đồ</a:t>
            </a: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thương hoàn cảnh khó khăn và sự ham học của Vũ Duệ nên cho Vũ Duệ vào học.</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5"/>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8684" name="Picture 37"/>
          <p:cNvPicPr>
            <a:picLocks noChangeAspect="1"/>
          </p:cNvPicPr>
          <p:nvPr/>
        </p:nvPicPr>
        <p:blipFill>
          <a:blip r:embed="rId6"/>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6"/>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7"/>
          <a:stretch>
            <a:fillRect/>
          </a:stretch>
        </p:blipFill>
        <p:spPr>
          <a:xfrm>
            <a:off x="2693459" y="4927783"/>
            <a:ext cx="778933" cy="770467"/>
          </a:xfrm>
          <a:prstGeom prst="rect">
            <a:avLst/>
          </a:prstGeom>
          <a:noFill/>
          <a:ln w="9525">
            <a:noFill/>
          </a:ln>
        </p:spPr>
      </p:pic>
      <p:pic>
        <p:nvPicPr>
          <p:cNvPr id="28687" name="Picture 50"/>
          <p:cNvPicPr>
            <a:picLocks noChangeAspect="1"/>
          </p:cNvPicPr>
          <p:nvPr/>
        </p:nvPicPr>
        <p:blipFill>
          <a:blip r:embed="rId8"/>
          <a:stretch>
            <a:fillRect/>
          </a:stretch>
        </p:blipFill>
        <p:spPr>
          <a:xfrm flipH="1">
            <a:off x="5584825" y="5034417"/>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17DA1810-AC72-7BFF-8B56-C64AF2362100}"/>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798" name="Text Box 6"/>
          <p:cNvSpPr txBox="1"/>
          <p:nvPr/>
        </p:nvSpPr>
        <p:spPr>
          <a:xfrm>
            <a:off x="711200" y="3889375"/>
            <a:ext cx="5994400"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lang="en-US" sz="3735" b="1">
                <a:solidFill>
                  <a:srgbClr val="FF0000"/>
                </a:solidFill>
                <a:latin typeface="Times New Roman" panose="02020603050405020304" pitchFamily="18" charset="0"/>
                <a:cs typeface="Times New Roman" panose="02020603050405020304" pitchFamily="18" charset="0"/>
              </a:rPr>
              <a:t>ùng bạn kể trong nhóm</a:t>
            </a:r>
            <a:r>
              <a:rPr kumimoji="0" sz="3735"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sz="373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a:t>
            </a:r>
            <a:r>
              <a:rPr lang="en-US" sz="3200">
                <a:solidFill>
                  <a:srgbClr val="FF0000"/>
                </a:solidFill>
                <a:latin typeface="Times New Roman" panose="02020603050405020304" pitchFamily="18" charset="0"/>
                <a:cs typeface="Times New Roman" panose="02020603050405020304" pitchFamily="18" charset="0"/>
              </a:rPr>
              <a:t>ờ</a:t>
            </a:r>
            <a:r>
              <a:rPr kumimoji="0"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 </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gian 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500" fill="hold"/>
                                        <p:tgtEl>
                                          <p:spTgt spid="55303"/>
                                        </p:tgtEl>
                                        <p:attrNameLst>
                                          <p:attrName>ppt_x</p:attrName>
                                        </p:attrNameLst>
                                      </p:cBhvr>
                                      <p:tavLst>
                                        <p:tav tm="0">
                                          <p:val>
                                            <p:strVal val="1+#ppt_w/2"/>
                                          </p:val>
                                        </p:tav>
                                        <p:tav tm="100000">
                                          <p:val>
                                            <p:strVal val="#ppt_x"/>
                                          </p:val>
                                        </p:tav>
                                      </p:tavLst>
                                    </p:anim>
                                    <p:anim calcmode="lin" valueType="num">
                                      <p:cBhvr additive="base">
                                        <p:cTn id="8" dur="500" fill="hold"/>
                                        <p:tgtEl>
                                          <p:spTgt spid="55303"/>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p:nvPr/>
        </p:nvSpPr>
        <p:spPr>
          <a:xfrm>
            <a:off x="3178629" y="722402"/>
            <a:ext cx="8737600" cy="646331"/>
          </a:xfrm>
          <a:prstGeom prst="rect">
            <a:avLst/>
          </a:prstGeom>
          <a:noFill/>
          <a:ln w="9525">
            <a:noFill/>
          </a:ln>
        </p:spPr>
        <p:txBody>
          <a:bodyPr wrap="square">
            <a:spAutoFit/>
          </a:bodyPr>
          <a:lstStyle/>
          <a:p>
            <a:pPr lvl="0">
              <a:defRPr/>
            </a:pPr>
            <a:r>
              <a:rPr lang="vi-VN" sz="3600" b="1" dirty="0">
                <a:solidFill>
                  <a:srgbClr val="FF0000"/>
                </a:solidFill>
                <a:latin typeface="Times New Roman" panose="02020603050405020304" pitchFamily="18" charset="0"/>
                <a:cs typeface="Times New Roman" panose="02020603050405020304" pitchFamily="18" charset="0"/>
              </a:rPr>
              <a:t>Qua câu chuyện, em học được điều gì?</a:t>
            </a:r>
          </a:p>
        </p:txBody>
      </p:sp>
      <p:grpSp>
        <p:nvGrpSpPr>
          <p:cNvPr id="5" name="Group 4">
            <a:extLst>
              <a:ext uri="{FF2B5EF4-FFF2-40B4-BE49-F238E27FC236}">
                <a16:creationId xmlns:a16="http://schemas.microsoft.com/office/drawing/2014/main" id="{D15E5034-C491-FE72-97EC-FB2006E90641}"/>
              </a:ext>
            </a:extLst>
          </p:cNvPr>
          <p:cNvGrpSpPr/>
          <p:nvPr/>
        </p:nvGrpSpPr>
        <p:grpSpPr>
          <a:xfrm>
            <a:off x="1959271" y="2177143"/>
            <a:ext cx="7946571" cy="2503714"/>
            <a:chOff x="1959271" y="2177143"/>
            <a:chExt cx="7946571" cy="2503714"/>
          </a:xfrm>
        </p:grpSpPr>
        <p:sp>
          <p:nvSpPr>
            <p:cNvPr id="3" name="Cloud 2">
              <a:extLst>
                <a:ext uri="{FF2B5EF4-FFF2-40B4-BE49-F238E27FC236}">
                  <a16:creationId xmlns:a16="http://schemas.microsoft.com/office/drawing/2014/main" id="{529A0EA8-5BCB-4E4A-B205-1D47EF129069}"/>
                </a:ext>
              </a:extLst>
            </p:cNvPr>
            <p:cNvSpPr/>
            <p:nvPr/>
          </p:nvSpPr>
          <p:spPr>
            <a:xfrm>
              <a:off x="1959271" y="2177143"/>
              <a:ext cx="7946571" cy="25037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13C63B-49EC-24CE-2939-8742FACBDDFE}"/>
                </a:ext>
              </a:extLst>
            </p:cNvPr>
            <p:cNvSpPr txBox="1"/>
            <p:nvPr/>
          </p:nvSpPr>
          <p:spPr>
            <a:xfrm>
              <a:off x="3178629" y="2767280"/>
              <a:ext cx="6096000" cy="1323439"/>
            </a:xfrm>
            <a:prstGeom prst="rect">
              <a:avLst/>
            </a:prstGeom>
            <a:noFill/>
          </p:spPr>
          <p:txBody>
            <a:bodyPr wrap="square">
              <a:spAutoFit/>
            </a:bodyPr>
            <a:lstStyle/>
            <a:p>
              <a:r>
                <a:rPr lang="en-US" sz="4000" b="1">
                  <a:effectLst/>
                  <a:latin typeface="Times New Roman" panose="02020603050405020304" pitchFamily="18" charset="0"/>
                  <a:ea typeface="Arial" panose="020B0604020202020204" pitchFamily="34" charset="0"/>
                </a:rPr>
                <a:t>Học tập đức tính ham học, chăm chỉ,…</a:t>
              </a:r>
              <a:endParaRPr lang="en-US" sz="4000" b="1"/>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462216" y="1316307"/>
            <a:ext cx="1109708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trao đổi về nội dung của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truyện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 các chi tiết trong tranh.</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462216" y="2323119"/>
            <a:ext cx="11267567" cy="2246769"/>
            <a:chOff x="1249190" y="1502185"/>
            <a:chExt cx="10180629" cy="2369534"/>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403223" y="1502185"/>
              <a:ext cx="10026596" cy="23695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câu chuyện Cậu bé ham học; kể lại được 1 – 2 đoạn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chuyện dựa vào tranh (không bắt buộc kể đúng nguyên văn câu chuyện)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376980" y="4308372"/>
            <a:ext cx="11721067"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iáo dục lòng yêu nước, chăm chỉ, trách nhiệm, nhân ái. Bồi dưỡng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tình cảm yêu quý, kính trọng đối với thầy cô giáo; cảm nhận được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niềm vui đến trường.</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1621643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3082185" y="1505519"/>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Củng</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cố</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dặn</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dò</a:t>
            </a:r>
            <a:endPar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
        <p:nvSpPr>
          <p:cNvPr id="13" name="TextBox 12">
            <a:extLst>
              <a:ext uri="{FF2B5EF4-FFF2-40B4-BE49-F238E27FC236}">
                <a16:creationId xmlns:a16="http://schemas.microsoft.com/office/drawing/2014/main" id="{C6324E8F-D5CE-4CAF-8E78-A55312722AFC}"/>
              </a:ext>
            </a:extLst>
          </p:cNvPr>
          <p:cNvSpPr txBox="1"/>
          <p:nvPr/>
        </p:nvSpPr>
        <p:spPr>
          <a:xfrm>
            <a:off x="806339" y="2696206"/>
            <a:ext cx="10656658" cy="2207527"/>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bè</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đỗ</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a:t>
            </a:r>
          </a:p>
          <a:p>
            <a:pPr marL="1371600" marR="0" lvl="2"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1371600" marR="0" lvl="3"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 và nghe: Ngôi trường của em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61223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862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00" y="614362"/>
            <a:ext cx="9144000" cy="7150712"/>
          </a:xfrm>
          <a:prstGeom prst="rect">
            <a:avLst/>
          </a:prstGeom>
        </p:spPr>
      </p:pic>
      <p:pic>
        <p:nvPicPr>
          <p:cNvPr id="3" name="图片 2"/>
          <p:cNvPicPr>
            <a:picLocks noChangeAspect="1"/>
          </p:cNvPicPr>
          <p:nvPr/>
        </p:nvPicPr>
        <p:blipFill>
          <a:blip r:embed="rId4"/>
          <a:stretch>
            <a:fillRect/>
          </a:stretch>
        </p:blipFill>
        <p:spPr>
          <a:xfrm>
            <a:off x="2096850" y="1509713"/>
            <a:ext cx="7942501" cy="3981451"/>
          </a:xfrm>
          <a:prstGeom prst="rect">
            <a:avLst/>
          </a:prstGeom>
        </p:spPr>
      </p:pic>
      <p:pic>
        <p:nvPicPr>
          <p:cNvPr id="4" name="图片 3"/>
          <p:cNvPicPr>
            <a:picLocks noChangeAspect="1"/>
          </p:cNvPicPr>
          <p:nvPr/>
        </p:nvPicPr>
        <p:blipFill>
          <a:blip r:embed="rId5"/>
          <a:stretch>
            <a:fillRect/>
          </a:stretch>
        </p:blipFill>
        <p:spPr>
          <a:xfrm>
            <a:off x="1784132" y="995364"/>
            <a:ext cx="1911029" cy="2062609"/>
          </a:xfrm>
          <a:prstGeom prst="rect">
            <a:avLst/>
          </a:prstGeom>
        </p:spPr>
      </p:pic>
      <p:pic>
        <p:nvPicPr>
          <p:cNvPr id="5" name="图片 4"/>
          <p:cNvPicPr>
            <a:picLocks noChangeAspect="1"/>
          </p:cNvPicPr>
          <p:nvPr/>
        </p:nvPicPr>
        <p:blipFill>
          <a:blip r:embed="rId6"/>
          <a:stretch>
            <a:fillRect/>
          </a:stretch>
        </p:blipFill>
        <p:spPr>
          <a:xfrm>
            <a:off x="8776053" y="905902"/>
            <a:ext cx="1482494" cy="1830855"/>
          </a:xfrm>
          <a:prstGeom prst="rect">
            <a:avLst/>
          </a:prstGeom>
        </p:spPr>
      </p:pic>
      <p:pic>
        <p:nvPicPr>
          <p:cNvPr id="6" name="图片 5"/>
          <p:cNvPicPr>
            <a:picLocks noChangeAspect="1"/>
          </p:cNvPicPr>
          <p:nvPr/>
        </p:nvPicPr>
        <p:blipFill>
          <a:blip r:embed="rId7"/>
          <a:stretch>
            <a:fillRect/>
          </a:stretch>
        </p:blipFill>
        <p:spPr>
          <a:xfrm>
            <a:off x="2827021" y="4215766"/>
            <a:ext cx="6151721" cy="1510665"/>
          </a:xfrm>
          <a:prstGeom prst="rect">
            <a:avLst/>
          </a:prstGeom>
        </p:spPr>
      </p:pic>
      <p:grpSp>
        <p:nvGrpSpPr>
          <p:cNvPr id="11" name="组合 10"/>
          <p:cNvGrpSpPr/>
          <p:nvPr/>
        </p:nvGrpSpPr>
        <p:grpSpPr>
          <a:xfrm rot="6329695" flipH="1">
            <a:off x="7886001" y="2918103"/>
            <a:ext cx="1267341" cy="865607"/>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33" name="文本框 32"/>
          <p:cNvSpPr txBox="1"/>
          <p:nvPr/>
        </p:nvSpPr>
        <p:spPr>
          <a:xfrm>
            <a:off x="3432167" y="2598372"/>
            <a:ext cx="4693090" cy="1420495"/>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72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462216" y="1316307"/>
            <a:ext cx="1109708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trao đổi về nội dung của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truyện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 các chi tiết trong tranh.</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462216" y="2323119"/>
            <a:ext cx="11267567" cy="2246769"/>
            <a:chOff x="1249190" y="1502185"/>
            <a:chExt cx="10180629" cy="2369534"/>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403223" y="1502185"/>
              <a:ext cx="10026596" cy="23695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câu chuyện Cậu bé ham học; kể lại được 1 – 2 đoạn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chuyện dựa vào tranh (không bắt buộc kể đúng nguyên văn câu chuyện)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376980" y="4308372"/>
            <a:ext cx="11721067"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iáo dục lòng yêu nước, chăm chỉ, trách nhiệm, nhân ái. Bồi dưỡng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tình cảm yêu quý, kính trọng đối với thầy cô giáo; cảm nhận được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niềm vui đến trường.</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50972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stretch>
            <a:fillRect/>
          </a:stretch>
        </p:blipFill>
        <p:spPr>
          <a:xfrm>
            <a:off x="2339340" y="215900"/>
            <a:ext cx="7430135" cy="6395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87821" y="0"/>
            <a:ext cx="13611649"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288313" y="3817938"/>
            <a:ext cx="4504080" cy="3206750"/>
          </a:xfrm>
          <a:prstGeom prst="rect">
            <a:avLst/>
          </a:prstGeom>
          <a:noFill/>
          <a:ln w="9525">
            <a:noFill/>
          </a:ln>
        </p:spPr>
      </p:pic>
      <p:sp>
        <p:nvSpPr>
          <p:cNvPr id="67588" name="Text Box 4"/>
          <p:cNvSpPr txBox="1"/>
          <p:nvPr/>
        </p:nvSpPr>
        <p:spPr>
          <a:xfrm>
            <a:off x="2454442" y="2921000"/>
            <a:ext cx="7952874" cy="800215"/>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rId18" action="ppaction://hlinksldjump"/>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173567" y="1079915"/>
            <a:ext cx="11641667" cy="815446"/>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1. </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V</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ì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sao cậu bé Vũ Duệ không được đi học?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73567" y="1995178"/>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Vũ </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 là con nhà nghèo, bố mẹ không có tiền cho </a:t>
            </a: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 học nên cậu phải </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ở nhà trông em.</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5610"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6"/>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5614" name="Picture 48"/>
          <p:cNvPicPr>
            <a:picLocks noChangeAspect="1"/>
          </p:cNvPicPr>
          <p:nvPr/>
        </p:nvPicPr>
        <p:blipFill>
          <a:blip r:embed="rId7"/>
          <a:stretch>
            <a:fillRect/>
          </a:stretch>
        </p:blipFill>
        <p:spPr>
          <a:xfrm>
            <a:off x="2655357" y="5039783"/>
            <a:ext cx="778933" cy="770467"/>
          </a:xfrm>
          <a:prstGeom prst="rect">
            <a:avLst/>
          </a:prstGeom>
          <a:noFill/>
          <a:ln w="9525">
            <a:noFill/>
          </a:ln>
        </p:spPr>
      </p:pic>
      <p:pic>
        <p:nvPicPr>
          <p:cNvPr id="25615" name="Picture 50"/>
          <p:cNvPicPr>
            <a:picLocks noChangeAspect="1"/>
          </p:cNvPicPr>
          <p:nvPr/>
        </p:nvPicPr>
        <p:blipFill>
          <a:blip r:embed="rId8"/>
          <a:stretch>
            <a:fillRect/>
          </a:stretch>
        </p:blipFill>
        <p:spPr>
          <a:xfrm flipH="1">
            <a:off x="7005109" y="4913786"/>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3" name="Arrow: Left 2">
            <a:hlinkClick r:id="rId11" action="ppaction://hlinksldjump"/>
            <a:extLst>
              <a:ext uri="{FF2B5EF4-FFF2-40B4-BE49-F238E27FC236}">
                <a16:creationId xmlns:a16="http://schemas.microsoft.com/office/drawing/2014/main" id="{179CA187-D683-67D1-D53D-7358477C04AA}"/>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507</Words>
  <Application>Microsoft Office PowerPoint</Application>
  <PresentationFormat>Widescreen</PresentationFormat>
  <Paragraphs>49</Paragraphs>
  <Slides>17</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17</vt:i4>
      </vt:variant>
    </vt:vector>
  </HeadingPairs>
  <TitlesOfParts>
    <vt:vector size="28" baseType="lpstr">
      <vt:lpstr>等线</vt:lpstr>
      <vt:lpstr>Arial</vt:lpstr>
      <vt:lpstr>Calibri</vt:lpstr>
      <vt:lpstr>Calibri Light</vt:lpstr>
      <vt:lpstr>Times New Roman</vt:lpstr>
      <vt:lpstr>1_Office 主题​​</vt:lpstr>
      <vt:lpstr>2_Office 主题​​</vt:lpstr>
      <vt:lpstr>7_Office Theme</vt:lpstr>
      <vt:lpstr>Office 主题</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
  <cp:lastModifiedBy>Administrator</cp:lastModifiedBy>
  <cp:revision>39</cp:revision>
  <dcterms:created xsi:type="dcterms:W3CDTF">2021-05-24T04:43:32Z</dcterms:created>
  <dcterms:modified xsi:type="dcterms:W3CDTF">2023-10-16T05:19:34Z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