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30" r:id="rId19"/>
    <p:sldId id="314" r:id="rId20"/>
    <p:sldId id="304" r:id="rId21"/>
    <p:sldId id="317" r:id="rId22"/>
    <p:sldId id="329"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520A"/>
    <a:srgbClr val="FF3300"/>
    <a:srgbClr val="07443C"/>
    <a:srgbClr val="E5FFE5"/>
    <a:srgbClr val="D9FFD9"/>
    <a:srgbClr val="FF6600"/>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3" autoAdjust="0"/>
    <p:restoredTop sz="94660"/>
  </p:normalViewPr>
  <p:slideViewPr>
    <p:cSldViewPr snapToGrid="0">
      <p:cViewPr varScale="1">
        <p:scale>
          <a:sx n="67" d="100"/>
          <a:sy n="67" d="100"/>
        </p:scale>
        <p:origin x="90" y="84"/>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2022/12/15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152396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19</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20</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2022/12/15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2022/12/15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 Id="rId9" Type="http://schemas.openxmlformats.org/officeDocument/2006/relationships/image" Target="../media/image35.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0.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4.wmf"/><Relationship Id="rId7" Type="http://schemas.openxmlformats.org/officeDocument/2006/relationships/image" Target="../media/image37.wmf"/><Relationship Id="rId12" Type="http://schemas.openxmlformats.org/officeDocument/2006/relationships/oleObject" Target="../embeddings/oleObject8.bin"/><Relationship Id="rId17" Type="http://schemas.openxmlformats.org/officeDocument/2006/relationships/image" Target="../media/image42.wmf"/><Relationship Id="rId25" Type="http://schemas.openxmlformats.org/officeDocument/2006/relationships/image" Target="../media/image46.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9.wmf"/><Relationship Id="rId24" Type="http://schemas.openxmlformats.org/officeDocument/2006/relationships/oleObject" Target="../embeddings/oleObject14.bin"/><Relationship Id="rId5" Type="http://schemas.openxmlformats.org/officeDocument/2006/relationships/image" Target="../media/image36.wmf"/><Relationship Id="rId15" Type="http://schemas.openxmlformats.org/officeDocument/2006/relationships/image" Target="../media/image41.wmf"/><Relationship Id="rId23" Type="http://schemas.openxmlformats.org/officeDocument/2006/relationships/image" Target="../media/image45.wmf"/><Relationship Id="rId10" Type="http://schemas.openxmlformats.org/officeDocument/2006/relationships/oleObject" Target="../embeddings/oleObject7.bin"/><Relationship Id="rId19"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image" Target="../media/image38.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 Id="rId8" Type="http://schemas.openxmlformats.org/officeDocument/2006/relationships/image" Target="../media/image11.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id="{0423035F-63B8-46D4-9386-FD9D1AF90F35}"/>
              </a:ext>
            </a:extLst>
          </p:cNvPr>
          <p:cNvGrpSpPr/>
          <p:nvPr/>
        </p:nvGrpSpPr>
        <p:grpSpPr>
          <a:xfrm>
            <a:off x="2114549" y="700088"/>
            <a:ext cx="7854176" cy="2530139"/>
            <a:chOff x="2399094" y="241093"/>
            <a:chExt cx="4084722" cy="2530139"/>
          </a:xfrm>
        </p:grpSpPr>
        <p:sp>
          <p:nvSpPr>
            <p:cNvPr id="14" name="文本框 3">
              <a:extLst>
                <a:ext uri="{FF2B5EF4-FFF2-40B4-BE49-F238E27FC236}">
                  <a16:creationId xmlns:a16="http://schemas.microsoft.com/office/drawing/2014/main" id="{69BC0F8C-2348-4453-B5DF-7F68B6EFE34E}"/>
                </a:ext>
              </a:extLst>
            </p:cNvPr>
            <p:cNvSpPr txBox="1"/>
            <p:nvPr/>
          </p:nvSpPr>
          <p:spPr>
            <a:xfrm>
              <a:off x="2468844" y="241093"/>
              <a:ext cx="3945223" cy="1015663"/>
            </a:xfrm>
            <a:prstGeom prst="rect">
              <a:avLst/>
            </a:prstGeom>
            <a:noFill/>
          </p:spPr>
          <p:txBody>
            <a:bodyPr wrap="square" rtlCol="0">
              <a:spAutoFit/>
            </a:bodyPr>
            <a:lstStyle/>
            <a:p>
              <a:pPr algn="ctr"/>
              <a:r>
                <a:rPr lang="en-US" altLang="zh-CN" sz="6000">
                  <a:ln w="85725">
                    <a:solidFill>
                      <a:srgbClr val="FDFDFD"/>
                    </a:solidFill>
                  </a:ln>
                  <a:solidFill>
                    <a:srgbClr val="FF0000"/>
                  </a:solidFill>
                  <a:effectLst>
                    <a:outerShdw blurRad="63500" sx="102000" sy="102000" algn="ctr" rotWithShape="0">
                      <a:prstClr val="black">
                        <a:alpha val="40000"/>
                      </a:prstClr>
                    </a:outerShdw>
                  </a:effectLst>
                  <a:highlight>
                    <a:srgbClr val="CA520A"/>
                  </a:highlight>
                  <a:latin typeface="Times New Roman" panose="02020603050405020304" pitchFamily="18" charset="0"/>
                  <a:ea typeface="Tahoma" panose="020B0604030504040204" pitchFamily="34" charset="0"/>
                  <a:cs typeface="Times New Roman" panose="02020603050405020304" pitchFamily="18" charset="0"/>
                  <a:sym typeface="+mn-lt"/>
                </a:rPr>
                <a:t>TOÁN 5</a:t>
              </a: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 </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id="{657E0F61-00ED-45F4-A544-C50BB3F7A855}"/>
                </a:ext>
              </a:extLst>
            </p:cNvPr>
            <p:cNvSpPr txBox="1"/>
            <p:nvPr/>
          </p:nvSpPr>
          <p:spPr>
            <a:xfrm>
              <a:off x="2399094" y="1755569"/>
              <a:ext cx="4084722"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gridCol w="365125">
                  <a:extLst>
                    <a:ext uri="{9D8B030D-6E8A-4147-A177-3AD203B41FA5}">
                      <a16:colId xmlns:a16="http://schemas.microsoft.com/office/drawing/2014/main" val="20005"/>
                    </a:ext>
                  </a:extLst>
                </a:gridCol>
                <a:gridCol w="366713">
                  <a:extLst>
                    <a:ext uri="{9D8B030D-6E8A-4147-A177-3AD203B41FA5}">
                      <a16:colId xmlns:a16="http://schemas.microsoft.com/office/drawing/2014/main" val="20006"/>
                    </a:ext>
                  </a:extLst>
                </a:gridCol>
                <a:gridCol w="365125">
                  <a:extLst>
                    <a:ext uri="{9D8B030D-6E8A-4147-A177-3AD203B41FA5}">
                      <a16:colId xmlns:a16="http://schemas.microsoft.com/office/drawing/2014/main" val="20007"/>
                    </a:ext>
                  </a:extLst>
                </a:gridCol>
                <a:gridCol w="366712">
                  <a:extLst>
                    <a:ext uri="{9D8B030D-6E8A-4147-A177-3AD203B41FA5}">
                      <a16:colId xmlns:a16="http://schemas.microsoft.com/office/drawing/2014/main" val="20008"/>
                    </a:ext>
                  </a:extLst>
                </a:gridCol>
                <a:gridCol w="365125">
                  <a:extLst>
                    <a:ext uri="{9D8B030D-6E8A-4147-A177-3AD203B41FA5}">
                      <a16:colId xmlns:a16="http://schemas.microsoft.com/office/drawing/2014/main"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9"/>
                  </a:ext>
                </a:extLst>
              </a:tr>
            </a:tbl>
          </a:graphicData>
        </a:graphic>
      </p:graphicFrame>
      <p:cxnSp>
        <p:nvCxnSpPr>
          <p:cNvPr id="5" name="Straight Arrow Connector 4">
            <a:extLst>
              <a:ext uri="{FF2B5EF4-FFF2-40B4-BE49-F238E27FC236}">
                <a16:creationId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4"/>
                  </a:ext>
                </a:extLst>
              </a:tr>
            </a:tbl>
          </a:graphicData>
        </a:graphic>
      </p:graphicFrame>
      <p:sp>
        <p:nvSpPr>
          <p:cNvPr id="8" name="Subtitle 7">
            <a:extLst>
              <a:ext uri="{FF2B5EF4-FFF2-40B4-BE49-F238E27FC236}">
                <a16:creationId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a16="http://schemas.microsoft.com/office/drawing/2014/main"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a16="http://schemas.microsoft.com/office/drawing/2014/main" id="{1CDC713B-7C27-4EBB-BCD9-657CEFCBC291}"/>
              </a:ext>
            </a:extLst>
          </p:cNvPr>
          <p:cNvSpPr txBox="1">
            <a:spLocks noChangeArrowheads="1"/>
          </p:cNvSpPr>
          <p:nvPr/>
        </p:nvSpPr>
        <p:spPr bwMode="auto">
          <a:xfrm>
            <a:off x="1790700" y="1815789"/>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số học sinh giỏi </a:t>
            </a:r>
            <a:r>
              <a:rPr lang="en-US" altLang="en-US" sz="2800" b="1">
                <a:latin typeface="Times New Roman" panose="02020603050405020304" pitchFamily="18" charset="0"/>
              </a:rPr>
              <a:t>và </a:t>
            </a:r>
            <a:r>
              <a:rPr lang="en-US" altLang="en-US" sz="2800" b="1">
                <a:solidFill>
                  <a:srgbClr val="D200D2"/>
                </a:solidFill>
                <a:latin typeface="Times New Roman" panose="02020603050405020304" pitchFamily="18" charset="0"/>
              </a:rPr>
              <a:t>số học sinh toàn trường là:</a:t>
            </a:r>
            <a:endParaRPr lang="en-US" altLang="en-US" sz="2800" b="1">
              <a:latin typeface="Times New Roman" panose="02020603050405020304" pitchFamily="18" charset="0"/>
            </a:endParaRPr>
          </a:p>
        </p:txBody>
      </p:sp>
      <p:sp>
        <p:nvSpPr>
          <p:cNvPr id="31" name="Rectangle 30">
            <a:extLst>
              <a:ext uri="{FF2B5EF4-FFF2-40B4-BE49-F238E27FC236}">
                <a16:creationId xmlns:a16="http://schemas.microsoft.com/office/drawing/2014/main"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solidFill>
                  <a:srgbClr val="0033CC"/>
                </a:solidFill>
                <a:latin typeface="Times New Roman" panose="02020603050405020304" pitchFamily="18" charset="0"/>
                <a:cs typeface="Times New Roman" panose="02020603050405020304" pitchFamily="18" charset="0"/>
              </a:rPr>
              <a:t>Tỉ số phần trăm của số học sinh giỏi và số học sinh toàn trường là 20%</a:t>
            </a:r>
            <a:endParaRPr lang="en-US" altLang="en-US" sz="3200" b="1">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a16="http://schemas.microsoft.com/office/drawing/2014/main" id="{CCC9457D-CF2D-4728-888A-D4C738687728}"/>
              </a:ext>
            </a:extLst>
          </p:cNvPr>
          <p:cNvSpPr>
            <a:spLocks noChangeArrowheads="1"/>
          </p:cNvSpPr>
          <p:nvPr/>
        </p:nvSpPr>
        <p:spPr bwMode="auto">
          <a:xfrm>
            <a:off x="1279378" y="5730876"/>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a:t>80 : 400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a:t> </a:t>
                </a:r>
                <a:r>
                  <a:rPr lang="en-US" altLang="en-US" sz="2600"/>
                  <a:t>=</a:t>
                </a:r>
                <a:r>
                  <a:rPr lang="en-US" altLang="en-US" sz="3200"/>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a:t> </a:t>
                </a:r>
                <a:r>
                  <a:rPr lang="en-US" altLang="en-US" sz="2600"/>
                  <a:t>= </a:t>
                </a:r>
                <a:r>
                  <a:rPr lang="en-US" altLang="en-US" sz="2600">
                    <a:solidFill>
                      <a:srgbClr val="FF3300"/>
                    </a:solidFill>
                  </a:rPr>
                  <a:t>20%</a:t>
                </a:r>
              </a:p>
            </p:txBody>
          </p:sp>
        </mc:Choice>
        <mc:Fallback xmlns="">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a:blip r:embed="rId3"/>
                <a:stretch>
                  <a:fillRect l="-18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29" name="Equation" r:id="rId4" imgW="444307" imgH="393529" progId="Equation.3">
                  <p:embed/>
                </p:oleObj>
              </mc:Choice>
              <mc:Fallback>
                <p:oleObj name="Equation" r:id="rId4" imgW="444307" imgH="393529" progId="Equation.3">
                  <p:embed/>
                  <p:pic>
                    <p:nvPicPr>
                      <p:cNvPr id="9220" name="Object 3">
                        <a:extLst>
                          <a:ext uri="{FF2B5EF4-FFF2-40B4-BE49-F238E27FC236}">
                            <a16:creationId xmlns:a16="http://schemas.microsoft.com/office/drawing/2014/main"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30" name="Equation" r:id="rId6" imgW="418918" imgH="393529" progId="Equation.3">
                  <p:embed/>
                </p:oleObj>
              </mc:Choice>
              <mc:Fallback>
                <p:oleObj name="Equation" r:id="rId6" imgW="418918" imgH="393529" progId="Equation.3">
                  <p:embed/>
                  <p:pic>
                    <p:nvPicPr>
                      <p:cNvPr id="9224" name="Object 4">
                        <a:extLst>
                          <a:ext uri="{FF2B5EF4-FFF2-40B4-BE49-F238E27FC236}">
                            <a16:creationId xmlns:a16="http://schemas.microsoft.com/office/drawing/2014/main"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31" name="Equation" r:id="rId8" imgW="406048" imgH="393359" progId="Equation.3">
                  <p:embed/>
                </p:oleObj>
              </mc:Choice>
              <mc:Fallback>
                <p:oleObj name="Equation" r:id="rId8" imgW="406048" imgH="393359" progId="Equation.3">
                  <p:embed/>
                  <p:pic>
                    <p:nvPicPr>
                      <p:cNvPr id="9225" name="Object 2">
                        <a:extLst>
                          <a:ext uri="{FF2B5EF4-FFF2-40B4-BE49-F238E27FC236}">
                            <a16:creationId xmlns:a16="http://schemas.microsoft.com/office/drawing/2014/main"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062" name="Equation" r:id="rId4" imgW="330057" imgH="393529" progId="Equation.3">
                  <p:embed/>
                </p:oleObj>
              </mc:Choice>
              <mc:Fallback>
                <p:oleObj name="Equation" r:id="rId4" imgW="330057" imgH="393529" progId="Equation.3">
                  <p:embed/>
                  <p:pic>
                    <p:nvPicPr>
                      <p:cNvPr id="10244" name="Object 2">
                        <a:extLst>
                          <a:ext uri="{FF2B5EF4-FFF2-40B4-BE49-F238E27FC236}">
                            <a16:creationId xmlns:a16="http://schemas.microsoft.com/office/drawing/2014/main"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spid="_x0000_s2063" name="Equation" r:id="rId6" imgW="330057" imgH="393529" progId="Equation.3">
                  <p:embed/>
                </p:oleObj>
              </mc:Choice>
              <mc:Fallback>
                <p:oleObj name="Equation" r:id="rId6" imgW="330057" imgH="393529" progId="Equation.3">
                  <p:embed/>
                  <p:pic>
                    <p:nvPicPr>
                      <p:cNvPr id="5123" name="Object 3">
                        <a:extLst>
                          <a:ext uri="{FF2B5EF4-FFF2-40B4-BE49-F238E27FC236}">
                            <a16:creationId xmlns:a16="http://schemas.microsoft.com/office/drawing/2014/main"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spid="_x0000_s2064" name="Equation" r:id="rId8" imgW="330057" imgH="393529" progId="Equation.3">
                  <p:embed/>
                </p:oleObj>
              </mc:Choice>
              <mc:Fallback>
                <p:oleObj name="Equation" r:id="rId8" imgW="330057" imgH="393529" progId="Equation.3">
                  <p:embed/>
                  <p:pic>
                    <p:nvPicPr>
                      <p:cNvPr id="5124" name="Object 4">
                        <a:extLst>
                          <a:ext uri="{FF2B5EF4-FFF2-40B4-BE49-F238E27FC236}">
                            <a16:creationId xmlns:a16="http://schemas.microsoft.com/office/drawing/2014/main"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spid="_x0000_s2065"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a16="http://schemas.microsoft.com/office/drawing/2014/main"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066"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a16="http://schemas.microsoft.com/office/drawing/2014/main"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a16="http://schemas.microsoft.com/office/drawing/2014/main"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spid="_x0000_s2067" name="Equation" r:id="rId14" imgW="444307" imgH="393529" progId="Equation.3">
                  <p:embed/>
                </p:oleObj>
              </mc:Choice>
              <mc:Fallback>
                <p:oleObj name="Equation" r:id="rId14" imgW="444307" imgH="393529" progId="Equation.3">
                  <p:embed/>
                  <p:pic>
                    <p:nvPicPr>
                      <p:cNvPr id="14" name="Object 8">
                        <a:extLst>
                          <a:ext uri="{FF2B5EF4-FFF2-40B4-BE49-F238E27FC236}">
                            <a16:creationId xmlns:a16="http://schemas.microsoft.com/office/drawing/2014/main"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spid="_x0000_s2068" name="Equation" r:id="rId16" imgW="444307" imgH="393529" progId="Equation.3">
                  <p:embed/>
                </p:oleObj>
              </mc:Choice>
              <mc:Fallback>
                <p:oleObj name="Equation" r:id="rId16" imgW="444307" imgH="393529" progId="Equation.3">
                  <p:embed/>
                  <p:pic>
                    <p:nvPicPr>
                      <p:cNvPr id="16" name="Object 8">
                        <a:extLst>
                          <a:ext uri="{FF2B5EF4-FFF2-40B4-BE49-F238E27FC236}">
                            <a16:creationId xmlns:a16="http://schemas.microsoft.com/office/drawing/2014/main"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a16="http://schemas.microsoft.com/office/drawing/2014/main"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spid="_x0000_s2069" name="Equation" r:id="rId18" imgW="444307" imgH="393529" progId="Equation.3">
                  <p:embed/>
                </p:oleObj>
              </mc:Choice>
              <mc:Fallback>
                <p:oleObj name="Equation" r:id="rId18" imgW="444307" imgH="393529" progId="Equation.3">
                  <p:embed/>
                  <p:pic>
                    <p:nvPicPr>
                      <p:cNvPr id="18" name="Object 9">
                        <a:extLst>
                          <a:ext uri="{FF2B5EF4-FFF2-40B4-BE49-F238E27FC236}">
                            <a16:creationId xmlns:a16="http://schemas.microsoft.com/office/drawing/2014/main"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a16="http://schemas.microsoft.com/office/drawing/2014/main"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070"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a16="http://schemas.microsoft.com/office/drawing/2014/main"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071"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a16="http://schemas.microsoft.com/office/drawing/2014/main"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072"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a16="http://schemas.microsoft.com/office/drawing/2014/main"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073"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a16="http://schemas.microsoft.com/office/drawing/2014/main"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a16="http://schemas.microsoft.com/office/drawing/2014/main"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a16="http://schemas.microsoft.com/office/drawing/2014/main"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a16="http://schemas.microsoft.com/office/drawing/2014/main"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a16="http://schemas.microsoft.com/office/drawing/2014/main"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a16="http://schemas.microsoft.com/office/drawing/2014/main" id="{244F6FE6-6E8F-4404-A239-443AD3F93E3C}"/>
              </a:ext>
            </a:extLst>
          </p:cNvPr>
          <p:cNvSpPr txBox="1">
            <a:spLocks noChangeArrowheads="1"/>
          </p:cNvSpPr>
          <p:nvPr/>
        </p:nvSpPr>
        <p:spPr bwMode="auto">
          <a:xfrm>
            <a:off x="1724668" y="4150627"/>
            <a:ext cx="88710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2060"/>
                </a:solidFill>
                <a:latin typeface="Times New Roman" panose="02020603050405020304" pitchFamily="18" charset="0"/>
                <a:cs typeface="Times New Roman" panose="02020603050405020304" pitchFamily="18" charset="0"/>
              </a:rPr>
              <a:t>Số sản phẩm đạt chuẩn chiếm: </a:t>
            </a:r>
            <a:endParaRPr lang="en-US" altLang="en-US" sz="2800" b="1">
              <a:solidFill>
                <a:srgbClr val="0000FF"/>
              </a:solidFill>
              <a:latin typeface="Times New Roman" panose="02020603050405020304" pitchFamily="18" charset="0"/>
            </a:endParaRPr>
          </a:p>
        </p:txBody>
      </p:sp>
      <p:cxnSp>
        <p:nvCxnSpPr>
          <p:cNvPr id="19" name="Straight Connector 18">
            <a:extLst>
              <a:ext uri="{FF2B5EF4-FFF2-40B4-BE49-F238E27FC236}">
                <a16:creationId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14="http://schemas.microsoft.com/office/drawing/2010/main" Requires="a14">
          <p:sp>
            <p:nvSpPr>
              <p:cNvPr id="22" name="Object 3">
                <a:extLst>
                  <a:ext uri="{FF2B5EF4-FFF2-40B4-BE49-F238E27FC236}">
                    <a16:creationId xmlns:a16="http://schemas.microsoft.com/office/drawing/2014/main" id="{A19C138B-1028-438C-BFB0-4CE5B4B371EC}"/>
                  </a:ext>
                </a:extLst>
              </p:cNvPr>
              <p:cNvSpPr txBox="1"/>
              <p:nvPr/>
            </p:nvSpPr>
            <p:spPr bwMode="auto">
              <a:xfrm>
                <a:off x="2157413" y="5088080"/>
                <a:ext cx="9158287"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 (Tổng sản phẩm của nhà máy )</a:t>
                </a:r>
              </a:p>
            </p:txBody>
          </p:sp>
        </mc:Choice>
        <mc:Fallback>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2157413" y="5088080"/>
                <a:ext cx="9158287" cy="954088"/>
              </a:xfrm>
              <a:prstGeom prst="rect">
                <a:avLst/>
              </a:prstGeom>
              <a:blipFill>
                <a:blip r:embed="rId3"/>
                <a:stretch>
                  <a:fillRect l="-106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a16="http://schemas.microsoft.com/office/drawing/2014/main"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a16="http://schemas.microsoft.com/office/drawing/2014/main"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Tỉ số phần trăm của số cây lấy gỗ và số cây trong vườn là:</a:t>
            </a:r>
          </a:p>
        </p:txBody>
      </p:sp>
      <p:grpSp>
        <p:nvGrpSpPr>
          <p:cNvPr id="6" name="Group 44">
            <a:extLst>
              <a:ext uri="{FF2B5EF4-FFF2-40B4-BE49-F238E27FC236}">
                <a16:creationId xmlns:a16="http://schemas.microsoft.com/office/drawing/2014/main" id="{C8227709-7426-44FF-A90B-6FECE9B99660}"/>
              </a:ext>
            </a:extLst>
          </p:cNvPr>
          <p:cNvGrpSpPr>
            <a:grpSpLocks/>
          </p:cNvGrpSpPr>
          <p:nvPr/>
        </p:nvGrpSpPr>
        <p:grpSpPr bwMode="auto">
          <a:xfrm>
            <a:off x="2006600" y="4442689"/>
            <a:ext cx="7574280" cy="1399311"/>
            <a:chOff x="768" y="2352"/>
            <a:chExt cx="3264" cy="605"/>
          </a:xfrm>
        </p:grpSpPr>
        <p:sp>
          <p:nvSpPr>
            <p:cNvPr id="7" name="Text Box 45">
              <a:extLst>
                <a:ext uri="{FF2B5EF4-FFF2-40B4-BE49-F238E27FC236}">
                  <a16:creationId xmlns:a16="http://schemas.microsoft.com/office/drawing/2014/main" id="{3650F519-8FE7-42FF-94C6-9EFA3C08BBEF}"/>
                </a:ext>
              </a:extLst>
            </p:cNvPr>
            <p:cNvSpPr txBox="1">
              <a:spLocks noChangeArrowheads="1"/>
            </p:cNvSpPr>
            <p:nvPr/>
          </p:nvSpPr>
          <p:spPr bwMode="auto">
            <a:xfrm>
              <a:off x="3072" y="2448"/>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a16="http://schemas.microsoft.com/office/drawing/2014/main"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a16="http://schemas.microsoft.com/office/drawing/2014/main"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a16="http://schemas.microsoft.com/office/drawing/2014/main"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a16="http://schemas.microsoft.com/office/drawing/2014/main"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a16="http://schemas.microsoft.com/office/drawing/2014/main"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a16="http://schemas.microsoft.com/office/drawing/2014/main"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a16="http://schemas.microsoft.com/office/drawing/2014/main"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a16="http://schemas.microsoft.com/office/drawing/2014/main"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a16="http://schemas.microsoft.com/office/drawing/2014/main"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số cây lấy gỗ chiếm :</a:t>
            </a:r>
          </a:p>
        </p:txBody>
      </p:sp>
      <p:grpSp>
        <p:nvGrpSpPr>
          <p:cNvPr id="6" name="Group 44">
            <a:extLst>
              <a:ext uri="{FF2B5EF4-FFF2-40B4-BE49-F238E27FC236}">
                <a16:creationId xmlns:a16="http://schemas.microsoft.com/office/drawing/2014/main" id="{C8227709-7426-44FF-A90B-6FECE9B99660}"/>
              </a:ext>
            </a:extLst>
          </p:cNvPr>
          <p:cNvGrpSpPr>
            <a:grpSpLocks/>
          </p:cNvGrpSpPr>
          <p:nvPr/>
        </p:nvGrpSpPr>
        <p:grpSpPr bwMode="auto">
          <a:xfrm>
            <a:off x="2006600" y="4442689"/>
            <a:ext cx="9479453" cy="1399311"/>
            <a:chOff x="768" y="2352"/>
            <a:chExt cx="4085" cy="605"/>
          </a:xfrm>
        </p:grpSpPr>
        <p:sp>
          <p:nvSpPr>
            <p:cNvPr id="7" name="Text Box 45">
              <a:extLst>
                <a:ext uri="{FF2B5EF4-FFF2-40B4-BE49-F238E27FC236}">
                  <a16:creationId xmlns:a16="http://schemas.microsoft.com/office/drawing/2014/main" id="{3650F519-8FE7-42FF-94C6-9EFA3C08BBEF}"/>
                </a:ext>
              </a:extLst>
            </p:cNvPr>
            <p:cNvSpPr txBox="1">
              <a:spLocks noChangeArrowheads="1"/>
            </p:cNvSpPr>
            <p:nvPr/>
          </p:nvSpPr>
          <p:spPr bwMode="auto">
            <a:xfrm>
              <a:off x="3072" y="2448"/>
              <a:ext cx="1781"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a:latin typeface="Tahoma" panose="020B0604030504040204" pitchFamily="34" charset="0"/>
                  <a:ea typeface="Tahoma" panose="020B0604030504040204" pitchFamily="34" charset="0"/>
                  <a:cs typeface="Tahoma" panose="020B0604030504040204" pitchFamily="34" charset="0"/>
                </a:rPr>
                <a:t>54% (Số cây trong vườn)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8" name="Text Box 46">
              <a:extLst>
                <a:ext uri="{FF2B5EF4-FFF2-40B4-BE49-F238E27FC236}">
                  <a16:creationId xmlns:a16="http://schemas.microsoft.com/office/drawing/2014/main"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a16="http://schemas.microsoft.com/office/drawing/2014/main"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a16="http://schemas.microsoft.com/office/drawing/2014/main"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a16="http://schemas.microsoft.com/office/drawing/2014/main"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a16="http://schemas.microsoft.com/office/drawing/2014/main"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a16="http://schemas.microsoft.com/office/drawing/2014/main"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a16="http://schemas.microsoft.com/office/drawing/2014/main"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7070868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a16="http://schemas.microsoft.com/office/drawing/2014/main"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a16="http://schemas.microsoft.com/office/drawing/2014/main"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a16="http://schemas.microsoft.com/office/drawing/2014/main"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a16="http://schemas.microsoft.com/office/drawing/2014/main"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a16="http://schemas.microsoft.com/office/drawing/2014/main"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a16="http://schemas.microsoft.com/office/drawing/2014/main"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a16="http://schemas.microsoft.com/office/drawing/2014/main"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a16="http://schemas.microsoft.com/office/drawing/2014/main"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a16="http://schemas.microsoft.com/office/drawing/2014/main"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a16="http://schemas.microsoft.com/office/drawing/2014/main"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a16="http://schemas.microsoft.com/office/drawing/2014/main"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a16="http://schemas.microsoft.com/office/drawing/2014/main"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a16="http://schemas.microsoft.com/office/drawing/2014/main"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a16="http://schemas.microsoft.com/office/drawing/2014/main"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a16="http://schemas.microsoft.com/office/drawing/2014/main"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a16="http://schemas.microsoft.com/office/drawing/2014/main"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a16="http://schemas.microsoft.com/office/drawing/2014/main"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a16="http://schemas.microsoft.com/office/drawing/2014/main"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a16="http://schemas.microsoft.com/office/drawing/2014/main"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a16="http://schemas.microsoft.com/office/drawing/2014/main"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a16="http://schemas.microsoft.com/office/drawing/2014/main"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a16="http://schemas.microsoft.com/office/drawing/2014/main"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1195</Words>
  <Application>Microsoft Office PowerPoint</Application>
  <PresentationFormat>Widescreen</PresentationFormat>
  <Paragraphs>174</Paragraphs>
  <Slides>22</Slides>
  <Notes>21</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4" baseType="lpstr">
      <vt:lpstr>微软雅黑</vt:lpstr>
      <vt:lpstr>华文琥珀</vt:lpstr>
      <vt:lpstr>.VnTime</vt:lpstr>
      <vt:lpstr>Arial</vt:lpstr>
      <vt:lpstr>Arial Black</vt:lpstr>
      <vt:lpstr>Calibri</vt:lpstr>
      <vt:lpstr>Cambria Math</vt:lpstr>
      <vt:lpstr>Segoe UI Semibold</vt:lpstr>
      <vt:lpstr>Tahoma</vt:lpstr>
      <vt:lpstr>Times New Roman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Windows 10</cp:lastModifiedBy>
  <cp:revision>41</cp:revision>
  <dcterms:created xsi:type="dcterms:W3CDTF">2015-05-05T08:02:14Z</dcterms:created>
  <dcterms:modified xsi:type="dcterms:W3CDTF">2022-12-15T10:01:55Z</dcterms:modified>
</cp:coreProperties>
</file>