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7" r:id="rId4"/>
    <p:sldId id="258" r:id="rId5"/>
    <p:sldId id="271" r:id="rId6"/>
    <p:sldId id="270" r:id="rId7"/>
    <p:sldId id="272" r:id="rId8"/>
    <p:sldId id="274" r:id="rId9"/>
    <p:sldId id="277" r:id="rId10"/>
    <p:sldId id="275" r:id="rId11"/>
    <p:sldId id="279" r:id="rId12"/>
    <p:sldId id="264" r:id="rId13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1" autoAdjust="0"/>
    <p:restoredTop sz="94660"/>
  </p:normalViewPr>
  <p:slideViewPr>
    <p:cSldViewPr>
      <p:cViewPr varScale="1">
        <p:scale>
          <a:sx n="52" d="100"/>
          <a:sy n="52" d="100"/>
        </p:scale>
        <p:origin x="-456" y="-5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07/06/2023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bai%20tap%20van%20dung/Bai%203.pptx" TargetMode="External"/><Relationship Id="rId13" Type="http://schemas.openxmlformats.org/officeDocument/2006/relationships/image" Target="../media/image29.jpeg"/><Relationship Id="rId18" Type="http://schemas.openxmlformats.org/officeDocument/2006/relationships/image" Target="../media/image33.jpeg"/><Relationship Id="rId3" Type="http://schemas.openxmlformats.org/officeDocument/2006/relationships/image" Target="../media/image21.jpeg"/><Relationship Id="rId21" Type="http://schemas.openxmlformats.org/officeDocument/2006/relationships/image" Target="../media/image35.jpeg"/><Relationship Id="rId7" Type="http://schemas.openxmlformats.org/officeDocument/2006/relationships/image" Target="../media/image24.jpeg"/><Relationship Id="rId12" Type="http://schemas.openxmlformats.org/officeDocument/2006/relationships/image" Target="../media/image28.jpeg"/><Relationship Id="rId17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1.jpeg"/><Relationship Id="rId20" Type="http://schemas.openxmlformats.org/officeDocument/2006/relationships/hyperlink" Target="bai%20tap%20van%20dung/Bai%202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7.png"/><Relationship Id="rId5" Type="http://schemas.openxmlformats.org/officeDocument/2006/relationships/hyperlink" Target="bai%20tap%20van%20dung/Bai%201.pptx" TargetMode="External"/><Relationship Id="rId15" Type="http://schemas.openxmlformats.org/officeDocument/2006/relationships/hyperlink" Target="bai%20tap%20van%20dung/Bai%204.pptx" TargetMode="External"/><Relationship Id="rId23" Type="http://schemas.openxmlformats.org/officeDocument/2006/relationships/image" Target="../media/image37.jpeg"/><Relationship Id="rId10" Type="http://schemas.openxmlformats.org/officeDocument/2006/relationships/image" Target="../media/image26.png"/><Relationship Id="rId19" Type="http://schemas.openxmlformats.org/officeDocument/2006/relationships/image" Target="../media/image34.jpeg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image" Target="../media/image30.jpeg"/><Relationship Id="rId22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4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NGỌC LÂM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217015" y="2971800"/>
            <a:ext cx="13767270" cy="2653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51: DIỆN TÍCH CỦA MỘT HÌNH. XĂNG – TI – MÉT VUÔNG (</a:t>
            </a:r>
            <a:r>
              <a:rPr lang="en-US" sz="5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18" y="6583865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16553" y="4665344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37319" y="1765598"/>
            <a:ext cx="15849600" cy="165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Ví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hình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phần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Khoang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tên lửa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bên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trái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.VnCommercial ScriptH" panose="020B7200000000000000" pitchFamily="34" charset="0"/>
                <a:cs typeface="Times New Roman" panose="02020603050405020304" pitchFamily="18" charset="0"/>
              </a:rPr>
              <a:t>C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tên lửa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D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6844" y="3200400"/>
            <a:ext cx="5450075" cy="5715000"/>
          </a:xfrm>
          <a:prstGeom prst="rect">
            <a:avLst/>
          </a:prstGeom>
        </p:spPr>
      </p:pic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51162" y="3578311"/>
            <a:ext cx="10596978" cy="88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Tìm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diện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tích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</a:t>
            </a:r>
            <a:r>
              <a:rPr lang="en-US" sz="4000" noProof="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và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24358" y="3418794"/>
            <a:ext cx="10515600" cy="15431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Diện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khoang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A</a:t>
            </a:r>
            <a:r>
              <a:rPr lang="en-US" sz="40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solidFill>
                  <a:srgbClr val="FF0000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B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1" name="Text Box 14"/>
          <p:cNvSpPr txBox="1">
            <a:spLocks noChangeArrowheads="1"/>
          </p:cNvSpPr>
          <p:nvPr/>
        </p:nvSpPr>
        <p:spPr bwMode="auto">
          <a:xfrm>
            <a:off x="251162" y="5363100"/>
            <a:ext cx="10596978" cy="2207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Sau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khi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bay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cao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tầm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imes New Roman" pitchFamily="18" charset="0"/>
              </a:rPr>
              <a:t> 1000 km, hai 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 lửa 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C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rgbClr val="0000FF"/>
                </a:solidFill>
                <a:latin typeface=".VnCommercial ScriptH" panose="020B7200000000000000" pitchFamily="34" charset="0"/>
                <a:cs typeface="Times New Roman" panose="02020603050405020304" pitchFamily="18" charset="0"/>
              </a:rPr>
              <a:t> D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364351" y="5562601"/>
            <a:ext cx="10515600" cy="20163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ô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08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11" grpId="0" animBg="1"/>
      <p:bldP spid="21" grpId="0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5919" y="1812392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anose="02020603050405020304" pitchFamily="18" charset="0"/>
                </a:rPr>
                <a:t> A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</a:t>
              </a:r>
              <a:r>
                <a:rPr kumimoji="0" lang="en-US" sz="4400" b="1" i="0" u="none" strike="noStrike" kern="1200" cap="none" spc="0" normalizeH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.VnAristoteH" panose="020B7200000000000000" pitchFamily="34" charset="0"/>
                  <a:cs typeface="Times New Roman" panose="02020603050405020304" pitchFamily="18" charset="0"/>
                </a:rPr>
                <a:t>B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981108" y="4495800"/>
            <a:ext cx="8224471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</a:t>
            </a:r>
            <a:r>
              <a:rPr lang="en-US" sz="44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 A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</a:t>
            </a:r>
            <a:r>
              <a:rPr lang="en-US" sz="4400" b="1" dirty="0">
                <a:solidFill>
                  <a:srgbClr val="0000FF"/>
                </a:solidFill>
                <a:latin typeface=".VnAristoteH" panose="020B7200000000000000" pitchFamily="34" charset="0"/>
                <a:cs typeface="Times New Roman" panose="02020603050405020304" pitchFamily="18" charset="0"/>
              </a:rPr>
              <a:t>B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18780" y="2971800"/>
            <a:ext cx="7423395" cy="505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0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/>
          <p:cNvSpPr/>
          <p:nvPr/>
        </p:nvSpPr>
        <p:spPr>
          <a:xfrm>
            <a:off x="975519" y="3803684"/>
            <a:ext cx="1693956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3" name="Rounded Rectangle 102"/>
          <p:cNvSpPr/>
          <p:nvPr/>
        </p:nvSpPr>
        <p:spPr>
          <a:xfrm>
            <a:off x="8524913" y="6159501"/>
            <a:ext cx="1745043" cy="1523999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01" name="Rounded Rectangle 100"/>
          <p:cNvSpPr/>
          <p:nvPr/>
        </p:nvSpPr>
        <p:spPr>
          <a:xfrm>
            <a:off x="5979319" y="1620676"/>
            <a:ext cx="1791645" cy="1423034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ounded Rectangle 103"/>
          <p:cNvSpPr/>
          <p:nvPr/>
        </p:nvSpPr>
        <p:spPr>
          <a:xfrm>
            <a:off x="11110119" y="3854484"/>
            <a:ext cx="1622419" cy="1517616"/>
          </a:xfrm>
          <a:prstGeom prst="round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4099719" y="1041400"/>
            <a:ext cx="81534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Trò chơi: CHẤP HÀNH LUẬT LỆ GIAO THÔNG</a:t>
            </a:r>
          </a:p>
        </p:txBody>
      </p:sp>
      <p:pic>
        <p:nvPicPr>
          <p:cNvPr id="42" name="Picture 12" descr="Biển báo nguy hiểm 2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918" y="1720883"/>
            <a:ext cx="1363141" cy="117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6" descr="Biển báo nguy hiểm 2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712" y="1720883"/>
            <a:ext cx="1393541" cy="122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Biển báo trẻ em W225 - Ý nghĩa của biển báo - HoaTieu.vn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668528"/>
            <a:ext cx="1374388" cy="127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0" descr="Biển báo nguy hiểm 22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56" y="1741301"/>
            <a:ext cx="1315704" cy="1154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4" descr="https://media.cungphuot.info/2013/07/5115/p103.png">
            <a:hlinkClick r:id="rId8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409"/>
          <a:stretch/>
        </p:blipFill>
        <p:spPr bwMode="auto">
          <a:xfrm>
            <a:off x="1169884" y="3954240"/>
            <a:ext cx="1392590" cy="128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6" descr="https://media.cungphuot.info/2013/07/5115/p104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758" y="3974923"/>
            <a:ext cx="1364761" cy="1282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8" descr="https://media.cungphuot.info/2013/07/5115/p110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622"/>
          <a:stretch/>
        </p:blipFill>
        <p:spPr bwMode="auto">
          <a:xfrm>
            <a:off x="6301693" y="3979879"/>
            <a:ext cx="1303226" cy="1260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2" descr="Hướng đi thẳng phải the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053" y="6348832"/>
            <a:ext cx="1250644" cy="1235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34" descr="Hướng đi phải phải the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151" y="6297685"/>
            <a:ext cx="1380967" cy="132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36" descr="Hướng đi trái phải the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62" y="6313252"/>
            <a:ext cx="1303675" cy="123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8" descr="Các xe chỉ được rẽ trái và rẽ phải">
            <a:hlinkClick r:id="rId1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734" y="6259590"/>
            <a:ext cx="1382089" cy="1360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40" descr="Các xe chỉ được rẽ trái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0119" y="6237051"/>
            <a:ext cx="1368975" cy="130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42" descr="Các xe chỉ được rẽ phải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6654" y="6314937"/>
            <a:ext cx="1267265" cy="12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46" descr="Biển báo giao thông cấm người đi bộ, xe đẩy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3314" r="71155" b="52456"/>
          <a:stretch/>
        </p:blipFill>
        <p:spPr bwMode="auto">
          <a:xfrm>
            <a:off x="8747920" y="3979880"/>
            <a:ext cx="1260505" cy="126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48" descr="Biển đường 1 chiều, đường cấm">
            <a:hlinkClick r:id="rId20" action="ppaction://hlinkpres?slideindex=1&amp;slidetitle="/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" t="1852" r="69504" b="52757"/>
          <a:stretch/>
        </p:blipFill>
        <p:spPr bwMode="auto">
          <a:xfrm>
            <a:off x="11300511" y="3962400"/>
            <a:ext cx="1303842" cy="128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8" descr="Biển đường 1 chiều, đường cấm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t="51939" r="69503" b="2909"/>
          <a:stretch/>
        </p:blipFill>
        <p:spPr bwMode="auto">
          <a:xfrm>
            <a:off x="13636268" y="3954240"/>
            <a:ext cx="1283851" cy="1254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50" descr="Toàn bộ biển báo nguy hiểm và ý nghĩa: Nhớ sẽ không sợ rủi rodrh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" t="28859" r="77695" b="49067"/>
          <a:stretch/>
        </p:blipFill>
        <p:spPr bwMode="auto">
          <a:xfrm>
            <a:off x="11243342" y="1689212"/>
            <a:ext cx="1361010" cy="1272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" name="Picture 52" descr="Toàn bộ biển báo nguy hiểm và ý nghĩa: Nhớ sẽ không sợ rủi rosd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" t="51438" r="77305" b="25644"/>
          <a:stretch/>
        </p:blipFill>
        <p:spPr bwMode="auto">
          <a:xfrm>
            <a:off x="13608178" y="1676400"/>
            <a:ext cx="1403988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10362" y="2895600"/>
            <a:ext cx="16939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/>
              <a:t>Đường</a:t>
            </a:r>
            <a:r>
              <a:rPr lang="en-US" sz="2000" dirty="0"/>
              <a:t> </a:t>
            </a:r>
          </a:p>
          <a:p>
            <a:pPr algn="ctr"/>
            <a:r>
              <a:rPr lang="en-US" sz="2000" dirty="0"/>
              <a:t>hai </a:t>
            </a:r>
            <a:r>
              <a:rPr lang="en-US" sz="2000" dirty="0" err="1"/>
              <a:t>chiều</a:t>
            </a:r>
            <a:endParaRPr lang="en-US" sz="2000" dirty="0"/>
          </a:p>
        </p:txBody>
      </p:sp>
      <p:sp>
        <p:nvSpPr>
          <p:cNvPr id="84" name="TextBox 83"/>
          <p:cNvSpPr txBox="1"/>
          <p:nvPr/>
        </p:nvSpPr>
        <p:spPr>
          <a:xfrm>
            <a:off x="3289787" y="2971800"/>
            <a:ext cx="2181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</a:t>
            </a:r>
          </a:p>
          <a:p>
            <a:pPr algn="ctr"/>
            <a:r>
              <a:rPr lang="en-US" sz="2000"/>
              <a:t>đường ưu tiên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5928519" y="2949714"/>
            <a:ext cx="1791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trẻ em </a:t>
            </a:r>
          </a:p>
          <a:p>
            <a:pPr algn="ctr"/>
            <a:r>
              <a:rPr lang="en-US" sz="2000"/>
              <a:t>đi qua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8221648" y="2971800"/>
            <a:ext cx="2421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bộ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10348085" y="2895600"/>
            <a:ext cx="29718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Giao nhau với </a:t>
            </a:r>
          </a:p>
          <a:p>
            <a:pPr algn="ctr"/>
            <a:r>
              <a:rPr lang="en-US" sz="2000"/>
              <a:t>đường có đèn đỏ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13091319" y="2948226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Có đường dành </a:t>
            </a:r>
          </a:p>
          <a:p>
            <a:pPr algn="ctr"/>
            <a:r>
              <a:rPr lang="en-US" sz="2000"/>
              <a:t>cho người đi xe đạp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1158651" y="5358368"/>
            <a:ext cx="12208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ô tô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3692657" y="5240450"/>
            <a:ext cx="1582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máy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218734" y="5271552"/>
            <a:ext cx="1538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xe đạp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8371929" y="5309969"/>
            <a:ext cx="2128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người đi bộ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1104552" y="5309970"/>
            <a:ext cx="1538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Đường cấm</a:t>
            </a:r>
          </a:p>
          <a:p>
            <a:pPr algn="ctr"/>
            <a:r>
              <a:rPr lang="en-US" sz="2000"/>
              <a:t>Các loại xe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158811" y="5292027"/>
            <a:ext cx="2523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/>
              <a:t>Cấm đi ngược chiều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23119" y="7620000"/>
            <a:ext cx="17636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trái </a:t>
            </a:r>
            <a:endParaRPr lang="en-US" sz="2000"/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6" name="TextBox 95"/>
          <p:cNvSpPr txBox="1"/>
          <p:nvPr/>
        </p:nvSpPr>
        <p:spPr>
          <a:xfrm>
            <a:off x="3471880" y="7620000"/>
            <a:ext cx="19367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thẳng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7" name="TextBox 96"/>
          <p:cNvSpPr txBox="1"/>
          <p:nvPr/>
        </p:nvSpPr>
        <p:spPr>
          <a:xfrm>
            <a:off x="5899429" y="7645400"/>
            <a:ext cx="17892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2000"/>
              <a:t>Hướng đi </a:t>
            </a:r>
            <a:r>
              <a:rPr lang="en-US" sz="2000"/>
              <a:t>phải</a:t>
            </a:r>
          </a:p>
          <a:p>
            <a:pPr algn="ctr"/>
            <a:r>
              <a:rPr lang="vi-VN" sz="2000"/>
              <a:t>phải theo</a:t>
            </a:r>
            <a:endParaRPr lang="en-US" sz="2000"/>
          </a:p>
        </p:txBody>
      </p:sp>
      <p:sp>
        <p:nvSpPr>
          <p:cNvPr id="98" name="TextBox 97"/>
          <p:cNvSpPr txBox="1"/>
          <p:nvPr/>
        </p:nvSpPr>
        <p:spPr>
          <a:xfrm>
            <a:off x="8514649" y="7715953"/>
            <a:ext cx="18671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rẽ trái </a:t>
            </a:r>
          </a:p>
          <a:p>
            <a:pPr algn="ctr"/>
            <a:r>
              <a:rPr lang="en-US" sz="2000"/>
              <a:t>hoặc phải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1317951" y="7690552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trái 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13606528" y="7696200"/>
            <a:ext cx="11833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/>
              <a:t>Chỉ được </a:t>
            </a:r>
          </a:p>
          <a:p>
            <a:pPr algn="ctr"/>
            <a:r>
              <a:rPr lang="en-US" sz="2000"/>
              <a:t>rẽ phải</a:t>
            </a: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8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000"/>
                            </p:stCondLst>
                            <p:childTnLst>
                              <p:par>
                                <p:cTn id="10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500"/>
                            </p:stCondLst>
                            <p:childTnLst>
                              <p:par>
                                <p:cTn id="11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2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6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0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4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500"/>
                            </p:stCondLst>
                            <p:childTnLst>
                              <p:par>
                                <p:cTn id="1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8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6000"/>
                            </p:stCondLst>
                            <p:childTnLst>
                              <p:par>
                                <p:cTn id="1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2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6500"/>
                            </p:stCondLst>
                            <p:childTnLst>
                              <p:par>
                                <p:cTn id="13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6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7000"/>
                            </p:stCondLst>
                            <p:childTnLst>
                              <p:par>
                                <p:cTn id="13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0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7500"/>
                            </p:stCondLst>
                            <p:childTnLst>
                              <p:par>
                                <p:cTn id="14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4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8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8500"/>
                            </p:stCondLst>
                            <p:childTnLst>
                              <p:par>
                                <p:cTn id="15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2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9000"/>
                            </p:stCondLst>
                            <p:childTnLst>
                              <p:par>
                                <p:cTn id="1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1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5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000"/>
                            </p:stCondLst>
                            <p:childTnLst>
                              <p:par>
                                <p:cTn id="1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9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500"/>
                            </p:stCondLst>
                            <p:childTnLst>
                              <p:par>
                                <p:cTn id="1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3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00"/>
                            </p:stCondLst>
                            <p:childTnLst>
                              <p:par>
                                <p:cTn id="17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7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500"/>
                            </p:stCondLst>
                            <p:childTnLst>
                              <p:par>
                                <p:cTn id="1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3000"/>
                            </p:stCondLst>
                            <p:childTnLst>
                              <p:par>
                                <p:cTn id="18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5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4000"/>
                            </p:stCondLst>
                            <p:childTnLst>
                              <p:par>
                                <p:cTn id="18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500"/>
                            </p:stCondLst>
                            <p:childTnLst>
                              <p:par>
                                <p:cTn id="19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3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0"/>
                            </p:stCondLst>
                            <p:childTnLst>
                              <p:par>
                                <p:cTn id="19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7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5500"/>
                            </p:stCondLst>
                            <p:childTnLst>
                              <p:par>
                                <p:cTn id="19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1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6000"/>
                            </p:stCondLst>
                            <p:childTnLst>
                              <p:par>
                                <p:cTn id="20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500"/>
                            </p:stCondLst>
                            <p:childTnLst>
                              <p:par>
                                <p:cTn id="20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9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3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7500"/>
                            </p:stCondLst>
                            <p:childTnLst>
                              <p:par>
                                <p:cTn id="2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7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00"/>
                            </p:stCondLst>
                            <p:childTnLst>
                              <p:par>
                                <p:cTn id="2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1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8500"/>
                            </p:stCondLst>
                            <p:childTnLst>
                              <p:par>
                                <p:cTn id="2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5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9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9500"/>
                            </p:stCondLst>
                            <p:childTnLst>
                              <p:par>
                                <p:cTn id="2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500"/>
                            </p:stCondLst>
                            <p:childTnLst>
                              <p:par>
                                <p:cTn id="24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2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6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500"/>
                            </p:stCondLst>
                            <p:childTnLst>
                              <p:par>
                                <p:cTn id="24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2000"/>
                            </p:stCondLst>
                            <p:childTnLst>
                              <p:par>
                                <p:cTn id="25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 tmFilter="0, 0; .2, .5; .8, .5; 1, 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4" dur="250" autoRev="1" fill="hold"/>
                                        <p:tgtEl>
                                          <p:spTgt spid="7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500"/>
                            </p:stCondLst>
                            <p:childTnLst>
                              <p:par>
                                <p:cTn id="2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3000"/>
                            </p:stCondLst>
                            <p:childTnLst>
                              <p:par>
                                <p:cTn id="2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2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3500"/>
                            </p:stCondLst>
                            <p:childTnLst>
                              <p:par>
                                <p:cTn id="26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4000"/>
                            </p:stCondLst>
                            <p:childTnLst>
                              <p:par>
                                <p:cTn id="26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9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0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4500"/>
                            </p:stCondLst>
                            <p:childTnLst>
                              <p:par>
                                <p:cTn id="27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>
                            <p:stCondLst>
                              <p:cond delay="5000"/>
                            </p:stCondLst>
                            <p:childTnLst>
                              <p:par>
                                <p:cTn id="27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 tmFilter="0, 0; .2, .5; .8, .5; 1, 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8" dur="250" autoRev="1" fill="hold"/>
                                        <p:tgtEl>
                                          <p:spTgt spid="7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5500"/>
                            </p:stCondLst>
                            <p:childTnLst>
                              <p:par>
                                <p:cTn id="28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2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6000"/>
                            </p:stCondLst>
                            <p:childTnLst>
                              <p:par>
                                <p:cTn id="28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6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7000"/>
                            </p:stCondLst>
                            <p:childTnLst>
                              <p:par>
                                <p:cTn id="29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 tmFilter="0, 0; .2, .5; .8, .5; 1, 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4" dur="250" autoRev="1" fill="hold"/>
                                        <p:tgtEl>
                                          <p:spTgt spid="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7500"/>
                            </p:stCondLst>
                            <p:childTnLst>
                              <p:par>
                                <p:cTn id="29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8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2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8500"/>
                            </p:stCondLst>
                            <p:childTnLst>
                              <p:par>
                                <p:cTn id="30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6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9000"/>
                            </p:stCondLst>
                            <p:childTnLst>
                              <p:par>
                                <p:cTn id="3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 animBg="1"/>
      <p:bldP spid="103" grpId="0" animBg="1"/>
      <p:bldP spid="101" grpId="0" animBg="1"/>
      <p:bldP spid="10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19" y="25399"/>
            <a:ext cx="16002000" cy="899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36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A425B98-0CDC-171B-7310-AA0BAD49C3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7519" y="2209800"/>
            <a:ext cx="13396120" cy="4876801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719" y="152400"/>
            <a:ext cx="2560848" cy="22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79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51: DIỆN TÍCH CỦA MỘT HÌNH (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1)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70919" y="2082022"/>
            <a:ext cx="12115799" cy="660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50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719" y="2093746"/>
            <a:ext cx="3585918" cy="3124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9639" y="2636671"/>
            <a:ext cx="10286999" cy="2038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96278" y="2093746"/>
            <a:ext cx="6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9586" y="5334966"/>
            <a:ext cx="6415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94719" y="5791200"/>
            <a:ext cx="4876800" cy="2971800"/>
          </a:xfrm>
          <a:prstGeom prst="rect">
            <a:avLst/>
          </a:prstGeom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7038853" y="6167367"/>
            <a:ext cx="8397985" cy="137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Hình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Hình </a:t>
            </a:r>
            <a:r>
              <a:rPr lang="en-US" sz="4800" b="1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B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cũng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6 ô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vuông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như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thế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044100" y="7322284"/>
            <a:ext cx="84368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Ta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nói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Diện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hình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A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bằng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diện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tích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hình </a:t>
            </a:r>
            <a:r>
              <a:rPr lang="en-US" sz="4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48867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719" y="2667000"/>
            <a:ext cx="4486275" cy="290512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51719" y="2667000"/>
            <a:ext cx="61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</a:t>
            </a: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7063526" y="2667000"/>
            <a:ext cx="8923393" cy="236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E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gồm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10 ô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vuông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cắt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ra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thành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hai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D.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24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noProof="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gồm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6 ô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vuông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. </a:t>
            </a:r>
            <a:r>
              <a:rPr lang="en-US" sz="32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Hình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D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cũng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gồm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4 ô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vuông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như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 </a:t>
            </a:r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7063525" y="5028082"/>
            <a:ext cx="8923393" cy="162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Ta </a:t>
            </a:r>
            <a:r>
              <a:rPr kumimoji="0" lang="en-US" sz="400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nói</a:t>
            </a: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: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Diện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tích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kumimoji="0" lang="en-US" sz="400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hình</a:t>
            </a:r>
            <a:r>
              <a:rPr kumimoji="0" lang="en-US" sz="40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E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0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</a:rPr>
              <a:t> 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C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Commercial ScriptH" panose="020B7200000000000000" pitchFamily="34" charset="0"/>
              </a:rPr>
              <a:t> D.</a:t>
            </a:r>
            <a:r>
              <a:rPr lang="en-US" sz="3200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457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EE5F78A-F387-EAB8-06FC-7CB2A0CD44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64271" y="2604917"/>
            <a:ext cx="13487400" cy="496109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934500" y="228600"/>
            <a:ext cx="6255237" cy="992290"/>
            <a:chOff x="4539228" y="172432"/>
            <a:chExt cx="6149694" cy="992290"/>
          </a:xfrm>
        </p:grpSpPr>
        <p:grpSp>
          <p:nvGrpSpPr>
            <p:cNvPr id="6" name="Group 5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8" name="TextBox 7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ngày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tháng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…..</a:t>
                </a:r>
                <a:r>
                  <a:rPr kumimoji="0" lang="en-US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năm</a:t>
                </a: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…….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7" name="Straight Connector 6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" name="Title 5">
            <a:extLst>
              <a:ext uri="{FF2B5EF4-FFF2-40B4-BE49-F238E27FC236}">
                <a16:creationId xmlns:a16="http://schemas.microsoft.com/office/drawing/2014/main" xmlns="" id="{4456EA9F-6CEC-0F6A-ECCD-901BC74614D7}"/>
              </a:ext>
            </a:extLst>
          </p:cNvPr>
          <p:cNvSpPr txBox="1">
            <a:spLocks/>
          </p:cNvSpPr>
          <p:nvPr/>
        </p:nvSpPr>
        <p:spPr>
          <a:xfrm>
            <a:off x="88682" y="1480739"/>
            <a:ext cx="15697200" cy="111091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ctr" defTabSz="1218926" rtl="0" eaLnBrk="1" latinLnBrk="0" hangingPunct="1">
              <a:spcBef>
                <a:spcPct val="0"/>
              </a:spcBef>
              <a:buNone/>
              <a:defRPr sz="5899" kern="1200">
                <a:solidFill>
                  <a:schemeClr val="tx1"/>
                </a:solidFill>
                <a:latin typeface="印品黑体" panose="00000500000000000000" pitchFamily="2" charset="-122"/>
                <a:ea typeface="+mj-ea"/>
                <a:cs typeface="+mj-cs"/>
              </a:defRPr>
            </a:lvl1pPr>
          </a:lstStyle>
          <a:p>
            <a:pPr marL="0" marR="0" lvl="0" indent="0" algn="ctr" defTabSz="121892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Bài 50: DIỆN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TÍCH CỦA MỘT HÌNH (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9488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05478" y="2286000"/>
            <a:ext cx="15329041" cy="1478072"/>
            <a:chOff x="1470819" y="2019300"/>
            <a:chExt cx="16400497" cy="1478072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b="1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b="1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1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5430811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914400"/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tam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ABC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diện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tích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hình tam </a:t>
              </a:r>
              <a:r>
                <a:rPr lang="en-US" sz="4400" b="1" dirty="0" err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giác</a:t>
              </a:r>
              <a:r>
                <a:rPr lang="en-US" sz="4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ADC</a:t>
              </a: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12266" y="3141785"/>
            <a:ext cx="4081463" cy="4548188"/>
          </a:xfrm>
          <a:prstGeom prst="rect">
            <a:avLst/>
          </a:prstGeom>
        </p:spPr>
      </p:pic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1093863" y="4327670"/>
            <a:ext cx="8791599" cy="1499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defTabSz="914400" eaLnBrk="1" hangingPunct="1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tam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ABC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tam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ADC</a:t>
            </a:r>
          </a:p>
        </p:txBody>
      </p:sp>
    </p:spTree>
    <p:extLst>
      <p:ext uri="{BB962C8B-B14F-4D97-AF65-F5344CB8AC3E}">
        <p14:creationId xmlns:p14="http://schemas.microsoft.com/office/powerpoint/2010/main" val="17792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007280" y="111473"/>
            <a:ext cx="6255239" cy="992290"/>
            <a:chOff x="4539228" y="172432"/>
            <a:chExt cx="6149694" cy="992290"/>
          </a:xfrm>
        </p:grpSpPr>
        <p:grpSp>
          <p:nvGrpSpPr>
            <p:cNvPr id="3" name="Group 2"/>
            <p:cNvGrpSpPr/>
            <p:nvPr/>
          </p:nvGrpSpPr>
          <p:grpSpPr>
            <a:xfrm>
              <a:off x="4539228" y="172432"/>
              <a:ext cx="6149694" cy="992290"/>
              <a:chOff x="4539228" y="172432"/>
              <a:chExt cx="6149694" cy="992290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539228" y="172432"/>
                <a:ext cx="614969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022642" y="641502"/>
                <a:ext cx="119482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66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TOÁN</a:t>
                </a:r>
              </a:p>
            </p:txBody>
          </p:sp>
        </p:grpSp>
        <p:cxnSp>
          <p:nvCxnSpPr>
            <p:cNvPr id="4" name="Straight Connector 3"/>
            <p:cNvCxnSpPr/>
            <p:nvPr/>
          </p:nvCxnSpPr>
          <p:spPr>
            <a:xfrm>
              <a:off x="7153434" y="1085354"/>
              <a:ext cx="898971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555013" y="1076230"/>
            <a:ext cx="839798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145252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Bài 51: DIỆN TÍCH CỦA MỘT HÌNH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1)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65919" y="1812392"/>
            <a:ext cx="12814440" cy="838200"/>
            <a:chOff x="1470819" y="2019300"/>
            <a:chExt cx="13710133" cy="838200"/>
          </a:xfrm>
        </p:grpSpPr>
        <p:grpSp>
          <p:nvGrpSpPr>
            <p:cNvPr id="15" name="Group 14"/>
            <p:cNvGrpSpPr/>
            <p:nvPr/>
          </p:nvGrpSpPr>
          <p:grpSpPr>
            <a:xfrm>
              <a:off x="1470819" y="2019300"/>
              <a:ext cx="896788" cy="838200"/>
              <a:chOff x="1737519" y="2019300"/>
              <a:chExt cx="896788" cy="838200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1737519" y="2019300"/>
                <a:ext cx="896788" cy="8382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9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1940097" y="2053679"/>
                <a:ext cx="45561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145252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Times New Roman" pitchFamily="18" charset="0"/>
                  </a:rPr>
                  <a:t>2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2440505" y="2050822"/>
              <a:ext cx="127404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Hình con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vật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dưới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đây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có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diện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tích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hơn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2275683" y="6032252"/>
            <a:ext cx="10102789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28352" y="2430835"/>
            <a:ext cx="10833240" cy="34247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9910" y="5916503"/>
            <a:ext cx="9663088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4400">
              <a:defRPr/>
            </a:pP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29 ô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2184097" y="6915361"/>
            <a:ext cx="10698438" cy="82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diện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03023" y="6823161"/>
            <a:ext cx="10460586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28 ô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37449" y="7915213"/>
            <a:ext cx="1094989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con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diện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3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9" grpId="0" animBg="1"/>
      <p:bldP spid="20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620</Words>
  <Application>Microsoft Office PowerPoint</Application>
  <PresentationFormat>Custom</PresentationFormat>
  <Paragraphs>87</Paragraphs>
  <Slides>12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114</cp:revision>
  <dcterms:created xsi:type="dcterms:W3CDTF">2022-07-10T01:37:20Z</dcterms:created>
  <dcterms:modified xsi:type="dcterms:W3CDTF">2023-06-07T07:41:58Z</dcterms:modified>
</cp:coreProperties>
</file>