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2" r:id="rId2"/>
    <p:sldId id="273" r:id="rId3"/>
    <p:sldId id="276" r:id="rId4"/>
    <p:sldId id="267" r:id="rId5"/>
    <p:sldId id="270" r:id="rId6"/>
    <p:sldId id="268" r:id="rId7"/>
    <p:sldId id="269" r:id="rId8"/>
    <p:sldId id="275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79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D432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90" y="28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AFBE3-559F-438B-8D1F-5FF50D4FF3F6}" type="datetimeFigureOut">
              <a:rPr lang="vi-VN" smtClean="0"/>
              <a:t>04/06/2023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DB0990-2C99-4003-9D08-CADA7072F8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266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0696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8797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77cf0412cd_0_10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77cf0412cd_0_10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084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Các</a:t>
            </a:r>
            <a:r>
              <a:rPr lang="en-US" baseline="0" smtClean="0"/>
              <a:t> con vật đều cho rằng mình trả lời đúng</a:t>
            </a:r>
          </a:p>
          <a:p>
            <a:r>
              <a:rPr lang="en-US" baseline="0" smtClean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01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con vật để ra đáp án</a:t>
            </a:r>
          </a:p>
          <a:p>
            <a:r>
              <a:rPr lang="en-US" baseline="0" smtClean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9340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2954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Click vào</a:t>
            </a:r>
            <a:r>
              <a:rPr lang="en-US" baseline="0" smtClean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44AB91-A8C2-45A2-A8DC-9C24C78B8DE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3222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6c653211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6c653211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45408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54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7626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5"/>
          <p:cNvSpPr txBox="1">
            <a:spLocks noGrp="1"/>
          </p:cNvSpPr>
          <p:nvPr>
            <p:ph type="ctrTitle"/>
          </p:nvPr>
        </p:nvSpPr>
        <p:spPr>
          <a:xfrm>
            <a:off x="1187550" y="374285"/>
            <a:ext cx="6768900" cy="126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3609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5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15"/>
          <p:cNvSpPr/>
          <p:nvPr/>
        </p:nvSpPr>
        <p:spPr>
          <a:xfrm>
            <a:off x="140664" y="444386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8" name="Google Shape;178;p15"/>
          <p:cNvSpPr/>
          <p:nvPr/>
        </p:nvSpPr>
        <p:spPr>
          <a:xfrm rot="7641468">
            <a:off x="352640" y="-84845"/>
            <a:ext cx="345775" cy="226508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79" name="Google Shape;179;p15"/>
          <p:cNvSpPr/>
          <p:nvPr/>
        </p:nvSpPr>
        <p:spPr>
          <a:xfrm>
            <a:off x="8771376" y="5867452"/>
            <a:ext cx="307424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  <p:sp>
        <p:nvSpPr>
          <p:cNvPr id="180" name="Google Shape;180;p15"/>
          <p:cNvSpPr/>
          <p:nvPr/>
        </p:nvSpPr>
        <p:spPr>
          <a:xfrm>
            <a:off x="8399900" y="6366233"/>
            <a:ext cx="1199282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1" name="Google Shape;181;p15"/>
          <p:cNvSpPr/>
          <p:nvPr/>
        </p:nvSpPr>
        <p:spPr>
          <a:xfrm rot="2700000">
            <a:off x="7967102" y="6602151"/>
            <a:ext cx="419596" cy="129599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53"/>
          </a:p>
        </p:txBody>
      </p:sp>
    </p:spTree>
    <p:extLst>
      <p:ext uri="{BB962C8B-B14F-4D97-AF65-F5344CB8AC3E}">
        <p14:creationId xmlns:p14="http://schemas.microsoft.com/office/powerpoint/2010/main" val="412620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04-Jun-23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jp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4.xml"/><Relationship Id="rId9" Type="http://schemas.microsoft.com/office/2007/relationships/hdphoto" Target="../media/hdphoto3.wdp"/><Relationship Id="rId14" Type="http://schemas.openxmlformats.org/officeDocument/2006/relationships/image" Target="../media/image1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microsoft.com/office/2007/relationships/hdphoto" Target="../media/hdphoto5.wdp"/><Relationship Id="rId1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5" Type="http://schemas.openxmlformats.org/officeDocument/2006/relationships/image" Target="../media/image12.gif"/><Relationship Id="rId10" Type="http://schemas.microsoft.com/office/2007/relationships/hdphoto" Target="../media/hdphoto5.wdp"/><Relationship Id="rId4" Type="http://schemas.openxmlformats.org/officeDocument/2006/relationships/audio" Target="../media/audio2.wav"/><Relationship Id="rId9" Type="http://schemas.openxmlformats.org/officeDocument/2006/relationships/image" Target="../media/image15.png"/><Relationship Id="rId1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6.wdp"/><Relationship Id="rId5" Type="http://schemas.openxmlformats.org/officeDocument/2006/relationships/audio" Target="../media/audio2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microsoft.com/office/2007/relationships/hdphoto" Target="../media/hdphoto5.wdp"/><Relationship Id="rId1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462873" y="831692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242" y="3176718"/>
            <a:ext cx="8209757" cy="1032208"/>
          </a:xfrm>
        </p:spPr>
        <p:txBody>
          <a:bodyPr>
            <a:prstTxWarp prst="textArchUp">
              <a:avLst>
                <a:gd name="adj" fmla="val 10769684"/>
              </a:avLst>
            </a:prstTxWarp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CHÀO MỪNG CÁC CON</a:t>
            </a:r>
            <a:br>
              <a:rPr lang="en-US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ĐẾN VỚI GIỜ HỌC MÔN TOÁN</a:t>
            </a:r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597098" y="959315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515" y="3381396"/>
            <a:ext cx="35433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6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372">
        <p:circle/>
      </p:transition>
    </mc:Choice>
    <mc:Fallback xmlns="">
      <p:transition spd="slow" advTm="113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3580" y="149042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/>
              <a:t>1</a:t>
            </a:r>
            <a:endParaRPr lang="vi-VN" sz="7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757531" y="0"/>
            <a:ext cx="8466677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</a:rPr>
              <a:t>Bạn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Việt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cắt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miếng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bìa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vuông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</a:p>
          <a:p>
            <a:r>
              <a:rPr lang="en-US" sz="4400" b="1" dirty="0" err="1" smtClean="0">
                <a:solidFill>
                  <a:srgbClr val="0070C0"/>
                </a:solidFill>
              </a:rPr>
              <a:t>thành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bốn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miếng</a:t>
            </a:r>
            <a:r>
              <a:rPr lang="en-US" sz="4400" b="1" dirty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bìa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tam </a:t>
            </a:r>
            <a:r>
              <a:rPr lang="en-US" sz="4400" b="1" dirty="0" err="1" smtClean="0">
                <a:solidFill>
                  <a:srgbClr val="0070C0"/>
                </a:solidFill>
              </a:rPr>
              <a:t>giác</a:t>
            </a:r>
            <a:r>
              <a:rPr lang="en-US" sz="4400" b="1" dirty="0" smtClean="0">
                <a:solidFill>
                  <a:srgbClr val="0070C0"/>
                </a:solidFill>
              </a:rPr>
              <a:t>:</a:t>
            </a:r>
            <a:endParaRPr lang="vi-VN" sz="4400" b="1" dirty="0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0" t="15172" r="3510" b="65288"/>
          <a:stretch/>
        </p:blipFill>
        <p:spPr>
          <a:xfrm>
            <a:off x="0" y="2362200"/>
            <a:ext cx="9144000" cy="2977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6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33793" r="6167" b="5977"/>
          <a:stretch/>
        </p:blipFill>
        <p:spPr>
          <a:xfrm>
            <a:off x="1371600" y="-76200"/>
            <a:ext cx="6705600" cy="686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6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598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a)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762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39373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590269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69078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04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07407E-6 L -0.00139 0.509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1.11111E-6 L -0.0066 0.513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6 0.50857 L -0.2566 0.508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0.00926 L -0.26215 0.5092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2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2014 L -0.38177 0.493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097" y="25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0087 0.50857 L -0.51754 0.508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6" grpId="1" animBg="1"/>
      <p:bldP spid="6" grpId="2" animBg="1"/>
      <p:bldP spid="7" grpId="0" animBg="1"/>
      <p:bldP spid="8" grpId="0" animBg="1"/>
      <p:bldP spid="8" grpId="1" animBg="1"/>
      <p:bldP spid="8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76200"/>
            <a:ext cx="620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b)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762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39373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590269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6907800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3757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11111E-6 L 0.00156 0.5798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562 0.00208 L 0.02049 0.5819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68 -1.11111E-6 L 0.15313 0.5798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0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271 0.57755 L 0.26285 0.5796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62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-1.11111E-6 L 0.27986 0.5798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14" y="2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117" y="76200"/>
            <a:ext cx="5597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c)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181302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498833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69537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7012902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4903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5243 0.45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4896 0.45764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0.45764 L -0.08542 0.45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5034 0.4020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45764 L -0.32709 0.45764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3500000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993 -0.01111 L -0.28351 0.4576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337 0.45764 L -0.46337 0.4576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6117" y="76200"/>
            <a:ext cx="6206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/>
              <a:t>d)</a:t>
            </a:r>
            <a:endParaRPr lang="vi-VN" sz="4000" b="1" dirty="0"/>
          </a:p>
        </p:txBody>
      </p:sp>
      <p:sp>
        <p:nvSpPr>
          <p:cNvPr id="5" name="Right Triangle 4"/>
          <p:cNvSpPr/>
          <p:nvPr/>
        </p:nvSpPr>
        <p:spPr>
          <a:xfrm>
            <a:off x="197068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ight Triangle 5"/>
          <p:cNvSpPr/>
          <p:nvPr/>
        </p:nvSpPr>
        <p:spPr>
          <a:xfrm>
            <a:off x="2498833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ight Triangle 6"/>
          <p:cNvSpPr/>
          <p:nvPr/>
        </p:nvSpPr>
        <p:spPr>
          <a:xfrm>
            <a:off x="4695371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8" name="Right Triangle 7"/>
          <p:cNvSpPr/>
          <p:nvPr/>
        </p:nvSpPr>
        <p:spPr>
          <a:xfrm>
            <a:off x="7012902" y="583200"/>
            <a:ext cx="2160000" cy="2160000"/>
          </a:xfrm>
          <a:prstGeom prst="rtTriangle">
            <a:avLst/>
          </a:prstGeom>
          <a:solidFill>
            <a:srgbClr val="D43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23576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4896 0.4576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458 0.45764 L -0.08542 0.4576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82 -1.11111E-6 L 0.05034 0.4020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" y="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45995 L -0.32709 0.459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952 -0.00717 L 0.10382 0.1483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67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6 0.14607 L 0.16598 0.1481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91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-0.0088 L -0.26389 0.4599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87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965 0.45533 L -0.35139 0.4574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8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7" grpId="2" animBg="1"/>
      <p:bldP spid="8" grpId="0" animBg="1"/>
      <p:bldP spid="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24218" y="546081"/>
            <a:ext cx="739588" cy="751349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/>
              <a:t>2</a:t>
            </a:r>
            <a:endParaRPr lang="vi-VN" sz="72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082392" y="565488"/>
            <a:ext cx="7770076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0070C0"/>
                </a:solidFill>
              </a:rPr>
              <a:t>Tìm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hai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miếng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bìa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để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ghép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được</a:t>
            </a:r>
            <a:endParaRPr lang="en-US" sz="4400" b="1" dirty="0" smtClean="0">
              <a:solidFill>
                <a:srgbClr val="0070C0"/>
              </a:solidFill>
            </a:endParaRPr>
          </a:p>
          <a:p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tròn</a:t>
            </a:r>
            <a:r>
              <a:rPr lang="en-US" sz="4400" b="1" dirty="0" smtClean="0">
                <a:solidFill>
                  <a:srgbClr val="0070C0"/>
                </a:solidFill>
              </a:rPr>
              <a:t>;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vuông</a:t>
            </a:r>
            <a:r>
              <a:rPr lang="en-US" sz="4400" b="1" dirty="0" smtClean="0">
                <a:solidFill>
                  <a:srgbClr val="0070C0"/>
                </a:solidFill>
              </a:rPr>
              <a:t>;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tam</a:t>
            </a:r>
          </a:p>
          <a:p>
            <a:r>
              <a:rPr lang="en-US" sz="4400" b="1" dirty="0" err="1" smtClean="0">
                <a:solidFill>
                  <a:srgbClr val="0070C0"/>
                </a:solidFill>
              </a:rPr>
              <a:t>giác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hoặc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hình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chữ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err="1" smtClean="0">
                <a:solidFill>
                  <a:srgbClr val="0070C0"/>
                </a:solidFill>
              </a:rPr>
              <a:t>nhật</a:t>
            </a:r>
            <a:r>
              <a:rPr lang="en-US" sz="4400" b="1" dirty="0" smtClean="0">
                <a:solidFill>
                  <a:srgbClr val="0070C0"/>
                </a:solidFill>
              </a:rPr>
              <a:t>.</a:t>
            </a:r>
            <a:endParaRPr lang="vi-VN" sz="4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37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9" t="12874" r="55949" b="67586"/>
          <a:stretch/>
        </p:blipFill>
        <p:spPr>
          <a:xfrm>
            <a:off x="650836" y="0"/>
            <a:ext cx="1711364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8" t="36583" r="61864" b="45775"/>
          <a:stretch/>
        </p:blipFill>
        <p:spPr>
          <a:xfrm>
            <a:off x="652504" y="1752600"/>
            <a:ext cx="1492197" cy="20994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8" t="54692" r="63474" b="27666"/>
          <a:stretch/>
        </p:blipFill>
        <p:spPr>
          <a:xfrm>
            <a:off x="509721" y="3314700"/>
            <a:ext cx="1706035" cy="2400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5" t="70747" r="62937" b="11611"/>
          <a:stretch/>
        </p:blipFill>
        <p:spPr>
          <a:xfrm>
            <a:off x="607892" y="4648200"/>
            <a:ext cx="1754308" cy="24682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34" t="13401" r="12634" b="67059"/>
          <a:stretch/>
        </p:blipFill>
        <p:spPr>
          <a:xfrm>
            <a:off x="6400800" y="-104405"/>
            <a:ext cx="2259755" cy="23142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5" t="33635" r="10963" b="46825"/>
          <a:stretch/>
        </p:blipFill>
        <p:spPr>
          <a:xfrm>
            <a:off x="6748258" y="1342676"/>
            <a:ext cx="2395742" cy="245346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52" t="50000" r="8616" b="30460"/>
          <a:stretch/>
        </p:blipFill>
        <p:spPr>
          <a:xfrm>
            <a:off x="7064129" y="3124200"/>
            <a:ext cx="1764000" cy="18065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26" t="67053" r="9842" b="13407"/>
          <a:stretch/>
        </p:blipFill>
        <p:spPr>
          <a:xfrm>
            <a:off x="6612073" y="4116273"/>
            <a:ext cx="2668111" cy="27324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2207172" y="3276600"/>
            <a:ext cx="4587766" cy="425669"/>
          </a:xfrm>
          <a:custGeom>
            <a:avLst/>
            <a:gdLst>
              <a:gd name="connsiteX0" fmla="*/ 0 w 4587766"/>
              <a:gd name="connsiteY0" fmla="*/ 425669 h 425669"/>
              <a:gd name="connsiteX1" fmla="*/ 141890 w 4587766"/>
              <a:gd name="connsiteY1" fmla="*/ 394138 h 425669"/>
              <a:gd name="connsiteX2" fmla="*/ 472966 w 4587766"/>
              <a:gd name="connsiteY2" fmla="*/ 362607 h 425669"/>
              <a:gd name="connsiteX3" fmla="*/ 898635 w 4587766"/>
              <a:gd name="connsiteY3" fmla="*/ 299545 h 425669"/>
              <a:gd name="connsiteX4" fmla="*/ 961697 w 4587766"/>
              <a:gd name="connsiteY4" fmla="*/ 283780 h 425669"/>
              <a:gd name="connsiteX5" fmla="*/ 1135118 w 4587766"/>
              <a:gd name="connsiteY5" fmla="*/ 252249 h 425669"/>
              <a:gd name="connsiteX6" fmla="*/ 1245476 w 4587766"/>
              <a:gd name="connsiteY6" fmla="*/ 236483 h 425669"/>
              <a:gd name="connsiteX7" fmla="*/ 1481959 w 4587766"/>
              <a:gd name="connsiteY7" fmla="*/ 189187 h 425669"/>
              <a:gd name="connsiteX8" fmla="*/ 1639614 w 4587766"/>
              <a:gd name="connsiteY8" fmla="*/ 173421 h 425669"/>
              <a:gd name="connsiteX9" fmla="*/ 1844566 w 4587766"/>
              <a:gd name="connsiteY9" fmla="*/ 110359 h 425669"/>
              <a:gd name="connsiteX10" fmla="*/ 1923394 w 4587766"/>
              <a:gd name="connsiteY10" fmla="*/ 78828 h 425669"/>
              <a:gd name="connsiteX11" fmla="*/ 2175642 w 4587766"/>
              <a:gd name="connsiteY11" fmla="*/ 47297 h 425669"/>
              <a:gd name="connsiteX12" fmla="*/ 2238704 w 4587766"/>
              <a:gd name="connsiteY12" fmla="*/ 31531 h 425669"/>
              <a:gd name="connsiteX13" fmla="*/ 2349062 w 4587766"/>
              <a:gd name="connsiteY13" fmla="*/ 0 h 425669"/>
              <a:gd name="connsiteX14" fmla="*/ 3547242 w 4587766"/>
              <a:gd name="connsiteY14" fmla="*/ 31531 h 425669"/>
              <a:gd name="connsiteX15" fmla="*/ 3720662 w 4587766"/>
              <a:gd name="connsiteY15" fmla="*/ 63062 h 425669"/>
              <a:gd name="connsiteX16" fmla="*/ 3831021 w 4587766"/>
              <a:gd name="connsiteY16" fmla="*/ 110359 h 425669"/>
              <a:gd name="connsiteX17" fmla="*/ 4067504 w 4587766"/>
              <a:gd name="connsiteY17" fmla="*/ 173421 h 425669"/>
              <a:gd name="connsiteX18" fmla="*/ 4193628 w 4587766"/>
              <a:gd name="connsiteY18" fmla="*/ 189187 h 425669"/>
              <a:gd name="connsiteX19" fmla="*/ 4240925 w 4587766"/>
              <a:gd name="connsiteY19" fmla="*/ 204952 h 425669"/>
              <a:gd name="connsiteX20" fmla="*/ 4319752 w 4587766"/>
              <a:gd name="connsiteY20" fmla="*/ 236483 h 425669"/>
              <a:gd name="connsiteX21" fmla="*/ 4587766 w 4587766"/>
              <a:gd name="connsiteY21" fmla="*/ 236483 h 425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87766" h="425669">
                <a:moveTo>
                  <a:pt x="0" y="425669"/>
                </a:moveTo>
                <a:cubicBezTo>
                  <a:pt x="47297" y="415159"/>
                  <a:pt x="93865" y="400541"/>
                  <a:pt x="141890" y="394138"/>
                </a:cubicBezTo>
                <a:cubicBezTo>
                  <a:pt x="251776" y="379487"/>
                  <a:pt x="472966" y="362607"/>
                  <a:pt x="472966" y="362607"/>
                </a:cubicBezTo>
                <a:cubicBezTo>
                  <a:pt x="775847" y="280004"/>
                  <a:pt x="518840" y="337524"/>
                  <a:pt x="898635" y="299545"/>
                </a:cubicBezTo>
                <a:cubicBezTo>
                  <a:pt x="920195" y="297389"/>
                  <a:pt x="940450" y="288029"/>
                  <a:pt x="961697" y="283780"/>
                </a:cubicBezTo>
                <a:cubicBezTo>
                  <a:pt x="1019311" y="272257"/>
                  <a:pt x="1077163" y="261908"/>
                  <a:pt x="1135118" y="252249"/>
                </a:cubicBezTo>
                <a:cubicBezTo>
                  <a:pt x="1171772" y="246140"/>
                  <a:pt x="1208916" y="243130"/>
                  <a:pt x="1245476" y="236483"/>
                </a:cubicBezTo>
                <a:cubicBezTo>
                  <a:pt x="1324568" y="222103"/>
                  <a:pt x="1401969" y="197186"/>
                  <a:pt x="1481959" y="189187"/>
                </a:cubicBezTo>
                <a:lnTo>
                  <a:pt x="1639614" y="173421"/>
                </a:lnTo>
                <a:cubicBezTo>
                  <a:pt x="1733747" y="79290"/>
                  <a:pt x="1642246" y="150823"/>
                  <a:pt x="1844566" y="110359"/>
                </a:cubicBezTo>
                <a:cubicBezTo>
                  <a:pt x="1872317" y="104809"/>
                  <a:pt x="1895594" y="84123"/>
                  <a:pt x="1923394" y="78828"/>
                </a:cubicBezTo>
                <a:cubicBezTo>
                  <a:pt x="2006634" y="62973"/>
                  <a:pt x="2175642" y="47297"/>
                  <a:pt x="2175642" y="47297"/>
                </a:cubicBezTo>
                <a:cubicBezTo>
                  <a:pt x="2196663" y="42042"/>
                  <a:pt x="2217800" y="37232"/>
                  <a:pt x="2238704" y="31531"/>
                </a:cubicBezTo>
                <a:cubicBezTo>
                  <a:pt x="2275614" y="21465"/>
                  <a:pt x="2310804" y="0"/>
                  <a:pt x="2349062" y="0"/>
                </a:cubicBezTo>
                <a:cubicBezTo>
                  <a:pt x="2748594" y="0"/>
                  <a:pt x="3147849" y="21021"/>
                  <a:pt x="3547242" y="31531"/>
                </a:cubicBezTo>
                <a:cubicBezTo>
                  <a:pt x="3591555" y="37862"/>
                  <a:pt x="3672568" y="45573"/>
                  <a:pt x="3720662" y="63062"/>
                </a:cubicBezTo>
                <a:cubicBezTo>
                  <a:pt x="3758275" y="76739"/>
                  <a:pt x="3793330" y="96898"/>
                  <a:pt x="3831021" y="110359"/>
                </a:cubicBezTo>
                <a:cubicBezTo>
                  <a:pt x="3858669" y="120233"/>
                  <a:pt x="4045148" y="170626"/>
                  <a:pt x="4067504" y="173421"/>
                </a:cubicBezTo>
                <a:lnTo>
                  <a:pt x="4193628" y="189187"/>
                </a:lnTo>
                <a:cubicBezTo>
                  <a:pt x="4209394" y="194442"/>
                  <a:pt x="4225365" y="199117"/>
                  <a:pt x="4240925" y="204952"/>
                </a:cubicBezTo>
                <a:cubicBezTo>
                  <a:pt x="4267423" y="214889"/>
                  <a:pt x="4291568" y="233921"/>
                  <a:pt x="4319752" y="236483"/>
                </a:cubicBezTo>
                <a:cubicBezTo>
                  <a:pt x="4408723" y="244571"/>
                  <a:pt x="4498428" y="236483"/>
                  <a:pt x="4587766" y="236483"/>
                </a:cubicBezTo>
              </a:path>
            </a:pathLst>
          </a:cu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15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3 -0.02986 L -0.58732 0.1923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8" y="1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21 0.00926 L 0.65521 -0.2659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36 -0.03935 L -0.62795 -0.504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38" y="-2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93 0.00231 L -0.58385 0.00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05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8"/>
          <p:cNvSpPr/>
          <p:nvPr/>
        </p:nvSpPr>
        <p:spPr>
          <a:xfrm>
            <a:off x="1478246" y="2229332"/>
            <a:ext cx="2101500" cy="32363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Xem lại bài đã học</a:t>
            </a:r>
            <a:endParaRPr sz="3609" dirty="0"/>
          </a:p>
        </p:txBody>
      </p:sp>
      <p:sp>
        <p:nvSpPr>
          <p:cNvPr id="523" name="Google Shape;523;p48"/>
          <p:cNvSpPr/>
          <p:nvPr/>
        </p:nvSpPr>
        <p:spPr>
          <a:xfrm>
            <a:off x="3673596" y="2229332"/>
            <a:ext cx="1858500" cy="323630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 dirty="0"/>
              <a:t>Hoàn thành v</a:t>
            </a:r>
            <a:r>
              <a:rPr lang="en-US" sz="3609" dirty="0" smtClean="0"/>
              <a:t>ở bài tập Toán</a:t>
            </a:r>
            <a:endParaRPr sz="3609" dirty="0"/>
          </a:p>
        </p:txBody>
      </p:sp>
      <p:sp>
        <p:nvSpPr>
          <p:cNvPr id="524" name="Google Shape;524;p48"/>
          <p:cNvSpPr/>
          <p:nvPr/>
        </p:nvSpPr>
        <p:spPr>
          <a:xfrm>
            <a:off x="5625947" y="2229332"/>
            <a:ext cx="1955700" cy="323630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505" tIns="91505" rIns="91505" bIns="91505" anchor="ctr" anchorCtr="0">
            <a:noAutofit/>
          </a:bodyPr>
          <a:lstStyle/>
          <a:p>
            <a:pPr algn="ctr"/>
            <a:r>
              <a:rPr lang="en-US" sz="3609"/>
              <a:t>Chuẩn bị bài mới</a:t>
            </a:r>
            <a:endParaRPr sz="3609"/>
          </a:p>
        </p:txBody>
      </p:sp>
      <p:sp>
        <p:nvSpPr>
          <p:cNvPr id="526" name="Google Shape;526;p48"/>
          <p:cNvSpPr txBox="1">
            <a:spLocks noGrp="1"/>
          </p:cNvSpPr>
          <p:nvPr>
            <p:ph type="ctrTitle"/>
          </p:nvPr>
        </p:nvSpPr>
        <p:spPr>
          <a:xfrm>
            <a:off x="1495228" y="1132282"/>
            <a:ext cx="6153545" cy="948547"/>
          </a:xfrm>
          <a:prstGeom prst="rect">
            <a:avLst/>
          </a:prstGeom>
          <a:solidFill>
            <a:srgbClr val="FFFFCC"/>
          </a:solidFill>
        </p:spPr>
        <p:txBody>
          <a:bodyPr spcFirstLastPara="1" vert="horz" wrap="square" lIns="91505" tIns="91505" rIns="91505" bIns="91505" rtlCol="0" anchor="t" anchorCtr="0">
            <a:noAutofit/>
          </a:bodyPr>
          <a:lstStyle/>
          <a:p>
            <a:r>
              <a:rPr lang="en-US">
                <a:solidFill>
                  <a:srgbClr val="002060"/>
                </a:solidFill>
                <a:latin typeface="+mj-lt"/>
              </a:rPr>
              <a:t>DẶN DÒ</a:t>
            </a:r>
            <a:endParaRPr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108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">
            <a:extLst>
              <a:ext uri="{FF2B5EF4-FFF2-40B4-BE49-F238E27FC236}">
                <a16:creationId xmlns:a16="http://schemas.microsoft.com/office/drawing/2014/main" id="{CA5F69A4-3062-4D38-A41C-7A44FADB2AF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contrast="20000"/>
          </a:blip>
          <a:stretch>
            <a:fillRect/>
          </a:stretch>
        </p:blipFill>
        <p:spPr>
          <a:xfrm rot="18390134">
            <a:off x="812531" y="2277616"/>
            <a:ext cx="2440600" cy="14507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Freeform 8">
            <a:extLst>
              <a:ext uri="{FF2B5EF4-FFF2-40B4-BE49-F238E27FC236}">
                <a16:creationId xmlns:a16="http://schemas.microsoft.com/office/drawing/2014/main" id="{A99161D9-9422-4CD1-9A42-BC948764712A}"/>
              </a:ext>
            </a:extLst>
          </p:cNvPr>
          <p:cNvSpPr/>
          <p:nvPr/>
        </p:nvSpPr>
        <p:spPr bwMode="auto">
          <a:xfrm>
            <a:off x="2031023" y="1591868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C0000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>
              <a:defRPr/>
            </a:pPr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4" name="5">
            <a:extLst>
              <a:ext uri="{FF2B5EF4-FFF2-40B4-BE49-F238E27FC236}">
                <a16:creationId xmlns:a16="http://schemas.microsoft.com/office/drawing/2014/main" id="{E6619189-2DB9-4C50-87A5-D010E5F3B1C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contrast="20000"/>
          </a:blip>
          <a:stretch>
            <a:fillRect/>
          </a:stretch>
        </p:blipFill>
        <p:spPr>
          <a:xfrm>
            <a:off x="2219325" y="3789253"/>
            <a:ext cx="4867690" cy="1291139"/>
          </a:xfrm>
          <a:prstGeom prst="rect">
            <a:avLst/>
          </a:prstGeom>
        </p:spPr>
      </p:pic>
      <p:sp>
        <p:nvSpPr>
          <p:cNvPr id="11" name="10">
            <a:extLst>
              <a:ext uri="{FF2B5EF4-FFF2-40B4-BE49-F238E27FC236}">
                <a16:creationId xmlns:a16="http://schemas.microsoft.com/office/drawing/2014/main" id="{7C23BF6D-3689-4435-81AB-E90ACD8CFE0D}"/>
              </a:ext>
            </a:extLst>
          </p:cNvPr>
          <p:cNvSpPr txBox="1"/>
          <p:nvPr/>
        </p:nvSpPr>
        <p:spPr>
          <a:xfrm rot="21133208">
            <a:off x="3197148" y="3483928"/>
            <a:ext cx="3720009" cy="830997"/>
          </a:xfrm>
          <a:prstGeom prst="rect">
            <a:avLst/>
          </a:prstGeom>
          <a:noFill/>
        </p:spPr>
        <p:txBody>
          <a:bodyPr wrap="none" rtlCol="0">
            <a:prstTxWarp prst="textArchDown">
              <a:avLst>
                <a:gd name="adj" fmla="val 128411"/>
              </a:avLst>
            </a:prstTxWarp>
            <a:spAutoFit/>
          </a:bodyPr>
          <a:lstStyle/>
          <a:p>
            <a:pPr algn="ctr" defTabSz="685800">
              <a:defRPr/>
            </a:pPr>
            <a:r>
              <a:rPr lang="en-US" altLang="zh-CN" sz="4950">
                <a:ln w="0">
                  <a:noFill/>
                </a:ln>
                <a:solidFill>
                  <a:srgbClr val="3F3F3F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HỌC TỐT</a:t>
            </a:r>
            <a:endParaRPr lang="zh-CN" altLang="en-US" sz="4950" dirty="0">
              <a:ln w="0">
                <a:noFill/>
              </a:ln>
              <a:solidFill>
                <a:srgbClr val="3F3F3F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1">
            <a:extLst>
              <a:ext uri="{FF2B5EF4-FFF2-40B4-BE49-F238E27FC236}">
                <a16:creationId xmlns:a16="http://schemas.microsoft.com/office/drawing/2014/main" id="{980F33E8-3AC4-4D2F-8B53-95BBD34A5159}"/>
              </a:ext>
            </a:extLst>
          </p:cNvPr>
          <p:cNvSpPr txBox="1"/>
          <p:nvPr/>
        </p:nvSpPr>
        <p:spPr>
          <a:xfrm rot="20754315">
            <a:off x="2927565" y="2167660"/>
            <a:ext cx="2106667" cy="16158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Chúc</a:t>
            </a:r>
            <a:endParaRPr lang="en-US" altLang="zh-CN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  <a:p>
            <a:pPr algn="ctr" defTabSz="685800">
              <a:defRPr/>
            </a:pPr>
            <a:r>
              <a:rPr lang="en-US" altLang="zh-CN" sz="4950" dirty="0" err="1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các</a:t>
            </a:r>
            <a:r>
              <a:rPr lang="en-US" altLang="zh-CN" sz="4950" dirty="0">
                <a:ln w="0">
                  <a:noFill/>
                </a:ln>
                <a:solidFill>
                  <a:srgbClr val="ED5565"/>
                </a:solidFill>
                <a:latin typeface="Times New Roman" panose="02020603050405020304" pitchFamily="18" charset="0"/>
                <a:ea typeface="Microsoft YaHei"/>
                <a:cs typeface="Times New Roman" panose="02020603050405020304" pitchFamily="18" charset="0"/>
                <a:sym typeface="+mn-lt"/>
              </a:rPr>
              <a:t> con</a:t>
            </a:r>
            <a:endParaRPr lang="zh-CN" altLang="en-US" sz="4950" dirty="0">
              <a:ln w="0">
                <a:noFill/>
              </a:ln>
              <a:solidFill>
                <a:srgbClr val="ED5565"/>
              </a:solidFill>
              <a:latin typeface="Times New Roman" panose="02020603050405020304" pitchFamily="18" charset="0"/>
              <a:ea typeface="Microsoft YaHei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3" name="23">
            <a:extLst>
              <a:ext uri="{FF2B5EF4-FFF2-40B4-BE49-F238E27FC236}">
                <a16:creationId xmlns:a16="http://schemas.microsoft.com/office/drawing/2014/main" id="{DFCD6228-4F2F-464B-B5C7-BF0B50AC284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7581895" y="3005681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26">
            <a:extLst>
              <a:ext uri="{FF2B5EF4-FFF2-40B4-BE49-F238E27FC236}">
                <a16:creationId xmlns:a16="http://schemas.microsoft.com/office/drawing/2014/main" id="{F9815CB8-D968-4DA1-8836-C22FD60FE939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contrast="20000"/>
          </a:blip>
          <a:stretch>
            <a:fillRect/>
          </a:stretch>
        </p:blipFill>
        <p:spPr>
          <a:xfrm>
            <a:off x="6230540" y="4641374"/>
            <a:ext cx="2404688" cy="79312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28">
            <a:extLst>
              <a:ext uri="{FF2B5EF4-FFF2-40B4-BE49-F238E27FC236}">
                <a16:creationId xmlns:a16="http://schemas.microsoft.com/office/drawing/2014/main" id="{95E63C2E-23FA-40C8-93D5-ECF076000ACD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2266939" y="3535418"/>
            <a:ext cx="475010" cy="449471"/>
          </a:xfrm>
          <a:prstGeom prst="rect">
            <a:avLst/>
          </a:prstGeom>
        </p:spPr>
      </p:pic>
      <p:pic>
        <p:nvPicPr>
          <p:cNvPr id="16" name="1">
            <a:extLst>
              <a:ext uri="{FF2B5EF4-FFF2-40B4-BE49-F238E27FC236}">
                <a16:creationId xmlns:a16="http://schemas.microsoft.com/office/drawing/2014/main" id="{D3A3E413-025E-4D0B-B6F7-CDD2AFE656C4}"/>
              </a:ext>
            </a:extLst>
          </p:cNvPr>
          <p:cNvPicPr>
            <a:picLocks noChangeAspect="1"/>
          </p:cNvPicPr>
          <p:nvPr/>
        </p:nvPicPr>
        <p:blipFill>
          <a:blip r:embed="rId8">
            <a:lum contrast="20000"/>
          </a:blip>
          <a:stretch>
            <a:fillRect/>
          </a:stretch>
        </p:blipFill>
        <p:spPr>
          <a:xfrm rot="1275709">
            <a:off x="5411439" y="1656761"/>
            <a:ext cx="2227500" cy="15103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28">
            <a:extLst>
              <a:ext uri="{FF2B5EF4-FFF2-40B4-BE49-F238E27FC236}">
                <a16:creationId xmlns:a16="http://schemas.microsoft.com/office/drawing/2014/main" id="{272A9F58-6ABE-4269-98F9-FE43878510F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contrast="20000"/>
          </a:blip>
          <a:stretch>
            <a:fillRect/>
          </a:stretch>
        </p:blipFill>
        <p:spPr>
          <a:xfrm>
            <a:off x="5463946" y="2561756"/>
            <a:ext cx="916520" cy="86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90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17334">
        <p14:reveal/>
      </p:transition>
    </mc:Choice>
    <mc:Fallback xmlns="">
      <p:transition spd="slow" advTm="17334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6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7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7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7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9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2" presetID="49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51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video>
                  <p:cMediaNode vol="80000">
                    <p:cTn id="57" fill="hold" display="0">
                      <p:stCondLst>
                        <p:cond delay="indefinite"/>
                      </p:stCondLst>
                    </p:cTn>
                    <p:tgtEl>
                      <p:spTgt spid="5"/>
                    </p:tgtEl>
                  </p:cMediaNode>
                </p:video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62" dur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11" grpId="0"/>
          <p:bldP spid="1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0"/>
                <a:lumOff val="100000"/>
              </a:schemeClr>
            </a:gs>
            <a:gs pos="35000">
              <a:schemeClr val="accent5">
                <a:lumMod val="0"/>
                <a:lumOff val="100000"/>
              </a:schemeClr>
            </a:gs>
            <a:gs pos="100000">
              <a:schemeClr val="accent5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9;p2"/>
          <p:cNvSpPr/>
          <p:nvPr/>
        </p:nvSpPr>
        <p:spPr>
          <a:xfrm>
            <a:off x="1356734" y="1967549"/>
            <a:ext cx="6262091" cy="6058382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67"/>
          </a:p>
        </p:txBody>
      </p:sp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7933166" y="978809"/>
            <a:ext cx="1294536" cy="834191"/>
          </a:xfrm>
          <a:prstGeom prst="rect">
            <a:avLst/>
          </a:prstGeom>
        </p:spPr>
      </p:pic>
      <p:sp>
        <p:nvSpPr>
          <p:cNvPr id="23" name="文本框 344">
            <a:extLst>
              <a:ext uri="{FF2B5EF4-FFF2-40B4-BE49-F238E27FC236}">
                <a16:creationId xmlns:a16="http://schemas.microsoft.com/office/drawing/2014/main" id="{44CBDE53-190E-41C7-B7EF-AB0D105FC592}"/>
              </a:ext>
            </a:extLst>
          </p:cNvPr>
          <p:cNvSpPr txBox="1"/>
          <p:nvPr/>
        </p:nvSpPr>
        <p:spPr>
          <a:xfrm>
            <a:off x="1597099" y="963903"/>
            <a:ext cx="6377067" cy="55399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ln w="63500">
                  <a:solidFill>
                    <a:srgbClr val="FFFFFF"/>
                  </a:solidFill>
                </a:ln>
                <a:solidFill>
                  <a:srgbClr val="FF4D67"/>
                </a:solidFill>
                <a:effectLst>
                  <a:outerShdw blurRad="127000" dist="38100" dir="2700000" algn="tl" rotWithShape="0">
                    <a:prstClr val="black">
                      <a:alpha val="47000"/>
                    </a:prstClr>
                  </a:outerShdw>
                </a:effectLst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ln w="63500">
                <a:solidFill>
                  <a:srgbClr val="FFFFFF"/>
                </a:solidFill>
              </a:ln>
              <a:solidFill>
                <a:srgbClr val="FF4D67"/>
              </a:solidFill>
              <a:effectLst>
                <a:outerShdw blurRad="127000" dist="38100" dir="2700000" algn="tl" rotWithShape="0">
                  <a:prstClr val="black">
                    <a:alpha val="47000"/>
                  </a:prstClr>
                </a:outerShdw>
              </a:effectLst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7308" l="10000" r="90000">
                        <a14:foregroundMark x1="42333" y1="89103" x2="42333" y2="89103"/>
                        <a14:foregroundMark x1="45667" y1="90641" x2="45667" y2="90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372" y="3860883"/>
            <a:ext cx="2705460" cy="2344732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8" name="文本框 342">
            <a:extLst>
              <a:ext uri="{FF2B5EF4-FFF2-40B4-BE49-F238E27FC236}">
                <a16:creationId xmlns:a16="http://schemas.microsoft.com/office/drawing/2014/main" id="{1715721D-2379-4F88-BDA9-B54B39F99781}"/>
              </a:ext>
            </a:extLst>
          </p:cNvPr>
          <p:cNvSpPr txBox="1"/>
          <p:nvPr/>
        </p:nvSpPr>
        <p:spPr>
          <a:xfrm>
            <a:off x="1597098" y="959315"/>
            <a:ext cx="6377067" cy="553998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GB" altLang="zh-CN" sz="3000">
                <a:solidFill>
                  <a:srgbClr val="FF0000"/>
                </a:solidFill>
                <a:latin typeface="iCiel Nabila" pitchFamily="2" charset="0"/>
                <a:ea typeface="字魂36号-正文宋楷" panose="02000000000000000000" pitchFamily="2" charset="-122"/>
              </a:rPr>
              <a:t>PHÒNG GD &amp; ĐT QUẬN LONG BIÊN</a:t>
            </a:r>
            <a:endParaRPr lang="zh-CN" altLang="en-US" sz="3000" dirty="0">
              <a:solidFill>
                <a:srgbClr val="FF0000"/>
              </a:solidFill>
              <a:latin typeface="iCiel Nabila" pitchFamily="2" charset="0"/>
              <a:ea typeface="字魂36号-正文宋楷" panose="02000000000000000000" pitchFamily="2" charset="-122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8EAEA1D9-287F-4FF7-900E-1015DEEB1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0290" y="2054941"/>
            <a:ext cx="5774978" cy="3600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.VnAvant" pitchFamily="34" charset="0"/>
              </a:rPr>
              <a:t>Bµi</a:t>
            </a:r>
            <a:r>
              <a:rPr lang="en-US" sz="4400" dirty="0">
                <a:latin typeface=".VnAvant" pitchFamily="34" charset="0"/>
              </a:rPr>
              <a:t> 8</a:t>
            </a:r>
          </a:p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</a:rPr>
              <a:t>THỰC HÀNH LẮP GHÉP, XẾP </a:t>
            </a:r>
            <a:r>
              <a:rPr lang="en-US" sz="4000" b="1" dirty="0" smtClean="0">
                <a:solidFill>
                  <a:srgbClr val="0070C0"/>
                </a:solidFill>
              </a:rPr>
              <a:t>HÌNH 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 pitchFamily="18" charset="0"/>
                <a:ea typeface="맑은 고딕" pitchFamily="50" charset="-127"/>
                <a:cs typeface="Arial" pitchFamily="34" charset="0"/>
              </a:rPr>
              <a:t>(Tiết 2)</a:t>
            </a:r>
            <a:endParaRPr lang="en-US" altLang="ko-KR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itchFamily="18" charset="0"/>
              <a:ea typeface="맑은 고딕" pitchFamily="50" charset="-127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383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2076">
        <p:circle/>
      </p:transition>
    </mc:Choice>
    <mc:Fallback xmlns="">
      <p:transition spd="slow" advTm="12076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21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89000"/>
              </a:schemeClr>
            </a:gs>
            <a:gs pos="23000">
              <a:schemeClr val="accent6">
                <a:lumMod val="89000"/>
              </a:schemeClr>
            </a:gs>
            <a:gs pos="69000">
              <a:schemeClr val="accent6">
                <a:lumMod val="75000"/>
              </a:schemeClr>
            </a:gs>
            <a:gs pos="97000">
              <a:schemeClr val="accent6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2104080" y="333799"/>
            <a:ext cx="1294536" cy="834191"/>
          </a:xfrm>
          <a:prstGeom prst="rect">
            <a:avLst/>
          </a:prstGeom>
        </p:spPr>
      </p:pic>
      <p:pic>
        <p:nvPicPr>
          <p:cNvPr id="26" name="图片 7">
            <a:extLst>
              <a:ext uri="{FF2B5EF4-FFF2-40B4-BE49-F238E27FC236}">
                <a16:creationId xmlns:a16="http://schemas.microsoft.com/office/drawing/2014/main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3733" y="620365"/>
            <a:ext cx="2441947" cy="1992114"/>
          </a:xfrm>
          <a:prstGeom prst="rect">
            <a:avLst/>
          </a:prstGeom>
        </p:spPr>
      </p:pic>
      <p:pic>
        <p:nvPicPr>
          <p:cNvPr id="27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590" y="3281362"/>
            <a:ext cx="3556319" cy="30850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1000" y="2234258"/>
            <a:ext cx="8295122" cy="92551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451"/>
              </a:spcBef>
            </a:pPr>
            <a:r>
              <a:rPr lang="en-US" sz="5414" dirty="0">
                <a:solidFill>
                  <a:srgbClr val="FFFF00"/>
                </a:solidFill>
                <a:latin typeface="Arial" pitchFamily="34" charset="0"/>
                <a:ea typeface="Kids" pitchFamily="2" charset="0"/>
                <a:cs typeface="Arial" pitchFamily="34" charset="0"/>
              </a:rPr>
              <a:t>KHỞI ĐỘNG</a:t>
            </a:r>
          </a:p>
        </p:txBody>
      </p:sp>
      <p:pic>
        <p:nvPicPr>
          <p:cNvPr id="13" name="图片 31">
            <a:extLst>
              <a:ext uri="{FF2B5EF4-FFF2-40B4-BE49-F238E27FC236}">
                <a16:creationId xmlns:a16="http://schemas.microsoft.com/office/drawing/2014/main" id="{D5AA8534-6155-4A91-BC51-DECE939680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410921">
            <a:off x="-181061" y="3328836"/>
            <a:ext cx="3556319" cy="3085001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8085566" y="1131209"/>
            <a:ext cx="1294536" cy="834191"/>
          </a:xfrm>
          <a:prstGeom prst="rect">
            <a:avLst/>
          </a:prstGeom>
        </p:spPr>
      </p:pic>
      <p:pic>
        <p:nvPicPr>
          <p:cNvPr id="16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4115318" y="1199327"/>
            <a:ext cx="1294536" cy="834191"/>
          </a:xfrm>
          <a:prstGeom prst="rect">
            <a:avLst/>
          </a:prstGeom>
        </p:spPr>
      </p:pic>
      <p:pic>
        <p:nvPicPr>
          <p:cNvPr id="17" name="图片 12">
            <a:extLst>
              <a:ext uri="{FF2B5EF4-FFF2-40B4-BE49-F238E27FC236}">
                <a16:creationId xmlns:a16="http://schemas.microsoft.com/office/drawing/2014/main" id="{CDF9613D-7751-454F-A5F1-E010F8A0BF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3182">
            <a:off x="6637593" y="331273"/>
            <a:ext cx="1294536" cy="834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39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1372">
        <p:circle/>
      </p:transition>
    </mc:Choice>
    <mc:Fallback xmlns="">
      <p:transition spd="slow" advTm="1137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0.00023 C 1.04167E-6 -0.03518 0.02891 -0.13634 0.05391 -0.14282 C 0.07891 -0.1493 0.12279 -0.0743 0.15 -0.03912 C 0.17682 -0.00416 0.18112 0.0676 0.21614 0.0676 C 0.24961 0.0676 0.42812 -0.01805 0.42812 -0.05301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0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5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0.00024 C -2.77778E-6 -0.03519 0.029 -0.13635 0.054 -0.14283 C 0.079 -0.14931 0.12275 -0.07431 0.15 -0.03913 C 0.17674 -0.00417 0.18108 0.06759 0.21615 0.06759 C 0.24966 0.06759 0.42813 -0.01806 0.42813 -0.05301 " pathEditMode="relative" rAng="0" ptsTypes="AAAAA">
                                      <p:cBhvr>
                                        <p:cTn id="31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06" y="-3773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2256" y="61002"/>
            <a:ext cx="9144000" cy="6716160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1" y="3798283"/>
            <a:ext cx="2208845" cy="2208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3838908" y="3486292"/>
            <a:ext cx="2575022" cy="2528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6393997" y="2852677"/>
            <a:ext cx="2750003" cy="2539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6726" y="4104311"/>
            <a:ext cx="1455975" cy="647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4002795" y="850872"/>
            <a:ext cx="4293168" cy="1489585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Cuộc tranh tài </a:t>
            </a:r>
          </a:p>
          <a:p>
            <a:pPr algn="ctr"/>
            <a:r>
              <a:rPr lang="en-US" sz="3008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6393997" y="3032151"/>
            <a:ext cx="1546220" cy="1276407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893" y="1205961"/>
            <a:ext cx="3038849" cy="226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4177163" y="2931810"/>
            <a:ext cx="1988639" cy="99431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Tớ là người </a:t>
            </a:r>
          </a:p>
          <a:p>
            <a:pPr algn="ctr"/>
            <a:r>
              <a:rPr lang="en-US" sz="1805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84506" y="1610199"/>
            <a:ext cx="458334" cy="458334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699" y="1205961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10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525867" y="40151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707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707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lang="en-US" sz="54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6</a:t>
            </a:r>
            <a:endParaRPr lang="en-US" sz="54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0846" y="51255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2707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</a:t>
            </a:r>
            <a:r>
              <a:rPr lang="en-US" sz="5400" dirty="0" smtClean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endParaRPr lang="en-US" sz="5400" dirty="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0" y="28956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2707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2707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</a:t>
            </a:r>
            <a:r>
              <a:rPr lang="en-US" sz="5400" dirty="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53" y="40969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37509" y="268650"/>
            <a:ext cx="5500007" cy="180641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8" y="466235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 rot="21335079">
            <a:off x="3505374" y="462708"/>
            <a:ext cx="4295894" cy="1342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cần mấy miếng bìa hình tam giác để ghép được ngôi nhà?</a:t>
            </a:r>
            <a:endParaRPr lang="en-US" sz="270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039933" y="35862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959340" y="48331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879692" y="24313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9133" y="71369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9438" y="5213345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705" y="2974931"/>
            <a:ext cx="551972" cy="532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16385" y="2075065"/>
            <a:ext cx="2764115" cy="2050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1951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410880" y="4060895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tam giác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05859" y="5171263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3308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tròn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743" y="4132711"/>
            <a:ext cx="545507" cy="5350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966" y="5250720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09013" y="2941312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	</a:t>
            </a:r>
            <a:r>
              <a:rPr lang="en-US" sz="3308" dirty="0" smtClean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chữ nhật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385" y="3025772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2995983" y="-6967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5"/>
            <a:ext cx="2406253" cy="1604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57600" y="275070"/>
            <a:ext cx="4295894" cy="9255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7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Hình thích hợp đặt vào ô có dấu chấm hỏi là:</a:t>
            </a:r>
            <a:endParaRPr lang="en-US" sz="2707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1924946" y="3631986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1844353" y="4878842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1764705" y="252517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7606" y="-6967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25842" y="1693416"/>
            <a:ext cx="8005763" cy="707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0852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07274" y="3847683"/>
            <a:ext cx="4645730" cy="692877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vi-VN" sz="3308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8" dirty="0" smtClean="0">
                <a:solidFill>
                  <a:schemeClr val="accent6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3308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5       2       4   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2253" y="4958051"/>
            <a:ext cx="4645730" cy="710599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3       1       4</a:t>
            </a:r>
            <a:endParaRPr lang="en-US" sz="3308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5037508"/>
            <a:ext cx="551972" cy="53201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05407" y="2728100"/>
            <a:ext cx="4645730" cy="690674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91520" tIns="45760" rIns="91520" bIns="45760" rtlCol="0" anchor="ctr"/>
          <a:lstStyle/>
          <a:p>
            <a:r>
              <a:rPr lang="en-US" sz="3308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5       1       4          </a:t>
            </a:r>
            <a:r>
              <a:rPr lang="en-US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360" y="3929413"/>
            <a:ext cx="551972" cy="532011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3123054" y="-9326"/>
            <a:ext cx="5500007" cy="1489585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8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18" y="31872"/>
            <a:ext cx="2406253" cy="179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05385" y="267082"/>
            <a:ext cx="42958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Cần bao nhiêu hình để ghép được hình bên dưới?</a:t>
            </a:r>
            <a:endParaRPr lang="en-US" sz="25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721340" y="3418774"/>
            <a:ext cx="1287511" cy="126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640747" y="4665630"/>
            <a:ext cx="1133054" cy="1128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561099" y="2263838"/>
            <a:ext cx="1176271" cy="1338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4677" y="267082"/>
            <a:ext cx="936767" cy="93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144" y="2805931"/>
            <a:ext cx="545507" cy="5350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40145" y="1744566"/>
            <a:ext cx="2905696" cy="4399662"/>
          </a:xfrm>
          <a:prstGeom prst="rect">
            <a:avLst/>
          </a:prstGeom>
        </p:spPr>
      </p:pic>
      <p:sp>
        <p:nvSpPr>
          <p:cNvPr id="4" name="Isosceles Triangle 3"/>
          <p:cNvSpPr/>
          <p:nvPr/>
        </p:nvSpPr>
        <p:spPr>
          <a:xfrm>
            <a:off x="2166903" y="2854247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Oval 12"/>
          <p:cNvSpPr/>
          <p:nvPr/>
        </p:nvSpPr>
        <p:spPr>
          <a:xfrm>
            <a:off x="3182072" y="2834776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4318490" y="2870200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Isosceles Triangle 19"/>
          <p:cNvSpPr/>
          <p:nvPr/>
        </p:nvSpPr>
        <p:spPr>
          <a:xfrm>
            <a:off x="2219731" y="3972780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Oval 20"/>
          <p:cNvSpPr/>
          <p:nvPr/>
        </p:nvSpPr>
        <p:spPr>
          <a:xfrm>
            <a:off x="3234900" y="3953309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 21"/>
          <p:cNvSpPr/>
          <p:nvPr/>
        </p:nvSpPr>
        <p:spPr>
          <a:xfrm>
            <a:off x="4371318" y="3988733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Isosceles Triangle 22"/>
          <p:cNvSpPr/>
          <p:nvPr/>
        </p:nvSpPr>
        <p:spPr>
          <a:xfrm>
            <a:off x="2184980" y="5094726"/>
            <a:ext cx="429549" cy="38100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Oval 23"/>
          <p:cNvSpPr/>
          <p:nvPr/>
        </p:nvSpPr>
        <p:spPr>
          <a:xfrm>
            <a:off x="3200149" y="5075255"/>
            <a:ext cx="457200" cy="44534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Rectangle 24"/>
          <p:cNvSpPr/>
          <p:nvPr/>
        </p:nvSpPr>
        <p:spPr>
          <a:xfrm>
            <a:off x="4336567" y="5110679"/>
            <a:ext cx="3810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75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A665CAA-63D7-472C-83D4-604711A7C5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907" y="2495405"/>
            <a:ext cx="2167435" cy="192419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BEC578-8B85-4F83-960A-19828664C4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366" y="2435245"/>
            <a:ext cx="1984356" cy="19843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685B9F-FA65-41BA-A4F0-0A63047948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3" y="2161672"/>
            <a:ext cx="1913263" cy="2667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5F2677-EACE-49CF-85F1-372D264E8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12114"/>
            <a:ext cx="7886700" cy="2671262"/>
          </a:xfrm>
        </p:spPr>
        <p:txBody>
          <a:bodyPr>
            <a:noAutofit/>
          </a:bodyPr>
          <a:lstStyle/>
          <a:p>
            <a:pPr algn="ctr"/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998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5998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566" y="2491394"/>
            <a:ext cx="2590539" cy="18319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495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8"/>
    </mc:Choice>
    <mc:Fallback xmlns="">
      <p:transition spd="slow" advTm="14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0"/>
                <a:lumOff val="100000"/>
              </a:schemeClr>
            </a:gs>
            <a:gs pos="35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t="15804" r="61239" b="73769"/>
          <a:stretch/>
        </p:blipFill>
        <p:spPr>
          <a:xfrm>
            <a:off x="609600" y="1066800"/>
            <a:ext cx="3733800" cy="1810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13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.3|1.6|2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262</Words>
  <Application>Microsoft Office PowerPoint</Application>
  <PresentationFormat>On-screen Show (4:3)</PresentationFormat>
  <Paragraphs>58</Paragraphs>
  <Slides>19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맑은 고딕</vt:lpstr>
      <vt:lpstr>Microsoft YaHei</vt:lpstr>
      <vt:lpstr>宋体</vt:lpstr>
      <vt:lpstr>.VnAvant</vt:lpstr>
      <vt:lpstr>A3.BoosterNextFYBlackRegular-San</vt:lpstr>
      <vt:lpstr>Arial</vt:lpstr>
      <vt:lpstr>Arial-Rounded</vt:lpstr>
      <vt:lpstr>Calibri</vt:lpstr>
      <vt:lpstr>Constantia</vt:lpstr>
      <vt:lpstr>iCiel Nabila</vt:lpstr>
      <vt:lpstr>Kids</vt:lpstr>
      <vt:lpstr>Quicksand</vt:lpstr>
      <vt:lpstr>Times New Roman</vt:lpstr>
      <vt:lpstr>字魂36号-正文宋楷</vt:lpstr>
      <vt:lpstr>Office Theme</vt:lpstr>
      <vt:lpstr>CHÀO MỪNG CÁC CON ĐẾN VỚI GIỜ HỌC MÔN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Chuẩn bị: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Tran Tuan Duy</cp:lastModifiedBy>
  <cp:revision>27</cp:revision>
  <dcterms:created xsi:type="dcterms:W3CDTF">2006-08-16T00:00:00Z</dcterms:created>
  <dcterms:modified xsi:type="dcterms:W3CDTF">2023-06-03T19:15:29Z</dcterms:modified>
</cp:coreProperties>
</file>