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Lst>
  <p:sldSz cx="12192000" cy="6858000"/>
  <p:notesSz cx="6858000" cy="9144000"/>
  <p:embeddedFontLs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zTUV+MJiJBHpOlpBnsui1H+vQ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3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73402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3515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50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9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70354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59346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80275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Thầy cô ấn vào số câu để đến phần câu hỏi.</a:t>
            </a:r>
            <a:endParaRPr/>
          </a:p>
          <a:p>
            <a:pPr marL="171450" lvl="0" indent="-171450" algn="l" rtl="0">
              <a:spcBef>
                <a:spcPts val="0"/>
              </a:spcBef>
              <a:spcAft>
                <a:spcPts val="0"/>
              </a:spcAft>
              <a:buClr>
                <a:schemeClr val="dk1"/>
              </a:buClr>
              <a:buSzPts val="1200"/>
              <a:buFont typeface="Calibri"/>
              <a:buChar char="-"/>
            </a:pPr>
            <a:r>
              <a:rPr lang="en-US"/>
              <a:t>Trả lời câu hỏi xog ấn nút trở về để về màn hình đầu tiên. Sau đó ấn chuột vào bạn nhỏ đang bơi để đi chuyển chặng 1, lần lượt với các chặng 2,3,4.</a:t>
            </a:r>
            <a:endParaRPr/>
          </a:p>
          <a:p>
            <a:pPr marL="171450" lvl="0" indent="-95250" algn="l" rtl="0">
              <a:spcBef>
                <a:spcPts val="0"/>
              </a:spcBef>
              <a:spcAft>
                <a:spcPts val="0"/>
              </a:spcAft>
              <a:buClr>
                <a:schemeClr val="dk1"/>
              </a:buClr>
              <a:buSzPts val="1200"/>
              <a:buFont typeface="Calibri"/>
              <a:buNone/>
            </a:pPr>
            <a:endParaRPr/>
          </a:p>
        </p:txBody>
      </p:sp>
      <p:sp>
        <p:nvSpPr>
          <p:cNvPr id="111" name="Google Shape;1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55704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47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Thầy cô ấn chuột vào vị trí bất kì để hiện đáp án</a:t>
            </a:r>
            <a:endParaRPr/>
          </a:p>
          <a:p>
            <a:pPr marL="0" lvl="0" indent="0" algn="l" rtl="0">
              <a:spcBef>
                <a:spcPts val="0"/>
              </a:spcBef>
              <a:spcAft>
                <a:spcPts val="0"/>
              </a:spcAft>
              <a:buNone/>
            </a:pPr>
            <a:r>
              <a:rPr lang="en-US"/>
              <a:t>- Ấn chuột vào nút trở về để quay lại màn hình bắt đầu.</a:t>
            </a:r>
            <a:endParaRPr/>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21413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20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32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22921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58967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88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31"/>
        <p:cNvGrpSpPr/>
        <p:nvPr/>
      </p:nvGrpSpPr>
      <p:grpSpPr>
        <a:xfrm>
          <a:off x="0" y="0"/>
          <a:ext cx="0" cy="0"/>
          <a:chOff x="0" y="0"/>
          <a:chExt cx="0" cy="0"/>
        </a:xfrm>
      </p:grpSpPr>
      <p:sp>
        <p:nvSpPr>
          <p:cNvPr id="32" name="Google Shape;32;p19"/>
          <p:cNvSpPr/>
          <p:nvPr/>
        </p:nvSpPr>
        <p:spPr>
          <a:xfrm>
            <a:off x="0" y="3"/>
            <a:ext cx="12192000" cy="5758149"/>
          </a:xfrm>
          <a:prstGeom prst="rect">
            <a:avLst/>
          </a:prstGeom>
          <a:solidFill>
            <a:srgbClr val="B1DE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3" name="Google Shape;33;p19"/>
          <p:cNvSpPr/>
          <p:nvPr/>
        </p:nvSpPr>
        <p:spPr>
          <a:xfrm>
            <a:off x="0" y="3349128"/>
            <a:ext cx="12192000" cy="2305624"/>
          </a:xfrm>
          <a:prstGeom prst="rect">
            <a:avLst/>
          </a:prstGeom>
          <a:solidFill>
            <a:srgbClr val="7FCD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pic>
        <p:nvPicPr>
          <p:cNvPr id="34" name="Google Shape;34;p19"/>
          <p:cNvPicPr preferRelativeResize="0"/>
          <p:nvPr/>
        </p:nvPicPr>
        <p:blipFill rotWithShape="1">
          <a:blip r:embed="rId2">
            <a:alphaModFix/>
          </a:blip>
          <a:srcRect/>
          <a:stretch/>
        </p:blipFill>
        <p:spPr>
          <a:xfrm>
            <a:off x="1508642" y="3676182"/>
            <a:ext cx="1367967" cy="818475"/>
          </a:xfrm>
          <a:prstGeom prst="rect">
            <a:avLst/>
          </a:prstGeom>
          <a:noFill/>
          <a:ln>
            <a:noFill/>
          </a:ln>
        </p:spPr>
      </p:pic>
      <p:pic>
        <p:nvPicPr>
          <p:cNvPr id="35" name="Google Shape;35;p19"/>
          <p:cNvPicPr preferRelativeResize="0"/>
          <p:nvPr/>
        </p:nvPicPr>
        <p:blipFill rotWithShape="1">
          <a:blip r:embed="rId3">
            <a:alphaModFix/>
          </a:blip>
          <a:srcRect/>
          <a:stretch/>
        </p:blipFill>
        <p:spPr>
          <a:xfrm>
            <a:off x="9528827" y="2907956"/>
            <a:ext cx="2435276" cy="1457061"/>
          </a:xfrm>
          <a:prstGeom prst="rect">
            <a:avLst/>
          </a:prstGeom>
          <a:noFill/>
          <a:ln>
            <a:noFill/>
          </a:ln>
        </p:spPr>
      </p:pic>
      <p:sp>
        <p:nvSpPr>
          <p:cNvPr id="36" name="Google Shape;36;p19"/>
          <p:cNvSpPr/>
          <p:nvPr/>
        </p:nvSpPr>
        <p:spPr>
          <a:xfrm>
            <a:off x="0" y="5654752"/>
            <a:ext cx="12192000" cy="1203248"/>
          </a:xfrm>
          <a:prstGeom prst="rect">
            <a:avLst/>
          </a:prstGeom>
          <a:solidFill>
            <a:srgbClr val="CED6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7" name="Google Shape;37;p19"/>
          <p:cNvSpPr/>
          <p:nvPr/>
        </p:nvSpPr>
        <p:spPr>
          <a:xfrm>
            <a:off x="0" y="5372103"/>
            <a:ext cx="12192000" cy="532941"/>
          </a:xfrm>
          <a:prstGeom prst="rect">
            <a:avLst/>
          </a:prstGeom>
          <a:solidFill>
            <a:srgbClr val="80BB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pic>
        <p:nvPicPr>
          <p:cNvPr id="38" name="Google Shape;38;p19"/>
          <p:cNvPicPr preferRelativeResize="0"/>
          <p:nvPr/>
        </p:nvPicPr>
        <p:blipFill rotWithShape="1">
          <a:blip r:embed="rId4">
            <a:alphaModFix/>
          </a:blip>
          <a:srcRect/>
          <a:stretch/>
        </p:blipFill>
        <p:spPr>
          <a:xfrm>
            <a:off x="2192627" y="220338"/>
            <a:ext cx="7725907" cy="6037244"/>
          </a:xfrm>
          <a:prstGeom prst="rect">
            <a:avLst/>
          </a:prstGeom>
          <a:noFill/>
          <a:ln>
            <a:noFill/>
          </a:ln>
        </p:spPr>
      </p:pic>
      <p:pic>
        <p:nvPicPr>
          <p:cNvPr id="39" name="Google Shape;39;p19"/>
          <p:cNvPicPr preferRelativeResize="0"/>
          <p:nvPr/>
        </p:nvPicPr>
        <p:blipFill rotWithShape="1">
          <a:blip r:embed="rId5">
            <a:alphaModFix/>
          </a:blip>
          <a:srcRect/>
          <a:stretch/>
        </p:blipFill>
        <p:spPr>
          <a:xfrm>
            <a:off x="328801" y="5654757"/>
            <a:ext cx="3727652" cy="719113"/>
          </a:xfrm>
          <a:prstGeom prst="rect">
            <a:avLst/>
          </a:prstGeom>
          <a:noFill/>
          <a:ln>
            <a:noFill/>
          </a:ln>
        </p:spPr>
      </p:pic>
      <p:pic>
        <p:nvPicPr>
          <p:cNvPr id="40" name="Google Shape;40;p19"/>
          <p:cNvPicPr preferRelativeResize="0"/>
          <p:nvPr/>
        </p:nvPicPr>
        <p:blipFill rotWithShape="1">
          <a:blip r:embed="rId5">
            <a:alphaModFix/>
          </a:blip>
          <a:srcRect/>
          <a:stretch/>
        </p:blipFill>
        <p:spPr>
          <a:xfrm>
            <a:off x="8170362" y="5654756"/>
            <a:ext cx="3727652" cy="719113"/>
          </a:xfrm>
          <a:prstGeom prst="rect">
            <a:avLst/>
          </a:prstGeom>
          <a:noFill/>
          <a:ln>
            <a:noFill/>
          </a:ln>
        </p:spPr>
      </p:pic>
      <p:pic>
        <p:nvPicPr>
          <p:cNvPr id="41" name="Google Shape;41;p19"/>
          <p:cNvPicPr preferRelativeResize="0"/>
          <p:nvPr/>
        </p:nvPicPr>
        <p:blipFill rotWithShape="1">
          <a:blip r:embed="rId3">
            <a:alphaModFix/>
          </a:blip>
          <a:srcRect/>
          <a:stretch/>
        </p:blipFill>
        <p:spPr>
          <a:xfrm>
            <a:off x="213145" y="448795"/>
            <a:ext cx="2665931" cy="1595064"/>
          </a:xfrm>
          <a:prstGeom prst="rect">
            <a:avLst/>
          </a:prstGeom>
          <a:noFill/>
          <a:ln>
            <a:noFill/>
          </a:ln>
        </p:spPr>
      </p:pic>
      <p:pic>
        <p:nvPicPr>
          <p:cNvPr id="42" name="Google Shape;42;p19"/>
          <p:cNvPicPr preferRelativeResize="0"/>
          <p:nvPr/>
        </p:nvPicPr>
        <p:blipFill rotWithShape="1">
          <a:blip r:embed="rId6">
            <a:alphaModFix/>
          </a:blip>
          <a:srcRect/>
          <a:stretch/>
        </p:blipFill>
        <p:spPr>
          <a:xfrm>
            <a:off x="6340401" y="5377068"/>
            <a:ext cx="1977089" cy="1327611"/>
          </a:xfrm>
          <a:prstGeom prst="rect">
            <a:avLst/>
          </a:prstGeom>
          <a:noFill/>
          <a:ln>
            <a:noFill/>
          </a:ln>
        </p:spPr>
      </p:pic>
      <p:pic>
        <p:nvPicPr>
          <p:cNvPr id="43" name="Google Shape;43;p19"/>
          <p:cNvPicPr preferRelativeResize="0"/>
          <p:nvPr/>
        </p:nvPicPr>
        <p:blipFill rotWithShape="1">
          <a:blip r:embed="rId7">
            <a:alphaModFix/>
          </a:blip>
          <a:srcRect/>
          <a:stretch/>
        </p:blipFill>
        <p:spPr>
          <a:xfrm>
            <a:off x="9464051" y="4648053"/>
            <a:ext cx="932800" cy="1916023"/>
          </a:xfrm>
          <a:prstGeom prst="rect">
            <a:avLst/>
          </a:prstGeom>
          <a:noFill/>
          <a:ln>
            <a:noFill/>
          </a:ln>
        </p:spPr>
      </p:pic>
      <p:pic>
        <p:nvPicPr>
          <p:cNvPr id="44" name="Google Shape;44;p19"/>
          <p:cNvPicPr preferRelativeResize="0"/>
          <p:nvPr/>
        </p:nvPicPr>
        <p:blipFill rotWithShape="1">
          <a:blip r:embed="rId8">
            <a:alphaModFix/>
          </a:blip>
          <a:srcRect/>
          <a:stretch/>
        </p:blipFill>
        <p:spPr>
          <a:xfrm>
            <a:off x="1374633" y="4523516"/>
            <a:ext cx="1533823" cy="2175240"/>
          </a:xfrm>
          <a:prstGeom prst="rect">
            <a:avLst/>
          </a:prstGeom>
          <a:noFill/>
          <a:ln>
            <a:noFill/>
          </a:ln>
        </p:spPr>
      </p:pic>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7.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slide" Target="slide5.xml"/><Relationship Id="rId4" Type="http://schemas.openxmlformats.org/officeDocument/2006/relationships/image" Target="../media/image10.png"/><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6" name="Google Shape;106;p1"/>
          <p:cNvPicPr preferRelativeResize="0">
            <a:picLocks noGrp="1"/>
          </p:cNvPicPr>
          <p:nvPr>
            <p:ph type="body" idx="1"/>
          </p:nvPr>
        </p:nvPicPr>
        <p:blipFill rotWithShape="1">
          <a:blip r:embed="rId3">
            <a:alphaModFix/>
          </a:blip>
          <a:srcRect/>
          <a:stretch/>
        </p:blipFill>
        <p:spPr>
          <a:xfrm>
            <a:off x="0" y="1295400"/>
            <a:ext cx="12192000" cy="5562600"/>
          </a:xfrm>
          <a:prstGeom prst="rect">
            <a:avLst/>
          </a:prstGeom>
          <a:noFill/>
          <a:ln>
            <a:noFill/>
          </a:ln>
        </p:spPr>
      </p:pic>
      <p:sp>
        <p:nvSpPr>
          <p:cNvPr id="107" name="Google Shape;107;p1"/>
          <p:cNvSpPr txBox="1"/>
          <p:nvPr/>
        </p:nvSpPr>
        <p:spPr>
          <a:xfrm>
            <a:off x="0" y="0"/>
            <a:ext cx="12192000" cy="1295400"/>
          </a:xfrm>
          <a:prstGeom prst="rect">
            <a:avLst/>
          </a:prstGeom>
          <a:solidFill>
            <a:srgbClr val="C4E0B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9356"/>
              </a:buClr>
              <a:buSzPts val="5400"/>
              <a:buFont typeface="Times New Roman"/>
              <a:buNone/>
            </a:pPr>
            <a:r>
              <a:rPr lang="en-US" sz="5400" b="1" i="0" u="none" strike="noStrike" cap="none">
                <a:solidFill>
                  <a:srgbClr val="FF9356"/>
                </a:solidFill>
                <a:latin typeface="+mn-lt"/>
                <a:ea typeface="Times New Roman"/>
                <a:cs typeface="Times New Roman"/>
                <a:sym typeface="Times New Roman"/>
              </a:rPr>
              <a:t>CUỘC THI BƠI LỘI</a:t>
            </a:r>
            <a:endParaRPr>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250"/>
        <p:cNvGrpSpPr/>
        <p:nvPr/>
      </p:nvGrpSpPr>
      <p:grpSpPr>
        <a:xfrm>
          <a:off x="0" y="0"/>
          <a:ext cx="0" cy="0"/>
          <a:chOff x="0" y="0"/>
          <a:chExt cx="0" cy="0"/>
        </a:xfrm>
      </p:grpSpPr>
      <p:grpSp>
        <p:nvGrpSpPr>
          <p:cNvPr id="251" name="Google Shape;251;p10"/>
          <p:cNvGrpSpPr/>
          <p:nvPr/>
        </p:nvGrpSpPr>
        <p:grpSpPr>
          <a:xfrm>
            <a:off x="-228440" y="-115614"/>
            <a:ext cx="12420440" cy="6858000"/>
            <a:chOff x="-228440" y="0"/>
            <a:chExt cx="12420440" cy="6858000"/>
          </a:xfrm>
        </p:grpSpPr>
        <p:sp>
          <p:nvSpPr>
            <p:cNvPr id="252" name="Google Shape;252;p10"/>
            <p:cNvSpPr/>
            <p:nvPr/>
          </p:nvSpPr>
          <p:spPr>
            <a:xfrm>
              <a:off x="318053" y="304801"/>
              <a:ext cx="11449878" cy="6294782"/>
            </a:xfrm>
            <a:prstGeom prst="roundRect">
              <a:avLst>
                <a:gd name="adj" fmla="val 16667"/>
              </a:avLst>
            </a:prstGeom>
            <a:solidFill>
              <a:schemeClr val="lt1"/>
            </a:solidFill>
            <a:ln w="38100" cap="flat" cmpd="sng">
              <a:solidFill>
                <a:srgbClr val="99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3" name="Google Shape;253;p10"/>
            <p:cNvPicPr preferRelativeResize="0"/>
            <p:nvPr/>
          </p:nvPicPr>
          <p:blipFill rotWithShape="1">
            <a:blip r:embed="rId3">
              <a:alphaModFix/>
            </a:blip>
            <a:srcRect r="83500" b="67837"/>
            <a:stretch/>
          </p:blipFill>
          <p:spPr>
            <a:xfrm>
              <a:off x="0" y="0"/>
              <a:ext cx="1121664" cy="1228881"/>
            </a:xfrm>
            <a:prstGeom prst="rect">
              <a:avLst/>
            </a:prstGeom>
            <a:noFill/>
            <a:ln>
              <a:noFill/>
            </a:ln>
          </p:spPr>
        </p:pic>
        <p:pic>
          <p:nvPicPr>
            <p:cNvPr id="254" name="Google Shape;254;p10"/>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255" name="Google Shape;255;p10"/>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256" name="Google Shape;256;p10"/>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grpSp>
      <p:sp>
        <p:nvSpPr>
          <p:cNvPr id="257" name="Google Shape;257;p10"/>
          <p:cNvSpPr/>
          <p:nvPr/>
        </p:nvSpPr>
        <p:spPr>
          <a:xfrm>
            <a:off x="1360356" y="446791"/>
            <a:ext cx="614755"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2</a:t>
            </a:r>
            <a:endParaRPr sz="3200" b="1">
              <a:solidFill>
                <a:srgbClr val="FFFFFF"/>
              </a:solidFill>
              <a:latin typeface="Arial"/>
              <a:ea typeface="Arial"/>
              <a:cs typeface="Arial"/>
              <a:sym typeface="Arial"/>
            </a:endParaRPr>
          </a:p>
        </p:txBody>
      </p:sp>
      <p:sp>
        <p:nvSpPr>
          <p:cNvPr id="258" name="Google Shape;258;p10"/>
          <p:cNvSpPr/>
          <p:nvPr/>
        </p:nvSpPr>
        <p:spPr>
          <a:xfrm>
            <a:off x="2117665" y="543712"/>
            <a:ext cx="1164657" cy="517907"/>
          </a:xfrm>
          <a:prstGeom prst="roundRect">
            <a:avLst>
              <a:gd name="adj"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Số ?</a:t>
            </a:r>
            <a:endParaRPr sz="2400">
              <a:solidFill>
                <a:schemeClr val="dk1"/>
              </a:solidFill>
              <a:latin typeface="Arial"/>
              <a:ea typeface="Arial"/>
              <a:cs typeface="Arial"/>
              <a:sym typeface="Arial"/>
            </a:endParaRPr>
          </a:p>
        </p:txBody>
      </p:sp>
      <p:pic>
        <p:nvPicPr>
          <p:cNvPr id="259" name="Google Shape;259;p10"/>
          <p:cNvPicPr preferRelativeResize="0"/>
          <p:nvPr/>
        </p:nvPicPr>
        <p:blipFill rotWithShape="1">
          <a:blip r:embed="rId7">
            <a:alphaModFix/>
          </a:blip>
          <a:srcRect l="29808" t="30716" r="50508" b="46837"/>
          <a:stretch/>
        </p:blipFill>
        <p:spPr>
          <a:xfrm>
            <a:off x="1360356" y="950784"/>
            <a:ext cx="4163709" cy="2670983"/>
          </a:xfrm>
          <a:prstGeom prst="rect">
            <a:avLst/>
          </a:prstGeom>
          <a:noFill/>
          <a:ln>
            <a:noFill/>
          </a:ln>
        </p:spPr>
      </p:pic>
      <p:pic>
        <p:nvPicPr>
          <p:cNvPr id="260" name="Google Shape;260;p10"/>
          <p:cNvPicPr preferRelativeResize="0"/>
          <p:nvPr/>
        </p:nvPicPr>
        <p:blipFill rotWithShape="1">
          <a:blip r:embed="rId8">
            <a:alphaModFix/>
          </a:blip>
          <a:srcRect l="51128" t="30716" r="31224" b="45800"/>
          <a:stretch/>
        </p:blipFill>
        <p:spPr>
          <a:xfrm>
            <a:off x="6501123" y="315145"/>
            <a:ext cx="4255382" cy="3185160"/>
          </a:xfrm>
          <a:prstGeom prst="rect">
            <a:avLst/>
          </a:prstGeom>
          <a:noFill/>
          <a:ln>
            <a:noFill/>
          </a:ln>
        </p:spPr>
      </p:pic>
      <p:grpSp>
        <p:nvGrpSpPr>
          <p:cNvPr id="261" name="Google Shape;261;p10"/>
          <p:cNvGrpSpPr/>
          <p:nvPr/>
        </p:nvGrpSpPr>
        <p:grpSpPr>
          <a:xfrm>
            <a:off x="3565117" y="3953466"/>
            <a:ext cx="5939945" cy="1815882"/>
            <a:chOff x="3661255" y="4069080"/>
            <a:chExt cx="5939945" cy="1815882"/>
          </a:xfrm>
        </p:grpSpPr>
        <p:sp>
          <p:nvSpPr>
            <p:cNvPr id="262" name="Google Shape;262;p10"/>
            <p:cNvSpPr txBox="1"/>
            <p:nvPr/>
          </p:nvSpPr>
          <p:spPr>
            <a:xfrm>
              <a:off x="3661255" y="4069080"/>
              <a:ext cx="5939945" cy="1815882"/>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800">
                  <a:solidFill>
                    <a:schemeClr val="dk1"/>
                  </a:solidFill>
                  <a:latin typeface="Arial"/>
                  <a:ea typeface="Arial"/>
                  <a:cs typeface="Arial"/>
                  <a:sym typeface="Arial"/>
                </a:rPr>
                <a:t>a) Con ngỗng cân nặng            kg.</a:t>
              </a:r>
              <a:endParaRPr/>
            </a:p>
            <a:p>
              <a:pPr marL="0" marR="0" lvl="0" indent="0" algn="l" rtl="0">
                <a:lnSpc>
                  <a:spcPct val="200000"/>
                </a:lnSpc>
                <a:spcBef>
                  <a:spcPts val="0"/>
                </a:spcBef>
                <a:spcAft>
                  <a:spcPts val="0"/>
                </a:spcAft>
                <a:buNone/>
              </a:pPr>
              <a:r>
                <a:rPr lang="en-US" sz="2800">
                  <a:solidFill>
                    <a:schemeClr val="dk1"/>
                  </a:solidFill>
                  <a:latin typeface="Arial"/>
                  <a:ea typeface="Arial"/>
                  <a:cs typeface="Arial"/>
                  <a:sym typeface="Arial"/>
                </a:rPr>
                <a:t>b) Con gà cân nặng           kg.</a:t>
              </a:r>
              <a:endParaRPr sz="2800">
                <a:solidFill>
                  <a:schemeClr val="dk1"/>
                </a:solidFill>
                <a:latin typeface="Arial"/>
                <a:ea typeface="Arial"/>
                <a:cs typeface="Arial"/>
                <a:sym typeface="Arial"/>
              </a:endParaRPr>
            </a:p>
          </p:txBody>
        </p:sp>
        <p:sp>
          <p:nvSpPr>
            <p:cNvPr id="263" name="Google Shape;263;p10"/>
            <p:cNvSpPr/>
            <p:nvPr/>
          </p:nvSpPr>
          <p:spPr>
            <a:xfrm>
              <a:off x="7650020" y="4357376"/>
              <a:ext cx="610896" cy="577515"/>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a:t>
              </a:r>
              <a:endParaRPr/>
            </a:p>
          </p:txBody>
        </p:sp>
        <p:sp>
          <p:nvSpPr>
            <p:cNvPr id="264" name="Google Shape;264;p10"/>
            <p:cNvSpPr/>
            <p:nvPr/>
          </p:nvSpPr>
          <p:spPr>
            <a:xfrm>
              <a:off x="7155103" y="5128472"/>
              <a:ext cx="610896" cy="577515"/>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a:t>
              </a:r>
              <a:endParaRPr/>
            </a:p>
          </p:txBody>
        </p:sp>
      </p:grpSp>
      <p:sp>
        <p:nvSpPr>
          <p:cNvPr id="265" name="Google Shape;265;p10"/>
          <p:cNvSpPr/>
          <p:nvPr/>
        </p:nvSpPr>
        <p:spPr>
          <a:xfrm>
            <a:off x="7553882" y="4240695"/>
            <a:ext cx="666751" cy="577515"/>
          </a:xfrm>
          <a:prstGeom prst="roundRect">
            <a:avLst>
              <a:gd name="adj" fmla="val 16667"/>
            </a:avLst>
          </a:prstGeom>
          <a:solidFill>
            <a:srgbClr val="FEE599"/>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7</a:t>
            </a:r>
            <a:endParaRPr sz="3200">
              <a:solidFill>
                <a:schemeClr val="dk1"/>
              </a:solidFill>
              <a:latin typeface="Arial"/>
              <a:ea typeface="Arial"/>
              <a:cs typeface="Arial"/>
              <a:sym typeface="Arial"/>
            </a:endParaRPr>
          </a:p>
        </p:txBody>
      </p:sp>
      <p:sp>
        <p:nvSpPr>
          <p:cNvPr id="266" name="Google Shape;266;p10"/>
          <p:cNvSpPr/>
          <p:nvPr/>
        </p:nvSpPr>
        <p:spPr>
          <a:xfrm>
            <a:off x="7031037" y="5012857"/>
            <a:ext cx="666751" cy="577515"/>
          </a:xfrm>
          <a:prstGeom prst="roundRect">
            <a:avLst>
              <a:gd name="adj" fmla="val 16667"/>
            </a:avLst>
          </a:prstGeom>
          <a:solidFill>
            <a:srgbClr val="FEE599"/>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3</a:t>
            </a:r>
            <a:endParaRPr sz="3200">
              <a:solidFill>
                <a:schemeClr val="dk1"/>
              </a:solidFill>
              <a:latin typeface="Arial"/>
              <a:ea typeface="Arial"/>
              <a:cs typeface="Arial"/>
              <a:sym typeface="Arial"/>
            </a:endParaRPr>
          </a:p>
        </p:txBody>
      </p:sp>
      <p:sp>
        <p:nvSpPr>
          <p:cNvPr id="19" name="Rectangle: Rounded Corners 18">
            <a:extLst>
              <a:ext uri="{FF2B5EF4-FFF2-40B4-BE49-F238E27FC236}">
                <a16:creationId xmlns:a16="http://schemas.microsoft.com/office/drawing/2014/main" id="{3579E9F3-0E12-49A3-9D7D-417DD6147112}"/>
              </a:ext>
            </a:extLst>
          </p:cNvPr>
          <p:cNvSpPr/>
          <p:nvPr/>
        </p:nvSpPr>
        <p:spPr>
          <a:xfrm>
            <a:off x="196969" y="6056577"/>
            <a:ext cx="11339229" cy="75654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a:solidFill>
                  <a:srgbClr val="002060"/>
                </a:solidFill>
              </a:rPr>
              <a:t>Tổng số </a:t>
            </a:r>
            <a:r>
              <a:rPr lang="en-US" sz="2800" b="1" smtClean="0">
                <a:solidFill>
                  <a:srgbClr val="002060"/>
                </a:solidFill>
              </a:rPr>
              <a:t>ki-lô-gam </a:t>
            </a:r>
            <a:r>
              <a:rPr lang="en-US" sz="2800" b="1">
                <a:solidFill>
                  <a:srgbClr val="002060"/>
                </a:solidFill>
              </a:rPr>
              <a:t>ở các quả cân chính là </a:t>
            </a:r>
            <a:endParaRPr lang="en-US" sz="2800" b="1" smtClean="0">
              <a:solidFill>
                <a:srgbClr val="002060"/>
              </a:solidFill>
            </a:endParaRPr>
          </a:p>
          <a:p>
            <a:pPr algn="ctr"/>
            <a:r>
              <a:rPr lang="en-US" sz="2800" b="1" smtClean="0">
                <a:solidFill>
                  <a:srgbClr val="002060"/>
                </a:solidFill>
              </a:rPr>
              <a:t>số </a:t>
            </a:r>
            <a:r>
              <a:rPr lang="en-US" sz="2800" b="1">
                <a:solidFill>
                  <a:srgbClr val="002060"/>
                </a:solidFill>
              </a:rPr>
              <a:t>cân nặng của con vật ở đĩa bên trái.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1000"/>
                                        <p:tgtEl>
                                          <p:spTgt spid="26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
          <p:cNvSpPr/>
          <p:nvPr/>
        </p:nvSpPr>
        <p:spPr>
          <a:xfrm>
            <a:off x="459019" y="2290543"/>
            <a:ext cx="8690578" cy="2964908"/>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73" name="Google Shape;273;p11"/>
          <p:cNvPicPr preferRelativeResize="0"/>
          <p:nvPr/>
        </p:nvPicPr>
        <p:blipFill rotWithShape="1">
          <a:blip r:embed="rId3">
            <a:alphaModFix/>
          </a:blip>
          <a:srcRect l="24896" r="20119" b="33390"/>
          <a:stretch/>
        </p:blipFill>
        <p:spPr>
          <a:xfrm rot="1311728" flipH="1">
            <a:off x="-289935" y="5950943"/>
            <a:ext cx="2276695" cy="501187"/>
          </a:xfrm>
          <a:prstGeom prst="rect">
            <a:avLst/>
          </a:prstGeom>
          <a:noFill/>
          <a:ln>
            <a:noFill/>
          </a:ln>
        </p:spPr>
      </p:pic>
      <p:pic>
        <p:nvPicPr>
          <p:cNvPr id="274" name="Google Shape;274;p11"/>
          <p:cNvPicPr preferRelativeResize="0"/>
          <p:nvPr/>
        </p:nvPicPr>
        <p:blipFill rotWithShape="1">
          <a:blip r:embed="rId4">
            <a:alphaModFix/>
          </a:blip>
          <a:srcRect l="45190" t="39424" r="29224" b="32767"/>
          <a:stretch/>
        </p:blipFill>
        <p:spPr>
          <a:xfrm>
            <a:off x="7158024" y="1001867"/>
            <a:ext cx="5477301" cy="3348683"/>
          </a:xfrm>
          <a:prstGeom prst="rect">
            <a:avLst/>
          </a:prstGeom>
          <a:noFill/>
          <a:ln>
            <a:noFill/>
          </a:ln>
          <a:effectLst>
            <a:outerShdw blurRad="292100" dist="139700" dir="2700000" algn="tl" rotWithShape="0">
              <a:srgbClr val="333333">
                <a:alpha val="64705"/>
              </a:srgbClr>
            </a:outerShdw>
          </a:effectLst>
        </p:spPr>
      </p:pic>
      <p:sp>
        <p:nvSpPr>
          <p:cNvPr id="275" name="Google Shape;275;p11"/>
          <p:cNvSpPr/>
          <p:nvPr/>
        </p:nvSpPr>
        <p:spPr>
          <a:xfrm>
            <a:off x="337049" y="335763"/>
            <a:ext cx="614754"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3</a:t>
            </a:r>
            <a:endParaRPr sz="3200" b="1">
              <a:solidFill>
                <a:srgbClr val="FFFFFF"/>
              </a:solidFill>
              <a:latin typeface="Arial"/>
              <a:ea typeface="Arial"/>
              <a:cs typeface="Arial"/>
              <a:sym typeface="Arial"/>
            </a:endParaRPr>
          </a:p>
        </p:txBody>
      </p:sp>
      <p:sp>
        <p:nvSpPr>
          <p:cNvPr id="276" name="Google Shape;276;p11"/>
          <p:cNvSpPr txBox="1"/>
          <p:nvPr/>
        </p:nvSpPr>
        <p:spPr>
          <a:xfrm>
            <a:off x="940501" y="396075"/>
            <a:ext cx="1048567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2060"/>
                </a:solidFill>
                <a:latin typeface="Arial"/>
                <a:ea typeface="Arial"/>
                <a:cs typeface="Arial"/>
                <a:sym typeface="Arial"/>
              </a:rPr>
              <a:t>Tìm tổng số </a:t>
            </a:r>
            <a:r>
              <a:rPr lang="en-US" sz="3200" smtClean="0">
                <a:solidFill>
                  <a:srgbClr val="002060"/>
                </a:solidFill>
                <a:latin typeface="Arial"/>
                <a:ea typeface="Arial"/>
                <a:cs typeface="Arial"/>
                <a:sym typeface="Arial"/>
              </a:rPr>
              <a:t>ki-lô-gam </a:t>
            </a:r>
            <a:r>
              <a:rPr lang="en-US" sz="3200">
                <a:solidFill>
                  <a:srgbClr val="002060"/>
                </a:solidFill>
                <a:latin typeface="Arial"/>
                <a:ea typeface="Arial"/>
                <a:cs typeface="Arial"/>
                <a:sym typeface="Arial"/>
              </a:rPr>
              <a:t>thóc của </a:t>
            </a:r>
            <a:r>
              <a:rPr lang="en-US" sz="3200" smtClean="0">
                <a:solidFill>
                  <a:srgbClr val="002060"/>
                </a:solidFill>
                <a:latin typeface="Arial"/>
                <a:ea typeface="Arial"/>
                <a:cs typeface="Arial"/>
                <a:sym typeface="Arial"/>
              </a:rPr>
              <a:t>hai </a:t>
            </a:r>
            <a:r>
              <a:rPr lang="en-US" sz="3200">
                <a:solidFill>
                  <a:srgbClr val="002060"/>
                </a:solidFill>
                <a:latin typeface="Arial"/>
                <a:ea typeface="Arial"/>
                <a:cs typeface="Arial"/>
                <a:sym typeface="Arial"/>
              </a:rPr>
              <a:t>bao </a:t>
            </a:r>
            <a:r>
              <a:rPr lang="en-US" sz="3200" smtClean="0">
                <a:solidFill>
                  <a:srgbClr val="002060"/>
                </a:solidFill>
                <a:latin typeface="Arial"/>
                <a:ea typeface="Arial"/>
                <a:cs typeface="Arial"/>
                <a:sym typeface="Arial"/>
              </a:rPr>
              <a:t>thóc.</a:t>
            </a:r>
            <a:endParaRPr sz="3200">
              <a:solidFill>
                <a:srgbClr val="002060"/>
              </a:solidFill>
              <a:latin typeface="Arial"/>
              <a:ea typeface="Arial"/>
              <a:cs typeface="Arial"/>
              <a:sym typeface="Arial"/>
            </a:endParaRPr>
          </a:p>
        </p:txBody>
      </p:sp>
      <p:pic>
        <p:nvPicPr>
          <p:cNvPr id="278" name="Google Shape;278;p11"/>
          <p:cNvPicPr preferRelativeResize="0"/>
          <p:nvPr/>
        </p:nvPicPr>
        <p:blipFill rotWithShape="1">
          <a:blip r:embed="rId5">
            <a:alphaModFix/>
          </a:blip>
          <a:srcRect r="83500" b="67837"/>
          <a:stretch/>
        </p:blipFill>
        <p:spPr>
          <a:xfrm rot="1893606">
            <a:off x="152279" y="4540849"/>
            <a:ext cx="1121664" cy="1228881"/>
          </a:xfrm>
          <a:prstGeom prst="rect">
            <a:avLst/>
          </a:prstGeom>
          <a:noFill/>
          <a:ln>
            <a:noFill/>
          </a:ln>
        </p:spPr>
      </p:pic>
      <p:pic>
        <p:nvPicPr>
          <p:cNvPr id="279" name="Google Shape;279;p11"/>
          <p:cNvPicPr preferRelativeResize="0"/>
          <p:nvPr/>
        </p:nvPicPr>
        <p:blipFill rotWithShape="1">
          <a:blip r:embed="rId6">
            <a:alphaModFix/>
          </a:blip>
          <a:srcRect l="81842" t="-10451" b="9412"/>
          <a:stretch/>
        </p:blipFill>
        <p:spPr>
          <a:xfrm>
            <a:off x="10880397" y="5972384"/>
            <a:ext cx="1311603" cy="885616"/>
          </a:xfrm>
          <a:prstGeom prst="rect">
            <a:avLst/>
          </a:prstGeom>
          <a:noFill/>
          <a:ln>
            <a:noFill/>
          </a:ln>
        </p:spPr>
      </p:pic>
      <p:pic>
        <p:nvPicPr>
          <p:cNvPr id="280" name="Google Shape;280;p11"/>
          <p:cNvPicPr preferRelativeResize="0"/>
          <p:nvPr/>
        </p:nvPicPr>
        <p:blipFill rotWithShape="1">
          <a:blip r:embed="rId7">
            <a:alphaModFix/>
          </a:blip>
          <a:srcRect l="73099" r="2958" b="67481"/>
          <a:stretch/>
        </p:blipFill>
        <p:spPr>
          <a:xfrm>
            <a:off x="10324453" y="15136"/>
            <a:ext cx="1848964" cy="1411491"/>
          </a:xfrm>
          <a:prstGeom prst="rect">
            <a:avLst/>
          </a:prstGeom>
          <a:noFill/>
          <a:ln>
            <a:noFill/>
          </a:ln>
        </p:spPr>
      </p:pic>
      <p:grpSp>
        <p:nvGrpSpPr>
          <p:cNvPr id="281" name="Google Shape;281;p11"/>
          <p:cNvGrpSpPr/>
          <p:nvPr/>
        </p:nvGrpSpPr>
        <p:grpSpPr>
          <a:xfrm>
            <a:off x="55342" y="1258912"/>
            <a:ext cx="1106302" cy="1273098"/>
            <a:chOff x="10516632" y="314161"/>
            <a:chExt cx="1100831" cy="1331799"/>
          </a:xfrm>
        </p:grpSpPr>
        <p:sp>
          <p:nvSpPr>
            <p:cNvPr id="282" name="Google Shape;282;p11"/>
            <p:cNvSpPr/>
            <p:nvPr/>
          </p:nvSpPr>
          <p:spPr>
            <a:xfrm>
              <a:off x="10516632" y="936356"/>
              <a:ext cx="1100831" cy="709604"/>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3" name="Google Shape;283;p11"/>
            <p:cNvPicPr preferRelativeResize="0"/>
            <p:nvPr/>
          </p:nvPicPr>
          <p:blipFill rotWithShape="1">
            <a:blip r:embed="rId8">
              <a:alphaModFix/>
            </a:blip>
            <a:srcRect/>
            <a:stretch/>
          </p:blipFill>
          <p:spPr>
            <a:xfrm>
              <a:off x="10588144" y="314161"/>
              <a:ext cx="1029319" cy="976997"/>
            </a:xfrm>
            <a:prstGeom prst="rect">
              <a:avLst/>
            </a:prstGeom>
            <a:noFill/>
            <a:ln>
              <a:noFill/>
            </a:ln>
          </p:spPr>
        </p:pic>
      </p:grpSp>
      <p:sp>
        <p:nvSpPr>
          <p:cNvPr id="284" name="Google Shape;284;p11"/>
          <p:cNvSpPr txBox="1"/>
          <p:nvPr/>
        </p:nvSpPr>
        <p:spPr>
          <a:xfrm>
            <a:off x="1573477" y="2294180"/>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Arial"/>
                <a:ea typeface="Arial"/>
                <a:cs typeface="Arial"/>
                <a:sym typeface="Arial"/>
              </a:rPr>
              <a:t>Bài giải</a:t>
            </a:r>
            <a:endParaRPr sz="3200">
              <a:solidFill>
                <a:srgbClr val="0070C0"/>
              </a:solidFill>
              <a:latin typeface="Arial"/>
              <a:ea typeface="Arial"/>
              <a:cs typeface="Arial"/>
              <a:sym typeface="Arial"/>
            </a:endParaRPr>
          </a:p>
        </p:txBody>
      </p:sp>
      <p:sp>
        <p:nvSpPr>
          <p:cNvPr id="285" name="Google Shape;285;p11"/>
          <p:cNvSpPr txBox="1"/>
          <p:nvPr/>
        </p:nvSpPr>
        <p:spPr>
          <a:xfrm>
            <a:off x="-116317" y="2765701"/>
            <a:ext cx="826833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Arial"/>
                <a:ea typeface="Arial"/>
                <a:cs typeface="Arial"/>
                <a:sym typeface="Arial"/>
              </a:rPr>
              <a:t>Tổng số ki-lô-gam thóc của </a:t>
            </a:r>
            <a:r>
              <a:rPr lang="en-US" sz="3200" smtClean="0">
                <a:solidFill>
                  <a:srgbClr val="0070C0"/>
                </a:solidFill>
                <a:latin typeface="Arial"/>
                <a:ea typeface="Arial"/>
                <a:cs typeface="Arial"/>
                <a:sym typeface="Arial"/>
              </a:rPr>
              <a:t>hai bao thóc là</a:t>
            </a:r>
            <a:r>
              <a:rPr lang="en-US" sz="3200">
                <a:solidFill>
                  <a:srgbClr val="0070C0"/>
                </a:solidFill>
                <a:latin typeface="Arial"/>
                <a:ea typeface="Arial"/>
                <a:cs typeface="Arial"/>
                <a:sym typeface="Arial"/>
              </a:rPr>
              <a:t>: </a:t>
            </a:r>
            <a:endParaRPr sz="3200">
              <a:solidFill>
                <a:srgbClr val="0070C0"/>
              </a:solidFill>
              <a:latin typeface="Arial"/>
              <a:ea typeface="Arial"/>
              <a:cs typeface="Arial"/>
              <a:sym typeface="Arial"/>
            </a:endParaRPr>
          </a:p>
        </p:txBody>
      </p:sp>
      <p:sp>
        <p:nvSpPr>
          <p:cNvPr id="286" name="Google Shape;286;p11"/>
          <p:cNvSpPr txBox="1"/>
          <p:nvPr/>
        </p:nvSpPr>
        <p:spPr>
          <a:xfrm>
            <a:off x="1144412" y="3446501"/>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Arial"/>
                <a:ea typeface="Arial"/>
                <a:cs typeface="Arial"/>
                <a:sym typeface="Arial"/>
              </a:rPr>
              <a:t>30 + 50 = 80 (kg)</a:t>
            </a:r>
            <a:endParaRPr sz="3200">
              <a:solidFill>
                <a:srgbClr val="0070C0"/>
              </a:solidFill>
              <a:latin typeface="Arial"/>
              <a:ea typeface="Arial"/>
              <a:cs typeface="Arial"/>
              <a:sym typeface="Arial"/>
            </a:endParaRPr>
          </a:p>
        </p:txBody>
      </p:sp>
      <p:sp>
        <p:nvSpPr>
          <p:cNvPr id="287" name="Google Shape;287;p11"/>
          <p:cNvSpPr txBox="1"/>
          <p:nvPr/>
        </p:nvSpPr>
        <p:spPr>
          <a:xfrm>
            <a:off x="2159765" y="4124593"/>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rgbClr val="0070C0"/>
                </a:solidFill>
                <a:latin typeface="Arial"/>
                <a:ea typeface="Arial"/>
                <a:cs typeface="Arial"/>
                <a:sym typeface="Arial"/>
              </a:rPr>
              <a:t>Đáp số</a:t>
            </a:r>
            <a:r>
              <a:rPr lang="en-US" sz="3200">
                <a:solidFill>
                  <a:srgbClr val="0070C0"/>
                </a:solidFill>
                <a:latin typeface="Arial"/>
                <a:ea typeface="Arial"/>
                <a:cs typeface="Arial"/>
                <a:sym typeface="Arial"/>
              </a:rPr>
              <a:t>: </a:t>
            </a:r>
            <a:r>
              <a:rPr lang="en-US" sz="3200" smtClean="0">
                <a:solidFill>
                  <a:srgbClr val="0070C0"/>
                </a:solidFill>
                <a:latin typeface="Arial"/>
                <a:ea typeface="Arial"/>
                <a:cs typeface="Arial"/>
                <a:sym typeface="Arial"/>
              </a:rPr>
              <a:t>80kg </a:t>
            </a:r>
            <a:endParaRPr sz="3200" dirty="0">
              <a:solidFill>
                <a:srgbClr val="0070C0"/>
              </a:solidFill>
              <a:latin typeface="Arial"/>
              <a:ea typeface="Arial"/>
              <a:cs typeface="Arial"/>
              <a:sym typeface="Arial"/>
            </a:endParaRPr>
          </a:p>
        </p:txBody>
      </p:sp>
      <p:cxnSp>
        <p:nvCxnSpPr>
          <p:cNvPr id="18" name="Google Shape;313;p12">
            <a:extLst>
              <a:ext uri="{FF2B5EF4-FFF2-40B4-BE49-F238E27FC236}">
                <a16:creationId xmlns:a16="http://schemas.microsoft.com/office/drawing/2014/main" id="{092CBF64-6038-4D89-92BC-4A4B5B57EE2B}"/>
              </a:ext>
            </a:extLst>
          </p:cNvPr>
          <p:cNvCxnSpPr>
            <a:cxnSpLocks/>
          </p:cNvCxnSpPr>
          <p:nvPr/>
        </p:nvCxnSpPr>
        <p:spPr>
          <a:xfrm>
            <a:off x="1784495" y="923810"/>
            <a:ext cx="855201" cy="0"/>
          </a:xfrm>
          <a:prstGeom prst="straightConnector1">
            <a:avLst/>
          </a:prstGeom>
          <a:noFill/>
          <a:ln w="28575" cap="flat" cmpd="sng">
            <a:solidFill>
              <a:srgbClr val="FF0000"/>
            </a:solidFill>
            <a:prstDash val="solid"/>
            <a:miter lim="800000"/>
            <a:headEnd type="none" w="sm" len="sm"/>
            <a:tailEnd type="none" w="sm" len="sm"/>
          </a:ln>
        </p:spPr>
      </p:cxnSp>
      <p:sp>
        <p:nvSpPr>
          <p:cNvPr id="4" name="Rectangle: Rounded Corners 3">
            <a:extLst>
              <a:ext uri="{FF2B5EF4-FFF2-40B4-BE49-F238E27FC236}">
                <a16:creationId xmlns:a16="http://schemas.microsoft.com/office/drawing/2014/main" id="{958EC14C-556D-49E9-AA6B-7AAE374A4600}"/>
              </a:ext>
            </a:extLst>
          </p:cNvPr>
          <p:cNvSpPr/>
          <p:nvPr/>
        </p:nvSpPr>
        <p:spPr>
          <a:xfrm>
            <a:off x="2738549" y="5496323"/>
            <a:ext cx="6889574" cy="8856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rgbClr val="002060"/>
                </a:solidFill>
              </a:rPr>
              <a:t>Muốn tìm tổng ta làm thế nào?</a:t>
            </a:r>
          </a:p>
        </p:txBody>
      </p:sp>
      <p:sp>
        <p:nvSpPr>
          <p:cNvPr id="22" name="Rectangle: Rounded Corners 21">
            <a:extLst>
              <a:ext uri="{FF2B5EF4-FFF2-40B4-BE49-F238E27FC236}">
                <a16:creationId xmlns:a16="http://schemas.microsoft.com/office/drawing/2014/main" id="{48E9A8CF-8908-4868-AF84-610160937336}"/>
              </a:ext>
            </a:extLst>
          </p:cNvPr>
          <p:cNvSpPr/>
          <p:nvPr/>
        </p:nvSpPr>
        <p:spPr>
          <a:xfrm>
            <a:off x="980359" y="5348768"/>
            <a:ext cx="10445812" cy="10844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rgbClr val="002060"/>
                </a:solidFill>
              </a:rPr>
              <a:t>Muốn tìm tổng ta lấy các số hạng cộng lại với nhau.</a:t>
            </a:r>
          </a:p>
        </p:txBody>
      </p:sp>
      <p:sp>
        <p:nvSpPr>
          <p:cNvPr id="20" name="Google Shape;285;p11"/>
          <p:cNvSpPr txBox="1"/>
          <p:nvPr/>
        </p:nvSpPr>
        <p:spPr>
          <a:xfrm>
            <a:off x="127209" y="2855465"/>
            <a:ext cx="7892423" cy="584735"/>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smtClean="0">
                <a:solidFill>
                  <a:srgbClr val="0070C0"/>
                </a:solidFill>
                <a:latin typeface="Arial"/>
                <a:ea typeface="Arial"/>
                <a:cs typeface="Arial"/>
                <a:sym typeface="Arial"/>
              </a:rPr>
              <a:t>Cả hai bao thóc cân nặng là:</a:t>
            </a:r>
            <a:endParaRPr sz="3200">
              <a:solidFill>
                <a:srgbClr val="0070C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4"/>
                                        </p:tgtEl>
                                        <p:attrNameLst>
                                          <p:attrName>style.visibility</p:attrName>
                                        </p:attrNameLst>
                                      </p:cBhvr>
                                      <p:to>
                                        <p:strVal val="visible"/>
                                      </p:to>
                                    </p:set>
                                    <p:animEffect transition="in" filter="barn(inVertical)">
                                      <p:cBhvr>
                                        <p:cTn id="20" dur="500"/>
                                        <p:tgtEl>
                                          <p:spTgt spid="28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5"/>
                                        </p:tgtEl>
                                        <p:attrNameLst>
                                          <p:attrName>style.visibility</p:attrName>
                                        </p:attrNameLst>
                                      </p:cBhvr>
                                      <p:to>
                                        <p:strVal val="visible"/>
                                      </p:to>
                                    </p:set>
                                    <p:animEffect transition="in" filter="barn(inVertical)">
                                      <p:cBhvr>
                                        <p:cTn id="23" dur="500"/>
                                        <p:tgtEl>
                                          <p:spTgt spid="28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6"/>
                                        </p:tgtEl>
                                        <p:attrNameLst>
                                          <p:attrName>style.visibility</p:attrName>
                                        </p:attrNameLst>
                                      </p:cBhvr>
                                      <p:to>
                                        <p:strVal val="visible"/>
                                      </p:to>
                                    </p:set>
                                    <p:animEffect transition="in" filter="barn(inVertical)">
                                      <p:cBhvr>
                                        <p:cTn id="26" dur="500"/>
                                        <p:tgtEl>
                                          <p:spTgt spid="28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87"/>
                                        </p:tgtEl>
                                        <p:attrNameLst>
                                          <p:attrName>style.visibility</p:attrName>
                                        </p:attrNameLst>
                                      </p:cBhvr>
                                      <p:to>
                                        <p:strVal val="visible"/>
                                      </p:to>
                                    </p:set>
                                    <p:animEffect transition="in" filter="barn(inVertical)">
                                      <p:cBhvr>
                                        <p:cTn id="29" dur="500"/>
                                        <p:tgtEl>
                                          <p:spTgt spid="28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285" grpId="0"/>
      <p:bldP spid="286" grpId="0"/>
      <p:bldP spid="287" grpId="0"/>
      <p:bldP spid="4" grpId="0" animBg="1"/>
      <p:bldP spid="22"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2"/>
          <p:cNvPicPr preferRelativeResize="0"/>
          <p:nvPr/>
        </p:nvPicPr>
        <p:blipFill rotWithShape="1">
          <a:blip r:embed="rId3">
            <a:alphaModFix/>
          </a:blip>
          <a:srcRect r="83500" b="67837"/>
          <a:stretch/>
        </p:blipFill>
        <p:spPr>
          <a:xfrm>
            <a:off x="-67435" y="5127932"/>
            <a:ext cx="1121664" cy="1228881"/>
          </a:xfrm>
          <a:prstGeom prst="rect">
            <a:avLst/>
          </a:prstGeom>
          <a:noFill/>
          <a:ln>
            <a:noFill/>
          </a:ln>
        </p:spPr>
      </p:pic>
      <p:pic>
        <p:nvPicPr>
          <p:cNvPr id="294" name="Google Shape;294;p12"/>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295" name="Google Shape;295;p12"/>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296" name="Google Shape;296;p12"/>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sp>
        <p:nvSpPr>
          <p:cNvPr id="297" name="Google Shape;297;p12"/>
          <p:cNvSpPr/>
          <p:nvPr/>
        </p:nvSpPr>
        <p:spPr>
          <a:xfrm>
            <a:off x="233190" y="393230"/>
            <a:ext cx="614754"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4</a:t>
            </a:r>
            <a:endParaRPr sz="3200" b="1">
              <a:solidFill>
                <a:srgbClr val="FFFFFF"/>
              </a:solidFill>
              <a:latin typeface="Arial"/>
              <a:ea typeface="Arial"/>
              <a:cs typeface="Arial"/>
              <a:sym typeface="Arial"/>
            </a:endParaRPr>
          </a:p>
        </p:txBody>
      </p:sp>
      <p:sp>
        <p:nvSpPr>
          <p:cNvPr id="298" name="Google Shape;298;p12"/>
          <p:cNvSpPr txBox="1"/>
          <p:nvPr/>
        </p:nvSpPr>
        <p:spPr>
          <a:xfrm>
            <a:off x="909906" y="329873"/>
            <a:ext cx="10199371"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Arial"/>
                <a:ea typeface="Arial"/>
                <a:cs typeface="Arial"/>
                <a:sym typeface="Arial"/>
              </a:rPr>
              <a:t>Ba chú rô-bốt rủ nhau đi cân. Rô-bốt A cân nặng 32kg, rô-bốt B nặng hơn rô-bốt A là 2kg, rô-bốt C nhẹ hơn rô-bốt A là 2kg. Hỏi: </a:t>
            </a:r>
            <a:endParaRPr sz="3200">
              <a:solidFill>
                <a:schemeClr val="dk1"/>
              </a:solidFill>
              <a:latin typeface="Arial"/>
              <a:ea typeface="Arial"/>
              <a:cs typeface="Arial"/>
              <a:sym typeface="Arial"/>
            </a:endParaRPr>
          </a:p>
        </p:txBody>
      </p:sp>
      <p:sp>
        <p:nvSpPr>
          <p:cNvPr id="299" name="Google Shape;299;p12"/>
          <p:cNvSpPr txBox="1"/>
          <p:nvPr/>
        </p:nvSpPr>
        <p:spPr>
          <a:xfrm>
            <a:off x="540567" y="1923991"/>
            <a:ext cx="84332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2060"/>
                </a:solidFill>
                <a:latin typeface="Arial"/>
                <a:ea typeface="Arial"/>
                <a:cs typeface="Arial"/>
                <a:sym typeface="Arial"/>
              </a:rPr>
              <a:t>a) Rô-bốt B cân nặng bao nhiêu ki-lô-gam?  </a:t>
            </a:r>
            <a:endParaRPr sz="3200">
              <a:solidFill>
                <a:srgbClr val="002060"/>
              </a:solidFill>
              <a:latin typeface="Arial"/>
              <a:ea typeface="Arial"/>
              <a:cs typeface="Arial"/>
              <a:sym typeface="Arial"/>
            </a:endParaRPr>
          </a:p>
        </p:txBody>
      </p:sp>
      <p:sp>
        <p:nvSpPr>
          <p:cNvPr id="300" name="Google Shape;300;p12"/>
          <p:cNvSpPr txBox="1"/>
          <p:nvPr/>
        </p:nvSpPr>
        <p:spPr>
          <a:xfrm>
            <a:off x="493397" y="2659158"/>
            <a:ext cx="79828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2060"/>
                </a:solidFill>
                <a:latin typeface="Arial"/>
                <a:ea typeface="Arial"/>
                <a:cs typeface="Arial"/>
                <a:sym typeface="Arial"/>
              </a:rPr>
              <a:t>b) Rô-bốt C cân nặng bao nhiêu ki-lô-gam?  </a:t>
            </a:r>
            <a:endParaRPr sz="3200">
              <a:solidFill>
                <a:srgbClr val="002060"/>
              </a:solidFill>
              <a:latin typeface="Arial"/>
              <a:ea typeface="Arial"/>
              <a:cs typeface="Arial"/>
              <a:sym typeface="Arial"/>
            </a:endParaRPr>
          </a:p>
        </p:txBody>
      </p:sp>
      <p:pic>
        <p:nvPicPr>
          <p:cNvPr id="301" name="Google Shape;301;p12"/>
          <p:cNvPicPr preferRelativeResize="0"/>
          <p:nvPr/>
        </p:nvPicPr>
        <p:blipFill rotWithShape="1">
          <a:blip r:embed="rId7">
            <a:alphaModFix/>
          </a:blip>
          <a:srcRect l="44570" t="44480" r="34946" b="33441"/>
          <a:stretch/>
        </p:blipFill>
        <p:spPr>
          <a:xfrm>
            <a:off x="8386903" y="1322759"/>
            <a:ext cx="3451123" cy="2271253"/>
          </a:xfrm>
          <a:prstGeom prst="rect">
            <a:avLst/>
          </a:prstGeom>
          <a:noFill/>
          <a:ln>
            <a:noFill/>
          </a:ln>
        </p:spPr>
      </p:pic>
      <p:sp>
        <p:nvSpPr>
          <p:cNvPr id="302" name="Google Shape;302;p12"/>
          <p:cNvSpPr/>
          <p:nvPr/>
        </p:nvSpPr>
        <p:spPr>
          <a:xfrm>
            <a:off x="1694208" y="3323044"/>
            <a:ext cx="8690578" cy="3272580"/>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 name="Google Shape;303;p12"/>
          <p:cNvSpPr txBox="1"/>
          <p:nvPr/>
        </p:nvSpPr>
        <p:spPr>
          <a:xfrm>
            <a:off x="3286227" y="3289023"/>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Arial"/>
                <a:ea typeface="Arial"/>
                <a:cs typeface="Arial"/>
                <a:sym typeface="Arial"/>
              </a:rPr>
              <a:t>Bài giải</a:t>
            </a:r>
            <a:endParaRPr sz="2800">
              <a:solidFill>
                <a:srgbClr val="0070C0"/>
              </a:solidFill>
              <a:latin typeface="Arial"/>
              <a:ea typeface="Arial"/>
              <a:cs typeface="Arial"/>
              <a:sym typeface="Arial"/>
            </a:endParaRPr>
          </a:p>
        </p:txBody>
      </p:sp>
      <p:sp>
        <p:nvSpPr>
          <p:cNvPr id="304" name="Google Shape;304;p12"/>
          <p:cNvSpPr txBox="1"/>
          <p:nvPr/>
        </p:nvSpPr>
        <p:spPr>
          <a:xfrm>
            <a:off x="2083320" y="3719772"/>
            <a:ext cx="767422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smtClean="0">
                <a:solidFill>
                  <a:srgbClr val="0070C0"/>
                </a:solidFill>
                <a:latin typeface="Arial"/>
                <a:ea typeface="Arial"/>
                <a:cs typeface="Arial"/>
                <a:sym typeface="Arial"/>
              </a:rPr>
              <a:t>a) </a:t>
            </a:r>
            <a:r>
              <a:rPr lang="en-US" sz="2800">
                <a:solidFill>
                  <a:srgbClr val="0070C0"/>
                </a:solidFill>
                <a:latin typeface="Arial"/>
                <a:ea typeface="Arial"/>
                <a:cs typeface="Arial"/>
                <a:sym typeface="Arial"/>
              </a:rPr>
              <a:t>Cân nặng của rô-bốt B là: </a:t>
            </a:r>
            <a:endParaRPr sz="2800">
              <a:solidFill>
                <a:srgbClr val="0070C0"/>
              </a:solidFill>
              <a:latin typeface="Arial"/>
              <a:ea typeface="Arial"/>
              <a:cs typeface="Arial"/>
              <a:sym typeface="Arial"/>
            </a:endParaRPr>
          </a:p>
        </p:txBody>
      </p:sp>
      <p:sp>
        <p:nvSpPr>
          <p:cNvPr id="305" name="Google Shape;305;p12"/>
          <p:cNvSpPr txBox="1"/>
          <p:nvPr/>
        </p:nvSpPr>
        <p:spPr>
          <a:xfrm>
            <a:off x="3373087" y="4159048"/>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Arial"/>
                <a:ea typeface="Arial"/>
                <a:cs typeface="Arial"/>
                <a:sym typeface="Arial"/>
              </a:rPr>
              <a:t>32 + 2 = 34 (kg)</a:t>
            </a:r>
            <a:endParaRPr sz="2800">
              <a:solidFill>
                <a:srgbClr val="0070C0"/>
              </a:solidFill>
              <a:latin typeface="Arial"/>
              <a:ea typeface="Arial"/>
              <a:cs typeface="Arial"/>
              <a:sym typeface="Arial"/>
            </a:endParaRPr>
          </a:p>
        </p:txBody>
      </p:sp>
      <p:sp>
        <p:nvSpPr>
          <p:cNvPr id="306" name="Google Shape;306;p12"/>
          <p:cNvSpPr txBox="1"/>
          <p:nvPr/>
        </p:nvSpPr>
        <p:spPr>
          <a:xfrm>
            <a:off x="4695084" y="5510143"/>
            <a:ext cx="532822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smtClean="0">
                <a:solidFill>
                  <a:srgbClr val="0070C0"/>
                </a:solidFill>
                <a:latin typeface="Arial"/>
                <a:ea typeface="Arial"/>
                <a:cs typeface="Arial"/>
                <a:sym typeface="Arial"/>
              </a:rPr>
              <a:t>            Đáp </a:t>
            </a:r>
            <a:r>
              <a:rPr lang="en-US" sz="2800">
                <a:solidFill>
                  <a:srgbClr val="0070C0"/>
                </a:solidFill>
                <a:latin typeface="Arial"/>
                <a:ea typeface="Arial"/>
                <a:cs typeface="Arial"/>
                <a:sym typeface="Arial"/>
              </a:rPr>
              <a:t>số: </a:t>
            </a:r>
            <a:r>
              <a:rPr lang="en-US" sz="2800" smtClean="0">
                <a:solidFill>
                  <a:srgbClr val="0070C0"/>
                </a:solidFill>
                <a:latin typeface="Arial"/>
                <a:ea typeface="Arial"/>
                <a:cs typeface="Arial"/>
                <a:sym typeface="Arial"/>
              </a:rPr>
              <a:t>a) 34 kg</a:t>
            </a:r>
          </a:p>
          <a:p>
            <a:pPr marL="0" marR="0" lvl="0" indent="0" algn="ctr" rtl="0">
              <a:spcBef>
                <a:spcPts val="0"/>
              </a:spcBef>
              <a:spcAft>
                <a:spcPts val="0"/>
              </a:spcAft>
              <a:buNone/>
            </a:pPr>
            <a:r>
              <a:rPr lang="en-US" sz="2800" smtClean="0">
                <a:solidFill>
                  <a:srgbClr val="0070C0"/>
                </a:solidFill>
                <a:latin typeface="Arial"/>
                <a:ea typeface="Arial"/>
                <a:cs typeface="Arial"/>
                <a:sym typeface="Arial"/>
              </a:rPr>
              <a:t>                          b) 30 kg</a:t>
            </a:r>
            <a:endParaRPr sz="2800">
              <a:solidFill>
                <a:srgbClr val="0070C0"/>
              </a:solidFill>
              <a:latin typeface="Arial"/>
              <a:ea typeface="Arial"/>
              <a:cs typeface="Arial"/>
              <a:sym typeface="Arial"/>
            </a:endParaRPr>
          </a:p>
        </p:txBody>
      </p:sp>
      <p:cxnSp>
        <p:nvCxnSpPr>
          <p:cNvPr id="307" name="Google Shape;307;p12"/>
          <p:cNvCxnSpPr>
            <a:cxnSpLocks/>
          </p:cNvCxnSpPr>
          <p:nvPr/>
        </p:nvCxnSpPr>
        <p:spPr>
          <a:xfrm flipV="1">
            <a:off x="7794487" y="876282"/>
            <a:ext cx="3085910" cy="1"/>
          </a:xfrm>
          <a:prstGeom prst="straightConnector1">
            <a:avLst/>
          </a:prstGeom>
          <a:noFill/>
          <a:ln w="28575" cap="flat" cmpd="sng">
            <a:solidFill>
              <a:srgbClr val="FF0000"/>
            </a:solidFill>
            <a:prstDash val="solid"/>
            <a:miter lim="800000"/>
            <a:headEnd type="none" w="sm" len="sm"/>
            <a:tailEnd type="none" w="sm" len="sm"/>
          </a:ln>
        </p:spPr>
      </p:cxnSp>
      <p:cxnSp>
        <p:nvCxnSpPr>
          <p:cNvPr id="308" name="Google Shape;308;p12"/>
          <p:cNvCxnSpPr>
            <a:cxnSpLocks/>
          </p:cNvCxnSpPr>
          <p:nvPr/>
        </p:nvCxnSpPr>
        <p:spPr>
          <a:xfrm>
            <a:off x="8439617" y="1336614"/>
            <a:ext cx="2526718" cy="0"/>
          </a:xfrm>
          <a:prstGeom prst="straightConnector1">
            <a:avLst/>
          </a:prstGeom>
          <a:noFill/>
          <a:ln w="28575" cap="flat" cmpd="sng">
            <a:solidFill>
              <a:srgbClr val="FF0000"/>
            </a:solidFill>
            <a:prstDash val="solid"/>
            <a:miter lim="800000"/>
            <a:headEnd type="none" w="sm" len="sm"/>
            <a:tailEnd type="none" w="sm" len="sm"/>
          </a:ln>
        </p:spPr>
      </p:cxnSp>
      <p:cxnSp>
        <p:nvCxnSpPr>
          <p:cNvPr id="309" name="Google Shape;309;p12"/>
          <p:cNvCxnSpPr>
            <a:cxnSpLocks/>
          </p:cNvCxnSpPr>
          <p:nvPr/>
        </p:nvCxnSpPr>
        <p:spPr>
          <a:xfrm>
            <a:off x="1054229" y="2458385"/>
            <a:ext cx="3430592" cy="0"/>
          </a:xfrm>
          <a:prstGeom prst="straightConnector1">
            <a:avLst/>
          </a:prstGeom>
          <a:noFill/>
          <a:ln w="28575" cap="flat" cmpd="sng">
            <a:solidFill>
              <a:srgbClr val="FF0000"/>
            </a:solidFill>
            <a:prstDash val="solid"/>
            <a:miter lim="800000"/>
            <a:headEnd type="none" w="sm" len="sm"/>
            <a:tailEnd type="none" w="sm" len="sm"/>
          </a:ln>
        </p:spPr>
      </p:cxnSp>
      <p:cxnSp>
        <p:nvCxnSpPr>
          <p:cNvPr id="310" name="Google Shape;310;p12"/>
          <p:cNvCxnSpPr>
            <a:cxnSpLocks/>
          </p:cNvCxnSpPr>
          <p:nvPr/>
        </p:nvCxnSpPr>
        <p:spPr>
          <a:xfrm>
            <a:off x="1054229" y="3206186"/>
            <a:ext cx="3304411" cy="37747"/>
          </a:xfrm>
          <a:prstGeom prst="straightConnector1">
            <a:avLst/>
          </a:prstGeom>
          <a:noFill/>
          <a:ln w="28575" cap="flat" cmpd="sng">
            <a:solidFill>
              <a:srgbClr val="FF0000"/>
            </a:solidFill>
            <a:prstDash val="solid"/>
            <a:miter lim="800000"/>
            <a:headEnd type="none" w="sm" len="sm"/>
            <a:tailEnd type="none" w="sm" len="sm"/>
          </a:ln>
        </p:spPr>
      </p:cxnSp>
      <p:sp>
        <p:nvSpPr>
          <p:cNvPr id="311" name="Google Shape;311;p12"/>
          <p:cNvSpPr txBox="1"/>
          <p:nvPr/>
        </p:nvSpPr>
        <p:spPr>
          <a:xfrm>
            <a:off x="2083319" y="4608204"/>
            <a:ext cx="767422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smtClean="0">
                <a:solidFill>
                  <a:srgbClr val="0070C0"/>
                </a:solidFill>
                <a:latin typeface="Arial"/>
                <a:ea typeface="Arial"/>
                <a:cs typeface="Arial"/>
                <a:sym typeface="Arial"/>
              </a:rPr>
              <a:t>b) </a:t>
            </a:r>
            <a:r>
              <a:rPr lang="en-US" sz="2800">
                <a:solidFill>
                  <a:srgbClr val="0070C0"/>
                </a:solidFill>
                <a:latin typeface="Arial"/>
                <a:ea typeface="Arial"/>
                <a:cs typeface="Arial"/>
                <a:sym typeface="Arial"/>
              </a:rPr>
              <a:t>Cân nặng của rô-bốt C là: </a:t>
            </a:r>
            <a:endParaRPr sz="2800">
              <a:solidFill>
                <a:srgbClr val="0070C0"/>
              </a:solidFill>
              <a:latin typeface="Arial"/>
              <a:ea typeface="Arial"/>
              <a:cs typeface="Arial"/>
              <a:sym typeface="Arial"/>
            </a:endParaRPr>
          </a:p>
        </p:txBody>
      </p:sp>
      <p:sp>
        <p:nvSpPr>
          <p:cNvPr id="312" name="Google Shape;312;p12"/>
          <p:cNvSpPr txBox="1"/>
          <p:nvPr/>
        </p:nvSpPr>
        <p:spPr>
          <a:xfrm>
            <a:off x="3397009" y="5117345"/>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Arial"/>
                <a:ea typeface="Arial"/>
                <a:cs typeface="Arial"/>
                <a:sym typeface="Arial"/>
              </a:rPr>
              <a:t>32 – 2 = 30 (kg)</a:t>
            </a:r>
            <a:endParaRPr sz="2800">
              <a:solidFill>
                <a:srgbClr val="0070C0"/>
              </a:solidFill>
              <a:latin typeface="Arial"/>
              <a:ea typeface="Arial"/>
              <a:cs typeface="Arial"/>
              <a:sym typeface="Arial"/>
            </a:endParaRPr>
          </a:p>
        </p:txBody>
      </p:sp>
      <p:cxnSp>
        <p:nvCxnSpPr>
          <p:cNvPr id="313" name="Google Shape;313;p12"/>
          <p:cNvCxnSpPr/>
          <p:nvPr/>
        </p:nvCxnSpPr>
        <p:spPr>
          <a:xfrm>
            <a:off x="2172479" y="1342270"/>
            <a:ext cx="4898085" cy="6531"/>
          </a:xfrm>
          <a:prstGeom prst="straightConnector1">
            <a:avLst/>
          </a:prstGeom>
          <a:noFill/>
          <a:ln w="28575" cap="flat" cmpd="sng">
            <a:solidFill>
              <a:srgbClr val="FF0000"/>
            </a:solidFill>
            <a:prstDash val="solid"/>
            <a:miter lim="800000"/>
            <a:headEnd type="none" w="sm" len="sm"/>
            <a:tailEnd type="none" w="sm" len="sm"/>
          </a:ln>
        </p:spPr>
      </p:cxnSp>
      <p:cxnSp>
        <p:nvCxnSpPr>
          <p:cNvPr id="314" name="Google Shape;314;p12"/>
          <p:cNvCxnSpPr>
            <a:cxnSpLocks/>
          </p:cNvCxnSpPr>
          <p:nvPr/>
        </p:nvCxnSpPr>
        <p:spPr>
          <a:xfrm>
            <a:off x="909906" y="1826458"/>
            <a:ext cx="2221601" cy="0"/>
          </a:xfrm>
          <a:prstGeom prst="straightConnector1">
            <a:avLst/>
          </a:prstGeom>
          <a:noFill/>
          <a:ln w="28575" cap="flat" cmpd="sng">
            <a:solidFill>
              <a:srgbClr val="FF0000"/>
            </a:solidFill>
            <a:prstDash val="solid"/>
            <a:miter lim="800000"/>
            <a:headEnd type="none" w="sm" len="sm"/>
            <a:tailEnd type="none" w="sm" len="sm"/>
          </a:ln>
        </p:spPr>
      </p:cxnSp>
      <p:sp>
        <p:nvSpPr>
          <p:cNvPr id="24" name="Rectangle: Rounded Corners 21">
            <a:extLst>
              <a:ext uri="{FF2B5EF4-FFF2-40B4-BE49-F238E27FC236}">
                <a16:creationId xmlns:a16="http://schemas.microsoft.com/office/drawing/2014/main" id="{48E9A8CF-8908-4868-AF84-610160937336}"/>
              </a:ext>
            </a:extLst>
          </p:cNvPr>
          <p:cNvSpPr/>
          <p:nvPr/>
        </p:nvSpPr>
        <p:spPr>
          <a:xfrm>
            <a:off x="0" y="5711610"/>
            <a:ext cx="6457950" cy="10844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smtClean="0">
                <a:solidFill>
                  <a:srgbClr val="002060"/>
                </a:solidFill>
              </a:rPr>
              <a:t>Rô-bốt nào nặng nhất? </a:t>
            </a:r>
          </a:p>
          <a:p>
            <a:pPr algn="ctr"/>
            <a:r>
              <a:rPr lang="en-US" sz="3200" b="1" smtClean="0">
                <a:solidFill>
                  <a:srgbClr val="002060"/>
                </a:solidFill>
              </a:rPr>
              <a:t>Rô-bốt nào nhẹ nhất? Vì sao?</a:t>
            </a:r>
            <a:endParaRPr lang="en-US" sz="3200" b="1">
              <a:solidFill>
                <a:srgbClr val="00206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3"/>
                                        </p:tgtEl>
                                        <p:attrNameLst>
                                          <p:attrName>style.visibility</p:attrName>
                                        </p:attrNameLst>
                                      </p:cBhvr>
                                      <p:to>
                                        <p:strVal val="visible"/>
                                      </p:to>
                                    </p:set>
                                    <p:animEffect transition="in" filter="barn(inVertical)">
                                      <p:cBhvr>
                                        <p:cTn id="12" dur="500"/>
                                        <p:tgtEl>
                                          <p:spTgt spid="3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8"/>
                                        </p:tgtEl>
                                        <p:attrNameLst>
                                          <p:attrName>style.visibility</p:attrName>
                                        </p:attrNameLst>
                                      </p:cBhvr>
                                      <p:to>
                                        <p:strVal val="visible"/>
                                      </p:to>
                                    </p:set>
                                    <p:animEffect transition="in" filter="barn(inVertical)">
                                      <p:cBhvr>
                                        <p:cTn id="17" dur="500"/>
                                        <p:tgtEl>
                                          <p:spTgt spid="308"/>
                                        </p:tgtEl>
                                      </p:cBhvr>
                                    </p:animEffect>
                                  </p:childTnLst>
                                </p:cTn>
                              </p:par>
                              <p:par>
                                <p:cTn id="18" presetID="16" presetClass="entr" presetSubtype="21" fill="hold" nodeType="withEffect">
                                  <p:stCondLst>
                                    <p:cond delay="0"/>
                                  </p:stCondLst>
                                  <p:childTnLst>
                                    <p:set>
                                      <p:cBhvr>
                                        <p:cTn id="19" dur="1" fill="hold">
                                          <p:stCondLst>
                                            <p:cond delay="0"/>
                                          </p:stCondLst>
                                        </p:cTn>
                                        <p:tgtEl>
                                          <p:spTgt spid="314"/>
                                        </p:tgtEl>
                                        <p:attrNameLst>
                                          <p:attrName>style.visibility</p:attrName>
                                        </p:attrNameLst>
                                      </p:cBhvr>
                                      <p:to>
                                        <p:strVal val="visible"/>
                                      </p:to>
                                    </p:set>
                                    <p:animEffect transition="in" filter="barn(inVertical)">
                                      <p:cBhvr>
                                        <p:cTn id="20" dur="500"/>
                                        <p:tgtEl>
                                          <p:spTgt spid="3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9"/>
                                        </p:tgtEl>
                                        <p:attrNameLst>
                                          <p:attrName>style.visibility</p:attrName>
                                        </p:attrNameLst>
                                      </p:cBhvr>
                                      <p:to>
                                        <p:strVal val="visible"/>
                                      </p:to>
                                    </p:set>
                                    <p:animEffect transition="in" filter="barn(inVertical)">
                                      <p:cBhvr>
                                        <p:cTn id="25" dur="500"/>
                                        <p:tgtEl>
                                          <p:spTgt spid="30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0"/>
                                        </p:tgtEl>
                                        <p:attrNameLst>
                                          <p:attrName>style.visibility</p:attrName>
                                        </p:attrNameLst>
                                      </p:cBhvr>
                                      <p:to>
                                        <p:strVal val="visible"/>
                                      </p:to>
                                    </p:set>
                                    <p:animEffect transition="in" filter="fade">
                                      <p:cBhvr>
                                        <p:cTn id="30" dur="500"/>
                                        <p:tgtEl>
                                          <p:spTgt spid="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2"/>
                                        </p:tgtEl>
                                        <p:attrNameLst>
                                          <p:attrName>style.visibility</p:attrName>
                                        </p:attrNameLst>
                                      </p:cBhvr>
                                      <p:to>
                                        <p:strVal val="visible"/>
                                      </p:to>
                                    </p:set>
                                    <p:animEffect transition="in" filter="fade">
                                      <p:cBhvr>
                                        <p:cTn id="35" dur="500"/>
                                        <p:tgtEl>
                                          <p:spTgt spid="30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3"/>
                                        </p:tgtEl>
                                        <p:attrNameLst>
                                          <p:attrName>style.visibility</p:attrName>
                                        </p:attrNameLst>
                                      </p:cBhvr>
                                      <p:to>
                                        <p:strVal val="visible"/>
                                      </p:to>
                                    </p:set>
                                    <p:animEffect transition="in" filter="fade">
                                      <p:cBhvr>
                                        <p:cTn id="40" dur="500"/>
                                        <p:tgtEl>
                                          <p:spTgt spid="30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04"/>
                                        </p:tgtEl>
                                        <p:attrNameLst>
                                          <p:attrName>style.visibility</p:attrName>
                                        </p:attrNameLst>
                                      </p:cBhvr>
                                      <p:to>
                                        <p:strVal val="visible"/>
                                      </p:to>
                                    </p:set>
                                    <p:animEffect transition="in" filter="barn(inVertical)">
                                      <p:cBhvr>
                                        <p:cTn id="45" dur="500"/>
                                        <p:tgtEl>
                                          <p:spTgt spid="30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barn(inVertical)">
                                      <p:cBhvr>
                                        <p:cTn id="48" dur="500"/>
                                        <p:tgtEl>
                                          <p:spTgt spid="30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11"/>
                                        </p:tgtEl>
                                        <p:attrNameLst>
                                          <p:attrName>style.visibility</p:attrName>
                                        </p:attrNameLst>
                                      </p:cBhvr>
                                      <p:to>
                                        <p:strVal val="visible"/>
                                      </p:to>
                                    </p:set>
                                    <p:animEffect transition="in" filter="barn(inVertical)">
                                      <p:cBhvr>
                                        <p:cTn id="51" dur="500"/>
                                        <p:tgtEl>
                                          <p:spTgt spid="31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12"/>
                                        </p:tgtEl>
                                        <p:attrNameLst>
                                          <p:attrName>style.visibility</p:attrName>
                                        </p:attrNameLst>
                                      </p:cBhvr>
                                      <p:to>
                                        <p:strVal val="visible"/>
                                      </p:to>
                                    </p:set>
                                    <p:animEffect transition="in" filter="barn(inVertical)">
                                      <p:cBhvr>
                                        <p:cTn id="54" dur="500"/>
                                        <p:tgtEl>
                                          <p:spTgt spid="31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06"/>
                                        </p:tgtEl>
                                        <p:attrNameLst>
                                          <p:attrName>style.visibility</p:attrName>
                                        </p:attrNameLst>
                                      </p:cBhvr>
                                      <p:to>
                                        <p:strVal val="visible"/>
                                      </p:to>
                                    </p:set>
                                    <p:animEffect transition="in" filter="barn(inVertical)">
                                      <p:cBhvr>
                                        <p:cTn id="57" dur="500"/>
                                        <p:tgtEl>
                                          <p:spTgt spid="30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P spid="305" grpId="0"/>
      <p:bldP spid="306" grpId="0"/>
      <p:bldP spid="311" grpId="0"/>
      <p:bldP spid="312"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2873718" y="2904275"/>
            <a:ext cx="501119" cy="448915"/>
          </a:xfrm>
          <a:prstGeom prst="rect">
            <a:avLst/>
          </a:prstGeom>
          <a:noFill/>
          <a:ln>
            <a:noFill/>
          </a:ln>
        </p:spPr>
      </p:pic>
      <p:sp>
        <p:nvSpPr>
          <p:cNvPr id="202" name="Google Shape;202;p8"/>
          <p:cNvSpPr txBox="1"/>
          <p:nvPr/>
        </p:nvSpPr>
        <p:spPr>
          <a:xfrm>
            <a:off x="4113935" y="1991011"/>
            <a:ext cx="389399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70C0"/>
                </a:solidFill>
              </a:rPr>
              <a:t>Yêu cầu cần đạt</a:t>
            </a:r>
            <a:endParaRPr sz="4000">
              <a:solidFill>
                <a:srgbClr val="0070C0"/>
              </a:solidFill>
              <a:sym typeface="Arial"/>
            </a:endParaRPr>
          </a:p>
        </p:txBody>
      </p:sp>
      <p:sp>
        <p:nvSpPr>
          <p:cNvPr id="203" name="Google Shape;203;p8"/>
          <p:cNvSpPr txBox="1"/>
          <p:nvPr/>
        </p:nvSpPr>
        <p:spPr>
          <a:xfrm>
            <a:off x="3189580" y="2871879"/>
            <a:ext cx="621250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rPr>
              <a:t>L</a:t>
            </a:r>
            <a:r>
              <a:rPr lang="en-US" sz="2800" smtClean="0">
                <a:solidFill>
                  <a:srgbClr val="FF0000"/>
                </a:solidFill>
                <a:sym typeface="Arial"/>
              </a:rPr>
              <a:t>àm </a:t>
            </a:r>
            <a:r>
              <a:rPr lang="en-US" sz="2800">
                <a:solidFill>
                  <a:srgbClr val="FF0000"/>
                </a:solidFill>
                <a:sym typeface="Arial"/>
              </a:rPr>
              <a:t>quen phép tính cộng, trừ với số đo </a:t>
            </a:r>
            <a:r>
              <a:rPr lang="en-US" sz="2800" smtClean="0">
                <a:solidFill>
                  <a:srgbClr val="FF0000"/>
                </a:solidFill>
                <a:sym typeface="Arial"/>
              </a:rPr>
              <a:t>ki-lô-gam</a:t>
            </a:r>
            <a:r>
              <a:rPr lang="en-US" sz="2800">
                <a:solidFill>
                  <a:srgbClr val="FF0000"/>
                </a:solidFill>
                <a:sym typeface="Arial"/>
              </a:rPr>
              <a:t>.</a:t>
            </a:r>
            <a:endParaRPr sz="2800">
              <a:solidFill>
                <a:srgbClr val="FF0000"/>
              </a:solidFill>
              <a:sym typeface="Arial"/>
            </a:endParaRPr>
          </a:p>
        </p:txBody>
      </p:sp>
      <p:sp>
        <p:nvSpPr>
          <p:cNvPr id="204" name="Google Shape;204;p8"/>
          <p:cNvSpPr txBox="1"/>
          <p:nvPr/>
        </p:nvSpPr>
        <p:spPr>
          <a:xfrm>
            <a:off x="3254883" y="3786557"/>
            <a:ext cx="546703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B050"/>
                </a:solidFill>
                <a:latin typeface="Arial"/>
                <a:ea typeface="Arial"/>
                <a:cs typeface="Arial"/>
                <a:sym typeface="Arial"/>
              </a:rPr>
              <a:t>Vận dụng giải bài toán với số đo ki-lô-gam.</a:t>
            </a:r>
            <a:endParaRPr sz="2800">
              <a:solidFill>
                <a:srgbClr val="00B050"/>
              </a:solidFill>
              <a:latin typeface="Arial"/>
              <a:ea typeface="Arial"/>
              <a:cs typeface="Arial"/>
              <a:sym typeface="Arial"/>
            </a:endParaRPr>
          </a:p>
        </p:txBody>
      </p:sp>
      <p:pic>
        <p:nvPicPr>
          <p:cNvPr id="206" name="Google Shape;206;p8"/>
          <p:cNvPicPr preferRelativeResize="0"/>
          <p:nvPr/>
        </p:nvPicPr>
        <p:blipFill rotWithShape="1">
          <a:blip r:embed="rId3">
            <a:alphaModFix/>
          </a:blip>
          <a:srcRect/>
          <a:stretch/>
        </p:blipFill>
        <p:spPr>
          <a:xfrm>
            <a:off x="2939021" y="3834501"/>
            <a:ext cx="501119" cy="448915"/>
          </a:xfrm>
          <a:prstGeom prst="rect">
            <a:avLst/>
          </a:prstGeom>
          <a:noFill/>
          <a:ln>
            <a:noFill/>
          </a:ln>
        </p:spPr>
      </p:pic>
    </p:spTree>
    <p:extLst>
      <p:ext uri="{BB962C8B-B14F-4D97-AF65-F5344CB8AC3E}">
        <p14:creationId xmlns:p14="http://schemas.microsoft.com/office/powerpoint/2010/main" val="3715762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3"/>
          <p:cNvPicPr preferRelativeResize="0"/>
          <p:nvPr/>
        </p:nvPicPr>
        <p:blipFill rotWithShape="1">
          <a:blip r:embed="rId3">
            <a:alphaModFix/>
          </a:blip>
          <a:srcRect r="1773"/>
          <a:stretch/>
        </p:blipFill>
        <p:spPr>
          <a:xfrm>
            <a:off x="1590" y="3852663"/>
            <a:ext cx="12203511" cy="3004447"/>
          </a:xfrm>
          <a:prstGeom prst="rect">
            <a:avLst/>
          </a:prstGeom>
          <a:noFill/>
          <a:ln>
            <a:noFill/>
          </a:ln>
        </p:spPr>
      </p:pic>
      <p:pic>
        <p:nvPicPr>
          <p:cNvPr id="321" name="Google Shape;321;p13"/>
          <p:cNvPicPr preferRelativeResize="0"/>
          <p:nvPr/>
        </p:nvPicPr>
        <p:blipFill rotWithShape="1">
          <a:blip r:embed="rId4">
            <a:alphaModFix/>
          </a:blip>
          <a:srcRect l="1020" b="5828"/>
          <a:stretch/>
        </p:blipFill>
        <p:spPr>
          <a:xfrm>
            <a:off x="1587" y="4707952"/>
            <a:ext cx="12188826" cy="2149157"/>
          </a:xfrm>
          <a:prstGeom prst="rect">
            <a:avLst/>
          </a:prstGeom>
          <a:noFill/>
          <a:ln>
            <a:noFill/>
          </a:ln>
        </p:spPr>
      </p:pic>
      <p:pic>
        <p:nvPicPr>
          <p:cNvPr id="322" name="Google Shape;322;p13"/>
          <p:cNvPicPr preferRelativeResize="0"/>
          <p:nvPr/>
        </p:nvPicPr>
        <p:blipFill rotWithShape="1">
          <a:blip r:embed="rId5">
            <a:alphaModFix/>
          </a:blip>
          <a:srcRect/>
          <a:stretch/>
        </p:blipFill>
        <p:spPr>
          <a:xfrm>
            <a:off x="28242" y="2844922"/>
            <a:ext cx="810409" cy="956924"/>
          </a:xfrm>
          <a:prstGeom prst="rect">
            <a:avLst/>
          </a:prstGeom>
          <a:noFill/>
          <a:ln>
            <a:noFill/>
          </a:ln>
        </p:spPr>
      </p:pic>
      <p:pic>
        <p:nvPicPr>
          <p:cNvPr id="323" name="Google Shape;323;p13"/>
          <p:cNvPicPr preferRelativeResize="0"/>
          <p:nvPr/>
        </p:nvPicPr>
        <p:blipFill rotWithShape="1">
          <a:blip r:embed="rId6">
            <a:alphaModFix/>
          </a:blip>
          <a:srcRect/>
          <a:stretch/>
        </p:blipFill>
        <p:spPr>
          <a:xfrm>
            <a:off x="1118804" y="295459"/>
            <a:ext cx="1525011" cy="2729768"/>
          </a:xfrm>
          <a:prstGeom prst="rect">
            <a:avLst/>
          </a:prstGeom>
          <a:noFill/>
          <a:ln>
            <a:noFill/>
          </a:ln>
        </p:spPr>
      </p:pic>
      <p:pic>
        <p:nvPicPr>
          <p:cNvPr id="324" name="Google Shape;324;p13"/>
          <p:cNvPicPr preferRelativeResize="0"/>
          <p:nvPr/>
        </p:nvPicPr>
        <p:blipFill rotWithShape="1">
          <a:blip r:embed="rId7">
            <a:alphaModFix/>
          </a:blip>
          <a:srcRect/>
          <a:stretch/>
        </p:blipFill>
        <p:spPr>
          <a:xfrm>
            <a:off x="265926" y="4077532"/>
            <a:ext cx="11936454" cy="2786205"/>
          </a:xfrm>
          <a:prstGeom prst="rect">
            <a:avLst/>
          </a:prstGeom>
          <a:noFill/>
          <a:ln>
            <a:noFill/>
          </a:ln>
        </p:spPr>
      </p:pic>
      <p:sp>
        <p:nvSpPr>
          <p:cNvPr id="325" name="Google Shape;325;p13"/>
          <p:cNvSpPr txBox="1"/>
          <p:nvPr/>
        </p:nvSpPr>
        <p:spPr>
          <a:xfrm>
            <a:off x="2742887" y="2146495"/>
            <a:ext cx="7633147"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a:solidFill>
                  <a:srgbClr val="FF0000"/>
                </a:solidFill>
                <a:sym typeface="Arial"/>
              </a:rPr>
              <a:t>Tạm biệt và hẹn gặp lại </a:t>
            </a:r>
            <a:endParaRPr sz="3600"/>
          </a:p>
          <a:p>
            <a:pPr marL="0" marR="0" lvl="0" indent="0" algn="ctr" rtl="0">
              <a:lnSpc>
                <a:spcPct val="150000"/>
              </a:lnSpc>
              <a:spcBef>
                <a:spcPts val="0"/>
              </a:spcBef>
              <a:spcAft>
                <a:spcPts val="0"/>
              </a:spcAft>
              <a:buNone/>
            </a:pPr>
            <a:r>
              <a:rPr lang="en-US" sz="3600">
                <a:solidFill>
                  <a:srgbClr val="FF0000"/>
                </a:solidFill>
                <a:sym typeface="Arial"/>
              </a:rPr>
              <a:t>các con vào những tiết học sau!</a:t>
            </a:r>
            <a:endParaRPr sz="360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par>
                                <p:cTn id="8" presetID="10" presetClass="entr" presetSubtype="0"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1000"/>
                                        <p:tgtEl>
                                          <p:spTgt spid="32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24"/>
                                        </p:tgtEl>
                                        <p:attrNameLst>
                                          <p:attrName>style.visibility</p:attrName>
                                        </p:attrNameLst>
                                      </p:cBhvr>
                                      <p:to>
                                        <p:strVal val="visible"/>
                                      </p:to>
                                    </p:set>
                                    <p:animEffect transition="in" filter="fade">
                                      <p:cBhvr>
                                        <p:cTn id="14" dur="1000"/>
                                        <p:tgtEl>
                                          <p:spTgt spid="32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23"/>
                                        </p:tgtEl>
                                        <p:attrNameLst>
                                          <p:attrName>style.visibility</p:attrName>
                                        </p:attrNameLst>
                                      </p:cBhvr>
                                      <p:to>
                                        <p:strVal val="visible"/>
                                      </p:to>
                                    </p:set>
                                    <p:animEffect transition="in" filter="fade">
                                      <p:cBhvr>
                                        <p:cTn id="18" dur="750"/>
                                        <p:tgtEl>
                                          <p:spTgt spid="323"/>
                                        </p:tgtEl>
                                      </p:cBhvr>
                                    </p:animEffect>
                                  </p:childTnLst>
                                </p:cTn>
                              </p:par>
                            </p:childTnLst>
                          </p:cTn>
                        </p:par>
                        <p:par>
                          <p:cTn id="19" fill="hold">
                            <p:stCondLst>
                              <p:cond delay="2750"/>
                            </p:stCondLst>
                            <p:childTnLst>
                              <p:par>
                                <p:cTn id="20" presetID="10" presetClass="entr" presetSubtype="0" fill="hold" nodeType="afterEffect">
                                  <p:stCondLst>
                                    <p:cond delay="0"/>
                                  </p:stCondLst>
                                  <p:childTnLst>
                                    <p:set>
                                      <p:cBhvr>
                                        <p:cTn id="21" dur="1" fill="hold">
                                          <p:stCondLst>
                                            <p:cond delay="0"/>
                                          </p:stCondLst>
                                        </p:cTn>
                                        <p:tgtEl>
                                          <p:spTgt spid="322"/>
                                        </p:tgtEl>
                                        <p:attrNameLst>
                                          <p:attrName>style.visibility</p:attrName>
                                        </p:attrNameLst>
                                      </p:cBhvr>
                                      <p:to>
                                        <p:strVal val="visible"/>
                                      </p:to>
                                    </p:set>
                                    <p:animEffect transition="in" filter="fade">
                                      <p:cBhvr>
                                        <p:cTn id="22" dur="750"/>
                                        <p:tgtEl>
                                          <p:spTgt spid="3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fade">
                                      <p:cBhvr>
                                        <p:cTn id="27" dur="2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
          <p:cNvPicPr preferRelativeResize="0"/>
          <p:nvPr/>
        </p:nvPicPr>
        <p:blipFill rotWithShape="1">
          <a:blip r:embed="rId3">
            <a:alphaModFix/>
          </a:blip>
          <a:srcRect t="6113"/>
          <a:stretch/>
        </p:blipFill>
        <p:spPr>
          <a:xfrm>
            <a:off x="76200" y="0"/>
            <a:ext cx="12115800" cy="6857999"/>
          </a:xfrm>
          <a:prstGeom prst="rect">
            <a:avLst/>
          </a:prstGeom>
          <a:noFill/>
          <a:ln>
            <a:noFill/>
          </a:ln>
        </p:spPr>
      </p:pic>
      <p:pic>
        <p:nvPicPr>
          <p:cNvPr id="115" name="Google Shape;115;p2"/>
          <p:cNvPicPr preferRelativeResize="0"/>
          <p:nvPr/>
        </p:nvPicPr>
        <p:blipFill rotWithShape="1">
          <a:blip r:embed="rId4">
            <a:alphaModFix/>
          </a:blip>
          <a:srcRect l="10040" t="44371" r="39696" b="7180"/>
          <a:stretch/>
        </p:blipFill>
        <p:spPr>
          <a:xfrm>
            <a:off x="363932" y="4028121"/>
            <a:ext cx="2927986" cy="1520261"/>
          </a:xfrm>
          <a:prstGeom prst="rect">
            <a:avLst/>
          </a:prstGeom>
          <a:noFill/>
          <a:ln>
            <a:noFill/>
          </a:ln>
        </p:spPr>
      </p:pic>
      <p:pic>
        <p:nvPicPr>
          <p:cNvPr id="116" name="Google Shape;116;p2"/>
          <p:cNvPicPr preferRelativeResize="0"/>
          <p:nvPr/>
        </p:nvPicPr>
        <p:blipFill rotWithShape="1">
          <a:blip r:embed="rId5">
            <a:alphaModFix/>
          </a:blip>
          <a:srcRect r="39226" b="-10166"/>
          <a:stretch/>
        </p:blipFill>
        <p:spPr>
          <a:xfrm>
            <a:off x="1827925" y="1"/>
            <a:ext cx="2430114" cy="2763612"/>
          </a:xfrm>
          <a:prstGeom prst="rect">
            <a:avLst/>
          </a:prstGeom>
          <a:noFill/>
          <a:ln>
            <a:noFill/>
          </a:ln>
        </p:spPr>
      </p:pic>
      <p:pic>
        <p:nvPicPr>
          <p:cNvPr id="117" name="Google Shape;117;p2"/>
          <p:cNvPicPr preferRelativeResize="0"/>
          <p:nvPr/>
        </p:nvPicPr>
        <p:blipFill rotWithShape="1">
          <a:blip r:embed="rId6">
            <a:alphaModFix/>
          </a:blip>
          <a:srcRect l="57060" b="28508"/>
          <a:stretch/>
        </p:blipFill>
        <p:spPr>
          <a:xfrm>
            <a:off x="3963275" y="512525"/>
            <a:ext cx="1810416" cy="1890967"/>
          </a:xfrm>
          <a:prstGeom prst="rect">
            <a:avLst/>
          </a:prstGeom>
          <a:noFill/>
          <a:ln>
            <a:noFill/>
          </a:ln>
        </p:spPr>
      </p:pic>
      <p:pic>
        <p:nvPicPr>
          <p:cNvPr id="118" name="Google Shape;118;p2"/>
          <p:cNvPicPr preferRelativeResize="0"/>
          <p:nvPr/>
        </p:nvPicPr>
        <p:blipFill rotWithShape="1">
          <a:blip r:embed="rId7">
            <a:alphaModFix/>
          </a:blip>
          <a:srcRect t="1" r="47556" b="-8652"/>
          <a:stretch/>
        </p:blipFill>
        <p:spPr>
          <a:xfrm>
            <a:off x="5795916" y="445342"/>
            <a:ext cx="2550869" cy="2267959"/>
          </a:xfrm>
          <a:prstGeom prst="rect">
            <a:avLst/>
          </a:prstGeom>
          <a:noFill/>
          <a:ln>
            <a:noFill/>
          </a:ln>
        </p:spPr>
      </p:pic>
      <p:sp>
        <p:nvSpPr>
          <p:cNvPr id="119" name="Google Shape;119;p2">
            <a:hlinkClick r:id="rId8" action="ppaction://hlinksldjump"/>
          </p:cNvPr>
          <p:cNvSpPr/>
          <p:nvPr/>
        </p:nvSpPr>
        <p:spPr>
          <a:xfrm>
            <a:off x="2160133" y="2059766"/>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dirty="0">
                <a:solidFill>
                  <a:schemeClr val="lt1"/>
                </a:solidFill>
                <a:latin typeface="+mn-lt"/>
                <a:ea typeface="Times New Roman"/>
                <a:cs typeface="Times New Roman"/>
                <a:sym typeface="Times New Roman"/>
              </a:rPr>
              <a:t>1</a:t>
            </a:r>
            <a:endParaRPr dirty="0">
              <a:latin typeface="+mn-lt"/>
            </a:endParaRPr>
          </a:p>
        </p:txBody>
      </p:sp>
      <p:sp>
        <p:nvSpPr>
          <p:cNvPr id="120" name="Google Shape;120;p2">
            <a:hlinkClick r:id="rId9" action="ppaction://hlinksldjump"/>
          </p:cNvPr>
          <p:cNvSpPr/>
          <p:nvPr/>
        </p:nvSpPr>
        <p:spPr>
          <a:xfrm>
            <a:off x="4398307" y="1960804"/>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dirty="0">
                <a:solidFill>
                  <a:schemeClr val="lt1"/>
                </a:solidFill>
                <a:latin typeface="+mn-lt"/>
                <a:ea typeface="Times New Roman"/>
                <a:cs typeface="Times New Roman"/>
                <a:sym typeface="Times New Roman"/>
              </a:rPr>
              <a:t>2</a:t>
            </a:r>
            <a:endParaRPr sz="3200" b="1" i="0" u="none" strike="noStrike" cap="none" dirty="0">
              <a:solidFill>
                <a:schemeClr val="lt1"/>
              </a:solidFill>
              <a:latin typeface="+mn-lt"/>
              <a:ea typeface="Times New Roman"/>
              <a:cs typeface="Times New Roman"/>
              <a:sym typeface="Times New Roman"/>
            </a:endParaRPr>
          </a:p>
        </p:txBody>
      </p:sp>
      <p:sp>
        <p:nvSpPr>
          <p:cNvPr id="121" name="Google Shape;121;p2">
            <a:hlinkClick r:id="rId10" action="ppaction://hlinksldjump"/>
          </p:cNvPr>
          <p:cNvSpPr/>
          <p:nvPr/>
        </p:nvSpPr>
        <p:spPr>
          <a:xfrm>
            <a:off x="6617007" y="2015972"/>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dirty="0">
                <a:solidFill>
                  <a:schemeClr val="lt1"/>
                </a:solidFill>
                <a:latin typeface="+mn-lt"/>
                <a:ea typeface="Times New Roman"/>
                <a:cs typeface="Times New Roman"/>
                <a:sym typeface="Times New Roman"/>
              </a:rPr>
              <a:t>3</a:t>
            </a:r>
            <a:endParaRPr dirty="0">
              <a:latin typeface="+mn-lt"/>
            </a:endParaRPr>
          </a:p>
        </p:txBody>
      </p:sp>
      <p:pic>
        <p:nvPicPr>
          <p:cNvPr id="122" name="Google Shape;122;p2"/>
          <p:cNvPicPr preferRelativeResize="0"/>
          <p:nvPr/>
        </p:nvPicPr>
        <p:blipFill rotWithShape="1">
          <a:blip r:embed="rId11">
            <a:alphaModFix/>
          </a:blip>
          <a:srcRect l="62291" t="35556" r="22708" b="32406"/>
          <a:stretch/>
        </p:blipFill>
        <p:spPr>
          <a:xfrm>
            <a:off x="8369010" y="634348"/>
            <a:ext cx="1720991" cy="2067579"/>
          </a:xfrm>
          <a:prstGeom prst="rect">
            <a:avLst/>
          </a:prstGeom>
          <a:noFill/>
          <a:ln>
            <a:noFill/>
          </a:ln>
        </p:spPr>
      </p:pic>
      <p:sp>
        <p:nvSpPr>
          <p:cNvPr id="123" name="Google Shape;123;p2">
            <a:hlinkClick r:id="rId12" action="ppaction://hlinksldjump"/>
          </p:cNvPr>
          <p:cNvSpPr/>
          <p:nvPr/>
        </p:nvSpPr>
        <p:spPr>
          <a:xfrm>
            <a:off x="8835709" y="2064504"/>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dirty="0">
                <a:solidFill>
                  <a:schemeClr val="lt1"/>
                </a:solidFill>
                <a:latin typeface="+mn-lt"/>
                <a:ea typeface="Times New Roman"/>
                <a:cs typeface="Times New Roman"/>
                <a:sym typeface="Times New Roman"/>
              </a:rPr>
              <a:t>4</a:t>
            </a:r>
            <a:endParaRPr dirty="0">
              <a:latin typeface="+mn-lt"/>
            </a:endParaRPr>
          </a:p>
        </p:txBody>
      </p:sp>
      <p:sp>
        <p:nvSpPr>
          <p:cNvPr id="124" name="Google Shape;124;p2">
            <a:hlinkClick r:id="rId13" action="ppaction://hlinksldjump"/>
          </p:cNvPr>
          <p:cNvSpPr/>
          <p:nvPr/>
        </p:nvSpPr>
        <p:spPr>
          <a:xfrm>
            <a:off x="10024931" y="2430327"/>
            <a:ext cx="2098382" cy="1597794"/>
          </a:xfrm>
          <a:prstGeom prst="star7">
            <a:avLst>
              <a:gd name="adj" fmla="val 34601"/>
              <a:gd name="hf" fmla="val 102572"/>
              <a:gd name="vf" fmla="val 105210"/>
            </a:avLst>
          </a:prstGeom>
          <a:solidFill>
            <a:srgbClr val="FFFF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dirty="0">
                <a:solidFill>
                  <a:srgbClr val="FF0000"/>
                </a:solidFill>
                <a:latin typeface="+mn-lt"/>
                <a:ea typeface="Calibri"/>
                <a:cs typeface="Times New Roman" panose="02020603050405020304" pitchFamily="18" charset="0"/>
                <a:sym typeface="Calibri"/>
                <a:hlinkClick r:id="rId13" action="ppaction://hlinksldjump"/>
              </a:rPr>
              <a:t>Đích</a:t>
            </a:r>
            <a:endParaRPr sz="3200" b="1" i="0" u="none" strike="noStrike" cap="none" dirty="0">
              <a:solidFill>
                <a:srgbClr val="FF0000"/>
              </a:solidFill>
              <a:latin typeface="+mn-lt"/>
              <a:ea typeface="Calibri"/>
              <a:cs typeface="Times New Roman" panose="02020603050405020304" pitchFamily="18" charset="0"/>
              <a:sym typeface="Calibri"/>
            </a:endParaRPr>
          </a:p>
        </p:txBody>
      </p:sp>
      <p:pic>
        <p:nvPicPr>
          <p:cNvPr id="19" name="Google Shape;115;p2"/>
          <p:cNvPicPr preferRelativeResize="0"/>
          <p:nvPr/>
        </p:nvPicPr>
        <p:blipFill rotWithShape="1">
          <a:blip r:embed="rId4">
            <a:alphaModFix/>
          </a:blip>
          <a:srcRect l="10040" t="44371" r="39696" b="7180"/>
          <a:stretch/>
        </p:blipFill>
        <p:spPr>
          <a:xfrm>
            <a:off x="2934314" y="4063247"/>
            <a:ext cx="2927986" cy="1520261"/>
          </a:xfrm>
          <a:prstGeom prst="rect">
            <a:avLst/>
          </a:prstGeom>
          <a:noFill/>
          <a:ln>
            <a:noFill/>
          </a:ln>
        </p:spPr>
      </p:pic>
      <p:pic>
        <p:nvPicPr>
          <p:cNvPr id="22" name="Google Shape;115;p2"/>
          <p:cNvPicPr preferRelativeResize="0"/>
          <p:nvPr/>
        </p:nvPicPr>
        <p:blipFill rotWithShape="1">
          <a:blip r:embed="rId4">
            <a:alphaModFix/>
          </a:blip>
          <a:srcRect l="10040" t="44371" r="39696" b="7180"/>
          <a:stretch/>
        </p:blipFill>
        <p:spPr>
          <a:xfrm>
            <a:off x="5551171" y="3903458"/>
            <a:ext cx="2927986" cy="1520261"/>
          </a:xfrm>
          <a:prstGeom prst="rect">
            <a:avLst/>
          </a:prstGeom>
          <a:noFill/>
          <a:ln>
            <a:noFill/>
          </a:ln>
        </p:spPr>
      </p:pic>
      <p:pic>
        <p:nvPicPr>
          <p:cNvPr id="23" name="Google Shape;115;p2"/>
          <p:cNvPicPr preferRelativeResize="0"/>
          <p:nvPr/>
        </p:nvPicPr>
        <p:blipFill rotWithShape="1">
          <a:blip r:embed="rId4">
            <a:alphaModFix/>
          </a:blip>
          <a:srcRect l="10040" t="44371" r="39696" b="7180"/>
          <a:stretch/>
        </p:blipFill>
        <p:spPr>
          <a:xfrm>
            <a:off x="7765678" y="3998439"/>
            <a:ext cx="2927986" cy="1520261"/>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9"/>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119"/>
                                        </p:tgtEl>
                                      </p:cBhvr>
                                    </p:animEffect>
                                    <p:set>
                                      <p:cBhvr>
                                        <p:cTn id="7" dur="1" fill="hold">
                                          <p:stCondLst>
                                            <p:cond delay="1999"/>
                                          </p:stCondLst>
                                        </p:cTn>
                                        <p:tgtEl>
                                          <p:spTgt spid="119"/>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2.08333E-7 1.85185E-6 L 0.21081 0.0051 " pathEditMode="relative" rAng="0" ptsTypes="AA">
                                      <p:cBhvr>
                                        <p:cTn id="9" dur="2000" fill="hold"/>
                                        <p:tgtEl>
                                          <p:spTgt spid="115"/>
                                        </p:tgtEl>
                                        <p:attrNameLst>
                                          <p:attrName>ppt_x</p:attrName>
                                          <p:attrName>ppt_y</p:attrName>
                                        </p:attrNameLst>
                                      </p:cBhvr>
                                      <p:rCtr x="10547" y="532"/>
                                    </p:animMotion>
                                  </p:childTnLst>
                                </p:cTn>
                              </p:par>
                            </p:childTnLst>
                          </p:cTn>
                        </p:par>
                      </p:childTnLst>
                    </p:cTn>
                  </p:par>
                </p:childTnLst>
              </p:cTn>
              <p:nextCondLst>
                <p:cond evt="onClick" delay="0">
                  <p:tgtEl>
                    <p:spTgt spid="119"/>
                  </p:tgtEl>
                </p:cond>
              </p:nextCondLst>
            </p:seq>
            <p:seq concurrent="1" nextAc="seek">
              <p:cTn id="10" restart="whenNotActive" fill="hold" evtFilter="cancelBubble" nodeType="interactiveSeq">
                <p:stCondLst>
                  <p:cond evt="onClick" delay="0">
                    <p:tgtEl>
                      <p:spTgt spid="120"/>
                    </p:tgtEl>
                  </p:cond>
                </p:stCondLst>
                <p:endSync evt="end" delay="0">
                  <p:rtn val="all"/>
                </p:endSync>
                <p:childTnLst>
                  <p:par>
                    <p:cTn id="11" fill="hold">
                      <p:stCondLst>
                        <p:cond delay="0"/>
                      </p:stCondLst>
                      <p:childTnLst>
                        <p:par>
                          <p:cTn id="12" fill="hold">
                            <p:stCondLst>
                              <p:cond delay="0"/>
                            </p:stCondLst>
                            <p:childTnLst>
                              <p:par>
                                <p:cTn id="13" presetID="6" presetClass="exit" presetSubtype="32" fill="hold" grpId="0" nodeType="clickEffect">
                                  <p:stCondLst>
                                    <p:cond delay="0"/>
                                  </p:stCondLst>
                                  <p:childTnLst>
                                    <p:animEffect transition="out" filter="circle(out)">
                                      <p:cBhvr>
                                        <p:cTn id="14" dur="2000"/>
                                        <p:tgtEl>
                                          <p:spTgt spid="120"/>
                                        </p:tgtEl>
                                      </p:cBhvr>
                                    </p:animEffect>
                                    <p:set>
                                      <p:cBhvr>
                                        <p:cTn id="15" dur="1" fill="hold">
                                          <p:stCondLst>
                                            <p:cond delay="1999"/>
                                          </p:stCondLst>
                                        </p:cTn>
                                        <p:tgtEl>
                                          <p:spTgt spid="120"/>
                                        </p:tgtEl>
                                        <p:attrNameLst>
                                          <p:attrName>style.visibility</p:attrName>
                                        </p:attrNameLst>
                                      </p:cBhvr>
                                      <p:to>
                                        <p:strVal val="hidden"/>
                                      </p:to>
                                    </p:se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xit" presetSubtype="21" fill="hold" nodeType="withEffect">
                                  <p:stCondLst>
                                    <p:cond delay="0"/>
                                  </p:stCondLst>
                                  <p:childTnLst>
                                    <p:animEffect transition="out" filter="barn(inVertical)">
                                      <p:cBhvr>
                                        <p:cTn id="20" dur="500"/>
                                        <p:tgtEl>
                                          <p:spTgt spid="115"/>
                                        </p:tgtEl>
                                      </p:cBhvr>
                                    </p:animEffect>
                                    <p:set>
                                      <p:cBhvr>
                                        <p:cTn id="21" dur="1" fill="hold">
                                          <p:stCondLst>
                                            <p:cond delay="499"/>
                                          </p:stCondLst>
                                        </p:cTn>
                                        <p:tgtEl>
                                          <p:spTgt spid="115"/>
                                        </p:tgtEl>
                                        <p:attrNameLst>
                                          <p:attrName>style.visibility</p:attrName>
                                        </p:attrNameLst>
                                      </p:cBhvr>
                                      <p:to>
                                        <p:strVal val="hidden"/>
                                      </p:to>
                                    </p:set>
                                  </p:childTnLst>
                                </p:cTn>
                              </p:par>
                              <p:par>
                                <p:cTn id="22" presetID="42" presetClass="path" presetSubtype="0" accel="50000" decel="50000" fill="hold" nodeType="withEffect">
                                  <p:stCondLst>
                                    <p:cond delay="0"/>
                                  </p:stCondLst>
                                  <p:childTnLst>
                                    <p:animMotion origin="layout" path="M 2.91667E-6 -7.40741E-7 L 0.21823 -0.0206 " pathEditMode="relative" rAng="0" ptsTypes="AA">
                                      <p:cBhvr>
                                        <p:cTn id="23" dur="2000" fill="hold"/>
                                        <p:tgtEl>
                                          <p:spTgt spid="19"/>
                                        </p:tgtEl>
                                        <p:attrNameLst>
                                          <p:attrName>ppt_x</p:attrName>
                                          <p:attrName>ppt_y</p:attrName>
                                        </p:attrNameLst>
                                      </p:cBhvr>
                                      <p:rCtr x="11159" y="-509"/>
                                    </p:animMotion>
                                  </p:childTnLst>
                                </p:cTn>
                              </p:par>
                            </p:childTnLst>
                          </p:cTn>
                        </p:par>
                      </p:childTnLst>
                    </p:cTn>
                  </p:par>
                </p:childTnLst>
              </p:cTn>
              <p:nextCondLst>
                <p:cond evt="onClick" delay="0">
                  <p:tgtEl>
                    <p:spTgt spid="120"/>
                  </p:tgtEl>
                </p:cond>
              </p:nextCondLst>
            </p:seq>
            <p:seq concurrent="1" nextAc="seek">
              <p:cTn id="24" restart="whenNotActive" fill="hold" evtFilter="cancelBubble" nodeType="interactiveSeq">
                <p:stCondLst>
                  <p:cond evt="onClick" delay="0">
                    <p:tgtEl>
                      <p:spTgt spid="121"/>
                    </p:tgtEl>
                  </p:cond>
                </p:stCondLst>
                <p:endSync evt="end" delay="0">
                  <p:rtn val="all"/>
                </p:endSync>
                <p:childTnLst>
                  <p:par>
                    <p:cTn id="25" fill="hold">
                      <p:stCondLst>
                        <p:cond delay="0"/>
                      </p:stCondLst>
                      <p:childTnLst>
                        <p:par>
                          <p:cTn id="26" fill="hold">
                            <p:stCondLst>
                              <p:cond delay="0"/>
                            </p:stCondLst>
                            <p:childTnLst>
                              <p:par>
                                <p:cTn id="27" presetID="21" presetClass="exit" presetSubtype="1" fill="hold" grpId="0" nodeType="withEffect">
                                  <p:stCondLst>
                                    <p:cond delay="0"/>
                                  </p:stCondLst>
                                  <p:childTnLst>
                                    <p:animEffect transition="out" filter="wheel(1)">
                                      <p:cBhvr>
                                        <p:cTn id="28" dur="2000"/>
                                        <p:tgtEl>
                                          <p:spTgt spid="121"/>
                                        </p:tgtEl>
                                      </p:cBhvr>
                                    </p:animEffect>
                                    <p:set>
                                      <p:cBhvr>
                                        <p:cTn id="29" dur="1" fill="hold">
                                          <p:stCondLst>
                                            <p:cond delay="19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30" restart="whenNotActive" fill="hold" evtFilter="cancelBubble" nodeType="interactiveSeq">
                <p:stCondLst>
                  <p:cond evt="onClick" delay="0">
                    <p:tgtEl>
                      <p:spTgt spid="124"/>
                    </p:tgtEl>
                  </p:cond>
                </p:stCondLst>
                <p:endSync evt="end" delay="0">
                  <p:rtn val="all"/>
                </p:endSync>
                <p:childTnLst>
                  <p:par>
                    <p:cTn id="31" fill="hold">
                      <p:stCondLst>
                        <p:cond delay="0"/>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circle(in)">
                                      <p:cBhvr>
                                        <p:cTn id="35" dur="2000"/>
                                        <p:tgtEl>
                                          <p:spTgt spid="23"/>
                                        </p:tgtEl>
                                      </p:cBhvr>
                                    </p:animEffect>
                                  </p:childTnLst>
                                </p:cTn>
                              </p:par>
                              <p:par>
                                <p:cTn id="36" presetID="21" presetClass="exit" presetSubtype="1" fill="hold" grpId="0" nodeType="withEffect">
                                  <p:stCondLst>
                                    <p:cond delay="0"/>
                                  </p:stCondLst>
                                  <p:childTnLst>
                                    <p:animEffect transition="out" filter="wheel(1)">
                                      <p:cBhvr>
                                        <p:cTn id="37" dur="2000"/>
                                        <p:tgtEl>
                                          <p:spTgt spid="123"/>
                                        </p:tgtEl>
                                      </p:cBhvr>
                                    </p:animEffect>
                                    <p:set>
                                      <p:cBhvr>
                                        <p:cTn id="38" dur="1" fill="hold">
                                          <p:stCondLst>
                                            <p:cond delay="19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39" restart="whenNotActive" fill="hold" evtFilter="cancelBubble" nodeType="interactiveSeq">
                <p:stCondLst>
                  <p:cond evt="onClick" delay="0">
                    <p:tgtEl>
                      <p:spTgt spid="123"/>
                    </p:tgtEl>
                  </p:cond>
                </p:stCondLst>
                <p:endSync evt="end" delay="0">
                  <p:rtn val="all"/>
                </p:endSync>
                <p:childTnLst>
                  <p:par>
                    <p:cTn id="40" fill="hold">
                      <p:stCondLst>
                        <p:cond delay="0"/>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par>
                                <p:cTn id="45" presetID="16" presetClass="entr" presetSubtype="21"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par>
                                <p:cTn id="48" presetID="42" presetClass="path" presetSubtype="0" accel="50000" decel="50000" fill="hold" nodeType="withEffect">
                                  <p:stCondLst>
                                    <p:cond delay="0"/>
                                  </p:stCondLst>
                                  <p:childTnLst>
                                    <p:animMotion origin="layout" path="M -6.25E-7 -2.59259E-6 L 0.18385 0.01111 " pathEditMode="relative" rAng="0" ptsTypes="AA">
                                      <p:cBhvr>
                                        <p:cTn id="49" dur="2000" fill="hold"/>
                                        <p:tgtEl>
                                          <p:spTgt spid="22"/>
                                        </p:tgtEl>
                                        <p:attrNameLst>
                                          <p:attrName>ppt_x</p:attrName>
                                          <p:attrName>ppt_y</p:attrName>
                                        </p:attrNameLst>
                                      </p:cBhvr>
                                      <p:rCtr x="9193" y="556"/>
                                    </p:animMotion>
                                  </p:childTnLst>
                                </p:cTn>
                              </p:par>
                            </p:childTnLst>
                          </p:cTn>
                        </p:par>
                      </p:childTnLst>
                    </p:cTn>
                  </p:par>
                </p:childTnLst>
              </p:cTn>
              <p:nextCondLst>
                <p:cond evt="onClick" delay="0">
                  <p:tgtEl>
                    <p:spTgt spid="123"/>
                  </p:tgtEl>
                </p:cond>
              </p:nextCondLst>
            </p:seq>
          </p:childTnLst>
        </p:cTn>
      </p:par>
    </p:tnLst>
    <p:bldLst>
      <p:bldP spid="119" grpId="0" animBg="1"/>
      <p:bldP spid="120" grpId="0" animBg="1"/>
      <p:bldP spid="121"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0" name="Google Shape;13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31" name="Google Shape;131;p3"/>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32" name="Google Shape;132;p3"/>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33" name="Google Shape;133;p3"/>
          <p:cNvPicPr preferRelativeResize="0"/>
          <p:nvPr/>
        </p:nvPicPr>
        <p:blipFill rotWithShape="1">
          <a:blip r:embed="rId5">
            <a:alphaModFix/>
          </a:blip>
          <a:srcRect b="7748"/>
          <a:stretch/>
        </p:blipFill>
        <p:spPr>
          <a:xfrm>
            <a:off x="7620000" y="3535195"/>
            <a:ext cx="3048000" cy="2744308"/>
          </a:xfrm>
          <a:prstGeom prst="rect">
            <a:avLst/>
          </a:prstGeom>
          <a:noFill/>
          <a:ln>
            <a:noFill/>
          </a:ln>
        </p:spPr>
      </p:pic>
      <p:sp>
        <p:nvSpPr>
          <p:cNvPr id="134" name="Google Shape;134;p3"/>
          <p:cNvSpPr/>
          <p:nvPr/>
        </p:nvSpPr>
        <p:spPr>
          <a:xfrm>
            <a:off x="2358775" y="1044357"/>
            <a:ext cx="7626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FFFF"/>
                </a:solidFill>
                <a:latin typeface="+mn-lt"/>
                <a:ea typeface="Times New Roman"/>
                <a:cs typeface="Times New Roman"/>
                <a:sym typeface="Times New Roman"/>
              </a:rPr>
              <a:t>“kg” là viết tắt của đơn vị đo nào?</a:t>
            </a:r>
            <a:endParaRPr sz="1600" b="1" i="0" u="none" strike="noStrike" cap="none">
              <a:solidFill>
                <a:srgbClr val="FFFFFF"/>
              </a:solidFill>
              <a:latin typeface="+mn-lt"/>
              <a:ea typeface="Calibri"/>
              <a:cs typeface="Calibri"/>
              <a:sym typeface="Calibri"/>
            </a:endParaRPr>
          </a:p>
        </p:txBody>
      </p:sp>
      <p:sp>
        <p:nvSpPr>
          <p:cNvPr id="135" name="Google Shape;135;p3"/>
          <p:cNvSpPr/>
          <p:nvPr/>
        </p:nvSpPr>
        <p:spPr>
          <a:xfrm>
            <a:off x="3200400" y="3535196"/>
            <a:ext cx="3733800"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1"/>
                </a:solidFill>
                <a:latin typeface="Times New Roman"/>
                <a:ea typeface="Times New Roman"/>
                <a:cs typeface="Times New Roman"/>
                <a:sym typeface="Times New Roman"/>
              </a:rPr>
              <a:t>Ki-lô-gam</a:t>
            </a:r>
            <a:endParaRPr sz="4000" b="1" i="0" u="none" strike="noStrike" cap="none">
              <a:solidFill>
                <a:schemeClr val="dk1"/>
              </a:solidFill>
              <a:latin typeface="Times New Roman"/>
              <a:ea typeface="Times New Roman"/>
              <a:cs typeface="Times New Roman"/>
              <a:sym typeface="Times New Roman"/>
            </a:endParaRPr>
          </a:p>
        </p:txBody>
      </p:sp>
      <p:sp>
        <p:nvSpPr>
          <p:cNvPr id="136" name="Google Shape;136;p3">
            <a:hlinkClick r:id="rId6" action="ppaction://hlinksldjump"/>
          </p:cNvPr>
          <p:cNvSpPr/>
          <p:nvPr/>
        </p:nvSpPr>
        <p:spPr>
          <a:xfrm>
            <a:off x="9240985" y="5864302"/>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a:ea typeface="Times New Roman"/>
                <a:cs typeface="Times New Roman"/>
                <a:sym typeface="Times New Roman"/>
              </a:rPr>
              <a:t>Trở về</a:t>
            </a:r>
            <a:endParaRPr sz="1800" b="1"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ppt_w</p:attrName>
                                        </p:attrNameLst>
                                      </p:cBhvr>
                                      <p:tavLst>
                                        <p:tav tm="0">
                                          <p:val>
                                            <p:strVal val="0"/>
                                          </p:val>
                                        </p:tav>
                                        <p:tav tm="100000">
                                          <p:val>
                                            <p:strVal val="#ppt_w"/>
                                          </p:val>
                                        </p:tav>
                                      </p:tavLst>
                                    </p:anim>
                                    <p:anim calcmode="lin" valueType="num">
                                      <p:cBhvr additive="base">
                                        <p:cTn id="8" dur="500"/>
                                        <p:tgtEl>
                                          <p:spTgt spid="1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latin typeface="+mn-lt"/>
            </a:endParaRPr>
          </a:p>
        </p:txBody>
      </p:sp>
      <p:sp>
        <p:nvSpPr>
          <p:cNvPr id="143" name="Google Shape;14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mn-lt"/>
            </a:endParaRPr>
          </a:p>
        </p:txBody>
      </p:sp>
      <p:pic>
        <p:nvPicPr>
          <p:cNvPr id="144" name="Google Shape;144;p4"/>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45" name="Google Shape;145;p4"/>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46" name="Google Shape;146;p4"/>
          <p:cNvPicPr preferRelativeResize="0"/>
          <p:nvPr/>
        </p:nvPicPr>
        <p:blipFill rotWithShape="1">
          <a:blip r:embed="rId5">
            <a:alphaModFix/>
          </a:blip>
          <a:srcRect b="7748"/>
          <a:stretch/>
        </p:blipFill>
        <p:spPr>
          <a:xfrm>
            <a:off x="7620000" y="3535195"/>
            <a:ext cx="3048000" cy="2744308"/>
          </a:xfrm>
          <a:prstGeom prst="rect">
            <a:avLst/>
          </a:prstGeom>
          <a:noFill/>
          <a:ln>
            <a:noFill/>
          </a:ln>
        </p:spPr>
      </p:pic>
      <p:sp>
        <p:nvSpPr>
          <p:cNvPr id="147" name="Google Shape;147;p4"/>
          <p:cNvSpPr/>
          <p:nvPr/>
        </p:nvSpPr>
        <p:spPr>
          <a:xfrm>
            <a:off x="2895600" y="846399"/>
            <a:ext cx="63246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mn-lt"/>
                <a:ea typeface="Times New Roman"/>
                <a:cs typeface="Times New Roman"/>
                <a:sym typeface="Times New Roman"/>
              </a:rPr>
              <a:t>Đọc số đo sau:</a:t>
            </a:r>
            <a:endParaRPr>
              <a:latin typeface="+mn-lt"/>
            </a:endParaRPr>
          </a:p>
          <a:p>
            <a:pPr marL="0" marR="0" lvl="0" indent="0" algn="ctr" rtl="0">
              <a:spcBef>
                <a:spcPts val="0"/>
              </a:spcBef>
              <a:spcAft>
                <a:spcPts val="0"/>
              </a:spcAft>
              <a:buNone/>
            </a:pPr>
            <a:r>
              <a:rPr lang="en-US" sz="3600" b="1" i="0" u="none" strike="noStrike" cap="none">
                <a:solidFill>
                  <a:srgbClr val="FFFFFF"/>
                </a:solidFill>
                <a:latin typeface="+mn-lt"/>
                <a:ea typeface="Times New Roman"/>
                <a:cs typeface="Times New Roman"/>
                <a:sym typeface="Times New Roman"/>
              </a:rPr>
              <a:t>14kg</a:t>
            </a:r>
            <a:endParaRPr sz="1800" b="1" i="0" u="none" strike="noStrike" cap="none">
              <a:solidFill>
                <a:srgbClr val="FFFFFF"/>
              </a:solidFill>
              <a:latin typeface="+mn-lt"/>
              <a:ea typeface="Calibri"/>
              <a:cs typeface="Calibri"/>
              <a:sym typeface="Calibri"/>
            </a:endParaRPr>
          </a:p>
        </p:txBody>
      </p:sp>
      <p:sp>
        <p:nvSpPr>
          <p:cNvPr id="148" name="Google Shape;148;p4"/>
          <p:cNvSpPr/>
          <p:nvPr/>
        </p:nvSpPr>
        <p:spPr>
          <a:xfrm>
            <a:off x="3200400" y="3535196"/>
            <a:ext cx="3733800" cy="2758163"/>
          </a:xfrm>
          <a:prstGeom prst="cloudCallout">
            <a:avLst>
              <a:gd name="adj1" fmla="val 95494"/>
              <a:gd name="adj2" fmla="val -13353"/>
            </a:avLst>
          </a:prstGeom>
          <a:solidFill>
            <a:srgbClr val="DDEAF6"/>
          </a:soli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mn-lt"/>
                <a:ea typeface="Times New Roman"/>
                <a:cs typeface="Times New Roman"/>
                <a:sym typeface="Times New Roman"/>
              </a:rPr>
              <a:t>Mười bốn ki-lô-gam</a:t>
            </a:r>
            <a:endParaRPr sz="4000" b="0" i="0" u="none" strike="noStrike" cap="none">
              <a:solidFill>
                <a:schemeClr val="dk1"/>
              </a:solidFill>
              <a:latin typeface="+mn-lt"/>
              <a:ea typeface="Times New Roman"/>
              <a:cs typeface="Times New Roman"/>
              <a:sym typeface="Times New Roman"/>
            </a:endParaRPr>
          </a:p>
        </p:txBody>
      </p:sp>
      <p:sp>
        <p:nvSpPr>
          <p:cNvPr id="149" name="Google Shape;149;p4">
            <a:hlinkClick r:id="rId6" action="ppaction://hlinksldjump"/>
          </p:cNvPr>
          <p:cNvSpPr/>
          <p:nvPr/>
        </p:nvSpPr>
        <p:spPr>
          <a:xfrm>
            <a:off x="10550773" y="5867805"/>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mn-lt"/>
                <a:ea typeface="Times New Roman"/>
                <a:cs typeface="Times New Roman"/>
                <a:sym typeface="Times New Roman"/>
              </a:rPr>
              <a:t>Trở về</a:t>
            </a:r>
            <a:endParaRPr sz="1800" b="1" i="0" u="none" strike="noStrike" cap="none">
              <a:solidFill>
                <a:srgbClr val="FFFFFF"/>
              </a:solidFill>
              <a:latin typeface="+mn-lt"/>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ppt_w</p:attrName>
                                        </p:attrNameLst>
                                      </p:cBhvr>
                                      <p:tavLst>
                                        <p:tav tm="0">
                                          <p:val>
                                            <p:strVal val="0"/>
                                          </p:val>
                                        </p:tav>
                                        <p:tav tm="100000">
                                          <p:val>
                                            <p:strVal val="#ppt_w"/>
                                          </p:val>
                                        </p:tav>
                                      </p:tavLst>
                                    </p:anim>
                                    <p:anim calcmode="lin" valueType="num">
                                      <p:cBhvr additive="base">
                                        <p:cTn id="8" dur="500"/>
                                        <p:tgtEl>
                                          <p:spTgt spid="1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latin typeface="+mn-lt"/>
            </a:endParaRPr>
          </a:p>
        </p:txBody>
      </p:sp>
      <p:sp>
        <p:nvSpPr>
          <p:cNvPr id="155" name="Google Shape;15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mn-lt"/>
            </a:endParaRPr>
          </a:p>
        </p:txBody>
      </p:sp>
      <p:pic>
        <p:nvPicPr>
          <p:cNvPr id="156" name="Google Shape;156;p5"/>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57" name="Google Shape;157;p5"/>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58" name="Google Shape;158;p5"/>
          <p:cNvPicPr preferRelativeResize="0"/>
          <p:nvPr/>
        </p:nvPicPr>
        <p:blipFill rotWithShape="1">
          <a:blip r:embed="rId5">
            <a:alphaModFix/>
          </a:blip>
          <a:srcRect b="7748"/>
          <a:stretch/>
        </p:blipFill>
        <p:spPr>
          <a:xfrm>
            <a:off x="8425962" y="3549051"/>
            <a:ext cx="3048000" cy="2744308"/>
          </a:xfrm>
          <a:prstGeom prst="rect">
            <a:avLst/>
          </a:prstGeom>
          <a:noFill/>
          <a:ln>
            <a:noFill/>
          </a:ln>
        </p:spPr>
      </p:pic>
      <p:sp>
        <p:nvSpPr>
          <p:cNvPr id="159" name="Google Shape;159;p5"/>
          <p:cNvSpPr/>
          <p:nvPr/>
        </p:nvSpPr>
        <p:spPr>
          <a:xfrm>
            <a:off x="2781300" y="805583"/>
            <a:ext cx="68199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mn-lt"/>
                <a:ea typeface="Times New Roman"/>
                <a:cs typeface="Times New Roman"/>
                <a:sym typeface="Times New Roman"/>
              </a:rPr>
              <a:t>Thực hiện tính phép tính sau:</a:t>
            </a:r>
            <a:endParaRPr>
              <a:latin typeface="+mn-lt"/>
            </a:endParaRPr>
          </a:p>
          <a:p>
            <a:pPr marL="0" marR="0" lvl="0" indent="0" algn="ctr" rtl="0">
              <a:spcBef>
                <a:spcPts val="0"/>
              </a:spcBef>
              <a:spcAft>
                <a:spcPts val="0"/>
              </a:spcAft>
              <a:buNone/>
            </a:pPr>
            <a:r>
              <a:rPr lang="en-US" sz="3600" b="1" i="0" u="none" strike="noStrike" cap="none">
                <a:solidFill>
                  <a:srgbClr val="FFFFFF"/>
                </a:solidFill>
                <a:latin typeface="+mn-lt"/>
                <a:ea typeface="Times New Roman"/>
                <a:cs typeface="Times New Roman"/>
                <a:sym typeface="Times New Roman"/>
              </a:rPr>
              <a:t>5kg + 7kg = ?</a:t>
            </a:r>
            <a:endParaRPr sz="1800" b="1" i="0" u="none" strike="noStrike" cap="none">
              <a:solidFill>
                <a:srgbClr val="FFFFFF"/>
              </a:solidFill>
              <a:latin typeface="+mn-lt"/>
              <a:ea typeface="Calibri"/>
              <a:cs typeface="Calibri"/>
              <a:sym typeface="Calibri"/>
            </a:endParaRPr>
          </a:p>
        </p:txBody>
      </p:sp>
      <p:sp>
        <p:nvSpPr>
          <p:cNvPr id="160" name="Google Shape;160;p5"/>
          <p:cNvSpPr/>
          <p:nvPr/>
        </p:nvSpPr>
        <p:spPr>
          <a:xfrm>
            <a:off x="3200400" y="3535196"/>
            <a:ext cx="3733800"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dk1"/>
                </a:solidFill>
                <a:latin typeface="+mn-lt"/>
                <a:ea typeface="Times New Roman"/>
                <a:cs typeface="Times New Roman"/>
                <a:sym typeface="Times New Roman"/>
              </a:rPr>
              <a:t>12</a:t>
            </a:r>
            <a:r>
              <a:rPr lang="en-US" sz="4800" b="1" i="0" u="none" strike="noStrike" cap="none">
                <a:solidFill>
                  <a:srgbClr val="FF0000"/>
                </a:solidFill>
                <a:latin typeface="+mn-lt"/>
                <a:ea typeface="Times New Roman"/>
                <a:cs typeface="Times New Roman"/>
                <a:sym typeface="Times New Roman"/>
              </a:rPr>
              <a:t>kg</a:t>
            </a:r>
            <a:endParaRPr sz="4800" b="1" i="0" u="none" strike="noStrike" cap="none">
              <a:solidFill>
                <a:srgbClr val="FF0000"/>
              </a:solidFill>
              <a:latin typeface="+mn-lt"/>
              <a:ea typeface="Times New Roman"/>
              <a:cs typeface="Times New Roman"/>
              <a:sym typeface="Times New Roman"/>
            </a:endParaRPr>
          </a:p>
        </p:txBody>
      </p:sp>
      <p:sp>
        <p:nvSpPr>
          <p:cNvPr id="161" name="Google Shape;161;p5">
            <a:hlinkClick r:id="rId6" action="ppaction://hlinksldjump"/>
          </p:cNvPr>
          <p:cNvSpPr/>
          <p:nvPr/>
        </p:nvSpPr>
        <p:spPr>
          <a:xfrm>
            <a:off x="10550773" y="5882841"/>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mn-lt"/>
                <a:ea typeface="Times New Roman"/>
                <a:cs typeface="Times New Roman"/>
                <a:sym typeface="Times New Roman"/>
              </a:rPr>
              <a:t>Trở về</a:t>
            </a:r>
            <a:endParaRPr sz="1800" b="1" i="0" u="none" strike="noStrike" cap="none">
              <a:solidFill>
                <a:srgbClr val="FFFFFF"/>
              </a:solidFill>
              <a:latin typeface="+mn-lt"/>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ppt_w</p:attrName>
                                        </p:attrNameLst>
                                      </p:cBhvr>
                                      <p:tavLst>
                                        <p:tav tm="0">
                                          <p:val>
                                            <p:strVal val="0"/>
                                          </p:val>
                                        </p:tav>
                                        <p:tav tm="100000">
                                          <p:val>
                                            <p:strVal val="#ppt_w"/>
                                          </p:val>
                                        </p:tav>
                                      </p:tavLst>
                                    </p:anim>
                                    <p:anim calcmode="lin" valueType="num">
                                      <p:cBhvr additive="base">
                                        <p:cTn id="8" dur="500"/>
                                        <p:tgtEl>
                                          <p:spTgt spid="1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latin typeface="+mn-lt"/>
            </a:endParaRPr>
          </a:p>
        </p:txBody>
      </p:sp>
      <p:sp>
        <p:nvSpPr>
          <p:cNvPr id="167" name="Google Shape;16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mn-lt"/>
            </a:endParaRPr>
          </a:p>
        </p:txBody>
      </p:sp>
      <p:pic>
        <p:nvPicPr>
          <p:cNvPr id="168" name="Google Shape;168;p6"/>
          <p:cNvPicPr preferRelativeResize="0"/>
          <p:nvPr/>
        </p:nvPicPr>
        <p:blipFill rotWithShape="1">
          <a:blip r:embed="rId3">
            <a:alphaModFix/>
          </a:blip>
          <a:srcRect r="2036" b="11313"/>
          <a:stretch/>
        </p:blipFill>
        <p:spPr>
          <a:xfrm>
            <a:off x="0" y="0"/>
            <a:ext cx="12192000" cy="6903027"/>
          </a:xfrm>
          <a:prstGeom prst="rect">
            <a:avLst/>
          </a:prstGeom>
          <a:noFill/>
          <a:ln>
            <a:noFill/>
          </a:ln>
        </p:spPr>
      </p:pic>
      <p:pic>
        <p:nvPicPr>
          <p:cNvPr id="169" name="Google Shape;169;p6"/>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70" name="Google Shape;170;p6"/>
          <p:cNvPicPr preferRelativeResize="0"/>
          <p:nvPr/>
        </p:nvPicPr>
        <p:blipFill rotWithShape="1">
          <a:blip r:embed="rId5">
            <a:alphaModFix/>
          </a:blip>
          <a:srcRect b="7748"/>
          <a:stretch/>
        </p:blipFill>
        <p:spPr>
          <a:xfrm>
            <a:off x="8610600" y="3252167"/>
            <a:ext cx="3048000" cy="2744308"/>
          </a:xfrm>
          <a:prstGeom prst="rect">
            <a:avLst/>
          </a:prstGeom>
          <a:noFill/>
          <a:ln>
            <a:noFill/>
          </a:ln>
        </p:spPr>
      </p:pic>
      <p:sp>
        <p:nvSpPr>
          <p:cNvPr id="171" name="Google Shape;171;p6"/>
          <p:cNvSpPr/>
          <p:nvPr/>
        </p:nvSpPr>
        <p:spPr>
          <a:xfrm>
            <a:off x="3239729" y="730672"/>
            <a:ext cx="5864942"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0" u="none" strike="noStrike" cap="none">
                <a:solidFill>
                  <a:srgbClr val="FFFFFF"/>
                </a:solidFill>
                <a:latin typeface="+mn-lt"/>
                <a:ea typeface="Calibri"/>
                <a:cs typeface="Calibri"/>
                <a:sym typeface="Calibri"/>
              </a:rPr>
              <a:t>Một quả xoài nặng bằng 3 quả quýt, vậy 4 quả xoài nặng bằng bao nhiêu quả quýt ?</a:t>
            </a:r>
            <a:endParaRPr sz="2800" b="1" i="0" u="none" strike="noStrike" cap="none">
              <a:solidFill>
                <a:srgbClr val="FFFFFF"/>
              </a:solidFill>
              <a:latin typeface="+mn-lt"/>
              <a:ea typeface="Calibri"/>
              <a:cs typeface="Calibri"/>
              <a:sym typeface="Calibri"/>
            </a:endParaRPr>
          </a:p>
        </p:txBody>
      </p:sp>
      <p:sp>
        <p:nvSpPr>
          <p:cNvPr id="172" name="Google Shape;172;p6"/>
          <p:cNvSpPr/>
          <p:nvPr/>
        </p:nvSpPr>
        <p:spPr>
          <a:xfrm>
            <a:off x="2998839" y="3535196"/>
            <a:ext cx="4434347"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1"/>
                </a:solidFill>
                <a:latin typeface="+mn-lt"/>
                <a:ea typeface="Times New Roman"/>
                <a:cs typeface="Times New Roman"/>
                <a:sym typeface="Times New Roman"/>
              </a:rPr>
              <a:t> 12 quả quýt</a:t>
            </a:r>
            <a:endParaRPr sz="4000" b="1" i="0" u="none" strike="noStrike" cap="none">
              <a:solidFill>
                <a:schemeClr val="dk1"/>
              </a:solidFill>
              <a:latin typeface="+mn-lt"/>
              <a:ea typeface="Times New Roman"/>
              <a:cs typeface="Times New Roman"/>
              <a:sym typeface="Times New Roman"/>
            </a:endParaRPr>
          </a:p>
        </p:txBody>
      </p:sp>
      <p:sp>
        <p:nvSpPr>
          <p:cNvPr id="173" name="Google Shape;173;p6">
            <a:hlinkClick r:id="rId6" action="ppaction://hlinksldjump"/>
          </p:cNvPr>
          <p:cNvSpPr/>
          <p:nvPr/>
        </p:nvSpPr>
        <p:spPr>
          <a:xfrm>
            <a:off x="10881949" y="5882841"/>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mn-lt"/>
                <a:ea typeface="Times New Roman"/>
                <a:cs typeface="Times New Roman"/>
                <a:sym typeface="Times New Roman"/>
              </a:rPr>
              <a:t>Trở về</a:t>
            </a:r>
            <a:endParaRPr sz="1800" b="1" i="0" u="none" strike="noStrike" cap="none">
              <a:solidFill>
                <a:srgbClr val="FFFFFF"/>
              </a:solidFill>
              <a:latin typeface="+mn-lt"/>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p:tgtEl>
                                          <p:spTgt spid="172"/>
                                        </p:tgtEl>
                                        <p:attrNameLst>
                                          <p:attrName>ppt_w</p:attrName>
                                        </p:attrNameLst>
                                      </p:cBhvr>
                                      <p:tavLst>
                                        <p:tav tm="0">
                                          <p:val>
                                            <p:strVal val="0"/>
                                          </p:val>
                                        </p:tav>
                                        <p:tav tm="100000">
                                          <p:val>
                                            <p:strVal val="#ppt_w"/>
                                          </p:val>
                                        </p:tav>
                                      </p:tavLst>
                                    </p:anim>
                                    <p:anim calcmode="lin" valueType="num">
                                      <p:cBhvr additive="base">
                                        <p:cTn id="8" dur="500"/>
                                        <p:tgtEl>
                                          <p:spTgt spid="1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1" name="Google Shape;181;p7"/>
          <p:cNvSpPr/>
          <p:nvPr/>
        </p:nvSpPr>
        <p:spPr>
          <a:xfrm flipH="1">
            <a:off x="1946353" y="2799577"/>
            <a:ext cx="6537325" cy="1438275"/>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Arial"/>
              <a:cs typeface="Arial"/>
              <a:sym typeface="Arial"/>
            </a:endParaRPr>
          </a:p>
        </p:txBody>
      </p:sp>
      <p:grpSp>
        <p:nvGrpSpPr>
          <p:cNvPr id="182" name="Google Shape;182;p7"/>
          <p:cNvGrpSpPr/>
          <p:nvPr/>
        </p:nvGrpSpPr>
        <p:grpSpPr>
          <a:xfrm flipH="1">
            <a:off x="8440039" y="1432624"/>
            <a:ext cx="1767869" cy="1904184"/>
            <a:chOff x="1058825" y="1554175"/>
            <a:chExt cx="4736158" cy="5557827"/>
          </a:xfrm>
        </p:grpSpPr>
        <p:sp>
          <p:nvSpPr>
            <p:cNvPr id="183" name="Google Shape;183;p7"/>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grpSp>
          <p:nvGrpSpPr>
            <p:cNvPr id="184" name="Google Shape;184;p7"/>
            <p:cNvGrpSpPr/>
            <p:nvPr/>
          </p:nvGrpSpPr>
          <p:grpSpPr>
            <a:xfrm>
              <a:off x="1058825" y="1554175"/>
              <a:ext cx="2522398" cy="2759215"/>
              <a:chOff x="5712712" y="940025"/>
              <a:chExt cx="2522398" cy="2759215"/>
            </a:xfrm>
          </p:grpSpPr>
          <p:sp>
            <p:nvSpPr>
              <p:cNvPr id="185" name="Google Shape;185;p7"/>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sp>
            <p:nvSpPr>
              <p:cNvPr id="186" name="Google Shape;186;p7"/>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sp>
            <p:nvSpPr>
              <p:cNvPr id="187" name="Google Shape;187;p7"/>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sp>
            <p:nvSpPr>
              <p:cNvPr id="188" name="Google Shape;188;p7"/>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sp>
            <p:nvSpPr>
              <p:cNvPr id="189" name="Google Shape;189;p7"/>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sp>
            <p:nvSpPr>
              <p:cNvPr id="190" name="Google Shape;190;p7"/>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sp>
            <p:nvSpPr>
              <p:cNvPr id="191" name="Google Shape;191;p7"/>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sp>
            <p:nvSpPr>
              <p:cNvPr id="192" name="Google Shape;192;p7"/>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grpSp>
      </p:grpSp>
      <p:sp>
        <p:nvSpPr>
          <p:cNvPr id="193" name="Google Shape;193;p7"/>
          <p:cNvSpPr/>
          <p:nvPr/>
        </p:nvSpPr>
        <p:spPr>
          <a:xfrm rot="-960000">
            <a:off x="1115916" y="2239911"/>
            <a:ext cx="1425575" cy="697230"/>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n-lt"/>
              <a:ea typeface="Arial"/>
              <a:cs typeface="Arial"/>
              <a:sym typeface="Arial"/>
            </a:endParaRPr>
          </a:p>
        </p:txBody>
      </p:sp>
      <p:pic>
        <p:nvPicPr>
          <p:cNvPr id="194" name="Google Shape;194;p7"/>
          <p:cNvPicPr preferRelativeResize="0"/>
          <p:nvPr/>
        </p:nvPicPr>
        <p:blipFill rotWithShape="1">
          <a:blip r:embed="rId4">
            <a:alphaModFix/>
          </a:blip>
          <a:srcRect/>
          <a:stretch/>
        </p:blipFill>
        <p:spPr>
          <a:xfrm>
            <a:off x="7108630" y="2018449"/>
            <a:ext cx="866974" cy="797510"/>
          </a:xfrm>
          <a:prstGeom prst="rect">
            <a:avLst/>
          </a:prstGeom>
          <a:noFill/>
          <a:ln>
            <a:noFill/>
          </a:ln>
        </p:spPr>
      </p:pic>
      <p:sp>
        <p:nvSpPr>
          <p:cNvPr id="195" name="Google Shape;195;p7"/>
          <p:cNvSpPr txBox="1"/>
          <p:nvPr/>
        </p:nvSpPr>
        <p:spPr>
          <a:xfrm>
            <a:off x="973232" y="2693835"/>
            <a:ext cx="8550217"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smtClean="0">
                <a:solidFill>
                  <a:srgbClr val="FF9933"/>
                </a:solidFill>
                <a:latin typeface="+mn-lt"/>
                <a:ea typeface="Stardos Stencil"/>
                <a:cs typeface="Times New Roman" panose="02020603050405020304" pitchFamily="18" charset="0"/>
                <a:sym typeface="Stardos Stencil"/>
              </a:rPr>
              <a:t>Bài 15: Ki-lô-gam </a:t>
            </a:r>
            <a:endParaRPr lang="en-US" sz="5400" smtClean="0">
              <a:solidFill>
                <a:srgbClr val="FF9933"/>
              </a:solidFill>
              <a:latin typeface="+mn-lt"/>
              <a:ea typeface="Stardos Stencil"/>
              <a:cs typeface="Times New Roman" panose="02020603050405020304" pitchFamily="18" charset="0"/>
              <a:sym typeface="Stardos Stencil"/>
            </a:endParaRPr>
          </a:p>
          <a:p>
            <a:pPr marL="0" marR="0" lvl="0" indent="0" algn="ctr" rtl="0">
              <a:spcBef>
                <a:spcPts val="0"/>
              </a:spcBef>
              <a:spcAft>
                <a:spcPts val="0"/>
              </a:spcAft>
              <a:buNone/>
            </a:pPr>
            <a:r>
              <a:rPr lang="en-US" sz="5400" smtClean="0">
                <a:solidFill>
                  <a:srgbClr val="FF9933"/>
                </a:solidFill>
                <a:latin typeface="+mn-lt"/>
                <a:ea typeface="Stardos Stencil"/>
                <a:cs typeface="Times New Roman" panose="02020603050405020304" pitchFamily="18" charset="0"/>
                <a:sym typeface="Stardos Stencil"/>
              </a:rPr>
              <a:t>(</a:t>
            </a:r>
            <a:r>
              <a:rPr lang="en-US" sz="5400" smtClean="0">
                <a:solidFill>
                  <a:srgbClr val="FF9933"/>
                </a:solidFill>
                <a:latin typeface="+mn-lt"/>
                <a:ea typeface="Stardos Stencil"/>
                <a:cs typeface="Times New Roman" panose="02020603050405020304" pitchFamily="18" charset="0"/>
                <a:sym typeface="Stardos Stencil"/>
              </a:rPr>
              <a:t>tiết 3)</a:t>
            </a:r>
            <a:endParaRPr sz="5400">
              <a:solidFill>
                <a:srgbClr val="FF9933"/>
              </a:solidFill>
              <a:latin typeface="+mn-lt"/>
              <a:ea typeface="Stardos Stencil"/>
              <a:cs typeface="Times New Roman" panose="02020603050405020304" pitchFamily="18" charset="0"/>
              <a:sym typeface="Stardos Stencil"/>
            </a:endParaRPr>
          </a:p>
        </p:txBody>
      </p:sp>
      <p:sp>
        <p:nvSpPr>
          <p:cNvPr id="18" name="Google Shape;195;p7"/>
          <p:cNvSpPr txBox="1"/>
          <p:nvPr/>
        </p:nvSpPr>
        <p:spPr>
          <a:xfrm>
            <a:off x="1946353" y="4715407"/>
            <a:ext cx="6553101"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smtClean="0">
                <a:solidFill>
                  <a:srgbClr val="FF0000"/>
                </a:solidFill>
                <a:latin typeface="+mn-lt"/>
                <a:ea typeface="Stardos Stencil"/>
                <a:cs typeface="Times New Roman" panose="02020603050405020304" pitchFamily="18" charset="0"/>
                <a:sym typeface="Stardos Stencil"/>
              </a:rPr>
              <a:t>Luyện tập (trang 61)</a:t>
            </a:r>
            <a:endParaRPr sz="5400">
              <a:solidFill>
                <a:srgbClr val="FF0000"/>
              </a:solidFill>
              <a:latin typeface="+mn-lt"/>
              <a:ea typeface="Stardos Stencil"/>
              <a:cs typeface="Times New Roman" panose="02020603050405020304" pitchFamily="18" charset="0"/>
              <a:sym typeface="Stardos Stencil"/>
            </a:endParaRPr>
          </a:p>
        </p:txBody>
      </p:sp>
      <p:sp>
        <p:nvSpPr>
          <p:cNvPr id="19" name="Google Shape;195;p7"/>
          <p:cNvSpPr txBox="1"/>
          <p:nvPr/>
        </p:nvSpPr>
        <p:spPr>
          <a:xfrm>
            <a:off x="1251705" y="200938"/>
            <a:ext cx="9388586"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smtClean="0">
                <a:solidFill>
                  <a:srgbClr val="FF0000"/>
                </a:solidFill>
                <a:latin typeface="+mn-lt"/>
                <a:ea typeface="Stardos Stencil"/>
                <a:cs typeface="Times New Roman" panose="02020603050405020304" pitchFamily="18" charset="0"/>
                <a:sym typeface="Stardos Stencil"/>
              </a:rPr>
              <a:t>TRƯỜNG TIỂU HỌC NGỌC LÂM</a:t>
            </a:r>
            <a:endParaRPr sz="4000">
              <a:solidFill>
                <a:srgbClr val="FF0000"/>
              </a:solidFill>
              <a:latin typeface="+mn-lt"/>
              <a:ea typeface="Stardos Stencil"/>
              <a:cs typeface="Times New Roman" panose="02020603050405020304" pitchFamily="18" charset="0"/>
              <a:sym typeface="Stardos Stencil"/>
            </a:endParaRPr>
          </a:p>
        </p:txBody>
      </p:sp>
      <p:sp>
        <p:nvSpPr>
          <p:cNvPr id="20" name="Google Shape;195;p7"/>
          <p:cNvSpPr txBox="1"/>
          <p:nvPr/>
        </p:nvSpPr>
        <p:spPr>
          <a:xfrm>
            <a:off x="3492544" y="1029493"/>
            <a:ext cx="5206911"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smtClean="0">
                <a:solidFill>
                  <a:srgbClr val="002060"/>
                </a:solidFill>
                <a:latin typeface="+mn-lt"/>
                <a:ea typeface="Stardos Stencil"/>
                <a:cs typeface="Times New Roman" panose="02020603050405020304" pitchFamily="18" charset="0"/>
                <a:sym typeface="Stardos Stencil"/>
              </a:rPr>
              <a:t>TOÁN LỚP 2</a:t>
            </a:r>
            <a:endParaRPr sz="4000">
              <a:solidFill>
                <a:srgbClr val="002060"/>
              </a:solidFill>
              <a:latin typeface="+mn-lt"/>
              <a:ea typeface="Stardos Stencil"/>
              <a:cs typeface="Times New Roman" panose="02020603050405020304" pitchFamily="18" charset="0"/>
              <a:sym typeface="Stardos Stencil"/>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2735168" y="2890420"/>
            <a:ext cx="501119" cy="448915"/>
          </a:xfrm>
          <a:prstGeom prst="rect">
            <a:avLst/>
          </a:prstGeom>
          <a:noFill/>
          <a:ln>
            <a:noFill/>
          </a:ln>
        </p:spPr>
      </p:pic>
      <p:sp>
        <p:nvSpPr>
          <p:cNvPr id="202" name="Google Shape;202;p8"/>
          <p:cNvSpPr txBox="1"/>
          <p:nvPr/>
        </p:nvSpPr>
        <p:spPr>
          <a:xfrm>
            <a:off x="4113935" y="1991011"/>
            <a:ext cx="389399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70C0"/>
                </a:solidFill>
              </a:rPr>
              <a:t>Yêu cầu cần đạt</a:t>
            </a:r>
            <a:endParaRPr sz="4000">
              <a:solidFill>
                <a:srgbClr val="0070C0"/>
              </a:solidFill>
              <a:sym typeface="Arial"/>
            </a:endParaRPr>
          </a:p>
        </p:txBody>
      </p:sp>
      <p:sp>
        <p:nvSpPr>
          <p:cNvPr id="203" name="Google Shape;203;p8"/>
          <p:cNvSpPr txBox="1"/>
          <p:nvPr/>
        </p:nvSpPr>
        <p:spPr>
          <a:xfrm>
            <a:off x="3189580" y="2871879"/>
            <a:ext cx="621250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rPr>
              <a:t>L</a:t>
            </a:r>
            <a:r>
              <a:rPr lang="en-US" sz="2800" smtClean="0">
                <a:solidFill>
                  <a:srgbClr val="FF0000"/>
                </a:solidFill>
                <a:sym typeface="Arial"/>
              </a:rPr>
              <a:t>àm </a:t>
            </a:r>
            <a:r>
              <a:rPr lang="en-US" sz="2800">
                <a:solidFill>
                  <a:srgbClr val="FF0000"/>
                </a:solidFill>
                <a:sym typeface="Arial"/>
              </a:rPr>
              <a:t>quen phép tính cộng, trừ với số đo </a:t>
            </a:r>
            <a:r>
              <a:rPr lang="en-US" sz="2800" smtClean="0">
                <a:solidFill>
                  <a:srgbClr val="FF0000"/>
                </a:solidFill>
                <a:sym typeface="Arial"/>
              </a:rPr>
              <a:t>ki-lô-gam</a:t>
            </a:r>
            <a:r>
              <a:rPr lang="en-US" sz="2800">
                <a:solidFill>
                  <a:srgbClr val="FF0000"/>
                </a:solidFill>
                <a:sym typeface="Arial"/>
              </a:rPr>
              <a:t>.</a:t>
            </a:r>
            <a:endParaRPr sz="2800">
              <a:solidFill>
                <a:srgbClr val="FF0000"/>
              </a:solidFill>
              <a:sym typeface="Arial"/>
            </a:endParaRPr>
          </a:p>
        </p:txBody>
      </p:sp>
      <p:sp>
        <p:nvSpPr>
          <p:cNvPr id="204" name="Google Shape;204;p8"/>
          <p:cNvSpPr txBox="1"/>
          <p:nvPr/>
        </p:nvSpPr>
        <p:spPr>
          <a:xfrm>
            <a:off x="3254883" y="3786557"/>
            <a:ext cx="546703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B050"/>
                </a:solidFill>
                <a:latin typeface="Arial"/>
                <a:ea typeface="Arial"/>
                <a:cs typeface="Arial"/>
                <a:sym typeface="Arial"/>
              </a:rPr>
              <a:t>Vận dụng giải bài toán với số đo ki-lô-gam.</a:t>
            </a:r>
            <a:endParaRPr sz="2800">
              <a:solidFill>
                <a:srgbClr val="00B050"/>
              </a:solidFill>
              <a:latin typeface="Arial"/>
              <a:ea typeface="Arial"/>
              <a:cs typeface="Arial"/>
              <a:sym typeface="Arial"/>
            </a:endParaRPr>
          </a:p>
        </p:txBody>
      </p:sp>
      <p:pic>
        <p:nvPicPr>
          <p:cNvPr id="206" name="Google Shape;206;p8"/>
          <p:cNvPicPr preferRelativeResize="0"/>
          <p:nvPr/>
        </p:nvPicPr>
        <p:blipFill rotWithShape="1">
          <a:blip r:embed="rId3">
            <a:alphaModFix/>
          </a:blip>
          <a:srcRect/>
          <a:stretch/>
        </p:blipFill>
        <p:spPr>
          <a:xfrm>
            <a:off x="2800471" y="3820646"/>
            <a:ext cx="501119" cy="4489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213"/>
        <p:cNvGrpSpPr/>
        <p:nvPr/>
      </p:nvGrpSpPr>
      <p:grpSpPr>
        <a:xfrm>
          <a:off x="0" y="0"/>
          <a:ext cx="0" cy="0"/>
          <a:chOff x="0" y="0"/>
          <a:chExt cx="0" cy="0"/>
        </a:xfrm>
      </p:grpSpPr>
      <p:grpSp>
        <p:nvGrpSpPr>
          <p:cNvPr id="214" name="Google Shape;214;p9"/>
          <p:cNvGrpSpPr/>
          <p:nvPr/>
        </p:nvGrpSpPr>
        <p:grpSpPr>
          <a:xfrm>
            <a:off x="-132302" y="0"/>
            <a:ext cx="12420440" cy="6858000"/>
            <a:chOff x="-228440" y="0"/>
            <a:chExt cx="12420440" cy="6858000"/>
          </a:xfrm>
        </p:grpSpPr>
        <p:sp>
          <p:nvSpPr>
            <p:cNvPr id="215" name="Google Shape;215;p9"/>
            <p:cNvSpPr/>
            <p:nvPr/>
          </p:nvSpPr>
          <p:spPr>
            <a:xfrm>
              <a:off x="318053" y="304801"/>
              <a:ext cx="11449878" cy="6294782"/>
            </a:xfrm>
            <a:prstGeom prst="roundRect">
              <a:avLst>
                <a:gd name="adj" fmla="val 16667"/>
              </a:avLst>
            </a:prstGeom>
            <a:solidFill>
              <a:schemeClr val="lt1"/>
            </a:solidFill>
            <a:ln w="38100" cap="flat" cmpd="sng">
              <a:solidFill>
                <a:srgbClr val="99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pic>
          <p:nvPicPr>
            <p:cNvPr id="216" name="Google Shape;216;p9"/>
            <p:cNvPicPr preferRelativeResize="0"/>
            <p:nvPr/>
          </p:nvPicPr>
          <p:blipFill rotWithShape="1">
            <a:blip r:embed="rId3">
              <a:alphaModFix/>
            </a:blip>
            <a:srcRect r="83500" b="67837"/>
            <a:stretch/>
          </p:blipFill>
          <p:spPr>
            <a:xfrm>
              <a:off x="0" y="0"/>
              <a:ext cx="1121664" cy="1228881"/>
            </a:xfrm>
            <a:prstGeom prst="rect">
              <a:avLst/>
            </a:prstGeom>
            <a:noFill/>
            <a:ln>
              <a:noFill/>
            </a:ln>
          </p:spPr>
        </p:pic>
        <p:pic>
          <p:nvPicPr>
            <p:cNvPr id="217" name="Google Shape;217;p9"/>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218" name="Google Shape;218;p9"/>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219" name="Google Shape;219;p9"/>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grpSp>
      <p:pic>
        <p:nvPicPr>
          <p:cNvPr id="220" name="Google Shape;220;p9"/>
          <p:cNvPicPr preferRelativeResize="0"/>
          <p:nvPr/>
        </p:nvPicPr>
        <p:blipFill rotWithShape="1">
          <a:blip r:embed="rId7">
            <a:alphaModFix/>
          </a:blip>
          <a:srcRect/>
          <a:stretch/>
        </p:blipFill>
        <p:spPr>
          <a:xfrm>
            <a:off x="4945337" y="9040"/>
            <a:ext cx="2566876" cy="1149125"/>
          </a:xfrm>
          <a:prstGeom prst="rect">
            <a:avLst/>
          </a:prstGeom>
          <a:noFill/>
          <a:ln>
            <a:noFill/>
          </a:ln>
        </p:spPr>
      </p:pic>
      <p:sp>
        <p:nvSpPr>
          <p:cNvPr id="221" name="Google Shape;221;p9"/>
          <p:cNvSpPr/>
          <p:nvPr/>
        </p:nvSpPr>
        <p:spPr>
          <a:xfrm>
            <a:off x="632522" y="1289517"/>
            <a:ext cx="614755"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mn-lt"/>
                <a:ea typeface="Arial"/>
                <a:cs typeface="Arial"/>
                <a:sym typeface="Arial"/>
              </a:rPr>
              <a:t>1</a:t>
            </a:r>
            <a:endParaRPr sz="3200" b="1">
              <a:solidFill>
                <a:srgbClr val="FFFFFF"/>
              </a:solidFill>
              <a:latin typeface="+mn-lt"/>
              <a:ea typeface="Arial"/>
              <a:cs typeface="Arial"/>
              <a:sym typeface="Arial"/>
            </a:endParaRPr>
          </a:p>
        </p:txBody>
      </p:sp>
      <p:sp>
        <p:nvSpPr>
          <p:cNvPr id="222" name="Google Shape;222;p9"/>
          <p:cNvSpPr txBox="1"/>
          <p:nvPr/>
        </p:nvSpPr>
        <p:spPr>
          <a:xfrm>
            <a:off x="1434323" y="1335321"/>
            <a:ext cx="3150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mn-lt"/>
                <a:ea typeface="Arial"/>
                <a:cs typeface="Arial"/>
                <a:sym typeface="Arial"/>
              </a:rPr>
              <a:t>Tính (theo mẫu): </a:t>
            </a:r>
            <a:endParaRPr sz="2800">
              <a:solidFill>
                <a:schemeClr val="dk1"/>
              </a:solidFill>
              <a:latin typeface="+mn-lt"/>
              <a:ea typeface="Arial"/>
              <a:cs typeface="Arial"/>
              <a:sym typeface="Arial"/>
            </a:endParaRPr>
          </a:p>
        </p:txBody>
      </p:sp>
      <p:sp>
        <p:nvSpPr>
          <p:cNvPr id="223" name="Google Shape;223;p9"/>
          <p:cNvSpPr/>
          <p:nvPr/>
        </p:nvSpPr>
        <p:spPr>
          <a:xfrm>
            <a:off x="2624717" y="1964891"/>
            <a:ext cx="7447722" cy="795130"/>
          </a:xfrm>
          <a:prstGeom prst="roundRect">
            <a:avLst>
              <a:gd name="adj" fmla="val 16667"/>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mn-lt"/>
                <a:ea typeface="Calibri"/>
                <a:cs typeface="Calibri"/>
                <a:sym typeface="Calibri"/>
              </a:rPr>
              <a:t>Mẫu: 5kg + 4kg = 9kg;	10kg – 3kg = 7kg</a:t>
            </a:r>
            <a:endParaRPr sz="2800">
              <a:solidFill>
                <a:schemeClr val="dk1"/>
              </a:solidFill>
              <a:latin typeface="+mn-lt"/>
              <a:ea typeface="Calibri"/>
              <a:cs typeface="Calibri"/>
              <a:sym typeface="Calibri"/>
            </a:endParaRPr>
          </a:p>
        </p:txBody>
      </p:sp>
      <p:grpSp>
        <p:nvGrpSpPr>
          <p:cNvPr id="224" name="Google Shape;224;p9"/>
          <p:cNvGrpSpPr/>
          <p:nvPr/>
        </p:nvGrpSpPr>
        <p:grpSpPr>
          <a:xfrm>
            <a:off x="-132302" y="1905932"/>
            <a:ext cx="5907518" cy="4816937"/>
            <a:chOff x="322335" y="1964891"/>
            <a:chExt cx="5907518" cy="4618154"/>
          </a:xfrm>
        </p:grpSpPr>
        <p:pic>
          <p:nvPicPr>
            <p:cNvPr id="225" name="Google Shape;225;p9"/>
            <p:cNvPicPr preferRelativeResize="0"/>
            <p:nvPr/>
          </p:nvPicPr>
          <p:blipFill rotWithShape="1">
            <a:blip r:embed="rId8">
              <a:alphaModFix/>
            </a:blip>
            <a:srcRect t="23064" b="22197"/>
            <a:stretch/>
          </p:blipFill>
          <p:spPr>
            <a:xfrm>
              <a:off x="322335" y="1964891"/>
              <a:ext cx="5907518" cy="4618154"/>
            </a:xfrm>
            <a:prstGeom prst="rect">
              <a:avLst/>
            </a:prstGeom>
            <a:noFill/>
            <a:ln>
              <a:noFill/>
            </a:ln>
          </p:spPr>
        </p:pic>
        <p:sp>
          <p:nvSpPr>
            <p:cNvPr id="226" name="Google Shape;226;p9"/>
            <p:cNvSpPr txBox="1"/>
            <p:nvPr/>
          </p:nvSpPr>
          <p:spPr>
            <a:xfrm>
              <a:off x="1121664" y="3692271"/>
              <a:ext cx="3150929" cy="5015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smtClean="0">
                  <a:solidFill>
                    <a:srgbClr val="548135"/>
                  </a:solidFill>
                  <a:latin typeface="+mn-lt"/>
                  <a:ea typeface="Arial"/>
                  <a:cs typeface="Arial"/>
                  <a:sym typeface="Arial"/>
                </a:rPr>
                <a:t>a)12kg </a:t>
              </a:r>
              <a:r>
                <a:rPr lang="en-US" sz="2800" b="1">
                  <a:solidFill>
                    <a:srgbClr val="548135"/>
                  </a:solidFill>
                  <a:latin typeface="+mn-lt"/>
                  <a:ea typeface="Arial"/>
                  <a:cs typeface="Arial"/>
                  <a:sym typeface="Arial"/>
                </a:rPr>
                <a:t>+ 23kg</a:t>
              </a:r>
              <a:endParaRPr sz="2800" b="1">
                <a:solidFill>
                  <a:srgbClr val="548135"/>
                </a:solidFill>
                <a:latin typeface="+mn-lt"/>
                <a:ea typeface="Arial"/>
                <a:cs typeface="Arial"/>
                <a:sym typeface="Arial"/>
              </a:endParaRPr>
            </a:p>
          </p:txBody>
        </p:sp>
        <p:sp>
          <p:nvSpPr>
            <p:cNvPr id="227" name="Google Shape;227;p9"/>
            <p:cNvSpPr txBox="1"/>
            <p:nvPr/>
          </p:nvSpPr>
          <p:spPr>
            <a:xfrm>
              <a:off x="1121663" y="4321841"/>
              <a:ext cx="3150929" cy="5015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mn-lt"/>
                  <a:ea typeface="Arial"/>
                  <a:cs typeface="Arial"/>
                  <a:sym typeface="Arial"/>
                </a:rPr>
                <a:t>45kg + 20kg</a:t>
              </a:r>
              <a:endParaRPr sz="2800" b="1">
                <a:solidFill>
                  <a:srgbClr val="548135"/>
                </a:solidFill>
                <a:latin typeface="+mn-lt"/>
                <a:ea typeface="Arial"/>
                <a:cs typeface="Arial"/>
                <a:sym typeface="Arial"/>
              </a:endParaRPr>
            </a:p>
          </p:txBody>
        </p:sp>
        <p:sp>
          <p:nvSpPr>
            <p:cNvPr id="228" name="Google Shape;228;p9"/>
            <p:cNvSpPr txBox="1"/>
            <p:nvPr/>
          </p:nvSpPr>
          <p:spPr>
            <a:xfrm>
              <a:off x="1178047" y="4960664"/>
              <a:ext cx="3150929" cy="5015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mn-lt"/>
                  <a:ea typeface="Arial"/>
                  <a:cs typeface="Arial"/>
                  <a:sym typeface="Arial"/>
                </a:rPr>
                <a:t>9kg + 7kg</a:t>
              </a:r>
              <a:endParaRPr sz="2800" b="1">
                <a:solidFill>
                  <a:srgbClr val="548135"/>
                </a:solidFill>
                <a:latin typeface="+mn-lt"/>
                <a:ea typeface="Arial"/>
                <a:cs typeface="Arial"/>
                <a:sym typeface="Arial"/>
              </a:endParaRPr>
            </a:p>
          </p:txBody>
        </p:sp>
      </p:grpSp>
      <p:grpSp>
        <p:nvGrpSpPr>
          <p:cNvPr id="229" name="Google Shape;229;p9"/>
          <p:cNvGrpSpPr/>
          <p:nvPr/>
        </p:nvGrpSpPr>
        <p:grpSpPr>
          <a:xfrm>
            <a:off x="5901539" y="1789044"/>
            <a:ext cx="5655182" cy="4926496"/>
            <a:chOff x="6033235" y="2069758"/>
            <a:chExt cx="5502963" cy="4301897"/>
          </a:xfrm>
        </p:grpSpPr>
        <p:pic>
          <p:nvPicPr>
            <p:cNvPr id="230" name="Google Shape;230;p9"/>
            <p:cNvPicPr preferRelativeResize="0"/>
            <p:nvPr/>
          </p:nvPicPr>
          <p:blipFill rotWithShape="1">
            <a:blip r:embed="rId8">
              <a:alphaModFix/>
            </a:blip>
            <a:srcRect t="23064" b="22197"/>
            <a:stretch/>
          </p:blipFill>
          <p:spPr>
            <a:xfrm>
              <a:off x="6033235" y="2069758"/>
              <a:ext cx="5502963" cy="4301897"/>
            </a:xfrm>
            <a:prstGeom prst="rect">
              <a:avLst/>
            </a:prstGeom>
            <a:noFill/>
            <a:ln>
              <a:noFill/>
            </a:ln>
          </p:spPr>
        </p:pic>
        <p:sp>
          <p:nvSpPr>
            <p:cNvPr id="231" name="Google Shape;231;p9"/>
            <p:cNvSpPr txBox="1"/>
            <p:nvPr/>
          </p:nvSpPr>
          <p:spPr>
            <a:xfrm>
              <a:off x="6921510" y="3738719"/>
              <a:ext cx="3150929" cy="4568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smtClean="0">
                  <a:solidFill>
                    <a:srgbClr val="548135"/>
                  </a:solidFill>
                  <a:latin typeface="+mn-lt"/>
                  <a:ea typeface="Arial"/>
                  <a:cs typeface="Arial"/>
                  <a:sym typeface="Arial"/>
                </a:rPr>
                <a:t>b) 42kg </a:t>
              </a:r>
              <a:r>
                <a:rPr lang="en-US" sz="2800" b="1">
                  <a:solidFill>
                    <a:srgbClr val="548135"/>
                  </a:solidFill>
                  <a:latin typeface="+mn-lt"/>
                  <a:ea typeface="Arial"/>
                  <a:cs typeface="Arial"/>
                  <a:sym typeface="Arial"/>
                </a:rPr>
                <a:t>- 30kg</a:t>
              </a:r>
              <a:endParaRPr sz="2800" b="1">
                <a:solidFill>
                  <a:srgbClr val="548135"/>
                </a:solidFill>
                <a:latin typeface="+mn-lt"/>
                <a:ea typeface="Arial"/>
                <a:cs typeface="Arial"/>
                <a:sym typeface="Arial"/>
              </a:endParaRPr>
            </a:p>
          </p:txBody>
        </p:sp>
        <p:sp>
          <p:nvSpPr>
            <p:cNvPr id="232" name="Google Shape;232;p9"/>
            <p:cNvSpPr txBox="1"/>
            <p:nvPr/>
          </p:nvSpPr>
          <p:spPr>
            <a:xfrm>
              <a:off x="6921510" y="4311170"/>
              <a:ext cx="2079048" cy="456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mn-lt"/>
                  <a:ea typeface="Arial"/>
                  <a:cs typeface="Arial"/>
                  <a:sym typeface="Arial"/>
                </a:rPr>
                <a:t>13kg - 9kg</a:t>
              </a:r>
              <a:endParaRPr sz="2800" b="1">
                <a:solidFill>
                  <a:srgbClr val="548135"/>
                </a:solidFill>
                <a:latin typeface="+mn-lt"/>
                <a:ea typeface="Arial"/>
                <a:cs typeface="Arial"/>
                <a:sym typeface="Arial"/>
              </a:endParaRPr>
            </a:p>
          </p:txBody>
        </p:sp>
        <p:sp>
          <p:nvSpPr>
            <p:cNvPr id="233" name="Google Shape;233;p9"/>
            <p:cNvSpPr txBox="1"/>
            <p:nvPr/>
          </p:nvSpPr>
          <p:spPr>
            <a:xfrm>
              <a:off x="6977893" y="4866407"/>
              <a:ext cx="3150929" cy="4568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mn-lt"/>
                  <a:ea typeface="Arial"/>
                  <a:cs typeface="Arial"/>
                  <a:sym typeface="Arial"/>
                </a:rPr>
                <a:t>60kg - 40kg</a:t>
              </a:r>
              <a:endParaRPr sz="2800" b="1">
                <a:solidFill>
                  <a:srgbClr val="548135"/>
                </a:solidFill>
                <a:latin typeface="+mn-lt"/>
                <a:ea typeface="Arial"/>
                <a:cs typeface="Arial"/>
                <a:sym typeface="Arial"/>
              </a:endParaRPr>
            </a:p>
          </p:txBody>
        </p:sp>
      </p:grpSp>
      <p:sp>
        <p:nvSpPr>
          <p:cNvPr id="234" name="Google Shape;234;p9"/>
          <p:cNvSpPr txBox="1"/>
          <p:nvPr/>
        </p:nvSpPr>
        <p:spPr>
          <a:xfrm>
            <a:off x="3032459" y="3748934"/>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mn-lt"/>
                <a:ea typeface="Arial"/>
                <a:cs typeface="Arial"/>
                <a:sym typeface="Arial"/>
              </a:rPr>
              <a:t>=</a:t>
            </a:r>
            <a:endParaRPr sz="2800" b="1">
              <a:solidFill>
                <a:schemeClr val="dk1"/>
              </a:solidFill>
              <a:latin typeface="+mn-lt"/>
              <a:ea typeface="Arial"/>
              <a:cs typeface="Arial"/>
              <a:sym typeface="Arial"/>
            </a:endParaRPr>
          </a:p>
        </p:txBody>
      </p:sp>
      <p:sp>
        <p:nvSpPr>
          <p:cNvPr id="235" name="Google Shape;235;p9"/>
          <p:cNvSpPr txBox="1"/>
          <p:nvPr/>
        </p:nvSpPr>
        <p:spPr>
          <a:xfrm>
            <a:off x="2821911" y="4472488"/>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mn-lt"/>
                <a:ea typeface="Arial"/>
                <a:cs typeface="Arial"/>
                <a:sym typeface="Arial"/>
              </a:rPr>
              <a:t>=</a:t>
            </a:r>
            <a:endParaRPr sz="2800" b="1">
              <a:solidFill>
                <a:schemeClr val="dk1"/>
              </a:solidFill>
              <a:latin typeface="+mn-lt"/>
              <a:ea typeface="Arial"/>
              <a:cs typeface="Arial"/>
              <a:sym typeface="Arial"/>
            </a:endParaRPr>
          </a:p>
        </p:txBody>
      </p:sp>
      <p:sp>
        <p:nvSpPr>
          <p:cNvPr id="236" name="Google Shape;236;p9"/>
          <p:cNvSpPr txBox="1"/>
          <p:nvPr/>
        </p:nvSpPr>
        <p:spPr>
          <a:xfrm>
            <a:off x="2802660" y="5135671"/>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mn-lt"/>
                <a:ea typeface="Arial"/>
                <a:cs typeface="Arial"/>
                <a:sym typeface="Arial"/>
              </a:rPr>
              <a:t>=</a:t>
            </a:r>
            <a:endParaRPr sz="2800" b="1">
              <a:solidFill>
                <a:schemeClr val="dk1"/>
              </a:solidFill>
              <a:latin typeface="+mn-lt"/>
              <a:ea typeface="Arial"/>
              <a:cs typeface="Arial"/>
              <a:sym typeface="Arial"/>
            </a:endParaRPr>
          </a:p>
        </p:txBody>
      </p:sp>
      <p:sp>
        <p:nvSpPr>
          <p:cNvPr id="237" name="Google Shape;237;p9"/>
          <p:cNvSpPr txBox="1"/>
          <p:nvPr/>
        </p:nvSpPr>
        <p:spPr>
          <a:xfrm>
            <a:off x="9208616" y="3737859"/>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mn-lt"/>
                <a:ea typeface="Arial"/>
                <a:cs typeface="Arial"/>
                <a:sym typeface="Arial"/>
              </a:rPr>
              <a:t>=</a:t>
            </a:r>
            <a:endParaRPr sz="2800" b="1">
              <a:solidFill>
                <a:schemeClr val="dk1"/>
              </a:solidFill>
              <a:latin typeface="+mn-lt"/>
              <a:ea typeface="Arial"/>
              <a:cs typeface="Arial"/>
              <a:sym typeface="Arial"/>
            </a:endParaRPr>
          </a:p>
        </p:txBody>
      </p:sp>
      <p:sp>
        <p:nvSpPr>
          <p:cNvPr id="238" name="Google Shape;238;p9"/>
          <p:cNvSpPr txBox="1"/>
          <p:nvPr/>
        </p:nvSpPr>
        <p:spPr>
          <a:xfrm>
            <a:off x="9077265" y="4387253"/>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mn-lt"/>
                <a:ea typeface="Arial"/>
                <a:cs typeface="Arial"/>
                <a:sym typeface="Arial"/>
              </a:rPr>
              <a:t>=</a:t>
            </a:r>
            <a:endParaRPr sz="2800" b="1">
              <a:solidFill>
                <a:schemeClr val="dk1"/>
              </a:solidFill>
              <a:latin typeface="+mn-lt"/>
              <a:ea typeface="Arial"/>
              <a:cs typeface="Arial"/>
              <a:sym typeface="Arial"/>
            </a:endParaRPr>
          </a:p>
        </p:txBody>
      </p:sp>
      <p:sp>
        <p:nvSpPr>
          <p:cNvPr id="239" name="Google Shape;239;p9"/>
          <p:cNvSpPr txBox="1"/>
          <p:nvPr/>
        </p:nvSpPr>
        <p:spPr>
          <a:xfrm>
            <a:off x="9109539" y="5102303"/>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mn-lt"/>
                <a:ea typeface="Arial"/>
                <a:cs typeface="Arial"/>
                <a:sym typeface="Arial"/>
              </a:rPr>
              <a:t>=</a:t>
            </a:r>
            <a:endParaRPr sz="2800" b="1">
              <a:solidFill>
                <a:schemeClr val="dk1"/>
              </a:solidFill>
              <a:latin typeface="+mn-lt"/>
              <a:ea typeface="Arial"/>
              <a:cs typeface="Arial"/>
              <a:sym typeface="Arial"/>
            </a:endParaRPr>
          </a:p>
        </p:txBody>
      </p:sp>
      <p:sp>
        <p:nvSpPr>
          <p:cNvPr id="240" name="Google Shape;240;p9"/>
          <p:cNvSpPr/>
          <p:nvPr/>
        </p:nvSpPr>
        <p:spPr>
          <a:xfrm>
            <a:off x="3328366" y="3623080"/>
            <a:ext cx="1289400" cy="637800"/>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mn-lt"/>
                <a:ea typeface="Calibri"/>
                <a:cs typeface="Calibri"/>
                <a:sym typeface="Calibri"/>
              </a:rPr>
              <a:t>35 kg</a:t>
            </a:r>
            <a:endParaRPr sz="2800" b="1">
              <a:solidFill>
                <a:srgbClr val="C00000"/>
              </a:solidFill>
              <a:latin typeface="+mn-lt"/>
              <a:ea typeface="Calibri"/>
              <a:cs typeface="Calibri"/>
              <a:sym typeface="Calibri"/>
            </a:endParaRPr>
          </a:p>
        </p:txBody>
      </p:sp>
      <p:sp>
        <p:nvSpPr>
          <p:cNvPr id="241" name="Google Shape;241;p9"/>
          <p:cNvSpPr/>
          <p:nvPr/>
        </p:nvSpPr>
        <p:spPr>
          <a:xfrm>
            <a:off x="3328331" y="4332444"/>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mn-lt"/>
                <a:ea typeface="Calibri"/>
                <a:cs typeface="Calibri"/>
                <a:sym typeface="Calibri"/>
              </a:rPr>
              <a:t>65 kg</a:t>
            </a:r>
            <a:endParaRPr sz="2800" b="1">
              <a:solidFill>
                <a:srgbClr val="C00000"/>
              </a:solidFill>
              <a:latin typeface="+mn-lt"/>
              <a:ea typeface="Calibri"/>
              <a:cs typeface="Calibri"/>
              <a:sym typeface="Calibri"/>
            </a:endParaRPr>
          </a:p>
        </p:txBody>
      </p:sp>
      <p:sp>
        <p:nvSpPr>
          <p:cNvPr id="242" name="Google Shape;242;p9"/>
          <p:cNvSpPr/>
          <p:nvPr/>
        </p:nvSpPr>
        <p:spPr>
          <a:xfrm>
            <a:off x="3308056" y="5055633"/>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mn-lt"/>
                <a:ea typeface="Calibri"/>
                <a:cs typeface="Calibri"/>
                <a:sym typeface="Calibri"/>
              </a:rPr>
              <a:t>16 kg</a:t>
            </a:r>
            <a:endParaRPr sz="2800" b="1">
              <a:solidFill>
                <a:srgbClr val="C00000"/>
              </a:solidFill>
              <a:latin typeface="+mn-lt"/>
              <a:ea typeface="Calibri"/>
              <a:cs typeface="Calibri"/>
              <a:sym typeface="Calibri"/>
            </a:endParaRPr>
          </a:p>
        </p:txBody>
      </p:sp>
      <p:sp>
        <p:nvSpPr>
          <p:cNvPr id="243" name="Google Shape;243;p9"/>
          <p:cNvSpPr/>
          <p:nvPr/>
        </p:nvSpPr>
        <p:spPr>
          <a:xfrm>
            <a:off x="9532367" y="3600675"/>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mn-lt"/>
                <a:ea typeface="Calibri"/>
                <a:cs typeface="Calibri"/>
                <a:sym typeface="Calibri"/>
              </a:rPr>
              <a:t>12 kg</a:t>
            </a:r>
            <a:endParaRPr sz="2800" b="1">
              <a:solidFill>
                <a:srgbClr val="C00000"/>
              </a:solidFill>
              <a:latin typeface="+mn-lt"/>
              <a:ea typeface="Calibri"/>
              <a:cs typeface="Calibri"/>
              <a:sym typeface="Calibri"/>
            </a:endParaRPr>
          </a:p>
        </p:txBody>
      </p:sp>
      <p:sp>
        <p:nvSpPr>
          <p:cNvPr id="244" name="Google Shape;244;p9"/>
          <p:cNvSpPr/>
          <p:nvPr/>
        </p:nvSpPr>
        <p:spPr>
          <a:xfrm>
            <a:off x="9526808" y="4317634"/>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mn-lt"/>
                <a:ea typeface="Calibri"/>
                <a:cs typeface="Calibri"/>
                <a:sym typeface="Calibri"/>
              </a:rPr>
              <a:t>4 kg</a:t>
            </a:r>
            <a:endParaRPr sz="2800" b="1">
              <a:solidFill>
                <a:srgbClr val="C00000"/>
              </a:solidFill>
              <a:latin typeface="+mn-lt"/>
              <a:ea typeface="Calibri"/>
              <a:cs typeface="Calibri"/>
              <a:sym typeface="Calibri"/>
            </a:endParaRPr>
          </a:p>
        </p:txBody>
      </p:sp>
      <p:sp>
        <p:nvSpPr>
          <p:cNvPr id="245" name="Google Shape;245;p9"/>
          <p:cNvSpPr/>
          <p:nvPr/>
        </p:nvSpPr>
        <p:spPr>
          <a:xfrm>
            <a:off x="9544132" y="5009571"/>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mn-lt"/>
                <a:ea typeface="Calibri"/>
                <a:cs typeface="Calibri"/>
                <a:sym typeface="Calibri"/>
              </a:rPr>
              <a:t>20 kg</a:t>
            </a:r>
            <a:endParaRPr sz="2800" b="1">
              <a:solidFill>
                <a:srgbClr val="C00000"/>
              </a:solidFill>
              <a:latin typeface="+mn-lt"/>
              <a:ea typeface="Calibri"/>
              <a:cs typeface="Calibri"/>
              <a:sym typeface="Calibri"/>
            </a:endParaRPr>
          </a:p>
        </p:txBody>
      </p:sp>
      <p:sp>
        <p:nvSpPr>
          <p:cNvPr id="35" name="Rectangle: Rounded Corners 34">
            <a:extLst>
              <a:ext uri="{FF2B5EF4-FFF2-40B4-BE49-F238E27FC236}">
                <a16:creationId xmlns:a16="http://schemas.microsoft.com/office/drawing/2014/main" id="{C09CB06F-DBB4-4F56-B040-F788DC1A9AF9}"/>
              </a:ext>
            </a:extLst>
          </p:cNvPr>
          <p:cNvSpPr/>
          <p:nvPr/>
        </p:nvSpPr>
        <p:spPr>
          <a:xfrm>
            <a:off x="2876922" y="5840234"/>
            <a:ext cx="6889574" cy="7951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rgbClr val="002060"/>
                </a:solidFill>
              </a:rPr>
              <a:t>Viết kết quả kèm theo đơn vị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barn(inVertical)">
                                      <p:cBhvr>
                                        <p:cTn id="7" dur="500"/>
                                        <p:tgtEl>
                                          <p:spTgt spid="2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barn(inVertical)">
                                      <p:cBhvr>
                                        <p:cTn id="10" dur="500"/>
                                        <p:tgtEl>
                                          <p:spTgt spid="24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5"/>
                                        </p:tgtEl>
                                        <p:attrNameLst>
                                          <p:attrName>style.visibility</p:attrName>
                                        </p:attrNameLst>
                                      </p:cBhvr>
                                      <p:to>
                                        <p:strVal val="visible"/>
                                      </p:to>
                                    </p:set>
                                    <p:animEffect transition="in" filter="barn(inVertical)">
                                      <p:cBhvr>
                                        <p:cTn id="13" dur="500"/>
                                        <p:tgtEl>
                                          <p:spTgt spid="2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1"/>
                                        </p:tgtEl>
                                        <p:attrNameLst>
                                          <p:attrName>style.visibility</p:attrName>
                                        </p:attrNameLst>
                                      </p:cBhvr>
                                      <p:to>
                                        <p:strVal val="visible"/>
                                      </p:to>
                                    </p:set>
                                    <p:animEffect transition="in" filter="barn(inVertical)">
                                      <p:cBhvr>
                                        <p:cTn id="16" dur="500"/>
                                        <p:tgtEl>
                                          <p:spTgt spid="24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6"/>
                                        </p:tgtEl>
                                        <p:attrNameLst>
                                          <p:attrName>style.visibility</p:attrName>
                                        </p:attrNameLst>
                                      </p:cBhvr>
                                      <p:to>
                                        <p:strVal val="visible"/>
                                      </p:to>
                                    </p:set>
                                    <p:animEffect transition="in" filter="barn(inVertical)">
                                      <p:cBhvr>
                                        <p:cTn id="19" dur="500"/>
                                        <p:tgtEl>
                                          <p:spTgt spid="23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barn(inVertical)">
                                      <p:cBhvr>
                                        <p:cTn id="22" dur="500"/>
                                        <p:tgtEl>
                                          <p:spTgt spid="2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7"/>
                                        </p:tgtEl>
                                        <p:attrNameLst>
                                          <p:attrName>style.visibility</p:attrName>
                                        </p:attrNameLst>
                                      </p:cBhvr>
                                      <p:to>
                                        <p:strVal val="visible"/>
                                      </p:to>
                                    </p:set>
                                    <p:animEffect transition="in" filter="barn(inVertical)">
                                      <p:cBhvr>
                                        <p:cTn id="27" dur="500"/>
                                        <p:tgtEl>
                                          <p:spTgt spid="23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3"/>
                                        </p:tgtEl>
                                        <p:attrNameLst>
                                          <p:attrName>style.visibility</p:attrName>
                                        </p:attrNameLst>
                                      </p:cBhvr>
                                      <p:to>
                                        <p:strVal val="visible"/>
                                      </p:to>
                                    </p:set>
                                    <p:animEffect transition="in" filter="barn(inVertical)">
                                      <p:cBhvr>
                                        <p:cTn id="30" dur="500"/>
                                        <p:tgtEl>
                                          <p:spTgt spid="24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8"/>
                                        </p:tgtEl>
                                        <p:attrNameLst>
                                          <p:attrName>style.visibility</p:attrName>
                                        </p:attrNameLst>
                                      </p:cBhvr>
                                      <p:to>
                                        <p:strVal val="visible"/>
                                      </p:to>
                                    </p:set>
                                    <p:animEffect transition="in" filter="barn(inVertical)">
                                      <p:cBhvr>
                                        <p:cTn id="33" dur="500"/>
                                        <p:tgtEl>
                                          <p:spTgt spid="23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44"/>
                                        </p:tgtEl>
                                        <p:attrNameLst>
                                          <p:attrName>style.visibility</p:attrName>
                                        </p:attrNameLst>
                                      </p:cBhvr>
                                      <p:to>
                                        <p:strVal val="visible"/>
                                      </p:to>
                                    </p:set>
                                    <p:animEffect transition="in" filter="barn(inVertical)">
                                      <p:cBhvr>
                                        <p:cTn id="36" dur="500"/>
                                        <p:tgtEl>
                                          <p:spTgt spid="24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39"/>
                                        </p:tgtEl>
                                        <p:attrNameLst>
                                          <p:attrName>style.visibility</p:attrName>
                                        </p:attrNameLst>
                                      </p:cBhvr>
                                      <p:to>
                                        <p:strVal val="visible"/>
                                      </p:to>
                                    </p:set>
                                    <p:animEffect transition="in" filter="barn(inVertical)">
                                      <p:cBhvr>
                                        <p:cTn id="39" dur="500"/>
                                        <p:tgtEl>
                                          <p:spTgt spid="23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barn(inVertical)">
                                      <p:cBhvr>
                                        <p:cTn id="42" dur="500"/>
                                        <p:tgtEl>
                                          <p:spTgt spid="2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P spid="235" grpId="0"/>
      <p:bldP spid="236" grpId="0"/>
      <p:bldP spid="237" grpId="0"/>
      <p:bldP spid="238" grpId="0"/>
      <p:bldP spid="239" grpId="0"/>
      <p:bldP spid="240" grpId="0" animBg="1"/>
      <p:bldP spid="241" grpId="0" animBg="1"/>
      <p:bldP spid="242" grpId="0" animBg="1"/>
      <p:bldP spid="243" grpId="0" animBg="1"/>
      <p:bldP spid="244" grpId="0" animBg="1"/>
      <p:bldP spid="245" grpId="0" animBg="1"/>
      <p:bldP spid="35"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532</Words>
  <Application>Microsoft Office PowerPoint</Application>
  <PresentationFormat>Widescreen</PresentationFormat>
  <Paragraphs>98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Stardos Stencil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MyPC</cp:lastModifiedBy>
  <cp:revision>29</cp:revision>
  <dcterms:created xsi:type="dcterms:W3CDTF">2021-06-04T10:17:52Z</dcterms:created>
  <dcterms:modified xsi:type="dcterms:W3CDTF">2023-10-29T13:42:01Z</dcterms:modified>
</cp:coreProperties>
</file>