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5" r:id="rId2"/>
    <p:sldId id="265" r:id="rId3"/>
    <p:sldId id="266" r:id="rId4"/>
    <p:sldId id="260" r:id="rId5"/>
    <p:sldId id="261" r:id="rId6"/>
    <p:sldId id="277" r:id="rId7"/>
    <p:sldId id="278" r:id="rId8"/>
    <p:sldId id="263" r:id="rId9"/>
    <p:sldId id="264" r:id="rId10"/>
    <p:sldId id="268" r:id="rId11"/>
    <p:sldId id="270" r:id="rId12"/>
    <p:sldId id="267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8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12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vi-VN" altLang="x-none" sz="1200" dirty="0">
                <a:latin typeface="Arial" panose="020B0604020202020204" pitchFamily="34" charset="0"/>
              </a:rPr>
              <a:t>1</a:t>
            </a:fld>
            <a:endParaRPr lang="vi-VN" altLang="x-none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DF52-F244-4F09-A77A-E80C1B5D30E5}" type="datetimeFigureOut">
              <a:rPr lang="vi-VN" smtClean="0"/>
              <a:t>04/06/2023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A0F4A-38E7-44EC-A32E-C6A48271D830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GIF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TextEdit="1"/>
          </p:cNvSpPr>
          <p:nvPr/>
        </p:nvSpPr>
        <p:spPr>
          <a:xfrm>
            <a:off x="4191000" y="1295400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b="1" strike="noStrike" noProof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ĐẠO </a:t>
            </a:r>
            <a:r>
              <a:rPr lang="en-US" sz="3600" b="1" strike="noStrike" noProof="1" smtClean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endParaRPr lang="en-US" sz="3600" b="1" strike="noStrike" noProof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WordArt 3"/>
          <p:cNvSpPr>
            <a:spLocks noTextEdit="1"/>
          </p:cNvSpPr>
          <p:nvPr/>
        </p:nvSpPr>
        <p:spPr>
          <a:xfrm>
            <a:off x="914400" y="3657600"/>
            <a:ext cx="5105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 TRÁCH NHIỆM</a:t>
            </a:r>
            <a:endParaRPr 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1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 VIỆC LÀM CỦA MÌNH.</a:t>
            </a:r>
            <a:endParaRPr 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endParaRPr lang="en-US" sz="3600" b="1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44" name="Group 18"/>
          <p:cNvGrpSpPr/>
          <p:nvPr/>
        </p:nvGrpSpPr>
        <p:grpSpPr>
          <a:xfrm>
            <a:off x="609600" y="914400"/>
            <a:ext cx="2895600" cy="2514600"/>
            <a:chOff x="5225" y="9335"/>
            <a:chExt cx="2520" cy="1750"/>
          </a:xfrm>
        </p:grpSpPr>
        <p:sp>
          <p:nvSpPr>
            <p:cNvPr id="10245" name="AutoShape 27" descr="2"/>
            <p:cNvSpPr/>
            <p:nvPr/>
          </p:nvSpPr>
          <p:spPr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rotWithShape="0">
              <a:blip r:embed="rId3"/>
              <a:stretch>
                <a:fillRect/>
              </a:stretch>
            </a:blipFill>
            <a:ln w="9525">
              <a:noFill/>
            </a:ln>
            <a:effectLst>
              <a:outerShdw dist="107763" dir="2699999" algn="ctr" rotWithShape="0">
                <a:srgbClr val="C0C0C0"/>
              </a:outerShdw>
            </a:effectLst>
          </p:spPr>
          <p:txBody>
            <a:bodyPr lIns="91435" tIns="45718" rIns="91435" bIns="45718" anchor="t" anchorCtr="0"/>
            <a:lstStyle/>
            <a:p>
              <a:pPr eaLnBrk="0" hangingPunct="0"/>
              <a:endParaRPr lang="vi-VN" altLang="x-none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pic>
          <p:nvPicPr>
            <p:cNvPr id="10246" name="Picture 26" descr="cosmo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7" name="Picture 25" descr="BOOK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8" name="Picture 24" descr="BOOK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9" name="Picture 23" descr="QUILLPEN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0" name="Text Box 22"/>
            <p:cNvSpPr txBox="1"/>
            <p:nvPr/>
          </p:nvSpPr>
          <p:spPr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 anchor="t" anchorCtr="0"/>
            <a:lstStyle/>
            <a:p>
              <a:pPr algn="r"/>
              <a:r>
                <a:rPr lang="en-US" sz="800" b="1" dirty="0">
                  <a:latin typeface="Times New Roman" panose="02020603050405020304" pitchFamily="18" charset="0"/>
                </a:rPr>
                <a:t> </a:t>
              </a:r>
              <a:endParaRPr lang="en-US" sz="4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51" name="Text Box 21"/>
            <p:cNvSpPr txBox="1"/>
            <p:nvPr/>
          </p:nvSpPr>
          <p:spPr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 anchor="t" anchorCtr="0"/>
            <a:lstStyle/>
            <a:p>
              <a:endParaRPr lang="vi-VN" altLang="x-none" sz="4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0252" name="WordArt 20"/>
            <p:cNvSpPr>
              <a:spLocks noTextEdit="1"/>
            </p:cNvSpPr>
            <p:nvPr/>
          </p:nvSpPr>
          <p:spPr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  <a:normAutofit fontScale="40000" lnSpcReduction="20000"/>
            </a:bodyPr>
            <a:lstStyle/>
            <a:p>
              <a:pPr algn="ctr"/>
              <a:r>
                <a:rPr lang="en-US" sz="1800" b="1">
                  <a:solidFill>
                    <a:srgbClr val="FFFF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10253" name="Text Box 19"/>
            <p:cNvSpPr txBox="1"/>
            <p:nvPr/>
          </p:nvSpPr>
          <p:spPr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5" tIns="45718" rIns="91435" bIns="45718" anchor="t" anchorCtr="0"/>
            <a:lstStyle/>
            <a:p>
              <a:endParaRPr lang="vi-VN" altLang="x-none" sz="4800" dirty="0"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pic>
        <p:nvPicPr>
          <p:cNvPr id="10255" name="Picture 3" descr="WhitecornerFlow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0" y="762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4" descr="WhitecornerFlow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5175" y="76200"/>
            <a:ext cx="682625" cy="2481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1" descr="Bo hoa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75" y="4100513"/>
            <a:ext cx="746125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9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vi-VN" altLang="x-none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0260" name="Picture 10" descr="HÃ¬nh áº£nh cÃ³ liÃªn qua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7900" y="2781300"/>
            <a:ext cx="3009900" cy="300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/>
          <p:nvPr/>
        </p:nvSpPr>
        <p:spPr>
          <a:xfrm>
            <a:off x="0" y="0"/>
            <a:ext cx="259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b="1" cap="all" smtClean="0">
                <a:solidFill>
                  <a:srgbClr val="0000FF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/>
              </a:rPr>
              <a:t>Bài tập 1:</a:t>
            </a:r>
            <a:endParaRPr lang="en-US" sz="2800" b="1" cap="all" dirty="0">
              <a:solidFill>
                <a:srgbClr val="0000FF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53975" y="623888"/>
            <a:ext cx="8937625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+ Những trường hợp nào dưới đây là biểu hiện của người sống có trách nhiệm?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03200" y="1524000"/>
            <a:ext cx="8788400" cy="510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just" fontAlgn="auto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suy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nghĩ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cẩn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.</a:t>
            </a:r>
          </a:p>
          <a:p>
            <a:pPr marL="342900" indent="-342900" algn="just" fontAlgn="auto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chốn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.</a:t>
            </a:r>
          </a:p>
          <a:p>
            <a:pPr marL="342900" indent="-342900" algn="just" fontAlgn="auto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/>
              </a:rPr>
              <a:t>c.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bỏ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.</a:t>
            </a:r>
          </a:p>
          <a:p>
            <a:pPr marL="342900" indent="-342900" algn="just" fontAlgn="auto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/>
              </a:rPr>
              <a:t>d.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sai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sẵn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sàng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sửa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.</a:t>
            </a:r>
          </a:p>
          <a:p>
            <a:pPr marL="342900" indent="-342900" algn="just" fontAlgn="auto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/>
              </a:rPr>
              <a:t>đ.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do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hỏng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đổ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.</a:t>
            </a:r>
          </a:p>
          <a:p>
            <a:pPr marL="342900" indent="-342900" algn="just" fontAlgn="auto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/>
              </a:rPr>
              <a:t>e.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.</a:t>
            </a:r>
          </a:p>
          <a:p>
            <a:pPr marL="342900" indent="-342900" algn="just" fontAlgn="auto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/>
              </a:rPr>
              <a:t>g.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/>
              </a:rPr>
              <a:t>xấu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3975" y="1600200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088" y="2209800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913" y="3505200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913" y="6016625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vi-V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/>
          <p:nvPr/>
        </p:nvSpPr>
        <p:spPr>
          <a:xfrm>
            <a:off x="0" y="76200"/>
            <a:ext cx="259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b="1" cap="all" smtClean="0">
                <a:solidFill>
                  <a:srgbClr val="0000FF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/>
              </a:rPr>
              <a:t>Bài tập 2:</a:t>
            </a:r>
            <a:endParaRPr lang="en-US" sz="2800" b="1" cap="all" dirty="0">
              <a:solidFill>
                <a:srgbClr val="0000FF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0" y="6858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+ Em tán thành hay không tán thành với mỗi ý kiến dưới đây?</a:t>
            </a: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152400" y="16764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a. Bạn gây ra lỗi, mình biết mà không nhắc nhở là sai.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b. Mình gây ra lỗi, nhưng không ai biết nên không phải chịu trách nhiệm.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c. Cả nhóm cùng làm sai nên mình không phải chịu trách nhiệm.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d. Chuyện không hay xảy ra đã lâu rồi thì không cần phải xin lỗi. </a:t>
            </a:r>
          </a:p>
          <a:p>
            <a:pPr algn="just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đ. Không giữ lời hứa với các em nhỏ cũng là thiếu trách nhiệm và có lỗi.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vi-V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/>
          <p:nvPr/>
        </p:nvSpPr>
        <p:spPr>
          <a:xfrm>
            <a:off x="0" y="457200"/>
            <a:ext cx="259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b="1" cap="all" smtClean="0">
                <a:solidFill>
                  <a:srgbClr val="0000FF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/>
              </a:rPr>
              <a:t>Bài tập 2:</a:t>
            </a:r>
            <a:endParaRPr lang="en-US" sz="2800" b="1" cap="all" dirty="0">
              <a:solidFill>
                <a:srgbClr val="0000FF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0" y="10668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+ Em tán thành hay không tán thành với mỗi ý kiến dưới đây?</a:t>
            </a: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304800" y="19050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a. Bạn gây ra lỗi, mình biết mà không nhắc nhở là sai.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2438400"/>
            <a:ext cx="8534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b. Mình gây ra lỗi, nhưng không ai biết nên không phải chịu trách nhiệm.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3581400"/>
            <a:ext cx="86106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c. Cả nhóm cùng làm sai nên mình không phải chịu trách nhiệm.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8600" y="4724400"/>
            <a:ext cx="8534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d. Chuyện không hay xảy ra đã lâu rồi thì không cần phải xin lỗi.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5781675"/>
            <a:ext cx="8382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đ. Không giữ lời hứa với các em nhỏ cũng là thiếu trách nhiệm và có lỗi.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vi-V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1533"/>
            <a:ext cx="7886700" cy="4235429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Title 1"/>
          <p:cNvSpPr txBox="1"/>
          <p:nvPr/>
        </p:nvSpPr>
        <p:spPr>
          <a:xfrm>
            <a:off x="0" y="1447800"/>
            <a:ext cx="3276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800" b="1" cap="all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/>
                <a:cs typeface="Times New Roman" panose="02020603050405020304" pitchFamily="18" charset="0"/>
              </a:rPr>
              <a:t>Thực hành:</a:t>
            </a:r>
            <a:endParaRPr lang="en-US" sz="2800" b="1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0" y="2209799"/>
            <a:ext cx="9144000" cy="211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 algn="just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457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IMG_15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9183" r="3673" b="9183"/>
          <a:stretch>
            <a:fillRect/>
          </a:stretch>
        </p:blipFill>
        <p:spPr bwMode="auto">
          <a:xfrm>
            <a:off x="3352800" y="2209800"/>
            <a:ext cx="5791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286000"/>
            <a:ext cx="3352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em, Đức nên giải quyết việc này thế nào cho tốt? Vì sao?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50729" y="65122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pic>
        <p:nvPicPr>
          <p:cNvPr id="7" name="Picture 11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1676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3657600"/>
            <a:ext cx="487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Mỗi người cần phải suy nghĩ trước khi hành động và chịu trách nhiệm về việc làm của mình.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anose="05000000000000000000" pitchFamily="2" charset="2"/>
              <a:buChar char="v"/>
              <a:defRPr/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GHI NHỚ.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457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</p:txBody>
      </p:sp>
      <p:pic>
        <p:nvPicPr>
          <p:cNvPr id="7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0" y="1676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truyện: Chuyện của bạn Đức.</a:t>
            </a:r>
          </a:p>
        </p:txBody>
      </p:sp>
      <p:pic>
        <p:nvPicPr>
          <p:cNvPr id="9" name="Picture 3" descr="IMG_15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9183" r="3673" b="9183"/>
          <a:stretch>
            <a:fillRect/>
          </a:stretch>
        </p:blipFill>
        <p:spPr bwMode="auto">
          <a:xfrm>
            <a:off x="4876800" y="2514600"/>
            <a:ext cx="426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jellybean.ae/media/catalog/product/cache/1/thumbnail/600x600/9df78eab33525d08d6e5fb8d27136e95/c/l/classm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6" y="2487706"/>
            <a:ext cx="7442318" cy="53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07943" y="0"/>
            <a:ext cx="8162364" cy="3778623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ysClr val="windowText" lastClr="000000"/>
                </a:solidFill>
              </a:rPr>
              <a:t>Học sinh lớp Năm có gì khác so với các lớp khác trong trường?</a:t>
            </a:r>
            <a:endParaRPr lang="vi-VN" sz="48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6"/>
          <a:stretch>
            <a:fillRect/>
          </a:stretch>
        </p:blipFill>
        <p:spPr bwMode="auto">
          <a:xfrm>
            <a:off x="-188259" y="4007224"/>
            <a:ext cx="9493624" cy="26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07943" y="0"/>
            <a:ext cx="8162364" cy="3778623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ysClr val="windowText" lastClr="000000"/>
                </a:solidFill>
              </a:rPr>
              <a:t>Chúng ta cần làm gì để xứng đáng là học sinh lớp Năm ?</a:t>
            </a:r>
            <a:endParaRPr lang="vi-VN" sz="48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235" y="3883839"/>
            <a:ext cx="2289840" cy="3358061"/>
          </a:xfrm>
          <a:prstGeom prst="rect">
            <a:avLst/>
          </a:prstGeom>
        </p:spPr>
      </p:pic>
      <p:pic>
        <p:nvPicPr>
          <p:cNvPr id="6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0"/>
            <a:ext cx="10210800" cy="746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9906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2/Ch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,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1704">
            <a:off x="623160" y="3937748"/>
            <a:ext cx="2701807" cy="2919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1752600"/>
            <a:ext cx="10820400" cy="792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NỘI DUNG BÀI HỌC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nay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5,lớp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ngoan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giỏi,để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41704">
            <a:off x="623160" y="3937748"/>
            <a:ext cx="2701807" cy="2919965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499939"/>
            <a:ext cx="2289840" cy="3358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5" t="28946" r="3465" b="-1"/>
          <a:stretch>
            <a:fillRect/>
          </a:stretch>
        </p:blipFill>
        <p:spPr>
          <a:xfrm>
            <a:off x="304705" y="0"/>
            <a:ext cx="6826348" cy="25842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679258" y="1412098"/>
            <a:ext cx="6723375" cy="89423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vi-VN" sz="3600">
                <a:solidFill>
                  <a:srgbClr val="CC0066"/>
                </a:solidFill>
              </a:rPr>
              <a:t>Lập kế hoạch phấn đấu cho năm học này</a:t>
            </a:r>
            <a:endParaRPr lang="en-US" sz="3600" dirty="0">
              <a:solidFill>
                <a:srgbClr val="CC006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705" y="2999056"/>
            <a:ext cx="1465239" cy="32807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Mục tiêu phấn đấu của em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95032" y="2999053"/>
            <a:ext cx="1614749" cy="32807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Những thuận lợi của em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86681" y="2999053"/>
            <a:ext cx="1491173" cy="32807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900">
                <a:solidFill>
                  <a:schemeClr val="tx1"/>
                </a:solidFill>
              </a:rPr>
              <a:t>Những khó khăn mà em gặp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39880" y="2999054"/>
            <a:ext cx="1491173" cy="32807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Biện pháp khắc phục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56141" y="2999053"/>
            <a:ext cx="1491173" cy="3280719"/>
          </a:xfrm>
          <a:prstGeom prst="roundRect">
            <a:avLst/>
          </a:prstGeom>
          <a:solidFill>
            <a:srgbClr val="FC96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Người luôn hỗ trợ, giúp đỡ </a:t>
            </a:r>
            <a:r>
              <a:rPr lang="vi-VN" sz="2800" smtClean="0">
                <a:solidFill>
                  <a:schemeClr val="tx1"/>
                </a:solidFill>
              </a:rPr>
              <a:t>em là </a:t>
            </a:r>
            <a:r>
              <a:rPr lang="vi-VN" sz="280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reviews.123rf.com/images/yuyuyi/yuyuyi1209/yuyuyi120900265/19350834-kids-and-banner-Stock-Vector-children-border-scho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/>
          <a:stretch>
            <a:fillRect/>
          </a:stretch>
        </p:blipFill>
        <p:spPr bwMode="auto">
          <a:xfrm>
            <a:off x="-267629" y="0"/>
            <a:ext cx="9746165" cy="75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8732" y="1882588"/>
            <a:ext cx="4795024" cy="49449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4100" i="1" smtClean="0"/>
              <a:t>Để xứng đáng là học sinh lớp Năm, các em cần phải quyết tâm thực hiện được các kế hoạch mà mình đã đề ra.</a:t>
            </a:r>
            <a:endParaRPr lang="vi-VN" sz="4100" i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656</Words>
  <Application>Microsoft Office PowerPoint</Application>
  <PresentationFormat>On-screen Show (4:3)</PresentationFormat>
  <Paragraphs>57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宋体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VA</cp:lastModifiedBy>
  <cp:revision>21</cp:revision>
  <dcterms:created xsi:type="dcterms:W3CDTF">2015-09-14T15:12:00Z</dcterms:created>
  <dcterms:modified xsi:type="dcterms:W3CDTF">2023-06-04T06:26:12Z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D5312D4179A14226A9C938576E466084</vt:lpwstr>
  </property>
  <property fmtid="{D5CDD505-2E9C-101B-9397-08002B2CF9AE}" pid="3" name="KSOProductBuildVer">
    <vt:lpwstr>1033-11.2.0.10294</vt:lpwstr>
  </property>
</Properties>
</file>