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725" r:id="rId2"/>
    <p:sldMasterId id="2147483737" r:id="rId3"/>
    <p:sldMasterId id="2147483749" r:id="rId4"/>
    <p:sldMasterId id="2147483761" r:id="rId5"/>
  </p:sldMasterIdLst>
  <p:notesMasterIdLst>
    <p:notesMasterId r:id="rId36"/>
  </p:notesMasterIdLst>
  <p:sldIdLst>
    <p:sldId id="307" r:id="rId6"/>
    <p:sldId id="308" r:id="rId7"/>
    <p:sldId id="291" r:id="rId8"/>
    <p:sldId id="292" r:id="rId9"/>
    <p:sldId id="293" r:id="rId10"/>
    <p:sldId id="294" r:id="rId11"/>
    <p:sldId id="295" r:id="rId12"/>
    <p:sldId id="311" r:id="rId13"/>
    <p:sldId id="332" r:id="rId14"/>
    <p:sldId id="327" r:id="rId15"/>
    <p:sldId id="296" r:id="rId16"/>
    <p:sldId id="328" r:id="rId17"/>
    <p:sldId id="320" r:id="rId18"/>
    <p:sldId id="321" r:id="rId19"/>
    <p:sldId id="329" r:id="rId20"/>
    <p:sldId id="330" r:id="rId21"/>
    <p:sldId id="324" r:id="rId22"/>
    <p:sldId id="326" r:id="rId23"/>
    <p:sldId id="331" r:id="rId24"/>
    <p:sldId id="268" r:id="rId25"/>
    <p:sldId id="334" r:id="rId26"/>
    <p:sldId id="335" r:id="rId27"/>
    <p:sldId id="336" r:id="rId28"/>
    <p:sldId id="317" r:id="rId29"/>
    <p:sldId id="315" r:id="rId30"/>
    <p:sldId id="269" r:id="rId31"/>
    <p:sldId id="270" r:id="rId32"/>
    <p:sldId id="333" r:id="rId33"/>
    <p:sldId id="338" r:id="rId34"/>
    <p:sldId id="33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823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4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5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3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24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8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7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80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32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4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1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0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5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26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8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80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29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91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35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92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16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90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15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15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5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5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8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4621" y="523322"/>
            <a:ext cx="6579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TIẾNG VIỆT LỚP 2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4298" y="1540706"/>
            <a:ext cx="8688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BÀI </a:t>
            </a:r>
            <a:r>
              <a:rPr lang="en-US" sz="5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54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THỜI KHÓA BIỂU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8971" y="5103291"/>
            <a:ext cx="34147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(TRANG 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41" t="3307" r="2700" b="2924"/>
          <a:stretch>
            <a:fillRect/>
          </a:stretch>
        </p:blipFill>
        <p:spPr bwMode="auto">
          <a:xfrm>
            <a:off x="3811568" y="2515886"/>
            <a:ext cx="4928962" cy="271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940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09691" y="5117359"/>
            <a:ext cx="1844876" cy="1556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Thời khóa biểu cho biết thời gian học các môn của từng ngày trong tuần.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7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4834" r="2013"/>
          <a:stretch>
            <a:fillRect/>
          </a:stretch>
        </p:blipFill>
        <p:spPr>
          <a:xfrm>
            <a:off x="316327" y="196947"/>
            <a:ext cx="9995292" cy="942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410" y="1603716"/>
            <a:ext cx="8888676" cy="50573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237881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KHÓA BIỂU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Thời khóa biểu cho biết thời gian học các môn của từng ngày trong tuần.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957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3212" y="2180501"/>
            <a:ext cx="97257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1: Từ đầu đến thứ- buổi - tiết - môn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2: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oàn bộ nội dung buổi sáng trong thời khoá biểu</a:t>
            </a:r>
            <a:r>
              <a:rPr lang="en-US" sz="32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3: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oàn bộ nội dung buổi chiếu trong thời khoá biểu.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097" y="1463038"/>
            <a:ext cx="6026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1564" y="6277970"/>
            <a:ext cx="1746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5879200" y="6325405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3451" y="6325405"/>
            <a:ext cx="1569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56" y="1385327"/>
            <a:ext cx="9227487" cy="26129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510729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35858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5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9" y="0"/>
            <a:ext cx="10004800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Thời khóa biểu cho biết thời gian học các môn của từng ngày trong tuần.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9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39" y="1174769"/>
            <a:ext cx="67249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635239" y="6257162"/>
            <a:ext cx="2045943" cy="600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857" t="23334" r="12774"/>
          <a:stretch>
            <a:fillRect/>
          </a:stretch>
        </p:blipFill>
        <p:spPr bwMode="auto">
          <a:xfrm>
            <a:off x="2641600" y="1494975"/>
            <a:ext cx="7329714" cy="305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11439" y="6252955"/>
            <a:ext cx="16923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9" y="0"/>
            <a:ext cx="9986870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Thời khóa biểu cho biết thời gian học các môn của từng ngày trong tuần.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2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9144"/>
          <a:stretch/>
        </p:blipFill>
        <p:spPr bwMode="auto">
          <a:xfrm>
            <a:off x="2402448" y="1180009"/>
            <a:ext cx="7624689" cy="55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46806" y="489909"/>
            <a:ext cx="6707545" cy="663644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Đọc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khóa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biểu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ngày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9530" y="1332045"/>
            <a:ext cx="11132808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- Buổi sáng: Hoạt động trải nghiệm, Toán, Tiếng Việt, 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 Việt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- Buổi chiều:  Tiếng Anh, Tự học có hướng dẫn</a:t>
            </a:r>
            <a:endParaRPr lang="en-US" altLang="zh-CN" sz="3200" dirty="0"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0149" y="3046727"/>
            <a:ext cx="6796405" cy="695276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mấy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1453" y="3920495"/>
            <a:ext cx="10548963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Sáng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thứ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hai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4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ysClr val="windowText" lastClr="000000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    + 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Hoạt động trải nghiệm, Toán, Tiếng Việt, Tiếng Việt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52383" y="6252955"/>
            <a:ext cx="1801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13849" y="521197"/>
            <a:ext cx="9151786" cy="8237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3. Thứ năm có những môn học nào?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68328" y="1954036"/>
            <a:ext cx="8115563" cy="2860040"/>
          </a:xfrm>
          <a:prstGeom prst="wedgeRoundRectCallout">
            <a:avLst>
              <a:gd name="adj1" fmla="val -20017"/>
              <a:gd name="adj2" fmla="val 4489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Thứ năm có những môn học là: Toán, Tiếng Việt, Giáo dục thể chất, TNXH, Tự học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E31C6-BD51-47E6-85B3-27614E90CCCC}"/>
              </a:ext>
            </a:extLst>
          </p:cNvPr>
          <p:cNvGrpSpPr/>
          <p:nvPr/>
        </p:nvGrpSpPr>
        <p:grpSpPr>
          <a:xfrm>
            <a:off x="44706" y="5369488"/>
            <a:ext cx="12147294" cy="1508386"/>
            <a:chOff x="44706" y="5369488"/>
            <a:chExt cx="12147294" cy="1508386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30F4CE29-5842-4F7B-A6A1-8E145BB2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" y="6480313"/>
              <a:ext cx="12147294" cy="37768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8956424-3ABA-4C27-8DF8-9A13BFA2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" y="5369488"/>
              <a:ext cx="2294072" cy="15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1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13848" y="521197"/>
            <a:ext cx="1098626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4. Nếu không có thời khóa biểu, em sẽ gặp khó khăn gì?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68328" y="1954036"/>
            <a:ext cx="9043215" cy="2860040"/>
          </a:xfrm>
          <a:prstGeom prst="wedgeRoundRectCallout">
            <a:avLst>
              <a:gd name="adj1" fmla="val -20017"/>
              <a:gd name="adj2" fmla="val 4489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Nếu không có thời khóa biểu em sẽ không nắm được lịch học các môn, không biết mang sách vở và đồ dùng gì để học.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E31C6-BD51-47E6-85B3-27614E90CCCC}"/>
              </a:ext>
            </a:extLst>
          </p:cNvPr>
          <p:cNvGrpSpPr/>
          <p:nvPr/>
        </p:nvGrpSpPr>
        <p:grpSpPr>
          <a:xfrm>
            <a:off x="44706" y="5369488"/>
            <a:ext cx="12147294" cy="1508386"/>
            <a:chOff x="44706" y="5369488"/>
            <a:chExt cx="12147294" cy="1508386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30F4CE29-5842-4F7B-A6A1-8E145BB2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" y="6480313"/>
              <a:ext cx="12147294" cy="37768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8956424-3ABA-4C27-8DF8-9A13BFA2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" y="5369488"/>
              <a:ext cx="2294072" cy="15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05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34533" y="659253"/>
            <a:ext cx="684969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 khóa biểu có tác dụng gì?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68328" y="1954036"/>
            <a:ext cx="9043215" cy="2860040"/>
          </a:xfrm>
          <a:prstGeom prst="wedgeRoundRectCallout">
            <a:avLst>
              <a:gd name="adj1" fmla="val -20017"/>
              <a:gd name="adj2" fmla="val 4489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khóa biểu giúp em biết thời gian học, biết chuẩn bị đồ dùng, biết chuẩn bị bài để học tập tốt hơn.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E31C6-BD51-47E6-85B3-27614E90CCCC}"/>
              </a:ext>
            </a:extLst>
          </p:cNvPr>
          <p:cNvGrpSpPr/>
          <p:nvPr/>
        </p:nvGrpSpPr>
        <p:grpSpPr>
          <a:xfrm>
            <a:off x="44706" y="5369488"/>
            <a:ext cx="12147294" cy="1508386"/>
            <a:chOff x="44706" y="5369488"/>
            <a:chExt cx="12147294" cy="1508386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30F4CE29-5842-4F7B-A6A1-8E145BB2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" y="6480313"/>
              <a:ext cx="12147294" cy="37768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8956424-3ABA-4C27-8DF8-9A13BFA2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" y="5369488"/>
              <a:ext cx="2294072" cy="15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3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5368" y="1866651"/>
            <a:ext cx="5830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66"/>
                </a:solidFill>
              </a:rPr>
              <a:t> * </a:t>
            </a:r>
            <a:r>
              <a:rPr lang="vi-VN" sz="6000" b="1" dirty="0">
                <a:solidFill>
                  <a:srgbClr val="FF0066"/>
                </a:solidFill>
              </a:rPr>
              <a:t>Luyện đọc lại</a:t>
            </a:r>
            <a:endParaRPr lang="en-US" sz="6000" b="1" dirty="0">
              <a:solidFill>
                <a:srgbClr val="FF0066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4927336" y="6257166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7792" y="6005016"/>
            <a:ext cx="1815152" cy="736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18406" y="76200"/>
            <a:ext cx="11937609" cy="6753664"/>
            <a:chOff x="118404" y="76200"/>
            <a:chExt cx="11937609" cy="6753664"/>
          </a:xfrm>
        </p:grpSpPr>
        <p:pic>
          <p:nvPicPr>
            <p:cNvPr id="3" name="Picture 2" descr="C:\Users\DELL\Downloads\2021 - KHO LOGO KHÔNG NỀN\co_9-removebg-previe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80" y="4700588"/>
              <a:ext cx="1982988" cy="2129276"/>
            </a:xfrm>
            <a:prstGeom prst="rect">
              <a:avLst/>
            </a:prstGeom>
            <a:noFill/>
          </p:spPr>
        </p:pic>
        <p:pic>
          <p:nvPicPr>
            <p:cNvPr id="4" name="Picture 2" descr="C:\Users\DELL\Downloads\2021 - KHO LOGO KHÔNG NỀN\bo_ngam_cam_hoa_1-removebg-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08567" y="84407"/>
              <a:ext cx="1447434" cy="1702189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118404" y="76200"/>
              <a:ext cx="11937609" cy="6705600"/>
            </a:xfrm>
            <a:prstGeom prst="rect">
              <a:avLst/>
            </a:prstGeom>
            <a:noFill/>
            <a:ln w="571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1351" t="17290" r="12290" b="8411"/>
          <a:stretch>
            <a:fillRect/>
          </a:stretch>
        </p:blipFill>
        <p:spPr bwMode="auto">
          <a:xfrm>
            <a:off x="2343151" y="928689"/>
            <a:ext cx="7358063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962057" y="5758066"/>
            <a:ext cx="1842448" cy="928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7008" y="1073395"/>
            <a:ext cx="9558507" cy="4314532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043452" y="6324317"/>
            <a:ext cx="1596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007" y="1181692"/>
            <a:ext cx="9881935" cy="27994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2. Nói một câu giới thiệu môn học hoặc hoạt động ở trường mà em thích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</a:b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    Mẫu: Tiếng Việt là môn học em thích nhất.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2131" y="5601564"/>
            <a:ext cx="2224586" cy="10653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263866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07" y="409262"/>
            <a:ext cx="817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24189" y="1440868"/>
            <a:ext cx="10165600" cy="1579454"/>
            <a:chOff x="774356" y="888444"/>
            <a:chExt cx="10165600" cy="157945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34876" y="898238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rgbClr val="0000CC"/>
                  </a:solidFill>
                  <a:latin typeface="Calibri Light"/>
                </a:rPr>
                <a:t>Đ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ọc đúng các từ ngữ, đọc rõ ràng các cột theo cột dọc, hàng ngang từ trái qua phải; biết nghỉ hơi sau khi đọc xong từng cột, từng dòng.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52031" y="3148661"/>
            <a:ext cx="9688840" cy="1693394"/>
            <a:chOff x="749026" y="2004213"/>
            <a:chExt cx="10448764" cy="1693394"/>
          </a:xfrm>
        </p:grpSpPr>
        <p:grpSp>
          <p:nvGrpSpPr>
            <p:cNvPr id="22" name="Group 21"/>
            <p:cNvGrpSpPr/>
            <p:nvPr/>
          </p:nvGrpSpPr>
          <p:grpSpPr>
            <a:xfrm>
              <a:off x="749026" y="2004213"/>
              <a:ext cx="1085297" cy="714672"/>
              <a:chOff x="5050618" y="1856557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618" y="1856557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188" y="2156853"/>
                <a:ext cx="469352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213206" y="2127947"/>
              <a:ext cx="89845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vận dụng đọc 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tin trong từng cột, từng hàng và toàn bộ danh sách. 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cách sắp xếp nội dung trong thời khoá biểu.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270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F6EC75-24E0-41BC-B979-5AA1A7EEAB0C}"/>
              </a:ext>
            </a:extLst>
          </p:cNvPr>
          <p:cNvSpPr txBox="1"/>
          <p:nvPr/>
        </p:nvSpPr>
        <p:spPr>
          <a:xfrm>
            <a:off x="1435100" y="825500"/>
            <a:ext cx="8686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TIẾP THEO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đọc bài nhiều lần và sử dụng Thời khóa biểu để soạn sách vở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>
              <a:lnSpc>
                <a:spcPct val="150000"/>
              </a:lnSpc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D51CC-2371-4283-99B5-DA39CEA0FD2F}"/>
              </a:ext>
            </a:extLst>
          </p:cNvPr>
          <p:cNvGrpSpPr/>
          <p:nvPr/>
        </p:nvGrpSpPr>
        <p:grpSpPr>
          <a:xfrm>
            <a:off x="0" y="3799268"/>
            <a:ext cx="12192000" cy="3149166"/>
            <a:chOff x="-17585" y="4211589"/>
            <a:chExt cx="12203723" cy="2872340"/>
          </a:xfrm>
        </p:grpSpPr>
        <p:pic>
          <p:nvPicPr>
            <p:cNvPr id="4" name="图片 39940" descr="1-48">
              <a:extLst>
                <a:ext uri="{FF2B5EF4-FFF2-40B4-BE49-F238E27FC236}">
                  <a16:creationId xmlns:a16="http://schemas.microsoft.com/office/drawing/2014/main" id="{B30E17BF-8620-47AB-B270-DC296F358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4425" y="4211589"/>
              <a:ext cx="4927788" cy="287234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335361AB-1BE2-4861-9E81-7743AAE46602}"/>
                </a:ext>
              </a:extLst>
            </p:cNvPr>
            <p:cNvGrpSpPr/>
            <p:nvPr/>
          </p:nvGrpSpPr>
          <p:grpSpPr>
            <a:xfrm>
              <a:off x="-17585" y="5831952"/>
              <a:ext cx="12203723" cy="1123362"/>
              <a:chOff x="-17585" y="5729324"/>
              <a:chExt cx="12203723" cy="1123362"/>
            </a:xfrm>
          </p:grpSpPr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422DA20A-B778-4E93-83C9-DB4A7BDFF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90"/>
              <a:stretch/>
            </p:blipFill>
            <p:spPr>
              <a:xfrm>
                <a:off x="-17585" y="5729324"/>
                <a:ext cx="8659753" cy="1123362"/>
              </a:xfrm>
              <a:prstGeom prst="rect">
                <a:avLst/>
              </a:prstGeom>
            </p:spPr>
          </p:pic>
          <p:pic>
            <p:nvPicPr>
              <p:cNvPr id="7" name="图片 32">
                <a:extLst>
                  <a:ext uri="{FF2B5EF4-FFF2-40B4-BE49-F238E27FC236}">
                    <a16:creationId xmlns:a16="http://schemas.microsoft.com/office/drawing/2014/main" id="{44411C5E-2623-4AE0-B8F6-3AC08E505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1459"/>
              <a:stretch/>
            </p:blipFill>
            <p:spPr>
              <a:xfrm>
                <a:off x="5398477" y="5729324"/>
                <a:ext cx="6787661" cy="11233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164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329172" y="4645197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54646" y="816684"/>
            <a:ext cx="97481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8000" b="1" dirty="0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b="1" dirty="0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8000" b="1" dirty="0" err="1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8000" b="1" dirty="0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Co”</a:t>
            </a:r>
            <a:endParaRPr lang="en-US" sz="8000" b="1" cap="none" spc="0" dirty="0">
              <a:ln w="0"/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28494" y="-1017572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55" y="3395442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32337" y="6230552"/>
            <a:ext cx="6433738" cy="427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831798" y="2179867"/>
            <a:ext cx="9098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3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90" y="3910120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9678" y="6196218"/>
            <a:ext cx="1774209" cy="5127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86" y="3781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869809" y="896820"/>
            <a:ext cx="6386733" cy="280298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chemeClr val="bg1"/>
                </a:solidFill>
              </a:rPr>
              <a:t> 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801282" y="168816"/>
            <a:ext cx="2209800" cy="6858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886702" y="2926081"/>
            <a:ext cx="6339301" cy="80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1488" y="967681"/>
            <a:ext cx="48333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2" y="17100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701" y="6209486"/>
            <a:ext cx="1767185" cy="48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46" y="3596773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138288" y="942540"/>
            <a:ext cx="7835705" cy="25462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5130108" y="168815"/>
            <a:ext cx="1847472" cy="75965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112013" y="2573359"/>
            <a:ext cx="784791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4846" y="1050521"/>
            <a:ext cx="79266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000" b="1" cap="none" spc="0" dirty="0">
              <a:ln w="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000" b="1" cap="none" spc="0" dirty="0">
              <a:ln w="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0" y="21321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8734" y="6209485"/>
            <a:ext cx="1856096" cy="547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194560" y="972453"/>
            <a:ext cx="7779434" cy="230777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7030A0"/>
                </a:solidFill>
                <a:latin typeface="+mj-lt"/>
                <a:cs typeface="Tahoma" panose="020B0604030504040204" pitchFamily="34" charset="0"/>
              </a:rPr>
              <a:t> </a:t>
            </a:r>
            <a:endParaRPr lang="en-US" sz="3000" b="1" dirty="0">
              <a:solidFill>
                <a:srgbClr val="7030A0"/>
              </a:solidFill>
              <a:latin typeface="+mj-lt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FFFFFF"/>
                </a:solidFill>
                <a:latin typeface="+mj-lt"/>
              </a:rPr>
              <a:t> </a:t>
            </a:r>
            <a:endParaRPr lang="en-US" sz="3000" b="1" dirty="0">
              <a:solidFill>
                <a:srgbClr val="FFFFFF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801290" y="188681"/>
            <a:ext cx="2209800" cy="7837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190798" y="2375507"/>
            <a:ext cx="776912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8558" y="914894"/>
            <a:ext cx="79266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3198352" y="6277970"/>
            <a:ext cx="1428239" cy="464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2256" t="31553" r="8789" b="8252"/>
          <a:stretch>
            <a:fillRect/>
          </a:stretch>
        </p:blipFill>
        <p:spPr bwMode="auto">
          <a:xfrm>
            <a:off x="1766894" y="2167898"/>
            <a:ext cx="9172575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193576" y="6257162"/>
            <a:ext cx="1446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263866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07" y="409262"/>
            <a:ext cx="817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24189" y="1440868"/>
            <a:ext cx="10165600" cy="1579454"/>
            <a:chOff x="774356" y="888444"/>
            <a:chExt cx="10165600" cy="157945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34876" y="898238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00CC"/>
                  </a:solidFill>
                  <a:latin typeface="+mj-lt"/>
                </a:rPr>
                <a:t>- </a:t>
              </a:r>
              <a:r>
                <a:rPr lang="en-US" sz="3200" b="1" dirty="0">
                  <a:solidFill>
                    <a:srgbClr val="0000CC"/>
                  </a:solidFill>
                  <a:latin typeface="+mj-lt"/>
                </a:rPr>
                <a:t>Đ</a:t>
              </a:r>
              <a:r>
                <a:rPr lang="vi-VN" sz="3200" b="1" dirty="0">
                  <a:solidFill>
                    <a:srgbClr val="0000CC"/>
                  </a:solidFill>
                  <a:latin typeface="+mj-lt"/>
                </a:rPr>
                <a:t>ọc đúng các từ ngữ, đọc rõ ràng các cột theo cột dọc, hàng ngang từ trái qua phải; biết nghỉ hơi sau khi đọc xong từng cột, từng dòng.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52031" y="3148661"/>
            <a:ext cx="9688840" cy="1693394"/>
            <a:chOff x="749026" y="2004213"/>
            <a:chExt cx="10448764" cy="1693394"/>
          </a:xfrm>
        </p:grpSpPr>
        <p:grpSp>
          <p:nvGrpSpPr>
            <p:cNvPr id="22" name="Group 21"/>
            <p:cNvGrpSpPr/>
            <p:nvPr/>
          </p:nvGrpSpPr>
          <p:grpSpPr>
            <a:xfrm>
              <a:off x="749026" y="2004213"/>
              <a:ext cx="1085297" cy="714672"/>
              <a:chOff x="5050618" y="1856557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618" y="1856557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188" y="2156853"/>
                <a:ext cx="469352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213206" y="2127947"/>
              <a:ext cx="89845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vận dụng đọc 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tin trong từng cột, từng hàng và toàn bộ danh sách. 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cách sắp xếp nội dung trong thời khoá biểu.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877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974</Words>
  <Application>Microsoft Office PowerPoint</Application>
  <PresentationFormat>Widescreen</PresentationFormat>
  <Paragraphs>124</Paragraphs>
  <Slides>30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Microsoft YaHei</vt:lpstr>
      <vt:lpstr>.VnBlack</vt:lpstr>
      <vt:lpstr>Arial</vt:lpstr>
      <vt:lpstr>Calibri</vt:lpstr>
      <vt:lpstr>Calibri Light</vt:lpstr>
      <vt:lpstr>iCiel Crocante</vt:lpstr>
      <vt:lpstr>Tahoma</vt:lpstr>
      <vt:lpstr>Times New Roman</vt:lpstr>
      <vt:lpstr>Wingdings</vt:lpstr>
      <vt:lpstr>6_Office Theme</vt:lpstr>
      <vt:lpstr>7_Office Theme</vt:lpstr>
      <vt:lpstr>2_Office Theme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    Mẫu: Tiếng Việt là môn học em thích nhất.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135</cp:revision>
  <dcterms:created xsi:type="dcterms:W3CDTF">2021-05-24T05:01:30Z</dcterms:created>
  <dcterms:modified xsi:type="dcterms:W3CDTF">2023-07-23T06:18:10Z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