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  <p:sldMasterId id="2147483697" r:id="rId4"/>
    <p:sldMasterId id="2147483711" r:id="rId5"/>
  </p:sldMasterIdLst>
  <p:notesMasterIdLst>
    <p:notesMasterId r:id="rId29"/>
  </p:notesMasterIdLst>
  <p:sldIdLst>
    <p:sldId id="256" r:id="rId6"/>
    <p:sldId id="308" r:id="rId7"/>
    <p:sldId id="297" r:id="rId8"/>
    <p:sldId id="290" r:id="rId9"/>
    <p:sldId id="310" r:id="rId10"/>
    <p:sldId id="311" r:id="rId11"/>
    <p:sldId id="279" r:id="rId12"/>
    <p:sldId id="296" r:id="rId13"/>
    <p:sldId id="294" r:id="rId14"/>
    <p:sldId id="271" r:id="rId15"/>
    <p:sldId id="313" r:id="rId16"/>
    <p:sldId id="312" r:id="rId17"/>
    <p:sldId id="298" r:id="rId18"/>
    <p:sldId id="285" r:id="rId19"/>
    <p:sldId id="283" r:id="rId20"/>
    <p:sldId id="286" r:id="rId21"/>
    <p:sldId id="287" r:id="rId22"/>
    <p:sldId id="289" r:id="rId23"/>
    <p:sldId id="299" r:id="rId24"/>
    <p:sldId id="259" r:id="rId25"/>
    <p:sldId id="300" r:id="rId26"/>
    <p:sldId id="295" r:id="rId27"/>
    <p:sldId id="281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71C66-D2F9-4D4B-95CD-C5FE0D8C0616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B162E-F920-4511-832F-006A16C91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62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467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157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11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39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909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565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24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44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A0F9D-3357-4A94-85C8-3B842B870DC6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SimSun" panose="02010600030101010101" pitchFamily="2" charset="-122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2752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62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47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825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546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49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98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5" name="Google Shape;154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9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B7F4D1-9E59-4DC7-AC3F-EB53CEF73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EF5D127-517C-4824-8441-145F67C62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13AC4B-2E4A-4648-B333-4B9EA599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B585AE-DAC9-4708-9898-2D8182B5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FB92AB-1D21-4362-B4EB-6F887275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16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479C5E-4635-40F3-9A3D-BB0EE2D94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0F5C5A9-068D-40DC-A7FA-66F92FDC2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A36C44-6D60-4B23-9603-F421D63F7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67AF2-C6AA-48D9-B51F-81796730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D05FB-CB82-47AE-82B6-83794F65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38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C87AA4A-F757-4E18-8FC8-676BFDFAE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C00FC1-36CB-4200-B914-3F2B956EC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354899-061A-403E-B213-E88F17D53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D89438-863D-47AA-95A9-C3CB1A27C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6623A4-3629-4C84-B710-8CE6EE4F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73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02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8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91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64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0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38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49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45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C5622D-8F4A-4566-BF35-642D73C03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108FAE-7B13-47B4-AC5C-60D183CC7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ACD30D-BFE9-4651-AACB-171447FE6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CA1260-C6D6-4E3F-927C-FFE74868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F306AA-4133-4023-A346-7BA8D3A8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87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7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26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09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31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84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92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67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01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03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8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DCD4FB-BA67-4670-A20C-C3AAC713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38DB48-2ADD-48B4-AD81-6913AAAA8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4A288D-E292-47D3-8B42-8B0BDBD8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279A6E-A24D-4CC2-94B0-DBBDF805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5F9B0C-0543-42DD-BBBD-8E51D7B0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50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33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4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88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02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59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08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637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88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556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7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C9906E-C5EE-40DE-8ECB-F43FC9AC6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1A2033-0DCA-4BF4-AE97-69AF23853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2E95F59-4BD6-407B-8DDA-E2BB0032F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D6F59C-5877-45C1-A513-203EAA7C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4519CD-9FB9-4F77-8545-BB471948B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E2D2F4-4DA2-4853-9F3E-DE8A132B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6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83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535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249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644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196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96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23681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043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782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1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8BE0EA-3FC7-449F-926D-600855B14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A5113E-551E-48B5-8A39-AC9CB55F1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BCCF0AC-F32E-4265-B3F3-B80794F84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6DB57F8-330C-4D5B-A024-71F79DDBE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E3E8C9F-9834-4EF6-AD9D-E9FCE4A90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CCFF8D9-F37C-4FCC-9324-07455634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1921419-B04C-404C-BA6E-276E355F6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7A1146-7233-469A-8466-0B856AF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92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698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53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410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266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53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29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348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24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EDE938-B828-4F6A-B67D-958223E6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2FE66E4-50FE-453E-A8EA-B771D12E8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68DD297-62D9-4E1D-8BBC-DAB5C82A9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17F5EA8-6A5B-4719-A679-91523CD5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50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3999AE6-E7AC-4140-B085-8C3641FF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8BC3F0F-6EE8-4015-A94E-A7B636F1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5028CE-785B-43DA-9604-6952BAB2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61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0AE1BA-31FB-448A-A4A4-12FBB3DDC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3BA3E-21DD-40F5-A5DF-D381D1D97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522CB4-6F79-4D38-85BC-6128D891A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29D5A2-756E-401C-9A25-D4F8250C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CD4C55-950E-4596-9F99-C9121EA1B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88ED8D-C2DB-4BC4-B222-7DB569EA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1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47D98C-CD3C-4A2D-B422-6ADD500E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A0243E-190C-49EB-9808-ABA0F2FEE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CED74-4A74-4648-9B3C-AF1CAFC3B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7C6952-040A-49B2-AEB4-AD5857E2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79C13C0-E014-4E82-9FAA-FF0A6CFC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362E93-59B3-4A25-A2DB-56CC2D46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72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39DE870-3C7C-40BA-9ED1-D5AE6F8D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63782D-C35F-436F-A21D-71DC02DB0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123461-1180-4642-9956-8BA44400F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65F74C-E2F1-488A-8EC0-D2DEB0AE6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4C4A7-59B4-485C-96DA-465CA7535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81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5" y="3810"/>
            <a:ext cx="12208510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2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1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20/07/2023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3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975" y="-261047"/>
            <a:ext cx="12245975" cy="6888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32892" y="1260293"/>
            <a:ext cx="79936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990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 12  </a:t>
            </a:r>
          </a:p>
          <a:p>
            <a:pPr algn="ctr"/>
            <a:r>
              <a:rPr lang="en-US" sz="54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DANH SÁCH HỌC SINH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63" y="215760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sp>
        <p:nvSpPr>
          <p:cNvPr id="4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2520" y="2583204"/>
            <a:ext cx="11203016" cy="10938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15"/>
          <p:cNvSpPr txBox="1">
            <a:spLocks noGrp="1"/>
          </p:cNvSpPr>
          <p:nvPr>
            <p:ph type="title" idx="4294967295"/>
          </p:nvPr>
        </p:nvSpPr>
        <p:spPr>
          <a:xfrm>
            <a:off x="2443742" y="632981"/>
            <a:ext cx="7699375" cy="5730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002060"/>
              </a:buClr>
              <a:buSzPts val="3600"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NHÓM 4</a:t>
            </a:r>
            <a:endParaRPr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48" name="Google Shape;15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598" y="1178706"/>
            <a:ext cx="3986418" cy="3159239"/>
          </a:xfrm>
          <a:prstGeom prst="rect">
            <a:avLst/>
          </a:prstGeom>
          <a:noFill/>
          <a:ln>
            <a:noFill/>
          </a:ln>
        </p:spPr>
      </p:pic>
      <p:sp>
        <p:nvSpPr>
          <p:cNvPr id="1549" name="Google Shape;1549;p15"/>
          <p:cNvSpPr txBox="1"/>
          <p:nvPr/>
        </p:nvSpPr>
        <p:spPr>
          <a:xfrm>
            <a:off x="1086044" y="2025034"/>
            <a:ext cx="3595529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685800"/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 cầu</a:t>
            </a:r>
            <a:endParaRPr sz="3200" b="1" dirty="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685800"/>
            <a:r>
              <a:rPr lang="en-US" sz="2400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Phân công đọc theo đoạn</a:t>
            </a:r>
            <a:endParaRPr sz="2400" dirty="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685800"/>
            <a:r>
              <a:rPr lang="en-US" sz="2400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Tất cả thành viên đều đọc</a:t>
            </a:r>
            <a:endParaRPr sz="2400" dirty="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685800"/>
            <a:r>
              <a:rPr lang="en-US" sz="2400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Sửa lỗi cho bạn nếu bạn đọc chưa đúng.</a:t>
            </a:r>
            <a:endParaRPr sz="2400" dirty="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50" name="Google Shape;1550;p15"/>
          <p:cNvGrpSpPr/>
          <p:nvPr/>
        </p:nvGrpSpPr>
        <p:grpSpPr>
          <a:xfrm rot="621835">
            <a:off x="4832293" y="4238948"/>
            <a:ext cx="2732493" cy="1132861"/>
            <a:chOff x="9043605" y="5886213"/>
            <a:chExt cx="2636607" cy="1433080"/>
          </a:xfrm>
        </p:grpSpPr>
        <p:sp>
          <p:nvSpPr>
            <p:cNvPr id="1551" name="Google Shape;1551;p15"/>
            <p:cNvSpPr/>
            <p:nvPr/>
          </p:nvSpPr>
          <p:spPr>
            <a:xfrm>
              <a:off x="9069733" y="5886213"/>
              <a:ext cx="2610479" cy="1353895"/>
            </a:xfrm>
            <a:prstGeom prst="wedgeEllipseCallout">
              <a:avLst>
                <a:gd name="adj1" fmla="val 57186"/>
                <a:gd name="adj2" fmla="val -38793"/>
              </a:avLst>
            </a:prstGeom>
            <a:solidFill>
              <a:srgbClr val="B2A0C7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685800"/>
              <a:endParaRPr sz="2800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552" name="Google Shape;1552;p15"/>
            <p:cNvSpPr txBox="1"/>
            <p:nvPr/>
          </p:nvSpPr>
          <p:spPr>
            <a:xfrm>
              <a:off x="9043605" y="6112388"/>
              <a:ext cx="2610478" cy="1206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 defTabSz="685800"/>
              <a:r>
                <a:rPr lang="en-US" sz="2800" b="1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Tớ đọc đoạn 1</a:t>
              </a:r>
              <a:endParaRPr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56" name="Google Shape;1556;p15"/>
          <p:cNvGrpSpPr/>
          <p:nvPr/>
        </p:nvGrpSpPr>
        <p:grpSpPr>
          <a:xfrm flipH="1">
            <a:off x="9479798" y="2117777"/>
            <a:ext cx="2712202" cy="1496853"/>
            <a:chOff x="9004929" y="5090876"/>
            <a:chExt cx="2754783" cy="1427214"/>
          </a:xfrm>
        </p:grpSpPr>
        <p:sp>
          <p:nvSpPr>
            <p:cNvPr id="1557" name="Google Shape;1557;p15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48559"/>
                <a:gd name="adj2" fmla="val 112476"/>
              </a:avLst>
            </a:prstGeom>
            <a:solidFill>
              <a:srgbClr val="92CCDC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685800"/>
              <a:endParaRPr sz="2800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558" name="Google Shape;1558;p15"/>
            <p:cNvSpPr txBox="1"/>
            <p:nvPr/>
          </p:nvSpPr>
          <p:spPr>
            <a:xfrm>
              <a:off x="9004929" y="5246001"/>
              <a:ext cx="2610479" cy="1272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 defTabSz="685800"/>
              <a:r>
                <a:rPr lang="en-US" sz="2800" b="1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Tớ đọc đoạn 2</a:t>
              </a:r>
              <a:endParaRPr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59" name="Google Shape;1559;p15"/>
          <p:cNvGrpSpPr/>
          <p:nvPr/>
        </p:nvGrpSpPr>
        <p:grpSpPr>
          <a:xfrm>
            <a:off x="5151550" y="2371804"/>
            <a:ext cx="2948610" cy="1496853"/>
            <a:chOff x="9004929" y="5090876"/>
            <a:chExt cx="2754783" cy="1395746"/>
          </a:xfrm>
        </p:grpSpPr>
        <p:sp>
          <p:nvSpPr>
            <p:cNvPr id="1560" name="Google Shape;1560;p15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31699"/>
                <a:gd name="adj2" fmla="val 84966"/>
              </a:avLst>
            </a:prstGeom>
            <a:solidFill>
              <a:schemeClr val="accent6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685800"/>
              <a:endParaRPr sz="2800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561" name="Google Shape;1561;p15"/>
            <p:cNvSpPr txBox="1"/>
            <p:nvPr/>
          </p:nvSpPr>
          <p:spPr>
            <a:xfrm>
              <a:off x="9149233" y="5214533"/>
              <a:ext cx="2610479" cy="1272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 defTabSz="685800"/>
              <a:r>
                <a:rPr lang="en-US" sz="2800" b="1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Tớ đọc </a:t>
              </a:r>
              <a:r>
                <a:rPr lang="en-US" sz="2800" b="1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đoạn 3</a:t>
              </a:r>
              <a:endParaRPr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210" y="3399177"/>
            <a:ext cx="2792506" cy="332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5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b="27299"/>
          <a:stretch/>
        </p:blipFill>
        <p:spPr>
          <a:xfrm rot="10800000" flipV="1">
            <a:off x="2167351" y="0"/>
            <a:ext cx="9180023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493035" y="1921818"/>
            <a:ext cx="814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2C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49687" y="153665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12: DANH SÁCH HỌC SINH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75639" y="1288335"/>
            <a:ext cx="8358471" cy="73859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 nay chúng tôi được đọc truyện tại lớp.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018460"/>
              </p:ext>
            </p:extLst>
          </p:nvPr>
        </p:nvGraphicFramePr>
        <p:xfrm>
          <a:off x="3561773" y="2449752"/>
          <a:ext cx="57785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640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2111079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2606781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29015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Cúc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Hân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Khánh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275639" y="5762347"/>
            <a:ext cx="8600908" cy="104637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 vào danh sách đăng kí, cô chia lớp thành ba nhóm, mỗi nhóm đọc một truyện.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Oval 13"/>
          <p:cNvSpPr/>
          <p:nvPr/>
        </p:nvSpPr>
        <p:spPr>
          <a:xfrm>
            <a:off x="2305957" y="1305678"/>
            <a:ext cx="374155" cy="32893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775532" y="2026934"/>
            <a:ext cx="374155" cy="32893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2275639" y="5762347"/>
            <a:ext cx="374155" cy="32893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0553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925"/>
            <a:ext cx="10267663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V="1">
            <a:off x="9894655" y="2199117"/>
            <a:ext cx="2540000" cy="2620645"/>
            <a:chOff x="1308" y="1009"/>
            <a:chExt cx="1001" cy="1033"/>
          </a:xfrm>
        </p:grpSpPr>
        <p:sp>
          <p:nvSpPr>
            <p:cNvPr id="6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283292" y="2711994"/>
            <a:ext cx="8507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20912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768188" y="2552700"/>
            <a:ext cx="2289349" cy="214630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254001" y="0"/>
            <a:ext cx="10281278" cy="61849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74507" y="1033252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2C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612928" y="2463200"/>
            <a:ext cx="5563423" cy="62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2C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8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46796" y="3319247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* Dựa vào đâu em biết tổ 2 lớp 2C có 8 bạn 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12927" y="4559295"/>
            <a:ext cx="6407087" cy="62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 vào bảng danh sách</a:t>
            </a:r>
          </a:p>
        </p:txBody>
      </p:sp>
    </p:spTree>
    <p:extLst>
      <p:ext uri="{BB962C8B-B14F-4D97-AF65-F5344CB8AC3E}">
        <p14:creationId xmlns:p14="http://schemas.microsoft.com/office/powerpoint/2010/main" val="400688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768188" y="2552700"/>
            <a:ext cx="2289349" cy="214630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292101" y="203200"/>
            <a:ext cx="10281278" cy="5842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74507" y="1033252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47302" y="2349500"/>
            <a:ext cx="6956027" cy="2832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Cúc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khai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7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902127" y="2505075"/>
            <a:ext cx="2187751" cy="205105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254001" y="0"/>
            <a:ext cx="10281278" cy="61849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74506" y="804652"/>
            <a:ext cx="7883893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471417" y="2197100"/>
            <a:ext cx="6707798" cy="2971800"/>
          </a:xfrm>
          <a:prstGeom prst="roundRect">
            <a:avLst>
              <a:gd name="adj" fmla="val 13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</a:t>
            </a:r>
          </a:p>
          <a:p>
            <a:pPr marL="571500" indent="-571500" algn="just">
              <a:buFontTx/>
              <a:buChar char="-"/>
            </a:pP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Đỗ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Duy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Bắc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3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-62539" y="-265548"/>
            <a:ext cx="11480801" cy="690649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98700" y="804652"/>
            <a:ext cx="7596525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41499" y="1574800"/>
            <a:ext cx="8191502" cy="4152900"/>
          </a:xfrm>
          <a:prstGeom prst="roundRect">
            <a:avLst>
              <a:gd name="adj" fmla="val 13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Theo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(VD: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800203" y="4800600"/>
            <a:ext cx="2302896" cy="2159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28797" y="1721138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16098" y="2477076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77997" y="3726298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20" y="215758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sp>
        <p:nvSpPr>
          <p:cNvPr id="4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34825" y="1994268"/>
            <a:ext cx="7902544" cy="17108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zh-CN" alt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3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20" y="215758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sp>
        <p:nvSpPr>
          <p:cNvPr id="4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34825" y="1994268"/>
            <a:ext cx="7902544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defRPr/>
            </a:pPr>
            <a:r>
              <a:rPr lang="en-US" altLang="zh-C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 tập theo văn bản đọc</a:t>
            </a:r>
            <a:endParaRPr lang="zh-CN" alt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2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59" y="1401445"/>
            <a:ext cx="5605308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 + 2</a:t>
              </a:r>
              <a:endParaRPr lang="zh-CN" altLang="en-US" sz="8000" spc="30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920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59a37ccd08b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895" y="3448685"/>
            <a:ext cx="2727960" cy="34093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130300" y="199392"/>
            <a:ext cx="9446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2C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769227"/>
              </p:ext>
            </p:extLst>
          </p:nvPr>
        </p:nvGraphicFramePr>
        <p:xfrm>
          <a:off x="1130300" y="964546"/>
          <a:ext cx="939799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996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3433403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4239600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Cúc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Hân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Khánh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658319" y="5202039"/>
            <a:ext cx="8586061" cy="1471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59a37ccd08b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895" y="3448685"/>
            <a:ext cx="2727960" cy="34093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130300" y="199392"/>
            <a:ext cx="9446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2C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651989"/>
              </p:ext>
            </p:extLst>
          </p:nvPr>
        </p:nvGraphicFramePr>
        <p:xfrm>
          <a:off x="1130300" y="964546"/>
          <a:ext cx="939799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996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3433403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4239600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Cúc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Hân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Khánh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560430" y="5393411"/>
            <a:ext cx="8586061" cy="5514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Học thuộc bảng chữ cái.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5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4523103" y="1692788"/>
            <a:ext cx="313637" cy="221579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4523103" y="2654212"/>
            <a:ext cx="313637" cy="221579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4523103" y="3663709"/>
            <a:ext cx="313637" cy="221579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4490906" y="4673204"/>
            <a:ext cx="313637" cy="221579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984267" y="483851"/>
            <a:ext cx="7520940" cy="742676"/>
          </a:xfrm>
          <a:prstGeom prst="rect">
            <a:avLst/>
          </a:prstGeom>
          <a:noFill/>
        </p:spPr>
        <p:txBody>
          <a:bodyPr wrap="square" lIns="93763" tIns="46881" rIns="93763" bIns="4688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01046"/>
            <a:r>
              <a:rPr lang="en-US" sz="4211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29" y="106499"/>
            <a:ext cx="1514288" cy="1097407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482" y="857205"/>
            <a:ext cx="909005" cy="659836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887" y="1203905"/>
            <a:ext cx="974316" cy="74671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75" y="821835"/>
            <a:ext cx="602687" cy="978885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9388831" y="5534098"/>
            <a:ext cx="848213" cy="1004135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8811210" y="6174779"/>
            <a:ext cx="1960623" cy="826135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239253" y="637675"/>
            <a:ext cx="10202779" cy="6124072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608097" y="5381419"/>
            <a:ext cx="1095377" cy="1478464"/>
          </a:xfrm>
          <a:prstGeom prst="rect">
            <a:avLst/>
          </a:prstGeom>
        </p:spPr>
      </p:pic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3336243" y="2233253"/>
            <a:ext cx="6816989" cy="181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63" tIns="46881" rIns="93763" bIns="4688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Đọc đúng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 ràng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sách học sinh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biết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 hơi sau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3336243" y="4277650"/>
            <a:ext cx="6816989" cy="181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63" tIns="46881" rIns="93763" bIns="4688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nội dung thông tin trong từng cột, từng hàng và toàn bộ danh sách. Hiểu cách sắp xếp danh sách học sinh theo bảng chữ cái.</a:t>
            </a:r>
          </a:p>
        </p:txBody>
      </p:sp>
    </p:spTree>
    <p:extLst>
      <p:ext uri="{BB962C8B-B14F-4D97-AF65-F5344CB8AC3E}">
        <p14:creationId xmlns:p14="http://schemas.microsoft.com/office/powerpoint/2010/main" val="293549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0" y="111760"/>
            <a:ext cx="12245975" cy="688848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11502" y="2169342"/>
            <a:ext cx="79936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F990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THANK YOU!</a:t>
            </a:r>
            <a:endParaRPr lang="en-US" sz="8000" b="1" dirty="0">
              <a:solidFill>
                <a:srgbClr val="FF66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25" y="197925"/>
            <a:ext cx="9646138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V="1">
            <a:off x="9894655" y="2199117"/>
            <a:ext cx="2540000" cy="2620645"/>
            <a:chOff x="1308" y="1009"/>
            <a:chExt cx="1001" cy="1033"/>
          </a:xfrm>
        </p:grpSpPr>
        <p:sp>
          <p:nvSpPr>
            <p:cNvPr id="6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266989" y="2402071"/>
            <a:ext cx="3347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88538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4523103" y="1692788"/>
            <a:ext cx="313637" cy="221579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4523103" y="2654212"/>
            <a:ext cx="313637" cy="221579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4523103" y="3663709"/>
            <a:ext cx="313637" cy="221579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4490906" y="4673204"/>
            <a:ext cx="313637" cy="221579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984267" y="483851"/>
            <a:ext cx="7520940" cy="742676"/>
          </a:xfrm>
          <a:prstGeom prst="rect">
            <a:avLst/>
          </a:prstGeom>
          <a:noFill/>
        </p:spPr>
        <p:txBody>
          <a:bodyPr wrap="square" lIns="93763" tIns="46881" rIns="93763" bIns="4688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01046"/>
            <a:r>
              <a:rPr lang="en-US" sz="4211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29" y="106499"/>
            <a:ext cx="1514288" cy="1097407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482" y="857205"/>
            <a:ext cx="909005" cy="659836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887" y="1203905"/>
            <a:ext cx="974316" cy="74671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75" y="821835"/>
            <a:ext cx="602687" cy="978885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9388831" y="5534098"/>
            <a:ext cx="848213" cy="1004135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8811210" y="6174779"/>
            <a:ext cx="1960623" cy="826135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0" y="657697"/>
            <a:ext cx="12192000" cy="6124072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196890" y="5240355"/>
            <a:ext cx="1095377" cy="1478464"/>
          </a:xfrm>
          <a:prstGeom prst="rect">
            <a:avLst/>
          </a:prstGeom>
        </p:spPr>
      </p:pic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1608097" y="2117086"/>
            <a:ext cx="9324473" cy="206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63" tIns="46881" rIns="93763" bIns="4688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Đọc đúng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 ràng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sách học sinh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biết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 hơi sau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1744579" y="4181534"/>
            <a:ext cx="9187991" cy="157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63" tIns="46881" rIns="93763" bIns="4688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nội dung thông tin trong từng cột, từng hàng và toàn bộ danh sách. Hiểu cách sắp xếp danh sách học sinh theo bảng chữ cái.</a:t>
            </a:r>
          </a:p>
        </p:txBody>
      </p:sp>
    </p:spTree>
    <p:extLst>
      <p:ext uri="{BB962C8B-B14F-4D97-AF65-F5344CB8AC3E}">
        <p14:creationId xmlns:p14="http://schemas.microsoft.com/office/powerpoint/2010/main" val="13679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98DF8-D012-4B5E-AA8B-7482DCEC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D0A27-0D03-4380-920A-8497E50D8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305"/>
            <a:ext cx="11914496" cy="29079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291C88-7CA3-4493-BBC8-790CE1007116}"/>
              </a:ext>
            </a:extLst>
          </p:cNvPr>
          <p:cNvSpPr txBox="1"/>
          <p:nvPr/>
        </p:nvSpPr>
        <p:spPr>
          <a:xfrm>
            <a:off x="2074460" y="3552696"/>
            <a:ext cx="9840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20785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925"/>
            <a:ext cx="10267663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V="1">
            <a:off x="9894655" y="2199117"/>
            <a:ext cx="2540000" cy="2620645"/>
            <a:chOff x="1308" y="1009"/>
            <a:chExt cx="1001" cy="1033"/>
          </a:xfrm>
        </p:grpSpPr>
        <p:sp>
          <p:nvSpPr>
            <p:cNvPr id="6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58257" y="2581761"/>
            <a:ext cx="8507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</a:p>
        </p:txBody>
      </p:sp>
    </p:spTree>
    <p:extLst>
      <p:ext uri="{BB962C8B-B14F-4D97-AF65-F5344CB8AC3E}">
        <p14:creationId xmlns:p14="http://schemas.microsoft.com/office/powerpoint/2010/main" val="194181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b="27299"/>
          <a:stretch/>
        </p:blipFill>
        <p:spPr>
          <a:xfrm rot="10800000" flipV="1">
            <a:off x="2167351" y="0"/>
            <a:ext cx="9180023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493035" y="1921818"/>
            <a:ext cx="814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2C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49687" y="153665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12: DANH SÁCH HỌC SINH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75639" y="1288335"/>
            <a:ext cx="8358471" cy="73859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 nay chúng tôi được đọc truyện tại lớp.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018460"/>
              </p:ext>
            </p:extLst>
          </p:nvPr>
        </p:nvGraphicFramePr>
        <p:xfrm>
          <a:off x="3561773" y="2449752"/>
          <a:ext cx="57785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640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2111079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2606781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29015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Cúc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Hân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Khánh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275639" y="5762347"/>
            <a:ext cx="8600908" cy="104637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 vào danh sách đăng kí, cô chia lớp thành ba nhóm, mỗi nhóm đọc một truyện.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Oval 13"/>
          <p:cNvSpPr/>
          <p:nvPr/>
        </p:nvSpPr>
        <p:spPr>
          <a:xfrm>
            <a:off x="2305957" y="1305678"/>
            <a:ext cx="374155" cy="32893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775532" y="2026934"/>
            <a:ext cx="374155" cy="32893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2275639" y="5762347"/>
            <a:ext cx="374155" cy="32893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b="27299"/>
          <a:stretch/>
        </p:blipFill>
        <p:spPr>
          <a:xfrm rot="10800000" flipV="1">
            <a:off x="2167351" y="0"/>
            <a:ext cx="9180023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493035" y="1921818"/>
            <a:ext cx="814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2C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49687" y="153665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12: DANH SÁCH HỌC SINH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75639" y="1288335"/>
            <a:ext cx="8358471" cy="73859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 nay chúng tôi được đọc truyện tại lớp.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018460"/>
              </p:ext>
            </p:extLst>
          </p:nvPr>
        </p:nvGraphicFramePr>
        <p:xfrm>
          <a:off x="3561773" y="2449752"/>
          <a:ext cx="57785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640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2111079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2606781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29015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Cúc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Hân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Khánh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275639" y="5808841"/>
            <a:ext cx="8600908" cy="104637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 vào danh sách đăng kí, cô chia lớp thành ba nhóm, mỗi nhóm đọc một truyện.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79543" y="2509911"/>
            <a:ext cx="0" cy="32918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12573" y="5844565"/>
            <a:ext cx="57277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Cloud Callout 30"/>
          <p:cNvSpPr/>
          <p:nvPr/>
        </p:nvSpPr>
        <p:spPr>
          <a:xfrm>
            <a:off x="1049238" y="2100867"/>
            <a:ext cx="2236225" cy="1379155"/>
          </a:xfrm>
          <a:prstGeom prst="cloudCallout">
            <a:avLst>
              <a:gd name="adj1" fmla="val 46675"/>
              <a:gd name="adj2" fmla="val 11538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Cloud Callout 33"/>
          <p:cNvSpPr/>
          <p:nvPr/>
        </p:nvSpPr>
        <p:spPr>
          <a:xfrm>
            <a:off x="9758434" y="3910505"/>
            <a:ext cx="2236225" cy="1379155"/>
          </a:xfrm>
          <a:prstGeom prst="cloudCallout">
            <a:avLst>
              <a:gd name="adj1" fmla="val -55551"/>
              <a:gd name="adj2" fmla="val 8592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12574" y="6521116"/>
            <a:ext cx="93152" cy="3698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305957" y="1305678"/>
            <a:ext cx="374155" cy="32893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775532" y="2026934"/>
            <a:ext cx="374155" cy="32893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2275639" y="5762347"/>
            <a:ext cx="374155" cy="32893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1751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25" grpId="0"/>
      <p:bldP spid="31" grpId="0" animBg="1"/>
      <p:bldP spid="34" grpId="0" animBg="1"/>
      <p:bldP spid="14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b="27299"/>
          <a:stretch/>
        </p:blipFill>
        <p:spPr>
          <a:xfrm rot="10800000" flipV="1">
            <a:off x="356093" y="184963"/>
            <a:ext cx="11507188" cy="6294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2782951" y="922418"/>
            <a:ext cx="66534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đọc câu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19676" y="1860865"/>
            <a:ext cx="9180022" cy="11079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 tôi đọc cho nhau nghe, rồi cùng nhau trao đổi về các nhân vật trong truyện mà nhóm đã chọn.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282048" y="2506781"/>
            <a:ext cx="47501" cy="4156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08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C552A565-DDD1-42B7-971C-D7608DB1B87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D:\ppt\第15批\923043"/>
  <p:tag name="ISPRING_PRESENTATION_TITLE" val="PPT源文件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mh5ip1a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mh5ip1a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1216</Words>
  <Application>Microsoft Office PowerPoint</Application>
  <PresentationFormat>Widescreen</PresentationFormat>
  <Paragraphs>225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等线</vt:lpstr>
      <vt:lpstr>Microsoft YaHei</vt:lpstr>
      <vt:lpstr>.VnAvant</vt:lpstr>
      <vt:lpstr>Arial</vt:lpstr>
      <vt:lpstr>Arial-Rounded</vt:lpstr>
      <vt:lpstr>Calibri</vt:lpstr>
      <vt:lpstr>Calibri Light</vt:lpstr>
      <vt:lpstr>r0c0i Linotte</vt:lpstr>
      <vt:lpstr>Times New Roman</vt:lpstr>
      <vt:lpstr>Wingdings</vt:lpstr>
      <vt:lpstr>字魂59号-创粗黑</vt:lpstr>
      <vt:lpstr>Office 主题​​</vt:lpstr>
      <vt:lpstr>Office 主题</vt:lpstr>
      <vt:lpstr>1_Office Theme</vt:lpstr>
      <vt:lpstr>5_Office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NHÓM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PPT源文件</dc:title>
  <dc:creator>Administrator</dc:creator>
  <cp:lastModifiedBy>Admin</cp:lastModifiedBy>
  <cp:revision>58</cp:revision>
  <dcterms:created xsi:type="dcterms:W3CDTF">2018-09-05T13:02:01Z</dcterms:created>
  <dcterms:modified xsi:type="dcterms:W3CDTF">2023-07-20T16:16:25Z</dcterms:modified>
</cp:coreProperties>
</file>