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25" r:id="rId2"/>
    <p:sldMasterId id="2147483737" r:id="rId3"/>
    <p:sldMasterId id="2147483749" r:id="rId4"/>
    <p:sldMasterId id="2147483761" r:id="rId5"/>
    <p:sldMasterId id="2147483776" r:id="rId6"/>
  </p:sldMasterIdLst>
  <p:notesMasterIdLst>
    <p:notesMasterId r:id="rId32"/>
  </p:notesMasterIdLst>
  <p:sldIdLst>
    <p:sldId id="257" r:id="rId7"/>
    <p:sldId id="311" r:id="rId8"/>
    <p:sldId id="332" r:id="rId9"/>
    <p:sldId id="327" r:id="rId10"/>
    <p:sldId id="296" r:id="rId11"/>
    <p:sldId id="328" r:id="rId12"/>
    <p:sldId id="320" r:id="rId13"/>
    <p:sldId id="321" r:id="rId14"/>
    <p:sldId id="329" r:id="rId15"/>
    <p:sldId id="330" r:id="rId16"/>
    <p:sldId id="324" r:id="rId17"/>
    <p:sldId id="326" r:id="rId18"/>
    <p:sldId id="331" r:id="rId19"/>
    <p:sldId id="268" r:id="rId20"/>
    <p:sldId id="334" r:id="rId21"/>
    <p:sldId id="335" r:id="rId22"/>
    <p:sldId id="336" r:id="rId23"/>
    <p:sldId id="317" r:id="rId24"/>
    <p:sldId id="340" r:id="rId25"/>
    <p:sldId id="315" r:id="rId26"/>
    <p:sldId id="269" r:id="rId27"/>
    <p:sldId id="270" r:id="rId28"/>
    <p:sldId id="339" r:id="rId29"/>
    <p:sldId id="338" r:id="rId30"/>
    <p:sldId id="33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5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3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8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1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2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8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80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32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4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11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03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5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26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88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8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80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29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91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35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92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16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0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15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15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756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00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6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61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62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338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7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94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9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71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94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9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5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8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99165" y="3014923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05561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44616" y="2978108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10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3189" y="3197804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THỜI KHÓA BIỂU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: FB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Đặng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Linh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60138" y="5778441"/>
            <a:ext cx="2751894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1002D-B2E9-FC11-959F-8BD6A0DA22E9}"/>
              </a:ext>
            </a:extLst>
          </p:cNvPr>
          <p:cNvSpPr txBox="1"/>
          <p:nvPr/>
        </p:nvSpPr>
        <p:spPr>
          <a:xfrm>
            <a:off x="4316249" y="4461798"/>
            <a:ext cx="3559502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+mn-cs"/>
              </a:rPr>
              <a:t>Đọc - tiết 1 + 2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8ABFF-F385-74EB-F807-D15CA4E2BB46}"/>
              </a:ext>
            </a:extLst>
          </p:cNvPr>
          <p:cNvSpPr txBox="1"/>
          <p:nvPr/>
        </p:nvSpPr>
        <p:spPr>
          <a:xfrm>
            <a:off x="3408532" y="580108"/>
            <a:ext cx="5647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ĐI HỌC VUI SAO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9" y="0"/>
            <a:ext cx="10004800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Thời khóa biểu cho biết thời gian học các môn của từng ngày trong tuần.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9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5239" y="1174769"/>
            <a:ext cx="67249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7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7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7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7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635239" y="6257162"/>
            <a:ext cx="2045943" cy="600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857" t="23334" r="12774"/>
          <a:stretch>
            <a:fillRect/>
          </a:stretch>
        </p:blipFill>
        <p:spPr bwMode="auto">
          <a:xfrm>
            <a:off x="2641600" y="1494975"/>
            <a:ext cx="7329714" cy="305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811439" y="6252955"/>
            <a:ext cx="1692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9" y="0"/>
            <a:ext cx="9986870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Thời khóa biểu cho biết thời gian học các môn của từng ngày trong tuần.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2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6806" y="489909"/>
            <a:ext cx="6707545" cy="663644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1.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Đọc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thời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khóa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biểu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của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ngày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thứ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9530" y="1332045"/>
            <a:ext cx="11132808" cy="156969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- Buổi sáng: Hoạt động trải nghiệm, Toán, Tiếng Việt, 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  <a:sym typeface="+mn-ea"/>
              </a:rPr>
              <a:t>Tiếng Việt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  <a:sym typeface="+mn-ea"/>
              </a:rPr>
              <a:t>- Buổi chiều:  Tiếng Anh, Tự học có hướng dẫn</a:t>
            </a:r>
            <a:endParaRPr lang="en-US" altLang="zh-CN" sz="3200" dirty="0"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0149" y="3046727"/>
            <a:ext cx="6796405" cy="69527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2.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Sáng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thứ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hai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có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mấy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tiết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1453" y="3920495"/>
            <a:ext cx="10548963" cy="156969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Sáng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thứ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hai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4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Tiết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ysClr val="windowText" lastClr="000000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  <a:sym typeface="+mn-ea"/>
              </a:rPr>
              <a:t>     + 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  <a:sym typeface="+mn-ea"/>
              </a:rPr>
              <a:t>Hoạt động trải nghiệm, Toán, Tiếng Việt, Tiếng Việt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852383" y="6252955"/>
            <a:ext cx="180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9" grpId="1"/>
      <p:bldP spid="11" grpId="0" bldLvl="0" animBg="1"/>
      <p:bldP spid="11" grpId="1" animBg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13849" y="521197"/>
            <a:ext cx="9151786" cy="8237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3. Thứ năm có những môn học nào?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68328" y="1954036"/>
            <a:ext cx="8115563" cy="2860040"/>
          </a:xfrm>
          <a:prstGeom prst="wedgeRoundRectCallout">
            <a:avLst>
              <a:gd name="adj1" fmla="val -20017"/>
              <a:gd name="adj2" fmla="val 448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Thứ năm có những môn học là: Toán, Tiếng Việt, Giáo dục thể chất, TNXH, Tự học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4E31C6-BD51-47E6-85B3-27614E90CCCC}"/>
              </a:ext>
            </a:extLst>
          </p:cNvPr>
          <p:cNvGrpSpPr/>
          <p:nvPr/>
        </p:nvGrpSpPr>
        <p:grpSpPr>
          <a:xfrm>
            <a:off x="44706" y="5369488"/>
            <a:ext cx="12147294" cy="1508386"/>
            <a:chOff x="44706" y="5369488"/>
            <a:chExt cx="12147294" cy="1508386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30F4CE29-5842-4F7B-A6A1-8E145BB28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" y="6480313"/>
              <a:ext cx="12147294" cy="37768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8956424-3ABA-4C27-8DF8-9A13BFA2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" y="5369488"/>
              <a:ext cx="2294072" cy="1508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1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13848" y="521197"/>
            <a:ext cx="1098626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4. Nếu không có thời khóa biểu, em sẽ gặp khó khăn gì?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68328" y="1954036"/>
            <a:ext cx="9043215" cy="2860040"/>
          </a:xfrm>
          <a:prstGeom prst="wedgeRoundRectCallout">
            <a:avLst>
              <a:gd name="adj1" fmla="val -20017"/>
              <a:gd name="adj2" fmla="val 448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Nếu không có thời khóa biểu em sẽ không nắm được lịch học các môn, không biết mang sách vở và đồ dùng gì để học.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4E31C6-BD51-47E6-85B3-27614E90CCCC}"/>
              </a:ext>
            </a:extLst>
          </p:cNvPr>
          <p:cNvGrpSpPr/>
          <p:nvPr/>
        </p:nvGrpSpPr>
        <p:grpSpPr>
          <a:xfrm>
            <a:off x="44706" y="5369488"/>
            <a:ext cx="12147294" cy="1508386"/>
            <a:chOff x="44706" y="5369488"/>
            <a:chExt cx="12147294" cy="1508386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30F4CE29-5842-4F7B-A6A1-8E145BB28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" y="6480313"/>
              <a:ext cx="12147294" cy="37768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8956424-3ABA-4C27-8DF8-9A13BFA2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" y="5369488"/>
              <a:ext cx="2294072" cy="1508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0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34533" y="659253"/>
            <a:ext cx="684969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Thời khóa biểu có tác dụng gì?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68328" y="1954036"/>
            <a:ext cx="9043215" cy="2860040"/>
          </a:xfrm>
          <a:prstGeom prst="wedgeRoundRectCallout">
            <a:avLst>
              <a:gd name="adj1" fmla="val -20017"/>
              <a:gd name="adj2" fmla="val 448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giúp em biết thời gian học, biết chuẩn bị đồ dùng, biết chuẩn bị bài để học tập tốt hơn.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4E31C6-BD51-47E6-85B3-27614E90CCCC}"/>
              </a:ext>
            </a:extLst>
          </p:cNvPr>
          <p:cNvGrpSpPr/>
          <p:nvPr/>
        </p:nvGrpSpPr>
        <p:grpSpPr>
          <a:xfrm>
            <a:off x="44706" y="5369488"/>
            <a:ext cx="12147294" cy="1508386"/>
            <a:chOff x="44706" y="5369488"/>
            <a:chExt cx="12147294" cy="1508386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30F4CE29-5842-4F7B-A6A1-8E145BB28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" y="6480313"/>
              <a:ext cx="12147294" cy="37768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8956424-3ABA-4C27-8DF8-9A13BFA2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" y="5369488"/>
              <a:ext cx="2294072" cy="1508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3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7792" y="2524928"/>
            <a:ext cx="5830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66"/>
                </a:solidFill>
              </a:rPr>
              <a:t> * </a:t>
            </a:r>
            <a:r>
              <a:rPr lang="vi-VN" sz="6000" b="1" dirty="0">
                <a:solidFill>
                  <a:srgbClr val="FF0066"/>
                </a:solidFill>
              </a:rPr>
              <a:t>Luyện đọc lại</a:t>
            </a:r>
            <a:endParaRPr lang="en-US" sz="6000" b="1" dirty="0">
              <a:solidFill>
                <a:srgbClr val="FF0066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 txBox="1">
            <a:spLocks/>
          </p:cNvSpPr>
          <p:nvPr/>
        </p:nvSpPr>
        <p:spPr>
          <a:xfrm>
            <a:off x="4927336" y="6257166"/>
            <a:ext cx="569322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7792" y="6005016"/>
            <a:ext cx="1815152" cy="736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9" y="0"/>
            <a:ext cx="10004800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Thời khóa biểu cho biết thời gian học các môn của từng ngày trong tuần.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0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2256" t="31553" r="8789" b="8252"/>
          <a:stretch>
            <a:fillRect/>
          </a:stretch>
        </p:blipFill>
        <p:spPr bwMode="auto">
          <a:xfrm>
            <a:off x="1766894" y="2167898"/>
            <a:ext cx="9172575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193576" y="6257162"/>
            <a:ext cx="14466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18406" y="76200"/>
            <a:ext cx="11937609" cy="6753664"/>
            <a:chOff x="118404" y="76200"/>
            <a:chExt cx="11937609" cy="6753664"/>
          </a:xfrm>
        </p:grpSpPr>
        <p:pic>
          <p:nvPicPr>
            <p:cNvPr id="3" name="Picture 2" descr="C:\Users\DELL\Downloads\2021 - KHO LOGO KHÔNG NỀN\co_9-removebg-previ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680" y="4700588"/>
              <a:ext cx="1982988" cy="2129276"/>
            </a:xfrm>
            <a:prstGeom prst="rect">
              <a:avLst/>
            </a:prstGeom>
            <a:noFill/>
          </p:spPr>
        </p:pic>
        <p:pic>
          <p:nvPicPr>
            <p:cNvPr id="4" name="Picture 2" descr="C:\Users\DELL\Downloads\2021 - KHO LOGO KHÔNG NỀN\bo_ngam_cam_hoa_1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08567" y="84407"/>
              <a:ext cx="1447434" cy="1702189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118404" y="76200"/>
              <a:ext cx="11937609" cy="6705600"/>
            </a:xfrm>
            <a:prstGeom prst="rect">
              <a:avLst/>
            </a:prstGeom>
            <a:noFill/>
            <a:ln w="57150">
              <a:solidFill>
                <a:srgbClr val="FF99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11351" t="17290" r="12290" b="8411"/>
          <a:stretch>
            <a:fillRect/>
          </a:stretch>
        </p:blipFill>
        <p:spPr bwMode="auto">
          <a:xfrm>
            <a:off x="2343151" y="928689"/>
            <a:ext cx="735806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962057" y="5758066"/>
            <a:ext cx="1842448" cy="9288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7008" y="1073395"/>
            <a:ext cx="9558507" cy="4314532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043452" y="6293837"/>
            <a:ext cx="1596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07" y="1181692"/>
            <a:ext cx="9881935" cy="27994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2. Nói một câu giới thiệu môn học hoặc hoạt động ở trường mà em thích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</a:b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    Mẫu: Tiếng Việt là môn học em thích nhất.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131" y="5601564"/>
            <a:ext cx="2224586" cy="1065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63866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262107" y="409262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24189" y="1440868"/>
            <a:ext cx="10165600" cy="1579454"/>
            <a:chOff x="774356" y="888444"/>
            <a:chExt cx="10165600" cy="1579454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898238"/>
              <a:ext cx="89050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00CC"/>
                  </a:solidFill>
                  <a:latin typeface="+mj-lt"/>
                </a:rPr>
                <a:t>- 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</a:rPr>
                <a:t>Đ</a:t>
              </a:r>
              <a:r>
                <a:rPr lang="vi-VN" sz="3200" b="1" dirty="0">
                  <a:solidFill>
                    <a:srgbClr val="0000CC"/>
                  </a:solidFill>
                  <a:latin typeface="+mj-lt"/>
                </a:rPr>
                <a:t>ọc đúng các từ ngữ, đọc rõ ràng các cột theo cột dọc, hàng ngang từ trái qua phải; biết nghỉ hơi sau khi đọc xong từng cột, từng dòng.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52031" y="3148661"/>
            <a:ext cx="9688840" cy="1693394"/>
            <a:chOff x="749026" y="2004213"/>
            <a:chExt cx="10448764" cy="1693394"/>
          </a:xfrm>
        </p:grpSpPr>
        <p:grpSp>
          <p:nvGrpSpPr>
            <p:cNvPr id="22" name="Group 21"/>
            <p:cNvGrpSpPr/>
            <p:nvPr/>
          </p:nvGrpSpPr>
          <p:grpSpPr>
            <a:xfrm>
              <a:off x="749026" y="2004213"/>
              <a:ext cx="1085297" cy="714672"/>
              <a:chOff x="5050618" y="1856557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0618" y="1856557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213206" y="2127947"/>
              <a:ext cx="89845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Biết vận dụng đọc </a:t>
              </a:r>
              <a:r>
                <a:rPr 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 tin trong từng cột, từng hàng và toàn bộ danh sách. 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cách sắp xếp nội dung trong thời khoá biểu.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303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F6EC75-24E0-41BC-B979-5AA1A7EEAB0C}"/>
              </a:ext>
            </a:extLst>
          </p:cNvPr>
          <p:cNvSpPr txBox="1"/>
          <p:nvPr/>
        </p:nvSpPr>
        <p:spPr>
          <a:xfrm>
            <a:off x="1435100" y="8255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đọc bài nhiều lần và sử dụng Thời khóa biểu để soạn sách vở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BD51CC-2371-4283-99B5-DA39CEA0FD2F}"/>
              </a:ext>
            </a:extLst>
          </p:cNvPr>
          <p:cNvGrpSpPr/>
          <p:nvPr/>
        </p:nvGrpSpPr>
        <p:grpSpPr>
          <a:xfrm>
            <a:off x="0" y="3799268"/>
            <a:ext cx="12192000" cy="3149166"/>
            <a:chOff x="-17585" y="4211589"/>
            <a:chExt cx="12203723" cy="2872340"/>
          </a:xfrm>
        </p:grpSpPr>
        <p:pic>
          <p:nvPicPr>
            <p:cNvPr id="4" name="图片 39940" descr="1-48">
              <a:extLst>
                <a:ext uri="{FF2B5EF4-FFF2-40B4-BE49-F238E27FC236}">
                  <a16:creationId xmlns:a16="http://schemas.microsoft.com/office/drawing/2014/main" id="{B30E17BF-8620-47AB-B270-DC296F358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4425" y="4211589"/>
              <a:ext cx="4927788" cy="28723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id="{335361AB-1BE2-4861-9E81-7743AAE46602}"/>
                </a:ext>
              </a:extLst>
            </p:cNvPr>
            <p:cNvGrpSpPr/>
            <p:nvPr/>
          </p:nvGrpSpPr>
          <p:grpSpPr>
            <a:xfrm>
              <a:off x="-17585" y="5831952"/>
              <a:ext cx="12203723" cy="1123362"/>
              <a:chOff x="-17585" y="5729324"/>
              <a:chExt cx="12203723" cy="1123362"/>
            </a:xfrm>
          </p:grpSpPr>
          <p:pic>
            <p:nvPicPr>
              <p:cNvPr id="6" name="图片 31">
                <a:extLst>
                  <a:ext uri="{FF2B5EF4-FFF2-40B4-BE49-F238E27FC236}">
                    <a16:creationId xmlns:a16="http://schemas.microsoft.com/office/drawing/2014/main" id="{422DA20A-B778-4E93-83C9-DB4A7BDFF5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90"/>
              <a:stretch/>
            </p:blipFill>
            <p:spPr>
              <a:xfrm>
                <a:off x="-17585" y="5729324"/>
                <a:ext cx="8659753" cy="1123362"/>
              </a:xfrm>
              <a:prstGeom prst="rect">
                <a:avLst/>
              </a:prstGeom>
            </p:spPr>
          </p:pic>
          <p:pic>
            <p:nvPicPr>
              <p:cNvPr id="7" name="图片 32">
                <a:extLst>
                  <a:ext uri="{FF2B5EF4-FFF2-40B4-BE49-F238E27FC236}">
                    <a16:creationId xmlns:a16="http://schemas.microsoft.com/office/drawing/2014/main" id="{44411C5E-2623-4AE0-B8F6-3AC08E505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459"/>
              <a:stretch/>
            </p:blipFill>
            <p:spPr>
              <a:xfrm>
                <a:off x="5398477" y="5729324"/>
                <a:ext cx="6787661" cy="11233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164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437306" y="2343286"/>
            <a:ext cx="9720122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63866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262107" y="409262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24189" y="1440868"/>
            <a:ext cx="10165600" cy="1579454"/>
            <a:chOff x="774356" y="888444"/>
            <a:chExt cx="10165600" cy="1579454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898238"/>
              <a:ext cx="89050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00CC"/>
                  </a:solidFill>
                  <a:latin typeface="+mj-lt"/>
                </a:rPr>
                <a:t>- 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</a:rPr>
                <a:t>Đ</a:t>
              </a:r>
              <a:r>
                <a:rPr lang="vi-VN" sz="3200" b="1" dirty="0">
                  <a:solidFill>
                    <a:srgbClr val="0000CC"/>
                  </a:solidFill>
                  <a:latin typeface="+mj-lt"/>
                </a:rPr>
                <a:t>ọc đúng các từ ngữ, đọc rõ ràng các cột theo cột dọc, hàng ngang từ trái qua phải; biết nghỉ hơi sau khi đọc xong từng cột, từng dòng.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52031" y="3148661"/>
            <a:ext cx="9688840" cy="1693394"/>
            <a:chOff x="749026" y="2004213"/>
            <a:chExt cx="10448764" cy="1693394"/>
          </a:xfrm>
        </p:grpSpPr>
        <p:grpSp>
          <p:nvGrpSpPr>
            <p:cNvPr id="22" name="Group 21"/>
            <p:cNvGrpSpPr/>
            <p:nvPr/>
          </p:nvGrpSpPr>
          <p:grpSpPr>
            <a:xfrm>
              <a:off x="749026" y="2004213"/>
              <a:ext cx="1085297" cy="714672"/>
              <a:chOff x="5050618" y="1856557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0618" y="1856557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213206" y="2127947"/>
              <a:ext cx="89845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Biết vận dụng đọc </a:t>
              </a:r>
              <a:r>
                <a:rPr 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 tin trong từng cột, từng hàng và toàn bộ danh sách. 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vi-VN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cách sắp xếp nội dung trong thời khoá biểu.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877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1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220" y="28136"/>
            <a:ext cx="10444212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Thời khóa biểu cho biết thời gian học các môn của từng ngày trong tuần.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57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39807" r="2013"/>
          <a:stretch/>
        </p:blipFill>
        <p:spPr>
          <a:xfrm>
            <a:off x="260056" y="245243"/>
            <a:ext cx="9995292" cy="596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5651" y="871883"/>
            <a:ext cx="8269697" cy="4850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BB0EE3-B480-AB6A-2D5C-3B1581F73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47487" y="5283323"/>
            <a:ext cx="473858" cy="2337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B26BA6-11B2-AC0D-1172-85DAB46CDBF0}"/>
              </a:ext>
            </a:extLst>
          </p:cNvPr>
          <p:cNvSpPr txBox="1"/>
          <p:nvPr/>
        </p:nvSpPr>
        <p:spPr>
          <a:xfrm>
            <a:off x="1985651" y="5783608"/>
            <a:ext cx="822069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được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môn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ngày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khóa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biểu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lớp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237881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KHÓA BIỂU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Thời khóa biểu cho biết thời gian học các môn của từng ngày trong tuần.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95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212" y="2180501"/>
            <a:ext cx="9913291" cy="2229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Đoạn 1: Từ đầu đến thứ- buổi - tiết - môn</a:t>
            </a: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Đoạn 2: </a:t>
            </a:r>
            <a:r>
              <a:rPr lang="en-US" sz="3200" dirty="0">
                <a:latin typeface="+mj-lt"/>
              </a:rPr>
              <a:t>T</a:t>
            </a:r>
            <a:r>
              <a:rPr lang="vi-VN" sz="3200" dirty="0">
                <a:latin typeface="+mj-lt"/>
              </a:rPr>
              <a:t>oàn bộ nội dung buổi sáng trong thời khoá biểu</a:t>
            </a:r>
            <a:r>
              <a:rPr lang="en-US" sz="3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Đoạn 3: </a:t>
            </a:r>
            <a:r>
              <a:rPr lang="en-US" sz="3200" dirty="0">
                <a:latin typeface="+mj-lt"/>
              </a:rPr>
              <a:t>T</a:t>
            </a:r>
            <a:r>
              <a:rPr lang="vi-VN" sz="3200" dirty="0">
                <a:latin typeface="+mj-lt"/>
              </a:rPr>
              <a:t>oàn bộ nội dung buổi chiều trong thời khoá biểu.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7097" y="1463038"/>
            <a:ext cx="6026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1564" y="6277970"/>
            <a:ext cx="1746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 txBox="1">
            <a:spLocks/>
          </p:cNvSpPr>
          <p:nvPr/>
        </p:nvSpPr>
        <p:spPr>
          <a:xfrm>
            <a:off x="5879200" y="6325405"/>
            <a:ext cx="569322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3451" y="6325405"/>
            <a:ext cx="1569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56" y="1385327"/>
            <a:ext cx="9227487" cy="26129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31"/>
          <a:stretch/>
        </p:blipFill>
        <p:spPr>
          <a:xfrm>
            <a:off x="630620" y="1663129"/>
            <a:ext cx="10993821" cy="4951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9" y="35858"/>
            <a:ext cx="10024522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832</Words>
  <Application>Microsoft Office PowerPoint</Application>
  <PresentationFormat>Widescreen</PresentationFormat>
  <Paragraphs>56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Microsoft YaHei</vt:lpstr>
      <vt:lpstr>Arial</vt:lpstr>
      <vt:lpstr>Calibri</vt:lpstr>
      <vt:lpstr>Calibri Light</vt:lpstr>
      <vt:lpstr>Times New Roman</vt:lpstr>
      <vt:lpstr>6_Office Theme</vt:lpstr>
      <vt:lpstr>7_Office Theme</vt:lpstr>
      <vt:lpstr>2_Office Theme</vt:lpstr>
      <vt:lpstr>1_Office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một câu giới thiệu môn học hoặc hoạt động ở trường mà em thích      Mẫu: Tiếng Việt là môn học em thích nhất.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140</cp:revision>
  <dcterms:created xsi:type="dcterms:W3CDTF">2021-05-24T05:01:30Z</dcterms:created>
  <dcterms:modified xsi:type="dcterms:W3CDTF">2023-09-30T16:15:38Z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