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7"/>
  </p:notesMasterIdLst>
  <p:sldIdLst>
    <p:sldId id="445" r:id="rId3"/>
    <p:sldId id="280" r:id="rId4"/>
    <p:sldId id="386" r:id="rId5"/>
    <p:sldId id="283" r:id="rId6"/>
    <p:sldId id="278" r:id="rId7"/>
    <p:sldId id="366" r:id="rId8"/>
    <p:sldId id="311" r:id="rId9"/>
    <p:sldId id="447" r:id="rId10"/>
    <p:sldId id="533" r:id="rId11"/>
    <p:sldId id="534" r:id="rId12"/>
    <p:sldId id="545" r:id="rId13"/>
    <p:sldId id="477" r:id="rId14"/>
    <p:sldId id="460" r:id="rId15"/>
    <p:sldId id="310" r:id="rId16"/>
    <p:sldId id="495" r:id="rId17"/>
    <p:sldId id="535" r:id="rId18"/>
    <p:sldId id="546" r:id="rId19"/>
    <p:sldId id="548" r:id="rId20"/>
    <p:sldId id="515" r:id="rId21"/>
    <p:sldId id="547" r:id="rId22"/>
    <p:sldId id="549" r:id="rId23"/>
    <p:sldId id="292" r:id="rId24"/>
    <p:sldId id="293" r:id="rId25"/>
    <p:sldId id="277"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DDBA59"/>
    <a:srgbClr val="006600"/>
    <a:srgbClr val="004DE6"/>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3" d="100"/>
          <a:sy n="63" d="100"/>
        </p:scale>
        <p:origin x="8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183574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23</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09505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191111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87098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06152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54423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83029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89184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19987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8873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3152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59450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54342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01131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37" r:id="rId2"/>
    <p:sldLayoutId id="2147483734"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38" r:id="rId8"/>
    <p:sldLayoutId id="2147483736" r:id="rId9"/>
    <p:sldLayoutId id="2147483735" r:id="rId10"/>
    <p:sldLayoutId id="2147483733" r:id="rId11"/>
    <p:sldLayoutId id="2147483732" r:id="rId12"/>
    <p:sldLayoutId id="2147483731" r:id="rId13"/>
    <p:sldLayoutId id="2147483730" r:id="rId14"/>
    <p:sldLayoutId id="2147483729" r:id="rId15"/>
    <p:sldLayoutId id="2147483728" r:id="rId16"/>
    <p:sldLayoutId id="2147483727" r:id="rId17"/>
    <p:sldLayoutId id="2147483726"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67543" y="9398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 name="Rectangle 6"/>
          <p:cNvSpPr>
            <a:spLocks noChangeArrowheads="1"/>
          </p:cNvSpPr>
          <p:nvPr/>
        </p:nvSpPr>
        <p:spPr bwMode="auto">
          <a:xfrm>
            <a:off x="1635806" y="1320800"/>
            <a:ext cx="34369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p>
        </p:txBody>
      </p:sp>
      <p:sp>
        <p:nvSpPr>
          <p:cNvPr id="6" name="Text Box 7"/>
          <p:cNvSpPr txBox="1">
            <a:spLocks noChangeArrowheads="1"/>
          </p:cNvSpPr>
          <p:nvPr/>
        </p:nvSpPr>
        <p:spPr bwMode="auto">
          <a:xfrm>
            <a:off x="1643743" y="2311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2. Sông</a:t>
            </a:r>
          </a:p>
        </p:txBody>
      </p:sp>
      <p:sp>
        <p:nvSpPr>
          <p:cNvPr id="7" name="Rectangle 8"/>
          <p:cNvSpPr>
            <a:spLocks noChangeArrowheads="1"/>
          </p:cNvSpPr>
          <p:nvPr/>
        </p:nvSpPr>
        <p:spPr bwMode="auto">
          <a:xfrm>
            <a:off x="1643743" y="4246563"/>
            <a:ext cx="3298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6. Trái lại, ông Sáu</a:t>
            </a:r>
          </a:p>
        </p:txBody>
      </p:sp>
      <p:sp>
        <p:nvSpPr>
          <p:cNvPr id="8" name="Text Box 9"/>
          <p:cNvSpPr txBox="1">
            <a:spLocks noChangeArrowheads="1"/>
          </p:cNvSpPr>
          <p:nvPr/>
        </p:nvSpPr>
        <p:spPr bwMode="auto">
          <a:xfrm>
            <a:off x="1751693" y="5221288"/>
            <a:ext cx="1435100" cy="579437"/>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7. Ông</a:t>
            </a:r>
          </a:p>
        </p:txBody>
      </p:sp>
      <p:sp>
        <p:nvSpPr>
          <p:cNvPr id="9" name="Text Box 10"/>
          <p:cNvSpPr txBox="1">
            <a:spLocks noChangeArrowheads="1"/>
          </p:cNvSpPr>
          <p:nvPr/>
        </p:nvSpPr>
        <p:spPr bwMode="auto">
          <a:xfrm>
            <a:off x="1643743" y="330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4. Ông Ba</a:t>
            </a:r>
          </a:p>
        </p:txBody>
      </p:sp>
      <p:sp>
        <p:nvSpPr>
          <p:cNvPr id="10" name="Line 11"/>
          <p:cNvSpPr>
            <a:spLocks noChangeShapeType="1"/>
          </p:cNvSpPr>
          <p:nvPr/>
        </p:nvSpPr>
        <p:spPr bwMode="auto">
          <a:xfrm flipH="1">
            <a:off x="4996543" y="1549400"/>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p:cNvSpPr>
            <a:spLocks noChangeShapeType="1"/>
          </p:cNvSpPr>
          <p:nvPr/>
        </p:nvSpPr>
        <p:spPr bwMode="auto">
          <a:xfrm flipH="1">
            <a:off x="3399518" y="3497263"/>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flipH="1">
            <a:off x="2970893" y="5368925"/>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a:off x="3701143" y="18542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5148943" y="18542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2024743" y="3835400"/>
            <a:ext cx="1143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a:off x="3472543" y="47498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2216831" y="587375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9"/>
          <p:cNvSpPr>
            <a:spLocks noChangeShapeType="1"/>
          </p:cNvSpPr>
          <p:nvPr/>
        </p:nvSpPr>
        <p:spPr bwMode="auto">
          <a:xfrm>
            <a:off x="3091543" y="2844800"/>
            <a:ext cx="6858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p:cNvSpPr>
            <a:spLocks noChangeShapeType="1"/>
          </p:cNvSpPr>
          <p:nvPr/>
        </p:nvSpPr>
        <p:spPr bwMode="auto">
          <a:xfrm>
            <a:off x="3396343" y="3835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p:cNvSpPr>
            <a:spLocks noChangeShapeType="1"/>
          </p:cNvSpPr>
          <p:nvPr/>
        </p:nvSpPr>
        <p:spPr bwMode="auto">
          <a:xfrm>
            <a:off x="2939143" y="5873750"/>
            <a:ext cx="579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2"/>
          <p:cNvSpPr txBox="1">
            <a:spLocks noChangeArrowheads="1"/>
          </p:cNvSpPr>
          <p:nvPr/>
        </p:nvSpPr>
        <p:spPr bwMode="auto">
          <a:xfrm>
            <a:off x="5418818" y="595312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24" name="Text Box 23"/>
          <p:cNvSpPr txBox="1">
            <a:spLocks noChangeArrowheads="1"/>
          </p:cNvSpPr>
          <p:nvPr/>
        </p:nvSpPr>
        <p:spPr bwMode="auto">
          <a:xfrm>
            <a:off x="3683681" y="1854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5" name="Text Box 24"/>
          <p:cNvSpPr txBox="1">
            <a:spLocks noChangeArrowheads="1"/>
          </p:cNvSpPr>
          <p:nvPr/>
        </p:nvSpPr>
        <p:spPr bwMode="auto">
          <a:xfrm>
            <a:off x="1872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6" name="Text Box 25"/>
          <p:cNvSpPr txBox="1">
            <a:spLocks noChangeArrowheads="1"/>
          </p:cNvSpPr>
          <p:nvPr/>
        </p:nvSpPr>
        <p:spPr bwMode="auto">
          <a:xfrm>
            <a:off x="1948543" y="38354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7" name="Text Box 26"/>
          <p:cNvSpPr txBox="1">
            <a:spLocks noChangeArrowheads="1"/>
          </p:cNvSpPr>
          <p:nvPr/>
        </p:nvSpPr>
        <p:spPr bwMode="auto">
          <a:xfrm>
            <a:off x="1964418" y="590867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8" name="Text Box 27"/>
          <p:cNvSpPr txBox="1">
            <a:spLocks noChangeArrowheads="1"/>
          </p:cNvSpPr>
          <p:nvPr/>
        </p:nvSpPr>
        <p:spPr bwMode="auto">
          <a:xfrm>
            <a:off x="5202918" y="47212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29" name="Text Box 28"/>
          <p:cNvSpPr txBox="1">
            <a:spLocks noChangeArrowheads="1"/>
          </p:cNvSpPr>
          <p:nvPr/>
        </p:nvSpPr>
        <p:spPr bwMode="auto">
          <a:xfrm>
            <a:off x="3929743" y="3835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0" name="Text Box 29"/>
          <p:cNvSpPr txBox="1">
            <a:spLocks noChangeArrowheads="1"/>
          </p:cNvSpPr>
          <p:nvPr/>
        </p:nvSpPr>
        <p:spPr bwMode="auto">
          <a:xfrm>
            <a:off x="6444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1" name="Text Box 30"/>
          <p:cNvSpPr txBox="1">
            <a:spLocks noChangeArrowheads="1"/>
          </p:cNvSpPr>
          <p:nvPr/>
        </p:nvSpPr>
        <p:spPr bwMode="auto">
          <a:xfrm>
            <a:off x="5606143" y="1854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2" name="Text Box 31"/>
          <p:cNvSpPr txBox="1">
            <a:spLocks noChangeArrowheads="1"/>
          </p:cNvSpPr>
          <p:nvPr/>
        </p:nvSpPr>
        <p:spPr bwMode="auto">
          <a:xfrm>
            <a:off x="5072743" y="1350963"/>
            <a:ext cx="2435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thật im lìm.</a:t>
            </a:r>
          </a:p>
        </p:txBody>
      </p:sp>
      <p:sp>
        <p:nvSpPr>
          <p:cNvPr id="33" name="Text Box 32"/>
          <p:cNvSpPr txBox="1">
            <a:spLocks noChangeArrowheads="1"/>
          </p:cNvSpPr>
          <p:nvPr/>
        </p:nvSpPr>
        <p:spPr bwMode="auto">
          <a:xfrm>
            <a:off x="2939143" y="2311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thôi vỗ sóng dồn dập vô bờ như hồi chiều.</a:t>
            </a:r>
          </a:p>
        </p:txBody>
      </p:sp>
      <p:sp>
        <p:nvSpPr>
          <p:cNvPr id="34" name="Text Box 33"/>
          <p:cNvSpPr txBox="1">
            <a:spLocks noChangeArrowheads="1"/>
          </p:cNvSpPr>
          <p:nvPr/>
        </p:nvSpPr>
        <p:spPr bwMode="auto">
          <a:xfrm>
            <a:off x="3243943" y="33020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  trầm ngâm.</a:t>
            </a:r>
          </a:p>
        </p:txBody>
      </p:sp>
      <p:sp>
        <p:nvSpPr>
          <p:cNvPr id="35" name="Rectangle 34"/>
          <p:cNvSpPr>
            <a:spLocks noChangeArrowheads="1"/>
          </p:cNvSpPr>
          <p:nvPr/>
        </p:nvSpPr>
        <p:spPr bwMode="auto">
          <a:xfrm>
            <a:off x="4875893" y="4216400"/>
            <a:ext cx="191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rất sôi nổi.</a:t>
            </a:r>
          </a:p>
        </p:txBody>
      </p:sp>
      <p:sp>
        <p:nvSpPr>
          <p:cNvPr id="36" name="Text Box 35"/>
          <p:cNvSpPr txBox="1">
            <a:spLocks noChangeArrowheads="1"/>
          </p:cNvSpPr>
          <p:nvPr/>
        </p:nvSpPr>
        <p:spPr bwMode="auto">
          <a:xfrm>
            <a:off x="3042331" y="5226050"/>
            <a:ext cx="6553200" cy="579438"/>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hệt như Thần Thổ Địa của vùng này.</a:t>
            </a:r>
          </a:p>
        </p:txBody>
      </p:sp>
      <p:sp>
        <p:nvSpPr>
          <p:cNvPr id="37" name="Text Box 36"/>
          <p:cNvSpPr txBox="1">
            <a:spLocks noChangeArrowheads="1"/>
          </p:cNvSpPr>
          <p:nvPr/>
        </p:nvSpPr>
        <p:spPr bwMode="auto">
          <a:xfrm>
            <a:off x="1948543" y="8890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sym typeface="Wingdings" panose="05000000000000000000" pitchFamily="2" charset="2"/>
              </a:rPr>
              <a:t>Xác định chủ ngữ, vị ngữ của những câu vừa tìm được.</a:t>
            </a:r>
          </a:p>
        </p:txBody>
      </p:sp>
      <p:sp>
        <p:nvSpPr>
          <p:cNvPr id="38" name="Line 37"/>
          <p:cNvSpPr>
            <a:spLocks noChangeShapeType="1"/>
          </p:cNvSpPr>
          <p:nvPr/>
        </p:nvSpPr>
        <p:spPr bwMode="auto">
          <a:xfrm flipH="1">
            <a:off x="2939143" y="2540000"/>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8"/>
          <p:cNvSpPr>
            <a:spLocks noChangeShapeType="1"/>
          </p:cNvSpPr>
          <p:nvPr/>
        </p:nvSpPr>
        <p:spPr bwMode="auto">
          <a:xfrm>
            <a:off x="2024743" y="2844800"/>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9"/>
          <p:cNvSpPr>
            <a:spLocks noChangeShapeType="1"/>
          </p:cNvSpPr>
          <p:nvPr/>
        </p:nvSpPr>
        <p:spPr bwMode="auto">
          <a:xfrm>
            <a:off x="4844143" y="4749800"/>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0"/>
          <p:cNvSpPr>
            <a:spLocks noChangeShapeType="1"/>
          </p:cNvSpPr>
          <p:nvPr/>
        </p:nvSpPr>
        <p:spPr bwMode="auto">
          <a:xfrm flipH="1">
            <a:off x="4839381" y="4445000"/>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41"/>
          <p:cNvSpPr txBox="1">
            <a:spLocks noChangeArrowheads="1"/>
          </p:cNvSpPr>
          <p:nvPr/>
        </p:nvSpPr>
        <p:spPr bwMode="auto">
          <a:xfrm>
            <a:off x="3547156" y="47212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43" name="AutoShape 42"/>
          <p:cNvSpPr>
            <a:spLocks noChangeArrowheads="1"/>
          </p:cNvSpPr>
          <p:nvPr/>
        </p:nvSpPr>
        <p:spPr bwMode="auto">
          <a:xfrm>
            <a:off x="1567543" y="1016000"/>
            <a:ext cx="228600" cy="304800"/>
          </a:xfrm>
          <a:prstGeom prst="rightArrow">
            <a:avLst>
              <a:gd name="adj1" fmla="val 50000"/>
              <a:gd name="adj2" fmla="val 25000"/>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3804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par>
                                <p:cTn id="11" presetID="2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2000"/>
                                        <p:tgtEl>
                                          <p:spTgt spid="1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2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edge">
                                      <p:cBhvr>
                                        <p:cTn id="19" dur="2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edge">
                                      <p:cBhvr>
                                        <p:cTn id="24" dur="2000"/>
                                        <p:tgtEl>
                                          <p:spTgt spid="38"/>
                                        </p:tgtEl>
                                      </p:cBhvr>
                                    </p:animEffect>
                                  </p:childTnLst>
                                </p:cTn>
                              </p:par>
                              <p:par>
                                <p:cTn id="25" presetID="2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edge">
                                      <p:cBhvr>
                                        <p:cTn id="27" dur="2000"/>
                                        <p:tgtEl>
                                          <p:spTgt spid="39"/>
                                        </p:tgtEl>
                                      </p:cBhvr>
                                    </p:animEffect>
                                  </p:childTnLst>
                                </p:cTn>
                              </p:par>
                              <p:par>
                                <p:cTn id="28" presetID="2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edge">
                                      <p:cBhvr>
                                        <p:cTn id="33" dur="2000"/>
                                        <p:tgtEl>
                                          <p:spTgt spid="25"/>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edge">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edge">
                                      <p:cBhvr>
                                        <p:cTn id="41" dur="2000"/>
                                        <p:tgtEl>
                                          <p:spTgt spid="13"/>
                                        </p:tgtEl>
                                      </p:cBhvr>
                                    </p:animEffect>
                                  </p:childTnLst>
                                </p:cTn>
                              </p:par>
                              <p:par>
                                <p:cTn id="42" presetID="2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edge">
                                      <p:cBhvr>
                                        <p:cTn id="44" dur="2000"/>
                                        <p:tgtEl>
                                          <p:spTgt spid="17"/>
                                        </p:tgtEl>
                                      </p:cBhvr>
                                    </p:animEffect>
                                  </p:childTnLst>
                                </p:cTn>
                              </p:par>
                              <p:par>
                                <p:cTn id="45" presetID="2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edge">
                                      <p:cBhvr>
                                        <p:cTn id="47" dur="2000"/>
                                        <p:tgtEl>
                                          <p:spTgt spid="21"/>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edge">
                                      <p:cBhvr>
                                        <p:cTn id="50" dur="2000"/>
                                        <p:tgtEl>
                                          <p:spTgt spid="26"/>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edge">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edge">
                                      <p:cBhvr>
                                        <p:cTn id="58" dur="2000"/>
                                        <p:tgtEl>
                                          <p:spTgt spid="41"/>
                                        </p:tgtEl>
                                      </p:cBhvr>
                                    </p:animEffect>
                                  </p:childTnLst>
                                </p:cTn>
                              </p:par>
                              <p:par>
                                <p:cTn id="59" presetID="2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edge">
                                      <p:cBhvr>
                                        <p:cTn id="61" dur="2000"/>
                                        <p:tgtEl>
                                          <p:spTgt spid="18"/>
                                        </p:tgtEl>
                                      </p:cBhvr>
                                    </p:animEffect>
                                  </p:childTnLst>
                                </p:cTn>
                              </p:par>
                              <p:par>
                                <p:cTn id="62" presetID="2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edge">
                                      <p:cBhvr>
                                        <p:cTn id="64" dur="2000"/>
                                        <p:tgtEl>
                                          <p:spTgt spid="40"/>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edge">
                                      <p:cBhvr>
                                        <p:cTn id="67" dur="2000"/>
                                        <p:tgtEl>
                                          <p:spTgt spid="42"/>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edge">
                                      <p:cBhvr>
                                        <p:cTn id="70" dur="2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edge">
                                      <p:cBhvr>
                                        <p:cTn id="75" dur="2000"/>
                                        <p:tgtEl>
                                          <p:spTgt spid="14"/>
                                        </p:tgtEl>
                                      </p:cBhvr>
                                    </p:animEffect>
                                  </p:childTnLst>
                                </p:cTn>
                              </p:par>
                              <p:par>
                                <p:cTn id="76" presetID="2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edge">
                                      <p:cBhvr>
                                        <p:cTn id="78" dur="2000"/>
                                        <p:tgtEl>
                                          <p:spTgt spid="19"/>
                                        </p:tgtEl>
                                      </p:cBhvr>
                                    </p:animEffect>
                                  </p:childTnLst>
                                </p:cTn>
                              </p:par>
                              <p:par>
                                <p:cTn id="79" presetID="20"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edge">
                                      <p:cBhvr>
                                        <p:cTn id="81" dur="2000"/>
                                        <p:tgtEl>
                                          <p:spTgt spid="22"/>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edge">
                                      <p:cBhvr>
                                        <p:cTn id="84" dur="2000"/>
                                        <p:tgtEl>
                                          <p:spTgt spid="27"/>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edge">
                                      <p:cBhvr>
                                        <p:cTn id="8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364343" y="954314"/>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5" name="Rectangle 6"/>
          <p:cNvSpPr>
            <a:spLocks noChangeArrowheads="1"/>
          </p:cNvSpPr>
          <p:nvPr/>
        </p:nvSpPr>
        <p:spPr bwMode="auto">
          <a:xfrm>
            <a:off x="1432606" y="1517877"/>
            <a:ext cx="343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p>
        </p:txBody>
      </p:sp>
      <p:sp>
        <p:nvSpPr>
          <p:cNvPr id="16" name="Text Box 7"/>
          <p:cNvSpPr txBox="1">
            <a:spLocks noChangeArrowheads="1"/>
          </p:cNvSpPr>
          <p:nvPr/>
        </p:nvSpPr>
        <p:spPr bwMode="auto">
          <a:xfrm>
            <a:off x="1440543" y="2416402"/>
            <a:ext cx="140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Sông</a:t>
            </a:r>
          </a:p>
        </p:txBody>
      </p:sp>
      <p:sp>
        <p:nvSpPr>
          <p:cNvPr id="17" name="Rectangle 8"/>
          <p:cNvSpPr>
            <a:spLocks noChangeArrowheads="1"/>
          </p:cNvSpPr>
          <p:nvPr/>
        </p:nvSpPr>
        <p:spPr bwMode="auto">
          <a:xfrm>
            <a:off x="1440543" y="4308702"/>
            <a:ext cx="2908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CC"/>
                </a:solidFill>
                <a:latin typeface="Times New Roman" panose="02020603050405020304" pitchFamily="18" charset="0"/>
              </a:rPr>
              <a:t>6. Trái lại, ông Sáu</a:t>
            </a:r>
          </a:p>
        </p:txBody>
      </p:sp>
      <p:sp>
        <p:nvSpPr>
          <p:cNvPr id="18" name="Text Box 9"/>
          <p:cNvSpPr txBox="1">
            <a:spLocks noChangeArrowheads="1"/>
          </p:cNvSpPr>
          <p:nvPr/>
        </p:nvSpPr>
        <p:spPr bwMode="auto">
          <a:xfrm>
            <a:off x="1440543" y="5221514"/>
            <a:ext cx="1219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7. Ông</a:t>
            </a:r>
          </a:p>
        </p:txBody>
      </p:sp>
      <p:sp>
        <p:nvSpPr>
          <p:cNvPr id="19" name="Text Box 10"/>
          <p:cNvSpPr txBox="1">
            <a:spLocks noChangeArrowheads="1"/>
          </p:cNvSpPr>
          <p:nvPr/>
        </p:nvSpPr>
        <p:spPr bwMode="auto">
          <a:xfrm>
            <a:off x="1364343" y="3316514"/>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4. Ông Ba</a:t>
            </a:r>
          </a:p>
        </p:txBody>
      </p:sp>
      <p:sp>
        <p:nvSpPr>
          <p:cNvPr id="20" name="Line 11"/>
          <p:cNvSpPr>
            <a:spLocks noChangeShapeType="1"/>
          </p:cNvSpPr>
          <p:nvPr/>
        </p:nvSpPr>
        <p:spPr bwMode="auto">
          <a:xfrm flipH="1">
            <a:off x="4793343" y="17925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2"/>
          <p:cNvSpPr>
            <a:spLocks noChangeShapeType="1"/>
          </p:cNvSpPr>
          <p:nvPr/>
        </p:nvSpPr>
        <p:spPr bwMode="auto">
          <a:xfrm flipH="1">
            <a:off x="3116943" y="35451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3"/>
          <p:cNvSpPr>
            <a:spLocks noChangeShapeType="1"/>
          </p:cNvSpPr>
          <p:nvPr/>
        </p:nvSpPr>
        <p:spPr bwMode="auto">
          <a:xfrm flipH="1">
            <a:off x="2583543" y="54501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4"/>
          <p:cNvSpPr>
            <a:spLocks noChangeShapeType="1"/>
          </p:cNvSpPr>
          <p:nvPr/>
        </p:nvSpPr>
        <p:spPr bwMode="auto">
          <a:xfrm>
            <a:off x="3421743" y="2021114"/>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p:cNvSpPr>
            <a:spLocks noChangeShapeType="1"/>
          </p:cNvSpPr>
          <p:nvPr/>
        </p:nvSpPr>
        <p:spPr bwMode="auto">
          <a:xfrm>
            <a:off x="4945743" y="2021114"/>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6"/>
          <p:cNvSpPr>
            <a:spLocks noChangeShapeType="1"/>
          </p:cNvSpPr>
          <p:nvPr/>
        </p:nvSpPr>
        <p:spPr bwMode="auto">
          <a:xfrm>
            <a:off x="1821543" y="3849914"/>
            <a:ext cx="1143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7"/>
          <p:cNvSpPr>
            <a:spLocks noChangeShapeType="1"/>
          </p:cNvSpPr>
          <p:nvPr/>
        </p:nvSpPr>
        <p:spPr bwMode="auto">
          <a:xfrm>
            <a:off x="3269343" y="4764314"/>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8"/>
          <p:cNvSpPr>
            <a:spLocks noChangeShapeType="1"/>
          </p:cNvSpPr>
          <p:nvPr/>
        </p:nvSpPr>
        <p:spPr bwMode="auto">
          <a:xfrm>
            <a:off x="1821543" y="5831114"/>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9"/>
          <p:cNvSpPr>
            <a:spLocks noChangeShapeType="1"/>
          </p:cNvSpPr>
          <p:nvPr/>
        </p:nvSpPr>
        <p:spPr bwMode="auto">
          <a:xfrm>
            <a:off x="2888343" y="2859314"/>
            <a:ext cx="6858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0"/>
          <p:cNvSpPr>
            <a:spLocks noChangeShapeType="1"/>
          </p:cNvSpPr>
          <p:nvPr/>
        </p:nvSpPr>
        <p:spPr bwMode="auto">
          <a:xfrm>
            <a:off x="3193143" y="3849914"/>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1"/>
          <p:cNvSpPr>
            <a:spLocks noChangeShapeType="1"/>
          </p:cNvSpPr>
          <p:nvPr/>
        </p:nvSpPr>
        <p:spPr bwMode="auto">
          <a:xfrm>
            <a:off x="2735943" y="5831114"/>
            <a:ext cx="579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2"/>
          <p:cNvSpPr txBox="1">
            <a:spLocks noChangeArrowheads="1"/>
          </p:cNvSpPr>
          <p:nvPr/>
        </p:nvSpPr>
        <p:spPr bwMode="auto">
          <a:xfrm>
            <a:off x="4793343" y="1517877"/>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tx2"/>
                </a:solidFill>
                <a:latin typeface="Times New Roman" panose="02020603050405020304" pitchFamily="18" charset="0"/>
              </a:rPr>
              <a:t>thật im lìm</a:t>
            </a:r>
          </a:p>
        </p:txBody>
      </p:sp>
      <p:sp>
        <p:nvSpPr>
          <p:cNvPr id="32" name="Text Box 24"/>
          <p:cNvSpPr txBox="1">
            <a:spLocks noChangeArrowheads="1"/>
          </p:cNvSpPr>
          <p:nvPr/>
        </p:nvSpPr>
        <p:spPr bwMode="auto">
          <a:xfrm>
            <a:off x="3040743" y="3316514"/>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a:t>
            </a:r>
            <a:r>
              <a:rPr lang="en-US" altLang="en-US" sz="2800">
                <a:solidFill>
                  <a:schemeClr val="tx2"/>
                </a:solidFill>
                <a:latin typeface="Times New Roman" panose="02020603050405020304" pitchFamily="18" charset="0"/>
              </a:rPr>
              <a:t>trầm ngâm.</a:t>
            </a:r>
          </a:p>
        </p:txBody>
      </p:sp>
      <p:sp>
        <p:nvSpPr>
          <p:cNvPr id="33" name="Rectangle 25"/>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tx2"/>
                </a:solidFill>
                <a:latin typeface="Times New Roman" panose="02020603050405020304" pitchFamily="18" charset="0"/>
              </a:rPr>
              <a:t>rất sôi nổi.</a:t>
            </a:r>
          </a:p>
        </p:txBody>
      </p:sp>
      <p:sp>
        <p:nvSpPr>
          <p:cNvPr id="34" name="Text Box 26"/>
          <p:cNvSpPr txBox="1">
            <a:spLocks noChangeArrowheads="1"/>
          </p:cNvSpPr>
          <p:nvPr/>
        </p:nvSpPr>
        <p:spPr bwMode="auto">
          <a:xfrm>
            <a:off x="2659743" y="5221514"/>
            <a:ext cx="6553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latin typeface="Times New Roman" panose="02020603050405020304" pitchFamily="18" charset="0"/>
              </a:rPr>
              <a:t>hệt như Thần Thổ Địa của vùng này.</a:t>
            </a:r>
          </a:p>
        </p:txBody>
      </p:sp>
      <p:sp>
        <p:nvSpPr>
          <p:cNvPr id="35" name="Text Box 27"/>
          <p:cNvSpPr txBox="1">
            <a:spLocks noChangeArrowheads="1"/>
          </p:cNvSpPr>
          <p:nvPr/>
        </p:nvSpPr>
        <p:spPr bwMode="auto">
          <a:xfrm>
            <a:off x="3128056" y="1984602"/>
            <a:ext cx="4895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Trạng thái của sự vật (cảnh vật)</a:t>
            </a:r>
          </a:p>
        </p:txBody>
      </p:sp>
      <p:sp>
        <p:nvSpPr>
          <p:cNvPr id="36" name="Text Box 28"/>
          <p:cNvSpPr txBox="1">
            <a:spLocks noChangeArrowheads="1"/>
          </p:cNvSpPr>
          <p:nvPr/>
        </p:nvSpPr>
        <p:spPr bwMode="auto">
          <a:xfrm>
            <a:off x="3116943" y="2935514"/>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sự vật (sông)</a:t>
            </a:r>
          </a:p>
        </p:txBody>
      </p:sp>
      <p:sp>
        <p:nvSpPr>
          <p:cNvPr id="37" name="Text Box 29"/>
          <p:cNvSpPr txBox="1">
            <a:spLocks noChangeArrowheads="1"/>
          </p:cNvSpPr>
          <p:nvPr/>
        </p:nvSpPr>
        <p:spPr bwMode="auto">
          <a:xfrm>
            <a:off x="3040743" y="3773714"/>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người</a:t>
            </a:r>
            <a:r>
              <a:rPr lang="en-US" altLang="en-US" sz="1800"/>
              <a:t> </a:t>
            </a:r>
            <a:r>
              <a:rPr lang="en-US" altLang="en-US" sz="2800">
                <a:latin typeface="Times New Roman" panose="02020603050405020304" pitchFamily="18" charset="0"/>
              </a:rPr>
              <a:t>(ông Ba)</a:t>
            </a:r>
          </a:p>
        </p:txBody>
      </p:sp>
      <p:sp>
        <p:nvSpPr>
          <p:cNvPr id="38" name="Text Box 30"/>
          <p:cNvSpPr txBox="1">
            <a:spLocks noChangeArrowheads="1"/>
          </p:cNvSpPr>
          <p:nvPr/>
        </p:nvSpPr>
        <p:spPr bwMode="auto">
          <a:xfrm>
            <a:off x="3040743" y="47595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người</a:t>
            </a:r>
            <a:r>
              <a:rPr lang="en-US" altLang="en-US" sz="1800"/>
              <a:t> </a:t>
            </a:r>
            <a:r>
              <a:rPr lang="en-US" altLang="en-US" sz="2800">
                <a:latin typeface="Times New Roman" panose="02020603050405020304" pitchFamily="18" charset="0"/>
              </a:rPr>
              <a:t>(ông Sáu)</a:t>
            </a:r>
          </a:p>
        </p:txBody>
      </p:sp>
      <p:sp>
        <p:nvSpPr>
          <p:cNvPr id="39" name="Text Box 31"/>
          <p:cNvSpPr txBox="1">
            <a:spLocks noChangeArrowheads="1"/>
          </p:cNvSpPr>
          <p:nvPr/>
        </p:nvSpPr>
        <p:spPr bwMode="auto">
          <a:xfrm>
            <a:off x="3056618" y="58009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Đặc điểm của người (ông Sáu)</a:t>
            </a:r>
          </a:p>
        </p:txBody>
      </p:sp>
      <p:sp>
        <p:nvSpPr>
          <p:cNvPr id="40" name="Line 32"/>
          <p:cNvSpPr>
            <a:spLocks noChangeShapeType="1"/>
          </p:cNvSpPr>
          <p:nvPr/>
        </p:nvSpPr>
        <p:spPr bwMode="auto">
          <a:xfrm flipH="1">
            <a:off x="2735943" y="25545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3"/>
          <p:cNvSpPr>
            <a:spLocks noChangeShapeType="1"/>
          </p:cNvSpPr>
          <p:nvPr/>
        </p:nvSpPr>
        <p:spPr bwMode="auto">
          <a:xfrm>
            <a:off x="1821543" y="2859314"/>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4"/>
          <p:cNvSpPr>
            <a:spLocks noChangeShapeType="1"/>
          </p:cNvSpPr>
          <p:nvPr/>
        </p:nvSpPr>
        <p:spPr bwMode="auto">
          <a:xfrm>
            <a:off x="4640943" y="4764314"/>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5"/>
          <p:cNvSpPr>
            <a:spLocks noChangeShapeType="1"/>
          </p:cNvSpPr>
          <p:nvPr/>
        </p:nvSpPr>
        <p:spPr bwMode="auto">
          <a:xfrm flipH="1">
            <a:off x="4564743" y="44595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AutoShape 36"/>
          <p:cNvSpPr>
            <a:spLocks noChangeArrowheads="1"/>
          </p:cNvSpPr>
          <p:nvPr/>
        </p:nvSpPr>
        <p:spPr bwMode="auto">
          <a:xfrm>
            <a:off x="1364343" y="878114"/>
            <a:ext cx="762000" cy="228600"/>
          </a:xfrm>
          <a:prstGeom prst="rightArrow">
            <a:avLst>
              <a:gd name="adj1" fmla="val 50000"/>
              <a:gd name="adj2" fmla="val 83333"/>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 name="Text Box 37"/>
          <p:cNvSpPr txBox="1">
            <a:spLocks noChangeArrowheads="1"/>
          </p:cNvSpPr>
          <p:nvPr/>
        </p:nvSpPr>
        <p:spPr bwMode="auto">
          <a:xfrm>
            <a:off x="4793343" y="1517877"/>
            <a:ext cx="274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thật im lìm</a:t>
            </a:r>
          </a:p>
        </p:txBody>
      </p:sp>
      <p:sp>
        <p:nvSpPr>
          <p:cNvPr id="46" name="Text Box 38"/>
          <p:cNvSpPr txBox="1">
            <a:spLocks noChangeArrowheads="1"/>
          </p:cNvSpPr>
          <p:nvPr/>
        </p:nvSpPr>
        <p:spPr bwMode="auto">
          <a:xfrm>
            <a:off x="2840718" y="2416402"/>
            <a:ext cx="754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thôi vỗ sóng dồn dập vô bờ như hồi chiều.</a:t>
            </a:r>
          </a:p>
        </p:txBody>
      </p:sp>
      <p:sp>
        <p:nvSpPr>
          <p:cNvPr id="47" name="Text Box 39"/>
          <p:cNvSpPr txBox="1">
            <a:spLocks noChangeArrowheads="1"/>
          </p:cNvSpPr>
          <p:nvPr/>
        </p:nvSpPr>
        <p:spPr bwMode="auto">
          <a:xfrm>
            <a:off x="3040743" y="3316514"/>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trầm ngâm.</a:t>
            </a:r>
          </a:p>
        </p:txBody>
      </p:sp>
      <p:sp>
        <p:nvSpPr>
          <p:cNvPr id="48" name="Rectangle 40"/>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rPr>
              <a:t>rất sôi nổi</a:t>
            </a:r>
            <a:r>
              <a:rPr lang="en-US" altLang="en-US" sz="2800">
                <a:latin typeface="Times New Roman" panose="02020603050405020304" pitchFamily="18" charset="0"/>
              </a:rPr>
              <a:t>.</a:t>
            </a:r>
          </a:p>
        </p:txBody>
      </p:sp>
      <p:sp>
        <p:nvSpPr>
          <p:cNvPr id="49" name="Text Box 41"/>
          <p:cNvSpPr txBox="1">
            <a:spLocks noChangeArrowheads="1"/>
          </p:cNvSpPr>
          <p:nvPr/>
        </p:nvSpPr>
        <p:spPr bwMode="auto">
          <a:xfrm>
            <a:off x="2659743" y="5221514"/>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hệt như Thần Thổ Địa của vùng này.</a:t>
            </a:r>
          </a:p>
        </p:txBody>
      </p:sp>
      <p:sp>
        <p:nvSpPr>
          <p:cNvPr id="50" name="Text Box 42"/>
          <p:cNvSpPr txBox="1">
            <a:spLocks noChangeArrowheads="1"/>
          </p:cNvSpPr>
          <p:nvPr/>
        </p:nvSpPr>
        <p:spPr bwMode="auto">
          <a:xfrm>
            <a:off x="2335893" y="632052"/>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Vị ngữ trong các câu trên biểu thị nội dung gì? </a:t>
            </a:r>
            <a:endParaRPr lang="en-US" altLang="en-US" sz="2400" b="1">
              <a:solidFill>
                <a:srgbClr val="FF0000"/>
              </a:solidFill>
              <a:latin typeface="Times New Roman" panose="02020603050405020304" pitchFamily="18" charset="0"/>
            </a:endParaRPr>
          </a:p>
        </p:txBody>
      </p:sp>
      <p:sp>
        <p:nvSpPr>
          <p:cNvPr id="51" name="Text Box 43"/>
          <p:cNvSpPr txBox="1">
            <a:spLocks noChangeArrowheads="1"/>
          </p:cNvSpPr>
          <p:nvPr/>
        </p:nvSpPr>
        <p:spPr bwMode="auto">
          <a:xfrm>
            <a:off x="2696256" y="1109889"/>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Chúng do những từ ngữ như thế nào tạo thành?</a:t>
            </a:r>
            <a:endParaRPr lang="en-US" altLang="en-US" sz="2400">
              <a:solidFill>
                <a:srgbClr val="FF0000"/>
              </a:solidFill>
              <a:latin typeface="Times New Roman" panose="02020603050405020304" pitchFamily="18" charset="0"/>
            </a:endParaRPr>
          </a:p>
        </p:txBody>
      </p:sp>
      <p:sp>
        <p:nvSpPr>
          <p:cNvPr id="52" name="Text Box 44"/>
          <p:cNvSpPr txBox="1">
            <a:spLocks noChangeArrowheads="1"/>
          </p:cNvSpPr>
          <p:nvPr/>
        </p:nvSpPr>
        <p:spPr bwMode="auto">
          <a:xfrm>
            <a:off x="7003143" y="1792514"/>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3" name="Text Box 45"/>
          <p:cNvSpPr txBox="1">
            <a:spLocks noChangeArrowheads="1"/>
          </p:cNvSpPr>
          <p:nvPr/>
        </p:nvSpPr>
        <p:spPr bwMode="auto">
          <a:xfrm>
            <a:off x="7841343" y="2935514"/>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 Đ</a:t>
            </a:r>
            <a:r>
              <a:rPr lang="en-US" altLang="en-US" b="1">
                <a:solidFill>
                  <a:srgbClr val="0000CC"/>
                </a:solidFill>
                <a:latin typeface="Times New Roman" panose="02020603050405020304" pitchFamily="18" charset="0"/>
              </a:rPr>
              <a:t>ộng</a:t>
            </a:r>
            <a:r>
              <a:rPr lang="en-US" altLang="en-US" sz="1800" b="1">
                <a:solidFill>
                  <a:srgbClr val="0000CC"/>
                </a:solidFill>
              </a:rPr>
              <a:t> </a:t>
            </a:r>
            <a:r>
              <a:rPr lang="en-US" altLang="en-US" sz="2800" b="1">
                <a:solidFill>
                  <a:srgbClr val="0000CC"/>
                </a:solidFill>
                <a:latin typeface="Times New Roman" panose="02020603050405020304" pitchFamily="18" charset="0"/>
              </a:rPr>
              <a:t>từ</a:t>
            </a:r>
          </a:p>
        </p:txBody>
      </p:sp>
      <p:sp>
        <p:nvSpPr>
          <p:cNvPr id="54" name="Text Box 46"/>
          <p:cNvSpPr txBox="1">
            <a:spLocks noChangeArrowheads="1"/>
          </p:cNvSpPr>
          <p:nvPr/>
        </p:nvSpPr>
        <p:spPr bwMode="auto">
          <a:xfrm>
            <a:off x="7993743" y="3773714"/>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CC"/>
                </a:solidFill>
                <a:latin typeface="Times New Roman" panose="02020603050405020304" pitchFamily="18" charset="0"/>
              </a:rPr>
              <a:t>Động từ</a:t>
            </a:r>
          </a:p>
        </p:txBody>
      </p:sp>
      <p:sp>
        <p:nvSpPr>
          <p:cNvPr id="55" name="Text Box 47"/>
          <p:cNvSpPr txBox="1">
            <a:spLocks noChangeArrowheads="1"/>
          </p:cNvSpPr>
          <p:nvPr/>
        </p:nvSpPr>
        <p:spPr bwMode="auto">
          <a:xfrm>
            <a:off x="7917543" y="4688114"/>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6" name="Text Box 48"/>
          <p:cNvSpPr txBox="1">
            <a:spLocks noChangeArrowheads="1"/>
          </p:cNvSpPr>
          <p:nvPr/>
        </p:nvSpPr>
        <p:spPr bwMode="auto">
          <a:xfrm>
            <a:off x="7881031" y="19846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7" name="Text Box 49"/>
          <p:cNvSpPr txBox="1">
            <a:spLocks noChangeArrowheads="1"/>
          </p:cNvSpPr>
          <p:nvPr/>
        </p:nvSpPr>
        <p:spPr bwMode="auto">
          <a:xfrm>
            <a:off x="7917543" y="57438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8" name="Text Box 57"/>
          <p:cNvSpPr txBox="1">
            <a:spLocks noChangeArrowheads="1"/>
          </p:cNvSpPr>
          <p:nvPr/>
        </p:nvSpPr>
        <p:spPr bwMode="auto">
          <a:xfrm>
            <a:off x="2856593" y="2430689"/>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thôi vỗ sóng dồn dập vô bờ như hồi chiều.</a:t>
            </a:r>
          </a:p>
        </p:txBody>
      </p:sp>
    </p:spTree>
    <p:extLst>
      <p:ext uri="{BB962C8B-B14F-4D97-AF65-F5344CB8AC3E}">
        <p14:creationId xmlns:p14="http://schemas.microsoft.com/office/powerpoint/2010/main" val="181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amond(in)">
                                      <p:cBhvr>
                                        <p:cTn id="7" dur="2000"/>
                                        <p:tgtEl>
                                          <p:spTgt spid="50"/>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Horizontal)">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amond(in)">
                                      <p:cBhvr>
                                        <p:cTn id="16" dur="2000"/>
                                        <p:tgtEl>
                                          <p:spTgt spid="45"/>
                                        </p:tgtEl>
                                      </p:cBhvr>
                                    </p:animEffect>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9" presetClass="entr" presetSubtype="0"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1000" fill="hold"/>
                                        <p:tgtEl>
                                          <p:spTgt spid="56"/>
                                        </p:tgtEl>
                                        <p:attrNameLst>
                                          <p:attrName>ppt_x</p:attrName>
                                        </p:attrNameLst>
                                      </p:cBhvr>
                                      <p:tavLst>
                                        <p:tav tm="0">
                                          <p:val>
                                            <p:strVal val="#ppt_x-.2"/>
                                          </p:val>
                                        </p:tav>
                                        <p:tav tm="100000">
                                          <p:val>
                                            <p:strVal val="#ppt_x"/>
                                          </p:val>
                                        </p:tav>
                                      </p:tavLst>
                                    </p:anim>
                                    <p:anim calcmode="lin" valueType="num">
                                      <p:cBhvr>
                                        <p:cTn id="27"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6"/>
                                        </p:tgtEl>
                                      </p:cBhvr>
                                    </p:animEffect>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9"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1000" fill="hold"/>
                                        <p:tgtEl>
                                          <p:spTgt spid="53"/>
                                        </p:tgtEl>
                                        <p:attrNameLst>
                                          <p:attrName>ppt_x</p:attrName>
                                        </p:attrNameLst>
                                      </p:cBhvr>
                                      <p:tavLst>
                                        <p:tav tm="0">
                                          <p:val>
                                            <p:strVal val="#ppt_x-.2"/>
                                          </p:val>
                                        </p:tav>
                                        <p:tav tm="100000">
                                          <p:val>
                                            <p:strVal val="#ppt_x"/>
                                          </p:val>
                                        </p:tav>
                                      </p:tavLst>
                                    </p:anim>
                                    <p:anim calcmode="lin" valueType="num">
                                      <p:cBhvr>
                                        <p:cTn id="39"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diamond(in)">
                                      <p:cBhvr>
                                        <p:cTn id="45" dur="2000"/>
                                        <p:tgtEl>
                                          <p:spTgt spid="47"/>
                                        </p:tgtEl>
                                      </p:cBhvr>
                                    </p:animEffect>
                                  </p:childTnLst>
                                </p:cTn>
                              </p:par>
                            </p:childTnLst>
                          </p:cTn>
                        </p:par>
                        <p:par>
                          <p:cTn id="46" fill="hold">
                            <p:stCondLst>
                              <p:cond delay="2000"/>
                            </p:stCondLst>
                            <p:childTnLst>
                              <p:par>
                                <p:cTn id="47" presetID="47"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9"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ppt_x</p:attrName>
                                        </p:attrNameLst>
                                      </p:cBhvr>
                                      <p:tavLst>
                                        <p:tav tm="0">
                                          <p:val>
                                            <p:strVal val="#ppt_x-.2"/>
                                          </p:val>
                                        </p:tav>
                                        <p:tav tm="100000">
                                          <p:val>
                                            <p:strVal val="#ppt_x"/>
                                          </p:val>
                                        </p:tav>
                                      </p:tavLst>
                                    </p:anim>
                                    <p:anim calcmode="lin" valueType="num">
                                      <p:cBhvr>
                                        <p:cTn id="56"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diamond(in)">
                                      <p:cBhvr>
                                        <p:cTn id="62" dur="2000"/>
                                        <p:tgtEl>
                                          <p:spTgt spid="48"/>
                                        </p:tgtEl>
                                      </p:cBhvr>
                                    </p:animEffect>
                                  </p:childTnLst>
                                </p:cTn>
                              </p:par>
                            </p:childTnLst>
                          </p:cTn>
                        </p:par>
                        <p:par>
                          <p:cTn id="63" fill="hold">
                            <p:stCondLst>
                              <p:cond delay="2000"/>
                            </p:stCondLst>
                            <p:childTnLst>
                              <p:par>
                                <p:cTn id="64" presetID="29"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1000" fill="hold"/>
                                        <p:tgtEl>
                                          <p:spTgt spid="55"/>
                                        </p:tgtEl>
                                        <p:attrNameLst>
                                          <p:attrName>ppt_x</p:attrName>
                                        </p:attrNameLst>
                                      </p:cBhvr>
                                      <p:tavLst>
                                        <p:tav tm="0">
                                          <p:val>
                                            <p:strVal val="#ppt_x-.2"/>
                                          </p:val>
                                        </p:tav>
                                        <p:tav tm="100000">
                                          <p:val>
                                            <p:strVal val="#ppt_x"/>
                                          </p:val>
                                        </p:tav>
                                      </p:tavLst>
                                    </p:anim>
                                    <p:anim calcmode="lin" valueType="num">
                                      <p:cBhvr>
                                        <p:cTn id="67"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5"/>
                                        </p:tgtEl>
                                      </p:cBhvr>
                                    </p:animEffect>
                                  </p:childTnLst>
                                </p:cTn>
                              </p:par>
                            </p:childTnLst>
                          </p:cTn>
                        </p:par>
                        <p:par>
                          <p:cTn id="69" fill="hold">
                            <p:stCondLst>
                              <p:cond delay="3000"/>
                            </p:stCondLst>
                            <p:childTnLst>
                              <p:par>
                                <p:cTn id="70" presetID="8"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diamond(in)">
                                      <p:cBhvr>
                                        <p:cTn id="72" dur="2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diamond(in)">
                                      <p:cBhvr>
                                        <p:cTn id="77" dur="2000"/>
                                        <p:tgtEl>
                                          <p:spTgt spid="49"/>
                                        </p:tgtEl>
                                      </p:cBhvr>
                                    </p:animEffect>
                                  </p:childTnLst>
                                </p:cTn>
                              </p:par>
                            </p:childTnLst>
                          </p:cTn>
                        </p:par>
                        <p:par>
                          <p:cTn id="78" fill="hold">
                            <p:stCondLst>
                              <p:cond delay="2000"/>
                            </p:stCondLst>
                            <p:childTnLst>
                              <p:par>
                                <p:cTn id="79" presetID="47"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29"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1000" fill="hold"/>
                                        <p:tgtEl>
                                          <p:spTgt spid="57"/>
                                        </p:tgtEl>
                                        <p:attrNameLst>
                                          <p:attrName>ppt_x</p:attrName>
                                        </p:attrNameLst>
                                      </p:cBhvr>
                                      <p:tavLst>
                                        <p:tav tm="0">
                                          <p:val>
                                            <p:strVal val="#ppt_x-.2"/>
                                          </p:val>
                                        </p:tav>
                                        <p:tav tm="100000">
                                          <p:val>
                                            <p:strVal val="#ppt_x"/>
                                          </p:val>
                                        </p:tav>
                                      </p:tavLst>
                                    </p:anim>
                                    <p:anim calcmode="lin" valueType="num">
                                      <p:cBhvr>
                                        <p:cTn id="88"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89" dur="10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diamond(in)">
                                      <p:cBhvr>
                                        <p:cTn id="94"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5" grpId="0"/>
      <p:bldP spid="47" grpId="0"/>
      <p:bldP spid="48" grpId="0"/>
      <p:bldP spid="49" grpId="0"/>
      <p:bldP spid="50" grpId="0"/>
      <p:bldP spid="51" grpId="0"/>
      <p:bldP spid="53"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617660" y="2155373"/>
            <a:ext cx="9297083" cy="2031325"/>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vi-VN" sz="2800">
                <a:latin typeface="Times New Roman" pitchFamily="18" charset="0"/>
              </a:rPr>
              <a:t>1. Vị ngữ trong câu kể </a:t>
            </a:r>
            <a:r>
              <a:rPr lang="vi-VN" sz="2800" i="1">
                <a:latin typeface="Times New Roman" pitchFamily="18" charset="0"/>
              </a:rPr>
              <a:t>Ai thế nào? </a:t>
            </a:r>
            <a:r>
              <a:rPr lang="vi-VN" sz="2800">
                <a:latin typeface="Times New Roman" pitchFamily="18" charset="0"/>
              </a:rPr>
              <a:t>chỉ đặc điểm, tính chất hoặc trạng thái của sự vật được nói đến ở chủ ngữ.</a:t>
            </a:r>
            <a:endParaRPr lang="en-US" sz="2800">
              <a:latin typeface="Times New Roman" pitchFamily="18" charset="0"/>
            </a:endParaRPr>
          </a:p>
          <a:p>
            <a:pPr marL="0" indent="0" algn="just">
              <a:spcBef>
                <a:spcPct val="50000"/>
              </a:spcBef>
            </a:pPr>
            <a:r>
              <a:rPr lang="vi-VN" sz="2800">
                <a:latin typeface="Times New Roman" pitchFamily="18" charset="0"/>
              </a:rPr>
              <a:t>2. Vị ngữ thường do tính từ, động từ (hoặc cụm tính từ, cụm động từ tạo thành.)</a:t>
            </a:r>
          </a:p>
        </p:txBody>
      </p:sp>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02493" y="708932"/>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1. Đọc và trả lời câu hỏi:</a:t>
            </a:r>
          </a:p>
        </p:txBody>
      </p:sp>
      <p:sp>
        <p:nvSpPr>
          <p:cNvPr id="5" name="Text Box 6"/>
          <p:cNvSpPr txBox="1">
            <a:spLocks noChangeArrowheads="1"/>
          </p:cNvSpPr>
          <p:nvPr/>
        </p:nvSpPr>
        <p:spPr bwMode="auto">
          <a:xfrm>
            <a:off x="1411742" y="1178783"/>
            <a:ext cx="9314996" cy="2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Tx/>
              <a:buNone/>
            </a:pPr>
            <a:r>
              <a:rPr lang="en-US" altLang="en-US" sz="2800">
                <a:solidFill>
                  <a:srgbClr val="0000CC"/>
                </a:solidFill>
                <a:latin typeface="Times New Roman" panose="02020603050405020304" pitchFamily="18" charset="0"/>
              </a:rPr>
              <a:t>    Cánh đại bàng rất khỏe. Mỏ đại bàng dài và rất cứng. Đôi chân của nó giống như cái móc hàng của cần cẩu. Đại bàng rất ít bay.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 giống như một con ngỗng cụ nhưng nhanh nhẹn hơn nhiều.</a:t>
            </a:r>
          </a:p>
        </p:txBody>
      </p:sp>
      <p:sp>
        <p:nvSpPr>
          <p:cNvPr id="6" name="Text Box 7"/>
          <p:cNvSpPr txBox="1">
            <a:spLocks noChangeArrowheads="1"/>
          </p:cNvSpPr>
          <p:nvPr/>
        </p:nvSpPr>
        <p:spPr bwMode="auto">
          <a:xfrm>
            <a:off x="1802040" y="4195006"/>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p>
        </p:txBody>
      </p:sp>
      <p:sp>
        <p:nvSpPr>
          <p:cNvPr id="7" name="Text Box 8"/>
          <p:cNvSpPr txBox="1">
            <a:spLocks noChangeArrowheads="1"/>
          </p:cNvSpPr>
          <p:nvPr/>
        </p:nvSpPr>
        <p:spPr bwMode="auto">
          <a:xfrm>
            <a:off x="1802040" y="4793945"/>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b. Xác định vị ngữ của các câu trên.</a:t>
            </a:r>
          </a:p>
        </p:txBody>
      </p:sp>
      <p:sp>
        <p:nvSpPr>
          <p:cNvPr id="8" name="Text Box 9"/>
          <p:cNvSpPr txBox="1">
            <a:spLocks noChangeArrowheads="1"/>
          </p:cNvSpPr>
          <p:nvPr/>
        </p:nvSpPr>
        <p:spPr bwMode="auto">
          <a:xfrm>
            <a:off x="1802040" y="5392883"/>
            <a:ext cx="882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c. Vị ngữ của các câu trên do những từ ngữ nào tạo thành?</a:t>
            </a:r>
          </a:p>
        </p:txBody>
      </p:sp>
      <p:sp>
        <p:nvSpPr>
          <p:cNvPr id="9" name="Text Box 13"/>
          <p:cNvSpPr txBox="1">
            <a:spLocks noChangeArrowheads="1"/>
          </p:cNvSpPr>
          <p:nvPr/>
        </p:nvSpPr>
        <p:spPr bwMode="auto">
          <a:xfrm>
            <a:off x="6135915" y="3664857"/>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2" name="Text Box 14"/>
          <p:cNvSpPr txBox="1">
            <a:spLocks noChangeArrowheads="1"/>
          </p:cNvSpPr>
          <p:nvPr/>
        </p:nvSpPr>
        <p:spPr bwMode="auto">
          <a:xfrm>
            <a:off x="5145996" y="3617380"/>
            <a:ext cx="6102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                                  Theo</a:t>
            </a:r>
            <a:r>
              <a:rPr lang="en-US" altLang="en-US" sz="2400" b="1">
                <a:latin typeface="Times New Roman" panose="02020603050405020304" pitchFamily="18" charset="0"/>
                <a:cs typeface="Times New Roman" panose="02020603050405020304" pitchFamily="18" charset="0"/>
              </a:rPr>
              <a:t> Thiên Lương</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par>
                                <p:cTn id="24" presetID="2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6"/>
          <p:cNvSpPr txBox="1">
            <a:spLocks noChangeArrowheads="1"/>
          </p:cNvSpPr>
          <p:nvPr/>
        </p:nvSpPr>
        <p:spPr bwMode="auto">
          <a:xfrm>
            <a:off x="1894114" y="607616"/>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p>
        </p:txBody>
      </p:sp>
      <p:sp>
        <p:nvSpPr>
          <p:cNvPr id="29" name="Text Box 7"/>
          <p:cNvSpPr txBox="1">
            <a:spLocks noChangeArrowheads="1"/>
          </p:cNvSpPr>
          <p:nvPr/>
        </p:nvSpPr>
        <p:spPr bwMode="auto">
          <a:xfrm>
            <a:off x="1894114" y="22352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 rất khỏe.</a:t>
            </a:r>
          </a:p>
        </p:txBody>
      </p:sp>
      <p:sp>
        <p:nvSpPr>
          <p:cNvPr id="30" name="Text Box 8"/>
          <p:cNvSpPr txBox="1">
            <a:spLocks noChangeArrowheads="1"/>
          </p:cNvSpPr>
          <p:nvPr/>
        </p:nvSpPr>
        <p:spPr bwMode="auto">
          <a:xfrm>
            <a:off x="1589314" y="2387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0000CC"/>
              </a:solidFill>
            </a:endParaRPr>
          </a:p>
        </p:txBody>
      </p:sp>
      <p:sp>
        <p:nvSpPr>
          <p:cNvPr id="31" name="Text Box 9"/>
          <p:cNvSpPr txBox="1">
            <a:spLocks noChangeArrowheads="1"/>
          </p:cNvSpPr>
          <p:nvPr/>
        </p:nvSpPr>
        <p:spPr bwMode="auto">
          <a:xfrm>
            <a:off x="1894114" y="276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 dài và rất cứng.</a:t>
            </a:r>
          </a:p>
        </p:txBody>
      </p:sp>
      <p:sp>
        <p:nvSpPr>
          <p:cNvPr id="32" name="Text Box 10"/>
          <p:cNvSpPr txBox="1">
            <a:spLocks noChangeArrowheads="1"/>
          </p:cNvSpPr>
          <p:nvPr/>
        </p:nvSpPr>
        <p:spPr bwMode="auto">
          <a:xfrm>
            <a:off x="1894114" y="34544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 giống như cái móc hàng của cần cẩu.</a:t>
            </a:r>
          </a:p>
        </p:txBody>
      </p:sp>
      <p:sp>
        <p:nvSpPr>
          <p:cNvPr id="33" name="Text Box 11"/>
          <p:cNvSpPr txBox="1">
            <a:spLocks noChangeArrowheads="1"/>
          </p:cNvSpPr>
          <p:nvPr/>
        </p:nvSpPr>
        <p:spPr bwMode="auto">
          <a:xfrm>
            <a:off x="1589314" y="4100853"/>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 rất ít bay.</a:t>
            </a:r>
          </a:p>
        </p:txBody>
      </p:sp>
      <p:sp>
        <p:nvSpPr>
          <p:cNvPr id="34" name="Text Box 12"/>
          <p:cNvSpPr txBox="1">
            <a:spLocks noChangeArrowheads="1"/>
          </p:cNvSpPr>
          <p:nvPr/>
        </p:nvSpPr>
        <p:spPr bwMode="auto">
          <a:xfrm>
            <a:off x="1589315" y="4747305"/>
            <a:ext cx="867228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5. Khi chạy trên mặt đất, nó giống như một con ngỗng cụ </a:t>
            </a:r>
          </a:p>
          <a:p>
            <a:pPr algn="just" eaLnBrk="1" hangingPunct="1">
              <a:spcBef>
                <a:spcPct val="50000"/>
              </a:spcBef>
              <a:buFontTx/>
              <a:buNone/>
            </a:pPr>
            <a:r>
              <a:rPr lang="en-US" altLang="en-US" sz="2800">
                <a:solidFill>
                  <a:srgbClr val="0000CC"/>
                </a:solidFill>
                <a:latin typeface="Times New Roman" panose="02020603050405020304" pitchFamily="18" charset="0"/>
              </a:rPr>
              <a:t>nhưng nhanh nhẹn hơn nhiều.</a:t>
            </a:r>
          </a:p>
        </p:txBody>
      </p:sp>
      <p:sp>
        <p:nvSpPr>
          <p:cNvPr id="35" name="Text Box 13"/>
          <p:cNvSpPr txBox="1">
            <a:spLocks noChangeArrowheads="1"/>
          </p:cNvSpPr>
          <p:nvPr/>
        </p:nvSpPr>
        <p:spPr bwMode="auto">
          <a:xfrm>
            <a:off x="1817914" y="5494338"/>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36" name="Text Box 15"/>
          <p:cNvSpPr txBox="1">
            <a:spLocks noChangeArrowheads="1"/>
          </p:cNvSpPr>
          <p:nvPr/>
        </p:nvSpPr>
        <p:spPr bwMode="auto">
          <a:xfrm>
            <a:off x="1894114" y="1094184"/>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b. </a:t>
            </a:r>
            <a:r>
              <a:rPr lang="en-US" altLang="en-US" sz="2800">
                <a:solidFill>
                  <a:srgbClr val="FF0066"/>
                </a:solidFill>
                <a:latin typeface="Times New Roman" panose="02020603050405020304" pitchFamily="18" charset="0"/>
              </a:rPr>
              <a:t>Xác định vị ngữ</a:t>
            </a:r>
            <a:r>
              <a:rPr lang="en-US" altLang="en-US" sz="2800">
                <a:latin typeface="Times New Roman" panose="02020603050405020304" pitchFamily="18" charset="0"/>
              </a:rPr>
              <a:t> của các câu trên.</a:t>
            </a:r>
          </a:p>
        </p:txBody>
      </p:sp>
      <p:sp>
        <p:nvSpPr>
          <p:cNvPr id="37" name="Text Box 16"/>
          <p:cNvSpPr txBox="1">
            <a:spLocks noChangeArrowheads="1"/>
          </p:cNvSpPr>
          <p:nvPr/>
        </p:nvSpPr>
        <p:spPr bwMode="auto">
          <a:xfrm>
            <a:off x="1894114" y="1591072"/>
            <a:ext cx="9015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c. Vị ngữ của các câu trên do </a:t>
            </a:r>
            <a:r>
              <a:rPr lang="en-US" altLang="en-US" sz="2800">
                <a:solidFill>
                  <a:srgbClr val="FF0066"/>
                </a:solidFill>
                <a:latin typeface="Times New Roman" panose="02020603050405020304" pitchFamily="18" charset="0"/>
              </a:rPr>
              <a:t>những từ ngữ nào</a:t>
            </a:r>
            <a:r>
              <a:rPr lang="en-US" altLang="en-US" sz="2800">
                <a:latin typeface="Times New Roman" panose="02020603050405020304" pitchFamily="18" charset="0"/>
              </a:rPr>
              <a:t> tạo thành?</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nodePh="1">
                                  <p:stCondLst>
                                    <p:cond delay="0"/>
                                  </p:stCondLst>
                                  <p:endCondLst>
                                    <p:cond evt="begin" delay="0">
                                      <p:tn val="43"/>
                                    </p:cond>
                                  </p:end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edge">
                                      <p:cBhvr>
                                        <p:cTn id="57" dur="2000"/>
                                        <p:tgtEl>
                                          <p:spTgt spid="36"/>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edge">
                                      <p:cBhvr>
                                        <p:cTn id="6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67114" y="1429657"/>
            <a:ext cx="275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a:t>
            </a:r>
          </a:p>
        </p:txBody>
      </p:sp>
      <p:sp>
        <p:nvSpPr>
          <p:cNvPr id="3" name="Text Box 4"/>
          <p:cNvSpPr txBox="1">
            <a:spLocks noChangeArrowheads="1"/>
          </p:cNvSpPr>
          <p:nvPr/>
        </p:nvSpPr>
        <p:spPr bwMode="auto">
          <a:xfrm>
            <a:off x="1767114" y="2191657"/>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a:t>
            </a:r>
          </a:p>
        </p:txBody>
      </p:sp>
      <p:sp>
        <p:nvSpPr>
          <p:cNvPr id="4" name="Text Box 5"/>
          <p:cNvSpPr txBox="1">
            <a:spLocks noChangeArrowheads="1"/>
          </p:cNvSpPr>
          <p:nvPr/>
        </p:nvSpPr>
        <p:spPr bwMode="auto">
          <a:xfrm>
            <a:off x="1690914" y="295365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a:t>
            </a:r>
          </a:p>
        </p:txBody>
      </p:sp>
      <p:sp>
        <p:nvSpPr>
          <p:cNvPr id="5" name="Text Box 7"/>
          <p:cNvSpPr txBox="1">
            <a:spLocks noChangeArrowheads="1"/>
          </p:cNvSpPr>
          <p:nvPr/>
        </p:nvSpPr>
        <p:spPr bwMode="auto">
          <a:xfrm>
            <a:off x="1614714" y="4553857"/>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5.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a:t>
            </a:r>
          </a:p>
        </p:txBody>
      </p:sp>
      <p:sp>
        <p:nvSpPr>
          <p:cNvPr id="6" name="Text Box 8"/>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nhưng nhanh nhẹn hơn nhiều.</a:t>
            </a:r>
          </a:p>
          <a:p>
            <a:pPr eaLnBrk="1" hangingPunct="1">
              <a:spcBef>
                <a:spcPct val="50000"/>
              </a:spcBef>
              <a:buFontTx/>
              <a:buNone/>
            </a:pPr>
            <a:endParaRPr lang="en-US" altLang="en-US" sz="2800">
              <a:latin typeface="Times New Roman" panose="02020603050405020304" pitchFamily="18" charset="0"/>
            </a:endParaRPr>
          </a:p>
        </p:txBody>
      </p:sp>
      <p:sp>
        <p:nvSpPr>
          <p:cNvPr id="7" name="Text Box 12"/>
          <p:cNvSpPr txBox="1">
            <a:spLocks noChangeArrowheads="1"/>
          </p:cNvSpPr>
          <p:nvPr/>
        </p:nvSpPr>
        <p:spPr bwMode="auto">
          <a:xfrm>
            <a:off x="1790927" y="62955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b. Vị ngữ của các câu trên.</a:t>
            </a:r>
          </a:p>
        </p:txBody>
      </p:sp>
      <p:sp>
        <p:nvSpPr>
          <p:cNvPr id="8" name="Text Box 1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rất khỏe.</a:t>
            </a:r>
          </a:p>
        </p:txBody>
      </p:sp>
      <p:sp>
        <p:nvSpPr>
          <p:cNvPr id="9" name="Text Box 1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dài và rất cứng.</a:t>
            </a:r>
          </a:p>
        </p:txBody>
      </p:sp>
      <p:sp>
        <p:nvSpPr>
          <p:cNvPr id="10" name="Text Box 15"/>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nhưng nhanh nhẹn hơn nhiều.</a:t>
            </a:r>
          </a:p>
          <a:p>
            <a:pPr eaLnBrk="1" hangingPunct="1">
              <a:spcBef>
                <a:spcPct val="50000"/>
              </a:spcBef>
              <a:buFontTx/>
              <a:buNone/>
            </a:pPr>
            <a:endParaRPr lang="en-US" altLang="en-US" sz="2800">
              <a:solidFill>
                <a:srgbClr val="FF3300"/>
              </a:solidFill>
              <a:latin typeface="Times New Roman" panose="02020603050405020304" pitchFamily="18" charset="0"/>
            </a:endParaRPr>
          </a:p>
        </p:txBody>
      </p:sp>
      <p:sp>
        <p:nvSpPr>
          <p:cNvPr id="11" name="Line 16"/>
          <p:cNvSpPr>
            <a:spLocks noChangeShapeType="1"/>
          </p:cNvSpPr>
          <p:nvPr/>
        </p:nvSpPr>
        <p:spPr bwMode="auto">
          <a:xfrm flipH="1">
            <a:off x="4238852" y="1564595"/>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7"/>
          <p:cNvSpPr txBox="1">
            <a:spLocks noChangeArrowheads="1"/>
          </p:cNvSpPr>
          <p:nvPr/>
        </p:nvSpPr>
        <p:spPr bwMode="auto">
          <a:xfrm>
            <a:off x="1538514" y="3798207"/>
            <a:ext cx="2047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a:t>
            </a:r>
          </a:p>
        </p:txBody>
      </p:sp>
      <p:sp>
        <p:nvSpPr>
          <p:cNvPr id="13" name="Line 19"/>
          <p:cNvSpPr>
            <a:spLocks noChangeShapeType="1"/>
          </p:cNvSpPr>
          <p:nvPr/>
        </p:nvSpPr>
        <p:spPr bwMode="auto">
          <a:xfrm flipH="1">
            <a:off x="4053114" y="2344057"/>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0"/>
          <p:cNvSpPr>
            <a:spLocks noChangeShapeType="1"/>
          </p:cNvSpPr>
          <p:nvPr/>
        </p:nvSpPr>
        <p:spPr bwMode="auto">
          <a:xfrm flipH="1">
            <a:off x="4434114" y="3106057"/>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1"/>
          <p:cNvSpPr>
            <a:spLocks noChangeShapeType="1"/>
          </p:cNvSpPr>
          <p:nvPr/>
        </p:nvSpPr>
        <p:spPr bwMode="auto">
          <a:xfrm flipH="1">
            <a:off x="3441927" y="3868057"/>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2"/>
          <p:cNvSpPr>
            <a:spLocks noChangeShapeType="1"/>
          </p:cNvSpPr>
          <p:nvPr/>
        </p:nvSpPr>
        <p:spPr bwMode="auto">
          <a:xfrm flipH="1">
            <a:off x="5746977" y="4733245"/>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khỏe.</a:t>
            </a:r>
          </a:p>
        </p:txBody>
      </p:sp>
      <p:sp>
        <p:nvSpPr>
          <p:cNvPr id="18" name="Text Box 2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dài và rất cứng.</a:t>
            </a:r>
          </a:p>
        </p:txBody>
      </p:sp>
      <p:sp>
        <p:nvSpPr>
          <p:cNvPr id="19" name="Text Box 25"/>
          <p:cNvSpPr txBox="1">
            <a:spLocks noChangeArrowheads="1"/>
          </p:cNvSpPr>
          <p:nvPr/>
        </p:nvSpPr>
        <p:spPr bwMode="auto">
          <a:xfrm>
            <a:off x="3518127" y="3798207"/>
            <a:ext cx="1951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ít bay.</a:t>
            </a:r>
          </a:p>
        </p:txBody>
      </p:sp>
      <p:sp>
        <p:nvSpPr>
          <p:cNvPr id="20" name="Text Box 26"/>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cái móc hàng của cần cẩu.</a:t>
            </a:r>
          </a:p>
        </p:txBody>
      </p:sp>
      <p:sp>
        <p:nvSpPr>
          <p:cNvPr id="21" name="Text Box 27"/>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cái móc hàng của cần cẩu.</a:t>
            </a:r>
          </a:p>
        </p:txBody>
      </p:sp>
      <p:sp>
        <p:nvSpPr>
          <p:cNvPr id="22" name="Text Box 28"/>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một con ngỗng cụ</a:t>
            </a:r>
          </a:p>
        </p:txBody>
      </p:sp>
      <p:sp>
        <p:nvSpPr>
          <p:cNvPr id="23" name="Text Box 29"/>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một con ngỗng cụ</a:t>
            </a:r>
          </a:p>
        </p:txBody>
      </p:sp>
      <p:sp>
        <p:nvSpPr>
          <p:cNvPr id="24" name="Text Box 30"/>
          <p:cNvSpPr txBox="1">
            <a:spLocks noChangeArrowheads="1"/>
          </p:cNvSpPr>
          <p:nvPr/>
        </p:nvSpPr>
        <p:spPr bwMode="auto">
          <a:xfrm>
            <a:off x="5715227" y="607332"/>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Từ ngữ tạo thành vị ngữ.</a:t>
            </a:r>
          </a:p>
        </p:txBody>
      </p:sp>
      <p:sp>
        <p:nvSpPr>
          <p:cNvPr id="25" name="Text Box 31"/>
          <p:cNvSpPr txBox="1">
            <a:spLocks noChangeArrowheads="1"/>
          </p:cNvSpPr>
          <p:nvPr/>
        </p:nvSpPr>
        <p:spPr bwMode="auto">
          <a:xfrm>
            <a:off x="4526189" y="2594386"/>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2 tính từ</a:t>
            </a:r>
          </a:p>
        </p:txBody>
      </p:sp>
      <p:sp>
        <p:nvSpPr>
          <p:cNvPr id="26" name="Text Box 32"/>
          <p:cNvSpPr txBox="1">
            <a:spLocks noChangeArrowheads="1"/>
          </p:cNvSpPr>
          <p:nvPr/>
        </p:nvSpPr>
        <p:spPr bwMode="auto">
          <a:xfrm>
            <a:off x="4235223" y="180921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7" name="Text Box 33"/>
          <p:cNvSpPr txBox="1">
            <a:spLocks noChangeArrowheads="1"/>
          </p:cNvSpPr>
          <p:nvPr/>
        </p:nvSpPr>
        <p:spPr bwMode="auto">
          <a:xfrm>
            <a:off x="5920014" y="3336542"/>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8" name="Text Box 34"/>
          <p:cNvSpPr txBox="1">
            <a:spLocks noChangeArrowheads="1"/>
          </p:cNvSpPr>
          <p:nvPr/>
        </p:nvSpPr>
        <p:spPr bwMode="auto">
          <a:xfrm>
            <a:off x="3329214" y="4223011"/>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9" name="Text Box 35"/>
          <p:cNvSpPr txBox="1">
            <a:spLocks noChangeArrowheads="1"/>
          </p:cNvSpPr>
          <p:nvPr/>
        </p:nvSpPr>
        <p:spPr bwMode="auto">
          <a:xfrm>
            <a:off x="5863771" y="4922609"/>
            <a:ext cx="589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2 cụm tính từ (Tính từ </a:t>
            </a:r>
            <a:r>
              <a:rPr lang="en-US" altLang="en-US" sz="2400" b="1" i="1">
                <a:solidFill>
                  <a:srgbClr val="0000CC"/>
                </a:solidFill>
                <a:latin typeface="Times New Roman" panose="02020603050405020304" pitchFamily="18" charset="0"/>
              </a:rPr>
              <a:t>giống, nhanh nhẹn</a:t>
            </a:r>
            <a:r>
              <a:rPr lang="en-US" altLang="en-US" sz="2400" b="1">
                <a:solidFill>
                  <a:srgbClr val="0000CC"/>
                </a:solidFill>
                <a:latin typeface="Times New Roman" panose="02020603050405020304" pitchFamily="18" charset="0"/>
              </a:rPr>
              <a:t>)</a:t>
            </a:r>
          </a:p>
        </p:txBody>
      </p:sp>
    </p:spTree>
    <p:extLst>
      <p:ext uri="{BB962C8B-B14F-4D97-AF65-F5344CB8AC3E}">
        <p14:creationId xmlns:p14="http://schemas.microsoft.com/office/powerpoint/2010/main" val="33685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đặc điểm về ý nghĩa và cấu tạo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40870" y="247136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58276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611087" y="426496"/>
            <a:ext cx="9067800" cy="1384300"/>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p>
          <a:p>
            <a:pPr algn="just">
              <a:defRPr/>
            </a:pPr>
            <a:endParaRPr lang="en-US" altLang="en-US" sz="2800" b="1" dirty="0">
              <a:latin typeface="Times New Roman" panose="02020603050405020304" pitchFamily="18" charset="0"/>
              <a:cs typeface="Times New Roman" panose="02020603050405020304" pitchFamily="18" charset="0"/>
            </a:endParaRPr>
          </a:p>
        </p:txBody>
      </p:sp>
      <p:pic>
        <p:nvPicPr>
          <p:cNvPr id="17" name="Picture 3" descr="FLOWR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1" y="1477873"/>
            <a:ext cx="3733800"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flow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715" y="1477873"/>
            <a:ext cx="3846286"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p:cNvSpPr txBox="1">
            <a:spLocks noChangeArrowheads="1"/>
          </p:cNvSpPr>
          <p:nvPr/>
        </p:nvSpPr>
        <p:spPr bwMode="auto">
          <a:xfrm>
            <a:off x="4318001" y="1477873"/>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hồng</a:t>
            </a:r>
          </a:p>
        </p:txBody>
      </p:sp>
      <p:sp>
        <p:nvSpPr>
          <p:cNvPr id="21" name="Text Box 12"/>
          <p:cNvSpPr txBox="1">
            <a:spLocks noChangeArrowheads="1"/>
          </p:cNvSpPr>
          <p:nvPr/>
        </p:nvSpPr>
        <p:spPr bwMode="auto">
          <a:xfrm>
            <a:off x="8839201" y="1452021"/>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Hoa đào</a:t>
            </a:r>
          </a:p>
        </p:txBody>
      </p:sp>
      <p:pic>
        <p:nvPicPr>
          <p:cNvPr id="2" name="Picture 1"/>
          <p:cNvPicPr>
            <a:picLocks noChangeAspect="1"/>
          </p:cNvPicPr>
          <p:nvPr/>
        </p:nvPicPr>
        <p:blipFill>
          <a:blip r:embed="rId4"/>
          <a:stretch>
            <a:fillRect/>
          </a:stretch>
        </p:blipFill>
        <p:spPr>
          <a:xfrm>
            <a:off x="2032001" y="4015749"/>
            <a:ext cx="3733800" cy="2225394"/>
          </a:xfrm>
          <a:prstGeom prst="rect">
            <a:avLst/>
          </a:prstGeom>
        </p:spPr>
      </p:pic>
      <p:sp>
        <p:nvSpPr>
          <p:cNvPr id="24" name="Text Box 13"/>
          <p:cNvSpPr txBox="1">
            <a:spLocks noChangeArrowheads="1"/>
          </p:cNvSpPr>
          <p:nvPr/>
        </p:nvSpPr>
        <p:spPr bwMode="auto">
          <a:xfrm>
            <a:off x="3860801" y="3996526"/>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thủy tiên</a:t>
            </a:r>
          </a:p>
        </p:txBody>
      </p:sp>
      <p:pic>
        <p:nvPicPr>
          <p:cNvPr id="4" name="Picture 3"/>
          <p:cNvPicPr>
            <a:picLocks noChangeAspect="1"/>
          </p:cNvPicPr>
          <p:nvPr/>
        </p:nvPicPr>
        <p:blipFill>
          <a:blip r:embed="rId5"/>
          <a:stretch>
            <a:fillRect/>
          </a:stretch>
        </p:blipFill>
        <p:spPr>
          <a:xfrm>
            <a:off x="6172201" y="4030351"/>
            <a:ext cx="3860800" cy="2210792"/>
          </a:xfrm>
          <a:prstGeom prst="rect">
            <a:avLst/>
          </a:prstGeom>
        </p:spPr>
      </p:pic>
      <p:sp>
        <p:nvSpPr>
          <p:cNvPr id="25" name="Text Box 14"/>
          <p:cNvSpPr txBox="1">
            <a:spLocks noChangeArrowheads="1"/>
          </p:cNvSpPr>
          <p:nvPr/>
        </p:nvSpPr>
        <p:spPr bwMode="auto">
          <a:xfrm>
            <a:off x="8153401" y="581306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cúc trắng</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625601" y="673239"/>
            <a:ext cx="9067800" cy="1384300"/>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p>
          <a:p>
            <a:pPr algn="just">
              <a:defRPr/>
            </a:pPr>
            <a:endParaRPr lang="en-US" altLang="en-US" sz="2800" b="1" dirty="0">
              <a:latin typeface="Times New Roman" panose="02020603050405020304" pitchFamily="18" charset="0"/>
              <a:cs typeface="Times New Roman" panose="02020603050405020304" pitchFamily="18" charset="0"/>
            </a:endParaRPr>
          </a:p>
        </p:txBody>
      </p:sp>
      <p:sp>
        <p:nvSpPr>
          <p:cNvPr id="3" name="Rectangle 7"/>
          <p:cNvSpPr>
            <a:spLocks noChangeArrowheads="1"/>
          </p:cNvSpPr>
          <p:nvPr/>
        </p:nvSpPr>
        <p:spPr bwMode="auto">
          <a:xfrm>
            <a:off x="1625601" y="1839825"/>
            <a:ext cx="9067800" cy="3892861"/>
          </a:xfrm>
          <a:prstGeom prst="rect">
            <a:avLst/>
          </a:prstGeom>
          <a:noFill/>
          <a:ln>
            <a:noFill/>
          </a:ln>
          <a:effectLst/>
        </p:spPr>
        <p:txBody>
          <a:bodyPr wrap="square">
            <a:spAutoFit/>
          </a:bodyPr>
          <a:lstStyle/>
          <a:p>
            <a:pPr algn="just">
              <a:lnSpc>
                <a:spcPct val="150000"/>
              </a:lnSpc>
              <a:defRPr/>
            </a:pPr>
            <a:r>
              <a:rPr lang="en-US" sz="2800">
                <a:latin typeface="Times New Roman" panose="02020603050405020304" pitchFamily="18" charset="0"/>
                <a:cs typeface="Times New Roman" panose="02020603050405020304" pitchFamily="18" charset="0"/>
              </a:rPr>
              <a:t>Ví dụ:</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Lá cây thủy tiên dài và xanh mướt.</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Cây hoa hồng Đà Lạt nhà em rất đẹp.</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Dáng cây hoa hồng mảnh mai.</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hoa đồng tiền rất xanh tốt.</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cúc trắng mẹ em trồng rất đẹp.</a:t>
            </a: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đặc điểm về ý nghĩa và cấu tạo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47291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33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Chủ ngữ trong câu kể Ai thế nào?</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83771" y="1335315"/>
            <a:ext cx="10740572"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thế nào?</a:t>
            </a:r>
          </a:p>
          <a:p>
            <a:pPr algn="just">
              <a:spcBef>
                <a:spcPct val="50000"/>
              </a:spcBef>
            </a:pPr>
            <a:r>
              <a:rPr lang="en-US" altLang="en-US" sz="3200" b="1">
                <a:solidFill>
                  <a:schemeClr val="tx1"/>
                </a:solidFill>
                <a:latin typeface="Times New Roman" panose="02020603050405020304" pitchFamily="18" charset="0"/>
              </a:rPr>
              <a:t>2. Câu kể Ai thế nào? gồm có những bộ phận nào?</a:t>
            </a: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Vị ngữ trong câu kể Ai thế nào?</a:t>
            </a:r>
          </a:p>
        </p:txBody>
      </p:sp>
    </p:spTree>
    <p:extLst>
      <p:ext uri="{BB962C8B-B14F-4D97-AF65-F5344CB8AC3E}">
        <p14:creationId xmlns:p14="http://schemas.microsoft.com/office/powerpoint/2010/main" val="2945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đặc điểm về ý nghĩa và cấu tạo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563914" y="-609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5" name="Text Box 7"/>
          <p:cNvSpPr txBox="1">
            <a:spLocks noChangeArrowheads="1"/>
          </p:cNvSpPr>
          <p:nvPr/>
        </p:nvSpPr>
        <p:spPr bwMode="auto">
          <a:xfrm>
            <a:off x="1259114" y="642938"/>
            <a:ext cx="3622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1. Đọc đoạn văn sau: </a:t>
            </a:r>
          </a:p>
        </p:txBody>
      </p:sp>
      <p:sp>
        <p:nvSpPr>
          <p:cNvPr id="16" name="Text Box 8"/>
          <p:cNvSpPr txBox="1">
            <a:spLocks noChangeArrowheads="1"/>
          </p:cNvSpPr>
          <p:nvPr/>
        </p:nvSpPr>
        <p:spPr bwMode="auto">
          <a:xfrm>
            <a:off x="1144361" y="1188367"/>
            <a:ext cx="979941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Về đêm, cảnh vật thật im lìm. Sông thôi vỗ sóng dồn dập vô bờ như hồi chiều. Hai ông bạn già vẫn trò chuyện. Ông Ba trầm ngâm. Thỉnh thoảng ông mới đưa ra một nhận xét dè dặt. Trái lại, ông Sáu rất sôi nổi. Ông hệt như Thần Thổ Địa của vùng này. </a:t>
            </a:r>
            <a:endParaRPr lang="en-US" altLang="en-US" sz="2400">
              <a:solidFill>
                <a:srgbClr val="0000CC"/>
              </a:solidFill>
              <a:latin typeface="Times New Roman" panose="02020603050405020304" pitchFamily="18" charset="0"/>
            </a:endParaRPr>
          </a:p>
        </p:txBody>
      </p:sp>
      <p:sp>
        <p:nvSpPr>
          <p:cNvPr id="17" name="Text Box 9"/>
          <p:cNvSpPr txBox="1">
            <a:spLocks noChangeArrowheads="1"/>
          </p:cNvSpPr>
          <p:nvPr/>
        </p:nvSpPr>
        <p:spPr bwMode="auto">
          <a:xfrm>
            <a:off x="1259114" y="3581400"/>
            <a:ext cx="968465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Thần Thổ Địa</a:t>
            </a:r>
            <a:r>
              <a:rPr lang="en-US" altLang="en-US" sz="2800">
                <a:solidFill>
                  <a:srgbClr val="CC00CC"/>
                </a:solidFill>
                <a:latin typeface="Times New Roman" panose="02020603050405020304" pitchFamily="18" charset="0"/>
              </a:rPr>
              <a:t> </a:t>
            </a:r>
            <a:r>
              <a:rPr lang="en-US" altLang="en-US" sz="2800">
                <a:solidFill>
                  <a:srgbClr val="0000CC"/>
                </a:solidFill>
                <a:latin typeface="Times New Roman" panose="02020603050405020304" pitchFamily="18" charset="0"/>
              </a:rPr>
              <a:t>(Thổ Công): vị thần coi giữ đất đai ở một khu vực (Theo quan niệm dân gian); người thông thạo mọi việc trong vùng.</a:t>
            </a:r>
          </a:p>
        </p:txBody>
      </p:sp>
      <p:sp>
        <p:nvSpPr>
          <p:cNvPr id="18" name="Text Box 10"/>
          <p:cNvSpPr txBox="1">
            <a:spLocks noChangeArrowheads="1"/>
          </p:cNvSpPr>
          <p:nvPr/>
        </p:nvSpPr>
        <p:spPr bwMode="auto">
          <a:xfrm>
            <a:off x="1259114" y="3581400"/>
            <a:ext cx="9684658" cy="222885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2. Tìm các câu kể </a:t>
            </a:r>
            <a:r>
              <a:rPr lang="en-US" altLang="en-US" sz="2800" i="1">
                <a:solidFill>
                  <a:srgbClr val="FF0000"/>
                </a:solidFill>
                <a:latin typeface="Times New Roman" panose="02020603050405020304" pitchFamily="18" charset="0"/>
                <a:sym typeface="Wingdings" panose="05000000000000000000" pitchFamily="2" charset="2"/>
              </a:rPr>
              <a:t>Ai thế nào</a:t>
            </a:r>
            <a:r>
              <a:rPr lang="en-US" altLang="en-US" sz="2800">
                <a:solidFill>
                  <a:srgbClr val="FF0000"/>
                </a:solidFill>
                <a:latin typeface="Times New Roman" panose="02020603050405020304" pitchFamily="18" charset="0"/>
                <a:sym typeface="Wingdings" panose="05000000000000000000" pitchFamily="2" charset="2"/>
              </a:rPr>
              <a:t>? trong đoạn văn.</a:t>
            </a: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 3. Xác định chủ ngữ, vị ngữ của những câu vừa tìm được.</a:t>
            </a: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4. Vị ngữ trong các câu trên biểu thị nội dung gì?Chúng do những từ ngữ như thế nào tạo thành?</a:t>
            </a:r>
          </a:p>
        </p:txBody>
      </p:sp>
      <p:sp>
        <p:nvSpPr>
          <p:cNvPr id="19" name="Text Box 12"/>
          <p:cNvSpPr txBox="1">
            <a:spLocks noChangeArrowheads="1"/>
          </p:cNvSpPr>
          <p:nvPr/>
        </p:nvSpPr>
        <p:spPr bwMode="auto">
          <a:xfrm>
            <a:off x="8802914" y="2984283"/>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b="1" i="1">
                <a:latin typeface="Times New Roman" panose="02020603050405020304" pitchFamily="18" charset="0"/>
              </a:rPr>
              <a:t>Theo Trần Mịch</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to="" calcmode="lin" valueType="num">
                                      <p:cBhvr>
                                        <p:cTn id="14" dur="1" fill="hold"/>
                                        <p:tgtEl>
                                          <p:spTgt spid="16"/>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amond(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16" fill="hold" grpId="1" nodeType="clickEffect">
                                  <p:stCondLst>
                                    <p:cond delay="0"/>
                                  </p:stCondLst>
                                  <p:childTnLst>
                                    <p:animEffect transition="out" filter="circle(in)">
                                      <p:cBhvr>
                                        <p:cTn id="28" dur="2000"/>
                                        <p:tgtEl>
                                          <p:spTgt spid="17"/>
                                        </p:tgtEl>
                                      </p:cBhvr>
                                    </p:animEffect>
                                    <p:set>
                                      <p:cBhvr>
                                        <p:cTn id="29" dur="1" fill="hold">
                                          <p:stCondLst>
                                            <p:cond delay="19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edg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ChangeArrowheads="1"/>
          </p:cNvSpPr>
          <p:nvPr/>
        </p:nvSpPr>
        <p:spPr bwMode="auto">
          <a:xfrm>
            <a:off x="1974850" y="2637065"/>
            <a:ext cx="4716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Về đêm, cảnh vật thật im lìm.</a:t>
            </a:r>
          </a:p>
        </p:txBody>
      </p:sp>
      <p:sp>
        <p:nvSpPr>
          <p:cNvPr id="29" name="Text Box 5"/>
          <p:cNvSpPr txBox="1">
            <a:spLocks noChangeArrowheads="1"/>
          </p:cNvSpPr>
          <p:nvPr/>
        </p:nvSpPr>
        <p:spPr bwMode="auto">
          <a:xfrm>
            <a:off x="1981200" y="3270478"/>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Sông thôi vỗ sóng dồn dập vô bờ như hồi chiều.</a:t>
            </a:r>
          </a:p>
        </p:txBody>
      </p:sp>
      <p:sp>
        <p:nvSpPr>
          <p:cNvPr id="30" name="Rectangle 6"/>
          <p:cNvSpPr>
            <a:spLocks noChangeArrowheads="1"/>
          </p:cNvSpPr>
          <p:nvPr/>
        </p:nvSpPr>
        <p:spPr bwMode="auto">
          <a:xfrm>
            <a:off x="2005013" y="4608740"/>
            <a:ext cx="44259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Trái lại, ông Sáu rất sôi nổi.</a:t>
            </a:r>
          </a:p>
        </p:txBody>
      </p:sp>
      <p:sp>
        <p:nvSpPr>
          <p:cNvPr id="31" name="Text Box 7"/>
          <p:cNvSpPr txBox="1">
            <a:spLocks noChangeArrowheads="1"/>
          </p:cNvSpPr>
          <p:nvPr/>
        </p:nvSpPr>
        <p:spPr bwMode="auto">
          <a:xfrm>
            <a:off x="1903413" y="5327878"/>
            <a:ext cx="7705725"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 Ông hệt như Thần Thổ Địa của vùng này.</a:t>
            </a:r>
          </a:p>
        </p:txBody>
      </p:sp>
      <p:sp>
        <p:nvSpPr>
          <p:cNvPr id="32" name="Text Box 8"/>
          <p:cNvSpPr txBox="1">
            <a:spLocks noChangeArrowheads="1"/>
          </p:cNvSpPr>
          <p:nvPr/>
        </p:nvSpPr>
        <p:spPr bwMode="auto">
          <a:xfrm>
            <a:off x="1981200" y="3926115"/>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Ông Ba  trầm ngâm.</a:t>
            </a:r>
          </a:p>
        </p:txBody>
      </p:sp>
      <p:sp>
        <p:nvSpPr>
          <p:cNvPr id="33" name="Text Box 9"/>
          <p:cNvSpPr txBox="1">
            <a:spLocks noChangeArrowheads="1"/>
          </p:cNvSpPr>
          <p:nvPr/>
        </p:nvSpPr>
        <p:spPr bwMode="auto">
          <a:xfrm>
            <a:off x="2133600" y="103051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sym typeface="Wingdings" panose="05000000000000000000" pitchFamily="2" charset="2"/>
              </a:rPr>
              <a:t>Tìm các câu kể </a:t>
            </a:r>
            <a:r>
              <a:rPr lang="en-US" altLang="en-US" sz="2800" b="1" i="1">
                <a:solidFill>
                  <a:srgbClr val="FF0000"/>
                </a:solidFill>
                <a:latin typeface="Times New Roman" panose="02020603050405020304" pitchFamily="18" charset="0"/>
                <a:sym typeface="Wingdings" panose="05000000000000000000" pitchFamily="2" charset="2"/>
              </a:rPr>
              <a:t>Ai thế nào</a:t>
            </a:r>
            <a:r>
              <a:rPr lang="en-US" altLang="en-US" sz="2800" b="1">
                <a:solidFill>
                  <a:srgbClr val="FF0000"/>
                </a:solidFill>
                <a:latin typeface="Times New Roman" panose="02020603050405020304" pitchFamily="18" charset="0"/>
                <a:sym typeface="Wingdings" panose="05000000000000000000" pitchFamily="2" charset="2"/>
              </a:rPr>
              <a:t>? trong đoạn văn.</a:t>
            </a:r>
            <a:endParaRPr lang="en-US" altLang="en-US" sz="2800">
              <a:solidFill>
                <a:srgbClr val="FF0000"/>
              </a:solidFill>
              <a:latin typeface="Times New Roman" panose="02020603050405020304" pitchFamily="18" charset="0"/>
              <a:sym typeface="Wingdings" panose="05000000000000000000" pitchFamily="2" charset="2"/>
            </a:endParaRPr>
          </a:p>
        </p:txBody>
      </p:sp>
      <p:sp>
        <p:nvSpPr>
          <p:cNvPr id="34" name="AutoShape 10"/>
          <p:cNvSpPr>
            <a:spLocks noChangeArrowheads="1"/>
          </p:cNvSpPr>
          <p:nvPr/>
        </p:nvSpPr>
        <p:spPr bwMode="auto">
          <a:xfrm>
            <a:off x="1219200" y="1259115"/>
            <a:ext cx="533400" cy="152400"/>
          </a:xfrm>
          <a:prstGeom prst="rightArrow">
            <a:avLst>
              <a:gd name="adj1" fmla="val 50000"/>
              <a:gd name="adj2" fmla="val 87500"/>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Text Box 11"/>
          <p:cNvSpPr txBox="1">
            <a:spLocks noChangeArrowheads="1"/>
          </p:cNvSpPr>
          <p:nvPr/>
        </p:nvSpPr>
        <p:spPr bwMode="auto">
          <a:xfrm>
            <a:off x="1974850" y="1008290"/>
            <a:ext cx="849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3. Xác định chủ ngữ, vị ngữ của những câu vừa tìm được.</a:t>
            </a:r>
          </a:p>
        </p:txBody>
      </p:sp>
      <p:sp>
        <p:nvSpPr>
          <p:cNvPr id="36" name="Text Box 17"/>
          <p:cNvSpPr txBox="1">
            <a:spLocks noChangeArrowheads="1"/>
          </p:cNvSpPr>
          <p:nvPr/>
        </p:nvSpPr>
        <p:spPr bwMode="auto">
          <a:xfrm>
            <a:off x="1219200" y="522151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37" name="Text Box 24"/>
          <p:cNvSpPr txBox="1">
            <a:spLocks noChangeArrowheads="1"/>
          </p:cNvSpPr>
          <p:nvPr/>
        </p:nvSpPr>
        <p:spPr bwMode="auto">
          <a:xfrm>
            <a:off x="1903413" y="1584553"/>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4. Vị ngữ trong các câu trên biểu thị nội dung gì? </a:t>
            </a:r>
            <a:endParaRPr lang="en-US" altLang="en-US" sz="2800">
              <a:solidFill>
                <a:srgbClr val="0000CC"/>
              </a:solidFill>
              <a:latin typeface="Times New Roman" panose="02020603050405020304" pitchFamily="18" charset="0"/>
            </a:endParaRPr>
          </a:p>
        </p:txBody>
      </p:sp>
      <p:sp>
        <p:nvSpPr>
          <p:cNvPr id="38" name="Text Box 25"/>
          <p:cNvSpPr txBox="1">
            <a:spLocks noChangeArrowheads="1"/>
          </p:cNvSpPr>
          <p:nvPr/>
        </p:nvSpPr>
        <p:spPr bwMode="auto">
          <a:xfrm>
            <a:off x="2262188" y="2097315"/>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Chúng do những từ ngữ như thế nào tạo thành?</a:t>
            </a:r>
            <a:endParaRPr lang="en-US" altLang="en-US" sz="280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amond(in)">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Horizontal)">
                                      <p:cBhvr>
                                        <p:cTn id="52" dur="500"/>
                                        <p:tgtEl>
                                          <p:spTgt spid="38"/>
                                        </p:tgtEl>
                                      </p:cBhvr>
                                    </p:animEffect>
                                  </p:childTnLst>
                                </p:cTn>
                              </p:par>
                              <p:par>
                                <p:cTn id="53" presetID="4" presetClass="entr" presetSubtype="16" fill="hold" grpId="0" nodeType="withEffect" nodePh="1">
                                  <p:stCondLst>
                                    <p:cond delay="0"/>
                                  </p:stCondLst>
                                  <p:endCondLst>
                                    <p:cond evt="begin" delay="0">
                                      <p:tn val="53"/>
                                    </p:cond>
                                  </p:endCondLst>
                                  <p:childTnLst>
                                    <p:set>
                                      <p:cBhvr>
                                        <p:cTn id="54" dur="1" fill="hold">
                                          <p:stCondLst>
                                            <p:cond delay="0"/>
                                          </p:stCondLst>
                                        </p:cTn>
                                        <p:tgtEl>
                                          <p:spTgt spid="36"/>
                                        </p:tgtEl>
                                        <p:attrNameLst>
                                          <p:attrName>style.visibility</p:attrName>
                                        </p:attrNameLst>
                                      </p:cBhvr>
                                      <p:to>
                                        <p:strVal val="visible"/>
                                      </p:to>
                                    </p:set>
                                    <p:animEffect transition="in" filter="box(in)">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3" grpId="1"/>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30126937"/>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2141</TotalTime>
  <Words>1307</Words>
  <Application>Microsoft Office PowerPoint</Application>
  <PresentationFormat>Widescreen</PresentationFormat>
  <Paragraphs>165</Paragraphs>
  <Slides>24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284</cp:revision>
  <dcterms:created xsi:type="dcterms:W3CDTF">2021-08-04T18:52:07Z</dcterms:created>
  <dcterms:modified xsi:type="dcterms:W3CDTF">2023-06-05T06:56:13Z</dcterms:modified>
</cp:coreProperties>
</file>