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8" r:id="rId2"/>
  </p:sldMasterIdLst>
  <p:notesMasterIdLst>
    <p:notesMasterId r:id="rId35"/>
  </p:notesMasterIdLst>
  <p:sldIdLst>
    <p:sldId id="445" r:id="rId3"/>
    <p:sldId id="280" r:id="rId4"/>
    <p:sldId id="464" r:id="rId5"/>
    <p:sldId id="283" r:id="rId6"/>
    <p:sldId id="278" r:id="rId7"/>
    <p:sldId id="416" r:id="rId8"/>
    <p:sldId id="537" r:id="rId9"/>
    <p:sldId id="538" r:id="rId10"/>
    <p:sldId id="544" r:id="rId11"/>
    <p:sldId id="540" r:id="rId12"/>
    <p:sldId id="545" r:id="rId13"/>
    <p:sldId id="546" r:id="rId14"/>
    <p:sldId id="547" r:id="rId15"/>
    <p:sldId id="564" r:id="rId16"/>
    <p:sldId id="548" r:id="rId17"/>
    <p:sldId id="561" r:id="rId18"/>
    <p:sldId id="562" r:id="rId19"/>
    <p:sldId id="565" r:id="rId20"/>
    <p:sldId id="566" r:id="rId21"/>
    <p:sldId id="563" r:id="rId22"/>
    <p:sldId id="553" r:id="rId23"/>
    <p:sldId id="554" r:id="rId24"/>
    <p:sldId id="555" r:id="rId25"/>
    <p:sldId id="556" r:id="rId26"/>
    <p:sldId id="557" r:id="rId27"/>
    <p:sldId id="558" r:id="rId28"/>
    <p:sldId id="559" r:id="rId29"/>
    <p:sldId id="560" r:id="rId30"/>
    <p:sldId id="567" r:id="rId31"/>
    <p:sldId id="292" r:id="rId32"/>
    <p:sldId id="293" r:id="rId33"/>
    <p:sldId id="277" r:id="rId34"/>
  </p:sldIdLst>
  <p:sldSz cx="12192000" cy="6858000"/>
  <p:notesSz cx="6858000" cy="91440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DE6"/>
    <a:srgbClr val="66FFFF"/>
    <a:srgbClr val="FFCCCC"/>
    <a:srgbClr val="CCFF99"/>
    <a:srgbClr val="FFFF99"/>
    <a:srgbClr val="FFFFFF"/>
    <a:srgbClr val="FF3300"/>
    <a:srgbClr val="DDBA59"/>
    <a:srgbClr val="E0C066"/>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11" autoAdjust="0"/>
    <p:restoredTop sz="90326" autoAdjust="0"/>
  </p:normalViewPr>
  <p:slideViewPr>
    <p:cSldViewPr snapToGrid="0">
      <p:cViewPr varScale="1">
        <p:scale>
          <a:sx n="63" d="100"/>
          <a:sy n="63" d="100"/>
        </p:scale>
        <p:origin x="930"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61C3E-2C78-4123-B812-75DAE4645A7F}" type="datetimeFigureOut">
              <a:rPr lang="en-US" smtClean="0"/>
              <a:t>6/5/2023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92641-E541-44DC-852F-235EE2BA86E1}" type="slidenum">
              <a:rPr lang="en-US" smtClean="0"/>
              <a:t>‹#›</a:t>
            </a:fld>
            <a:endParaRPr lang="en-US"/>
          </a:p>
        </p:txBody>
      </p:sp>
    </p:spTree>
    <p:extLst>
      <p:ext uri="{BB962C8B-B14F-4D97-AF65-F5344CB8AC3E}">
        <p14:creationId xmlns:p14="http://schemas.microsoft.com/office/powerpoint/2010/main" val="1235405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t>31</a:t>
            </a:fld>
            <a:endParaRPr lang="en-US"/>
          </a:p>
        </p:txBody>
      </p:sp>
    </p:spTree>
    <p:extLst>
      <p:ext uri="{BB962C8B-B14F-4D97-AF65-F5344CB8AC3E}">
        <p14:creationId xmlns:p14="http://schemas.microsoft.com/office/powerpoint/2010/main" val="3021759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54713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62EAB2-B444-4514-BBC4-48E17212839F}" type="datetimeFigureOut">
              <a:rPr lang="en-US" smtClean="0"/>
              <a:t>6/5/2023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421670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62EAB2-B444-4514-BBC4-48E17212839F}" type="datetimeFigureOut">
              <a:rPr lang="en-US" smtClean="0"/>
              <a:t>6/5/2023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073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6/5/2023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7131699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7875224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498749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12527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87706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0F57D92-B34F-49C4-BDB1-FF34504696C3}" type="slidenum">
              <a:rPr lang="en-US" smtClean="0"/>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14441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1715472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4962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0654877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62EAB2-B444-4514-BBC4-48E17212839F}" type="datetimeFigureOut">
              <a:rPr lang="en-US" smtClean="0"/>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695338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F62EAB2-B444-4514-BBC4-48E17212839F}" type="datetimeFigureOut">
              <a:rPr lang="en-US" smtClean="0"/>
              <a:t>6/5/2023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70724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62EAB2-B444-4514-BBC4-48E17212839F}" type="datetimeFigureOut">
              <a:rPr lang="en-US" smtClean="0"/>
              <a:t>6/5/2023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61837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6/5/2023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843494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6/5/2023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41641681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1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6/5/2023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3080616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1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6/5/2023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7517061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1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6/5/2023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57367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1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6/5/2023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2043083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1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6/5/2023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43715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2995490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1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6/5/2023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4901581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6/5/2023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42159140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6/5/2023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5041262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6/5/2023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9767689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6/5/2023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6789987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6/5/2023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6900925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6/5/2023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7800808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6/5/2023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8205840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6/5/2023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42661813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6/5/2023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831296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9897305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6/5/2023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6424258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6/5/2023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6719415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6/5/2023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6582272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02740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775757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5373123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77129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28353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2661619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3388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5445217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96377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03511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1238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024957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55358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221557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62EAB2-B444-4514-BBC4-48E17212839F}" type="datetimeFigureOut">
              <a:rPr lang="en-US" smtClean="0"/>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01135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9.xml"/><Relationship Id="rId18" Type="http://schemas.openxmlformats.org/officeDocument/2006/relationships/slideLayout" Target="../slideLayouts/slideLayout34.xml"/><Relationship Id="rId26" Type="http://schemas.openxmlformats.org/officeDocument/2006/relationships/slideLayout" Target="../slideLayouts/slideLayout42.xml"/><Relationship Id="rId21" Type="http://schemas.openxmlformats.org/officeDocument/2006/relationships/slideLayout" Target="../slideLayouts/slideLayout37.xml"/><Relationship Id="rId34" Type="http://schemas.openxmlformats.org/officeDocument/2006/relationships/slideLayout" Target="../slideLayouts/slideLayout50.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slideLayout" Target="../slideLayouts/slideLayout41.xml"/><Relationship Id="rId33" Type="http://schemas.openxmlformats.org/officeDocument/2006/relationships/slideLayout" Target="../slideLayouts/slideLayout49.xml"/><Relationship Id="rId38" Type="http://schemas.openxmlformats.org/officeDocument/2006/relationships/image" Target="../media/image3.png"/><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29" Type="http://schemas.openxmlformats.org/officeDocument/2006/relationships/slideLayout" Target="../slideLayouts/slideLayout45.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slideLayout" Target="../slideLayouts/slideLayout40.xml"/><Relationship Id="rId32" Type="http://schemas.openxmlformats.org/officeDocument/2006/relationships/slideLayout" Target="../slideLayouts/slideLayout48.xml"/><Relationship Id="rId37" Type="http://schemas.openxmlformats.org/officeDocument/2006/relationships/theme" Target="../theme/theme2.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28" Type="http://schemas.openxmlformats.org/officeDocument/2006/relationships/slideLayout" Target="../slideLayouts/slideLayout44.xml"/><Relationship Id="rId36" Type="http://schemas.openxmlformats.org/officeDocument/2006/relationships/slideLayout" Target="../slideLayouts/slideLayout52.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31" Type="http://schemas.openxmlformats.org/officeDocument/2006/relationships/slideLayout" Target="../slideLayouts/slideLayout47.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 Id="rId27" Type="http://schemas.openxmlformats.org/officeDocument/2006/relationships/slideLayout" Target="../slideLayouts/slideLayout43.xml"/><Relationship Id="rId30" Type="http://schemas.openxmlformats.org/officeDocument/2006/relationships/slideLayout" Target="../slideLayouts/slideLayout46.xml"/><Relationship Id="rId35" Type="http://schemas.openxmlformats.org/officeDocument/2006/relationships/slideLayout" Target="../slideLayouts/slideLayout51.xml"/><Relationship Id="rId8" Type="http://schemas.openxmlformats.org/officeDocument/2006/relationships/slideLayout" Target="../slideLayouts/slideLayout24.xml"/><Relationship Id="rId3"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62EAB2-B444-4514-BBC4-48E17212839F}" type="datetimeFigureOut">
              <a:rPr lang="en-US" smtClean="0"/>
              <a:t>6/5/2023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1112404847"/>
      </p:ext>
    </p:extLst>
  </p:cSld>
  <p:clrMap bg1="lt1" tx1="dk1" bg2="lt2" tx2="dk2" accent1="accent1" accent2="accent2" accent3="accent3" accent4="accent4" accent5="accent5" accent6="accent6" hlink="hlink" folHlink="folHlink"/>
  <p:sldLayoutIdLst>
    <p:sldLayoutId id="2147483661" r:id="rId1"/>
    <p:sldLayoutId id="2147483748" r:id="rId2"/>
    <p:sldLayoutId id="2147483738" r:id="rId3"/>
    <p:sldLayoutId id="2147483737" r:id="rId4"/>
    <p:sldLayoutId id="2147483734" r:id="rId5"/>
    <p:sldLayoutId id="2147483726"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62EAB2-B444-4514-BBC4-48E17212839F}" type="datetimeFigureOut">
              <a:rPr lang="en-US" smtClean="0"/>
              <a:t>6/5/2023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409754070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49" r:id="rId8"/>
    <p:sldLayoutId id="2147483747" r:id="rId9"/>
    <p:sldLayoutId id="2147483746" r:id="rId10"/>
    <p:sldLayoutId id="2147483745" r:id="rId11"/>
    <p:sldLayoutId id="2147483744" r:id="rId12"/>
    <p:sldLayoutId id="2147483743" r:id="rId13"/>
    <p:sldLayoutId id="2147483742" r:id="rId14"/>
    <p:sldLayoutId id="2147483741" r:id="rId15"/>
    <p:sldLayoutId id="2147483740" r:id="rId16"/>
    <p:sldLayoutId id="2147483739" r:id="rId17"/>
    <p:sldLayoutId id="2147483736" r:id="rId18"/>
    <p:sldLayoutId id="2147483735" r:id="rId19"/>
    <p:sldLayoutId id="2147483733" r:id="rId20"/>
    <p:sldLayoutId id="2147483732" r:id="rId21"/>
    <p:sldLayoutId id="2147483731" r:id="rId22"/>
    <p:sldLayoutId id="2147483730" r:id="rId23"/>
    <p:sldLayoutId id="2147483729" r:id="rId24"/>
    <p:sldLayoutId id="2147483728" r:id="rId25"/>
    <p:sldLayoutId id="2147483727" r:id="rId26"/>
    <p:sldLayoutId id="2147483716" r:id="rId27"/>
    <p:sldLayoutId id="2147483717" r:id="rId28"/>
    <p:sldLayoutId id="2147483718" r:id="rId29"/>
    <p:sldLayoutId id="2147483719" r:id="rId30"/>
    <p:sldLayoutId id="2147483720" r:id="rId31"/>
    <p:sldLayoutId id="2147483721" r:id="rId32"/>
    <p:sldLayoutId id="2147483722" r:id="rId33"/>
    <p:sldLayoutId id="2147483723" r:id="rId34"/>
    <p:sldLayoutId id="2147483724" r:id="rId35"/>
    <p:sldLayoutId id="2147483725" r:id="rId36"/>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3.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2.wav"/><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2.wav"/><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2.wav"/><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2.wav"/><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0046" y="1648065"/>
            <a:ext cx="8148384" cy="273921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p>
          <a:p>
            <a:pPr algn="ctr"/>
            <a:r>
              <a:rPr lang="en-US" sz="8000" b="1" spc="5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Luyện từ và câu 4</a:t>
            </a:r>
            <a:endPar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a:p>
            <a:pPr algn="ct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endParaRPr lang="en-US" sz="4000" b="1" i="1" spc="50" dirty="0">
              <a:ln w="11430"/>
              <a:solidFill>
                <a:srgbClr val="FF33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75977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1752600" y="876300"/>
            <a:ext cx="9010650" cy="1447800"/>
          </a:xfrm>
          <a:solidFill>
            <a:srgbClr val="C00000"/>
          </a:solidFill>
          <a:effectLst>
            <a:outerShdw dist="107763" dir="18900000" algn="ctr" rotWithShape="0">
              <a:schemeClr val="bg2">
                <a:alpha val="50000"/>
              </a:schemeClr>
            </a:outerShdw>
          </a:effectLst>
        </p:spPr>
        <p:txBody>
          <a:bodyPr>
            <a:normAutofit/>
          </a:bodyPr>
          <a:lstStyle/>
          <a:p>
            <a:pPr algn="just" eaLnBrk="1" hangingPunct="1">
              <a:defRPr/>
            </a:pPr>
            <a:r>
              <a:rPr lang="en-US" sz="2800" b="1">
                <a:solidFill>
                  <a:srgbClr val="FFEFD1"/>
                </a:solidFill>
                <a:effectDag name="">
                  <a:cont type="tree" name="">
                    <a:effect ref="fillLine"/>
                    <a:outerShdw dist="38100" dir="13500000" algn="br">
                      <a:srgbClr val="FFF5E1"/>
                    </a:outerShdw>
                  </a:cont>
                  <a:cont type="tree" name="">
                    <a:effect ref="fillLine"/>
                    <a:outerShdw dist="38100" dir="2700000" algn="tl">
                      <a:srgbClr val="998F7D"/>
                    </a:outerShdw>
                  </a:cont>
                  <a:effect ref="fillLine"/>
                </a:effectDag>
                <a:latin typeface="Times New Roman" pitchFamily="18" charset="0"/>
              </a:rPr>
              <a:t>Em nghĩ gì khi có người nói hình thức thường thống nhất với nội dung?</a:t>
            </a:r>
          </a:p>
        </p:txBody>
      </p:sp>
      <p:sp>
        <p:nvSpPr>
          <p:cNvPr id="2" name="Rectangle 1"/>
          <p:cNvSpPr/>
          <p:nvPr/>
        </p:nvSpPr>
        <p:spPr>
          <a:xfrm>
            <a:off x="1752600" y="2953435"/>
            <a:ext cx="9010650" cy="954107"/>
          </a:xfrm>
          <a:prstGeom prst="rect">
            <a:avLst/>
          </a:prstGeom>
        </p:spPr>
        <p:txBody>
          <a:bodyPr wrap="square">
            <a:spAutoFit/>
          </a:bodyPr>
          <a:lstStyle/>
          <a:p>
            <a:pPr algn="just">
              <a:spcBef>
                <a:spcPct val="20000"/>
              </a:spcBef>
            </a:pPr>
            <a:r>
              <a:rPr lang="en-US" altLang="en-US" sz="2800" b="1">
                <a:latin typeface="Times New Roman" panose="02020603050405020304" pitchFamily="18" charset="0"/>
                <a:cs typeface="Times New Roman" panose="02020603050405020304" pitchFamily="18" charset="0"/>
              </a:rPr>
              <a:t>Nhìn vẻ bề ngoài của mỗi người ta có thể hiểu (đánh giá) được bản chất bên trong của họ.</a:t>
            </a:r>
            <a:r>
              <a:rPr lang="en-US" altLang="en-US" sz="280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382666894"/>
      </p:ext>
    </p:extLst>
  </p:cSld>
  <p:clrMapOvr>
    <a:masterClrMapping/>
  </p:clrMapOvr>
  <p:transition spd="slow">
    <p:cover dir="d"/>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2286000" y="1"/>
            <a:ext cx="838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endParaRPr lang="vi-VN" altLang="en-US">
              <a:latin typeface="+mn-lt"/>
            </a:endParaRPr>
          </a:p>
        </p:txBody>
      </p:sp>
      <p:sp>
        <p:nvSpPr>
          <p:cNvPr id="3" name="Rectangle 3"/>
          <p:cNvSpPr>
            <a:spLocks noChangeArrowheads="1"/>
          </p:cNvSpPr>
          <p:nvPr/>
        </p:nvSpPr>
        <p:spPr bwMode="auto">
          <a:xfrm>
            <a:off x="2286000" y="595314"/>
            <a:ext cx="8001000" cy="457200"/>
          </a:xfrm>
          <a:prstGeom prst="rect">
            <a:avLst/>
          </a:prstGeom>
          <a:gradFill rotWithShape="1">
            <a:gsLst>
              <a:gs pos="0">
                <a:srgbClr val="F6FCA2"/>
              </a:gs>
              <a:gs pos="100000">
                <a:srgbClr val="00FF00"/>
              </a:gs>
            </a:gsLst>
            <a:path path="shape">
              <a:fillToRect l="50000" t="50000" r="50000" b="50000"/>
            </a:path>
          </a:gradFill>
          <a:ln w="28575">
            <a:solidFill>
              <a:schemeClr val="tx1"/>
            </a:solidFill>
            <a:miter lim="800000"/>
            <a:headEnd/>
            <a:tailEnd/>
          </a:ln>
        </p:spPr>
        <p:txBody>
          <a:bodyPr lIns="0" tIns="0" bIns="182880"/>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20000"/>
              </a:spcBef>
            </a:pPr>
            <a:r>
              <a:rPr lang="en-US" altLang="en-US" b="1">
                <a:cs typeface="Times New Roman" panose="02020603050405020304" pitchFamily="18" charset="0"/>
              </a:rPr>
              <a:t> </a:t>
            </a:r>
            <a:r>
              <a:rPr lang="en-US" altLang="en-US" b="1">
                <a:solidFill>
                  <a:srgbClr val="FF0066"/>
                </a:solidFill>
                <a:cs typeface="Times New Roman" panose="02020603050405020304" pitchFamily="18" charset="0"/>
              </a:rPr>
              <a:t>Chọn nghĩa thích hợp để nối với mỗi câu tục ngữ</a:t>
            </a:r>
          </a:p>
        </p:txBody>
      </p:sp>
      <p:sp>
        <p:nvSpPr>
          <p:cNvPr id="4" name="Rectangle 3"/>
          <p:cNvSpPr>
            <a:spLocks noChangeArrowheads="1"/>
          </p:cNvSpPr>
          <p:nvPr/>
        </p:nvSpPr>
        <p:spPr bwMode="auto">
          <a:xfrm>
            <a:off x="838200" y="1859757"/>
            <a:ext cx="3327400" cy="1447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411480"/>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20000"/>
              </a:spcBef>
            </a:pPr>
            <a:r>
              <a:rPr lang="en-US" altLang="en-US" b="1">
                <a:cs typeface="Times New Roman" panose="02020603050405020304" pitchFamily="18" charset="0"/>
              </a:rPr>
              <a:t>  Phẩm chất quý hơn vẻ đẹp bên ngoài</a:t>
            </a:r>
            <a:endParaRPr lang="en-US" altLang="en-US">
              <a:cs typeface="Times New Roman" panose="02020603050405020304" pitchFamily="18" charset="0"/>
            </a:endParaRPr>
          </a:p>
        </p:txBody>
      </p:sp>
      <p:sp>
        <p:nvSpPr>
          <p:cNvPr id="5" name="Rectangle 3"/>
          <p:cNvSpPr>
            <a:spLocks noChangeArrowheads="1"/>
          </p:cNvSpPr>
          <p:nvPr/>
        </p:nvSpPr>
        <p:spPr bwMode="auto">
          <a:xfrm>
            <a:off x="838200" y="3612357"/>
            <a:ext cx="3327400" cy="17716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365760"/>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20000"/>
              </a:spcBef>
            </a:pPr>
            <a:r>
              <a:rPr lang="en-US" altLang="en-US" b="1">
                <a:cs typeface="Times New Roman" panose="02020603050405020304" pitchFamily="18" charset="0"/>
              </a:rPr>
              <a:t>  Hình thức thường thống nhất với nội dung</a:t>
            </a:r>
          </a:p>
        </p:txBody>
      </p:sp>
      <p:sp>
        <p:nvSpPr>
          <p:cNvPr id="6" name="Rectangle 5"/>
          <p:cNvSpPr>
            <a:spLocks noChangeArrowheads="1"/>
          </p:cNvSpPr>
          <p:nvPr/>
        </p:nvSpPr>
        <p:spPr bwMode="auto">
          <a:xfrm>
            <a:off x="4800600" y="1364457"/>
            <a:ext cx="6591300" cy="457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0"/>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20000"/>
              </a:spcBef>
            </a:pPr>
            <a:r>
              <a:rPr lang="en-US" altLang="en-US" b="1">
                <a:cs typeface="Times New Roman" panose="02020603050405020304" pitchFamily="18" charset="0"/>
              </a:rPr>
              <a:t>  Tốt gỗ hơn tốt nước sơn</a:t>
            </a:r>
          </a:p>
        </p:txBody>
      </p:sp>
      <p:sp>
        <p:nvSpPr>
          <p:cNvPr id="7" name="Rectangle 3"/>
          <p:cNvSpPr>
            <a:spLocks noChangeArrowheads="1"/>
          </p:cNvSpPr>
          <p:nvPr/>
        </p:nvSpPr>
        <p:spPr bwMode="auto">
          <a:xfrm>
            <a:off x="4800600" y="2133600"/>
            <a:ext cx="6591300" cy="10287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0" bIns="0"/>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20000"/>
              </a:spcBef>
            </a:pPr>
            <a:r>
              <a:rPr lang="en-US" altLang="en-US" b="1">
                <a:cs typeface="Times New Roman" panose="02020603050405020304" pitchFamily="18" charset="0"/>
              </a:rPr>
              <a:t>  Người thanh tiếng nói cũng thanh</a:t>
            </a:r>
          </a:p>
          <a:p>
            <a:pPr algn="ctr" eaLnBrk="1" hangingPunct="1">
              <a:spcBef>
                <a:spcPct val="20000"/>
              </a:spcBef>
            </a:pPr>
            <a:r>
              <a:rPr lang="en-US" altLang="en-US" b="1">
                <a:cs typeface="Times New Roman" panose="02020603050405020304" pitchFamily="18" charset="0"/>
              </a:rPr>
              <a:t>Chuông kêu khẽ đánh bên thành cũng kêu</a:t>
            </a:r>
          </a:p>
        </p:txBody>
      </p:sp>
      <p:sp>
        <p:nvSpPr>
          <p:cNvPr id="8" name="Rectangle 3"/>
          <p:cNvSpPr>
            <a:spLocks noChangeArrowheads="1"/>
          </p:cNvSpPr>
          <p:nvPr/>
        </p:nvSpPr>
        <p:spPr bwMode="auto">
          <a:xfrm>
            <a:off x="4800600" y="3409950"/>
            <a:ext cx="6591300" cy="6096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0"/>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20000"/>
              </a:spcBef>
            </a:pPr>
            <a:r>
              <a:rPr lang="en-US" altLang="en-US" b="1">
                <a:cs typeface="Times New Roman" panose="02020603050405020304" pitchFamily="18" charset="0"/>
              </a:rPr>
              <a:t>  Cái nết đánh chết cái đẹp</a:t>
            </a:r>
          </a:p>
        </p:txBody>
      </p:sp>
      <p:sp>
        <p:nvSpPr>
          <p:cNvPr id="9" name="Rectangle 3"/>
          <p:cNvSpPr>
            <a:spLocks noChangeArrowheads="1"/>
          </p:cNvSpPr>
          <p:nvPr/>
        </p:nvSpPr>
        <p:spPr bwMode="auto">
          <a:xfrm>
            <a:off x="4800600" y="4267200"/>
            <a:ext cx="6591300" cy="14668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274320" bIns="0"/>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20000"/>
              </a:spcBef>
            </a:pPr>
            <a:r>
              <a:rPr lang="en-US" altLang="en-US" b="1">
                <a:cs typeface="Times New Roman" panose="02020603050405020304" pitchFamily="18" charset="0"/>
              </a:rPr>
              <a:t>  Trông mặt mà bắt hình dong</a:t>
            </a:r>
          </a:p>
          <a:p>
            <a:pPr algn="ctr" eaLnBrk="1" hangingPunct="1">
              <a:spcBef>
                <a:spcPct val="20000"/>
              </a:spcBef>
            </a:pPr>
            <a:r>
              <a:rPr lang="en-US" altLang="en-US" b="1">
                <a:cs typeface="Times New Roman" panose="02020603050405020304" pitchFamily="18" charset="0"/>
              </a:rPr>
              <a:t>Con lợn có béo thì lòng mới ngon</a:t>
            </a:r>
          </a:p>
        </p:txBody>
      </p:sp>
    </p:spTree>
    <p:extLst>
      <p:ext uri="{BB962C8B-B14F-4D97-AF65-F5344CB8AC3E}">
        <p14:creationId xmlns:p14="http://schemas.microsoft.com/office/powerpoint/2010/main" val="546152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2000"/>
                                        <p:tgtEl>
                                          <p:spTgt spid="4"/>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2000"/>
                                        <p:tgtEl>
                                          <p:spTgt spid="5"/>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ox(in)">
                                      <p:cBhvr>
                                        <p:cTn id="18" dur="2000"/>
                                        <p:tgtEl>
                                          <p:spTgt spid="6"/>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ox(in)">
                                      <p:cBhvr>
                                        <p:cTn id="21" dur="2000"/>
                                        <p:tgtEl>
                                          <p:spTgt spid="7"/>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ox(in)">
                                      <p:cBhvr>
                                        <p:cTn id="24" dur="2000"/>
                                        <p:tgtEl>
                                          <p:spTgt spid="8"/>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ox(in)">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2286000" y="1"/>
            <a:ext cx="838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endParaRPr lang="vi-VN" altLang="en-US">
              <a:latin typeface="+mn-lt"/>
            </a:endParaRPr>
          </a:p>
        </p:txBody>
      </p:sp>
      <p:sp>
        <p:nvSpPr>
          <p:cNvPr id="4" name="Rectangle 3"/>
          <p:cNvSpPr>
            <a:spLocks noChangeArrowheads="1"/>
          </p:cNvSpPr>
          <p:nvPr/>
        </p:nvSpPr>
        <p:spPr bwMode="auto">
          <a:xfrm>
            <a:off x="711200" y="1859757"/>
            <a:ext cx="3327400" cy="1447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411480"/>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20000"/>
              </a:spcBef>
            </a:pPr>
            <a:r>
              <a:rPr lang="en-US" altLang="en-US" b="1">
                <a:cs typeface="Times New Roman" panose="02020603050405020304" pitchFamily="18" charset="0"/>
              </a:rPr>
              <a:t>  Phẩm chất quý hơn vẻ đẹp bên ngoài</a:t>
            </a:r>
            <a:endParaRPr lang="en-US" altLang="en-US">
              <a:cs typeface="Times New Roman" panose="02020603050405020304" pitchFamily="18" charset="0"/>
            </a:endParaRPr>
          </a:p>
        </p:txBody>
      </p:sp>
      <p:sp>
        <p:nvSpPr>
          <p:cNvPr id="5" name="Rectangle 3"/>
          <p:cNvSpPr>
            <a:spLocks noChangeArrowheads="1"/>
          </p:cNvSpPr>
          <p:nvPr/>
        </p:nvSpPr>
        <p:spPr bwMode="auto">
          <a:xfrm>
            <a:off x="711200" y="3612357"/>
            <a:ext cx="3327400" cy="17716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365760"/>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20000"/>
              </a:spcBef>
            </a:pPr>
            <a:r>
              <a:rPr lang="en-US" altLang="en-US" b="1">
                <a:cs typeface="Times New Roman" panose="02020603050405020304" pitchFamily="18" charset="0"/>
              </a:rPr>
              <a:t>  Hình thức thường thống nhất với nội dung</a:t>
            </a:r>
          </a:p>
        </p:txBody>
      </p:sp>
      <p:sp>
        <p:nvSpPr>
          <p:cNvPr id="6" name="Rectangle 5"/>
          <p:cNvSpPr>
            <a:spLocks noChangeArrowheads="1"/>
          </p:cNvSpPr>
          <p:nvPr/>
        </p:nvSpPr>
        <p:spPr bwMode="auto">
          <a:xfrm>
            <a:off x="4800600" y="1364457"/>
            <a:ext cx="6591300" cy="457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0"/>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20000"/>
              </a:spcBef>
            </a:pPr>
            <a:r>
              <a:rPr lang="en-US" altLang="en-US" b="1">
                <a:cs typeface="Times New Roman" panose="02020603050405020304" pitchFamily="18" charset="0"/>
              </a:rPr>
              <a:t>  Tốt gỗ hơn tốt nước sơn</a:t>
            </a:r>
          </a:p>
        </p:txBody>
      </p:sp>
      <p:sp>
        <p:nvSpPr>
          <p:cNvPr id="7" name="Rectangle 3"/>
          <p:cNvSpPr>
            <a:spLocks noChangeArrowheads="1"/>
          </p:cNvSpPr>
          <p:nvPr/>
        </p:nvSpPr>
        <p:spPr bwMode="auto">
          <a:xfrm>
            <a:off x="4800600" y="2133600"/>
            <a:ext cx="6591300" cy="10287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0" bIns="0"/>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20000"/>
              </a:spcBef>
            </a:pPr>
            <a:r>
              <a:rPr lang="en-US" altLang="en-US" b="1">
                <a:cs typeface="Times New Roman" panose="02020603050405020304" pitchFamily="18" charset="0"/>
              </a:rPr>
              <a:t>  Người thanh tiếng nói cũng thanh</a:t>
            </a:r>
          </a:p>
          <a:p>
            <a:pPr algn="ctr" eaLnBrk="1" hangingPunct="1">
              <a:spcBef>
                <a:spcPct val="20000"/>
              </a:spcBef>
            </a:pPr>
            <a:r>
              <a:rPr lang="en-US" altLang="en-US" b="1">
                <a:cs typeface="Times New Roman" panose="02020603050405020304" pitchFamily="18" charset="0"/>
              </a:rPr>
              <a:t>Chuông kêu khẽ đánh bên thành cũng kêu</a:t>
            </a:r>
          </a:p>
        </p:txBody>
      </p:sp>
      <p:sp>
        <p:nvSpPr>
          <p:cNvPr id="8" name="Rectangle 3"/>
          <p:cNvSpPr>
            <a:spLocks noChangeArrowheads="1"/>
          </p:cNvSpPr>
          <p:nvPr/>
        </p:nvSpPr>
        <p:spPr bwMode="auto">
          <a:xfrm>
            <a:off x="4800600" y="3409950"/>
            <a:ext cx="6591300" cy="6096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0"/>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20000"/>
              </a:spcBef>
            </a:pPr>
            <a:r>
              <a:rPr lang="en-US" altLang="en-US" b="1">
                <a:cs typeface="Times New Roman" panose="02020603050405020304" pitchFamily="18" charset="0"/>
              </a:rPr>
              <a:t>  Cái nết đánh chết cái đẹp</a:t>
            </a:r>
          </a:p>
        </p:txBody>
      </p:sp>
      <p:sp>
        <p:nvSpPr>
          <p:cNvPr id="9" name="Rectangle 3"/>
          <p:cNvSpPr>
            <a:spLocks noChangeArrowheads="1"/>
          </p:cNvSpPr>
          <p:nvPr/>
        </p:nvSpPr>
        <p:spPr bwMode="auto">
          <a:xfrm>
            <a:off x="4800600" y="4236243"/>
            <a:ext cx="6591300" cy="14668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274320" bIns="0"/>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20000"/>
              </a:spcBef>
            </a:pPr>
            <a:r>
              <a:rPr lang="en-US" altLang="en-US" b="1">
                <a:cs typeface="Times New Roman" panose="02020603050405020304" pitchFamily="18" charset="0"/>
              </a:rPr>
              <a:t>  Trông mặt mà bắt hình dong</a:t>
            </a:r>
          </a:p>
          <a:p>
            <a:pPr algn="ctr" eaLnBrk="1" hangingPunct="1">
              <a:spcBef>
                <a:spcPct val="20000"/>
              </a:spcBef>
            </a:pPr>
            <a:r>
              <a:rPr lang="en-US" altLang="en-US" b="1">
                <a:cs typeface="Times New Roman" panose="02020603050405020304" pitchFamily="18" charset="0"/>
              </a:rPr>
              <a:t>Con lợn có béo thì lòng mới ngon</a:t>
            </a:r>
          </a:p>
        </p:txBody>
      </p:sp>
      <p:sp>
        <p:nvSpPr>
          <p:cNvPr id="10" name="Freeform 10"/>
          <p:cNvSpPr>
            <a:spLocks/>
          </p:cNvSpPr>
          <p:nvPr/>
        </p:nvSpPr>
        <p:spPr bwMode="auto">
          <a:xfrm>
            <a:off x="4572000" y="1676400"/>
            <a:ext cx="228600" cy="1935957"/>
          </a:xfrm>
          <a:custGeom>
            <a:avLst/>
            <a:gdLst>
              <a:gd name="T0" fmla="*/ 161290000 w 144"/>
              <a:gd name="T1" fmla="*/ 0 h 1632"/>
              <a:gd name="T2" fmla="*/ 0 w 144"/>
              <a:gd name="T3" fmla="*/ 0 h 1632"/>
              <a:gd name="T4" fmla="*/ 0 w 144"/>
              <a:gd name="T5" fmla="*/ 2147483647 h 1632"/>
              <a:gd name="T6" fmla="*/ 161290000 w 144"/>
              <a:gd name="T7" fmla="*/ 2147483647 h 16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4" h="1632">
                <a:moveTo>
                  <a:pt x="144" y="0"/>
                </a:moveTo>
                <a:lnTo>
                  <a:pt x="0" y="0"/>
                </a:lnTo>
                <a:lnTo>
                  <a:pt x="0" y="1632"/>
                </a:lnTo>
                <a:lnTo>
                  <a:pt x="144" y="1632"/>
                </a:lnTo>
              </a:path>
            </a:pathLst>
          </a:custGeom>
          <a:noFill/>
          <a:ln w="38100" cap="flat" cmpd="sng">
            <a:solidFill>
              <a:srgbClr val="002060"/>
            </a:solidFill>
            <a:prstDash val="solid"/>
            <a:round/>
            <a:headEnd type="triangle" w="med" len="med"/>
            <a:tailEnd type="triangle" w="med" len="med"/>
          </a:ln>
          <a:effectLst/>
          <a:extLst>
            <a:ext uri="{909E8E84-426E-40DD-AFC4-6F175D3DCCD1}">
              <a14:hiddenFill xmlns:a14="http://schemas.microsoft.com/office/drawing/2010/main">
                <a:solidFill>
                  <a:srgbClr val="9933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Freeform 12"/>
          <p:cNvSpPr>
            <a:spLocks/>
          </p:cNvSpPr>
          <p:nvPr/>
        </p:nvSpPr>
        <p:spPr bwMode="auto">
          <a:xfrm>
            <a:off x="4495800" y="2712244"/>
            <a:ext cx="304800" cy="2539603"/>
          </a:xfrm>
          <a:custGeom>
            <a:avLst/>
            <a:gdLst>
              <a:gd name="T0" fmla="*/ 645160000 w 144"/>
              <a:gd name="T1" fmla="*/ 0 h 1632"/>
              <a:gd name="T2" fmla="*/ 0 w 144"/>
              <a:gd name="T3" fmla="*/ 0 h 1632"/>
              <a:gd name="T4" fmla="*/ 0 w 144"/>
              <a:gd name="T5" fmla="*/ 2147483647 h 1632"/>
              <a:gd name="T6" fmla="*/ 645160000 w 144"/>
              <a:gd name="T7" fmla="*/ 2147483647 h 16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4" h="1632">
                <a:moveTo>
                  <a:pt x="144" y="0"/>
                </a:moveTo>
                <a:lnTo>
                  <a:pt x="0" y="0"/>
                </a:lnTo>
                <a:lnTo>
                  <a:pt x="0" y="1632"/>
                </a:lnTo>
                <a:lnTo>
                  <a:pt x="144" y="1632"/>
                </a:lnTo>
              </a:path>
            </a:pathLst>
          </a:custGeom>
          <a:noFill/>
          <a:ln w="38100" cap="flat" cmpd="sng">
            <a:solidFill>
              <a:srgbClr val="FF0000"/>
            </a:solidFill>
            <a:prstDash val="solid"/>
            <a:round/>
            <a:headEnd type="triangle" w="med" len="med"/>
            <a:tailEnd type="triangle" w="med" len="med"/>
          </a:ln>
          <a:effectLst/>
          <a:extLst>
            <a:ext uri="{909E8E84-426E-40DD-AFC4-6F175D3DCCD1}">
              <a14:hiddenFill xmlns:a14="http://schemas.microsoft.com/office/drawing/2010/main">
                <a:solidFill>
                  <a:srgbClr val="9933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Line 9"/>
          <p:cNvSpPr>
            <a:spLocks noChangeShapeType="1"/>
          </p:cNvSpPr>
          <p:nvPr/>
        </p:nvSpPr>
        <p:spPr bwMode="auto">
          <a:xfrm>
            <a:off x="4038600" y="2552700"/>
            <a:ext cx="609600" cy="0"/>
          </a:xfrm>
          <a:prstGeom prst="line">
            <a:avLst/>
          </a:prstGeom>
          <a:noFill/>
          <a:ln w="38100">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Line 11"/>
          <p:cNvSpPr>
            <a:spLocks noChangeShapeType="1"/>
          </p:cNvSpPr>
          <p:nvPr/>
        </p:nvSpPr>
        <p:spPr bwMode="auto">
          <a:xfrm>
            <a:off x="4057650" y="4496594"/>
            <a:ext cx="43815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Rectangle 2"/>
          <p:cNvSpPr txBox="1">
            <a:spLocks noChangeArrowheads="1"/>
          </p:cNvSpPr>
          <p:nvPr/>
        </p:nvSpPr>
        <p:spPr>
          <a:xfrm>
            <a:off x="476250" y="450057"/>
            <a:ext cx="2514600" cy="616743"/>
          </a:xfrm>
          <a:prstGeom prst="rect">
            <a:avLst/>
          </a:prstGeom>
          <a:solidFill>
            <a:srgbClr val="C00000"/>
          </a:solidFill>
          <a:effectLst/>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b="1" u="sng">
                <a:solidFill>
                  <a:srgbClr val="FFEFD1"/>
                </a:solidFill>
                <a:effectDag name="">
                  <a:cont type="tree" name="">
                    <a:effect ref="fillLine"/>
                    <a:outerShdw dist="38100" dir="13500000" algn="br">
                      <a:srgbClr val="FFF5E1"/>
                    </a:outerShdw>
                  </a:cont>
                  <a:cont type="tree" name="">
                    <a:effect ref="fillLine"/>
                    <a:outerShdw dist="38100" dir="2700000" algn="tl">
                      <a:srgbClr val="998F7D"/>
                    </a:outerShdw>
                  </a:cont>
                  <a:effect ref="fillLine"/>
                </a:effectDag>
                <a:latin typeface="Times New Roman" panose="02020603050405020304" pitchFamily="18" charset="0"/>
                <a:cs typeface="Times New Roman" panose="02020603050405020304" pitchFamily="18" charset="0"/>
              </a:rPr>
              <a:t>Đáp án</a:t>
            </a:r>
          </a:p>
        </p:txBody>
      </p:sp>
    </p:spTree>
    <p:extLst>
      <p:ext uri="{BB962C8B-B14F-4D97-AF65-F5344CB8AC3E}">
        <p14:creationId xmlns:p14="http://schemas.microsoft.com/office/powerpoint/2010/main" val="3882351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2000"/>
                                        <p:tgtEl>
                                          <p:spTgt spid="5"/>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ox(in)">
                                      <p:cBhvr>
                                        <p:cTn id="13" dur="2000"/>
                                        <p:tgtEl>
                                          <p:spTgt spid="6"/>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ox(in)">
                                      <p:cBhvr>
                                        <p:cTn id="16" dur="2000"/>
                                        <p:tgtEl>
                                          <p:spTgt spid="7"/>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ox(in)">
                                      <p:cBhvr>
                                        <p:cTn id="19" dur="2000"/>
                                        <p:tgtEl>
                                          <p:spTgt spid="8"/>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2000"/>
                                        <p:tgtEl>
                                          <p:spTgt spid="9"/>
                                        </p:tgtEl>
                                      </p:cBhvr>
                                    </p:animEffect>
                                  </p:childTnLst>
                                </p:cTn>
                              </p:par>
                            </p:childTnLst>
                          </p:cTn>
                        </p:par>
                        <p:par>
                          <p:cTn id="23" fill="hold">
                            <p:stCondLst>
                              <p:cond delay="2000"/>
                            </p:stCondLst>
                            <p:childTnLst>
                              <p:par>
                                <p:cTn id="24" presetID="5" presetClass="entr" presetSubtype="1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checkerboard(across)">
                                      <p:cBhvr>
                                        <p:cTn id="26" dur="500"/>
                                        <p:tgtEl>
                                          <p:spTgt spid="10"/>
                                        </p:tgtEl>
                                      </p:cBhvr>
                                    </p:animEffect>
                                  </p:childTnLst>
                                </p:cTn>
                              </p:par>
                            </p:childTnLst>
                          </p:cTn>
                        </p:par>
                        <p:par>
                          <p:cTn id="27" fill="hold">
                            <p:stCondLst>
                              <p:cond delay="2500"/>
                            </p:stCondLst>
                            <p:childTnLst>
                              <p:par>
                                <p:cTn id="28" presetID="22" presetClass="emph" presetSubtype="0" fill="hold" grpId="1" nodeType="afterEffect">
                                  <p:stCondLst>
                                    <p:cond delay="0"/>
                                  </p:stCondLst>
                                  <p:childTnLst>
                                    <p:animClr clrSpc="hsl" dir="cw">
                                      <p:cBhvr override="childStyle">
                                        <p:cTn id="29" dur="500" fill="hold"/>
                                        <p:tgtEl>
                                          <p:spTgt spid="10"/>
                                        </p:tgtEl>
                                        <p:attrNameLst>
                                          <p:attrName>style.color</p:attrName>
                                        </p:attrNameLst>
                                      </p:cBhvr>
                                      <p:by>
                                        <p:hsl h="-7200000" s="0" l="0"/>
                                      </p:by>
                                    </p:animClr>
                                    <p:animClr clrSpc="hsl" dir="cw">
                                      <p:cBhvr>
                                        <p:cTn id="30" dur="500" fill="hold"/>
                                        <p:tgtEl>
                                          <p:spTgt spid="10"/>
                                        </p:tgtEl>
                                        <p:attrNameLst>
                                          <p:attrName>fillcolor</p:attrName>
                                        </p:attrNameLst>
                                      </p:cBhvr>
                                      <p:by>
                                        <p:hsl h="-7200000" s="0" l="0"/>
                                      </p:by>
                                    </p:animClr>
                                    <p:animClr clrSpc="hsl" dir="cw">
                                      <p:cBhvr>
                                        <p:cTn id="31" dur="500" fill="hold"/>
                                        <p:tgtEl>
                                          <p:spTgt spid="10"/>
                                        </p:tgtEl>
                                        <p:attrNameLst>
                                          <p:attrName>stroke.color</p:attrName>
                                        </p:attrNameLst>
                                      </p:cBhvr>
                                      <p:by>
                                        <p:hsl h="-7200000" s="0" l="0"/>
                                      </p:by>
                                    </p:animClr>
                                    <p:set>
                                      <p:cBhvr>
                                        <p:cTn id="32" dur="500" fill="hold"/>
                                        <p:tgtEl>
                                          <p:spTgt spid="10"/>
                                        </p:tgtEl>
                                        <p:attrNameLst>
                                          <p:attrName>fill.type</p:attrName>
                                        </p:attrNameLst>
                                      </p:cBhvr>
                                      <p:to>
                                        <p:strVal val="solid"/>
                                      </p:to>
                                    </p:set>
                                  </p:childTnLst>
                                </p:cTn>
                              </p:par>
                            </p:childTnLst>
                          </p:cTn>
                        </p:par>
                        <p:par>
                          <p:cTn id="33" fill="hold">
                            <p:stCondLst>
                              <p:cond delay="3000"/>
                            </p:stCondLst>
                            <p:childTnLst>
                              <p:par>
                                <p:cTn id="34" presetID="5" presetClass="entr" presetSubtype="10"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checkerboard(across)">
                                      <p:cBhvr>
                                        <p:cTn id="36" dur="500"/>
                                        <p:tgtEl>
                                          <p:spTgt spid="11"/>
                                        </p:tgtEl>
                                      </p:cBhvr>
                                    </p:animEffect>
                                  </p:childTnLst>
                                </p:cTn>
                              </p:par>
                            </p:childTnLst>
                          </p:cTn>
                        </p:par>
                        <p:par>
                          <p:cTn id="37" fill="hold">
                            <p:stCondLst>
                              <p:cond delay="3500"/>
                            </p:stCondLst>
                            <p:childTnLst>
                              <p:par>
                                <p:cTn id="38" presetID="23" presetClass="emph" presetSubtype="0" fill="hold" grpId="1" nodeType="afterEffect">
                                  <p:stCondLst>
                                    <p:cond delay="0"/>
                                  </p:stCondLst>
                                  <p:childTnLst>
                                    <p:animClr clrSpc="hsl" dir="cw">
                                      <p:cBhvr override="childStyle">
                                        <p:cTn id="39" dur="500" fill="hold"/>
                                        <p:tgtEl>
                                          <p:spTgt spid="11"/>
                                        </p:tgtEl>
                                        <p:attrNameLst>
                                          <p:attrName>style.color</p:attrName>
                                        </p:attrNameLst>
                                      </p:cBhvr>
                                      <p:by>
                                        <p:hsl h="10842353" s="0" l="0"/>
                                      </p:by>
                                    </p:animClr>
                                    <p:animClr clrSpc="hsl" dir="cw">
                                      <p:cBhvr>
                                        <p:cTn id="40" dur="500" fill="hold"/>
                                        <p:tgtEl>
                                          <p:spTgt spid="11"/>
                                        </p:tgtEl>
                                        <p:attrNameLst>
                                          <p:attrName>fillcolor</p:attrName>
                                        </p:attrNameLst>
                                      </p:cBhvr>
                                      <p:by>
                                        <p:hsl h="10842353" s="0" l="0"/>
                                      </p:by>
                                    </p:animClr>
                                    <p:animClr clrSpc="hsl" dir="cw">
                                      <p:cBhvr>
                                        <p:cTn id="41" dur="500" fill="hold"/>
                                        <p:tgtEl>
                                          <p:spTgt spid="11"/>
                                        </p:tgtEl>
                                        <p:attrNameLst>
                                          <p:attrName>stroke.color</p:attrName>
                                        </p:attrNameLst>
                                      </p:cBhvr>
                                      <p:by>
                                        <p:hsl h="10842353" s="0" l="0"/>
                                      </p:by>
                                    </p:animClr>
                                    <p:set>
                                      <p:cBhvr>
                                        <p:cTn id="42" dur="500" fill="hold"/>
                                        <p:tgtEl>
                                          <p:spTgt spid="11"/>
                                        </p:tgtEl>
                                        <p:attrNameLst>
                                          <p:attrName>fill.type</p:attrName>
                                        </p:attrNameLst>
                                      </p:cBhvr>
                                      <p:to>
                                        <p:strVal val="solid"/>
                                      </p:to>
                                    </p:se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2000"/>
                                        <p:tgtEl>
                                          <p:spTgt spid="12"/>
                                        </p:tgtEl>
                                      </p:cBhvr>
                                    </p:animEffect>
                                  </p:childTnLst>
                                </p:cTn>
                              </p:par>
                            </p:childTnLst>
                          </p:cTn>
                        </p:par>
                        <p:par>
                          <p:cTn id="47" fill="hold">
                            <p:stCondLst>
                              <p:cond delay="6000"/>
                            </p:stCondLst>
                            <p:childTnLst>
                              <p:par>
                                <p:cTn id="48" presetID="22" presetClass="emph" presetSubtype="0" fill="hold" grpId="1" nodeType="afterEffect">
                                  <p:stCondLst>
                                    <p:cond delay="0"/>
                                  </p:stCondLst>
                                  <p:childTnLst>
                                    <p:animClr clrSpc="hsl" dir="cw">
                                      <p:cBhvr override="childStyle">
                                        <p:cTn id="49" dur="500" fill="hold"/>
                                        <p:tgtEl>
                                          <p:spTgt spid="12"/>
                                        </p:tgtEl>
                                        <p:attrNameLst>
                                          <p:attrName>style.color</p:attrName>
                                        </p:attrNameLst>
                                      </p:cBhvr>
                                      <p:by>
                                        <p:hsl h="-7200000" s="0" l="0"/>
                                      </p:by>
                                    </p:animClr>
                                    <p:animClr clrSpc="hsl" dir="cw">
                                      <p:cBhvr>
                                        <p:cTn id="50" dur="500" fill="hold"/>
                                        <p:tgtEl>
                                          <p:spTgt spid="12"/>
                                        </p:tgtEl>
                                        <p:attrNameLst>
                                          <p:attrName>fillcolor</p:attrName>
                                        </p:attrNameLst>
                                      </p:cBhvr>
                                      <p:by>
                                        <p:hsl h="-7200000" s="0" l="0"/>
                                      </p:by>
                                    </p:animClr>
                                    <p:animClr clrSpc="hsl" dir="cw">
                                      <p:cBhvr>
                                        <p:cTn id="51" dur="500" fill="hold"/>
                                        <p:tgtEl>
                                          <p:spTgt spid="12"/>
                                        </p:tgtEl>
                                        <p:attrNameLst>
                                          <p:attrName>stroke.color</p:attrName>
                                        </p:attrNameLst>
                                      </p:cBhvr>
                                      <p:by>
                                        <p:hsl h="-7200000" s="0" l="0"/>
                                      </p:by>
                                    </p:animClr>
                                    <p:set>
                                      <p:cBhvr>
                                        <p:cTn id="52" dur="500" fill="hold"/>
                                        <p:tgtEl>
                                          <p:spTgt spid="12"/>
                                        </p:tgtEl>
                                        <p:attrNameLst>
                                          <p:attrName>fill.type</p:attrName>
                                        </p:attrNameLst>
                                      </p:cBhvr>
                                      <p:to>
                                        <p:strVal val="solid"/>
                                      </p:to>
                                    </p:set>
                                  </p:childTnLst>
                                </p:cTn>
                              </p:par>
                            </p:childTnLst>
                          </p:cTn>
                        </p:par>
                        <p:par>
                          <p:cTn id="53" fill="hold">
                            <p:stCondLst>
                              <p:cond delay="6500"/>
                            </p:stCondLst>
                            <p:childTnLst>
                              <p:par>
                                <p:cTn id="54" presetID="10" presetClass="entr" presetSubtype="0"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2000"/>
                                        <p:tgtEl>
                                          <p:spTgt spid="13"/>
                                        </p:tgtEl>
                                      </p:cBhvr>
                                    </p:animEffect>
                                  </p:childTnLst>
                                </p:cTn>
                              </p:par>
                            </p:childTnLst>
                          </p:cTn>
                        </p:par>
                        <p:par>
                          <p:cTn id="57" fill="hold">
                            <p:stCondLst>
                              <p:cond delay="8500"/>
                            </p:stCondLst>
                            <p:childTnLst>
                              <p:par>
                                <p:cTn id="58" presetID="23" presetClass="emph" presetSubtype="0" fill="hold" grpId="1" nodeType="afterEffect">
                                  <p:stCondLst>
                                    <p:cond delay="0"/>
                                  </p:stCondLst>
                                  <p:childTnLst>
                                    <p:animClr clrSpc="hsl" dir="cw">
                                      <p:cBhvr override="childStyle">
                                        <p:cTn id="59" dur="500" fill="hold"/>
                                        <p:tgtEl>
                                          <p:spTgt spid="13"/>
                                        </p:tgtEl>
                                        <p:attrNameLst>
                                          <p:attrName>style.color</p:attrName>
                                        </p:attrNameLst>
                                      </p:cBhvr>
                                      <p:by>
                                        <p:hsl h="10842353" s="0" l="0"/>
                                      </p:by>
                                    </p:animClr>
                                    <p:animClr clrSpc="hsl" dir="cw">
                                      <p:cBhvr>
                                        <p:cTn id="60" dur="500" fill="hold"/>
                                        <p:tgtEl>
                                          <p:spTgt spid="13"/>
                                        </p:tgtEl>
                                        <p:attrNameLst>
                                          <p:attrName>fillcolor</p:attrName>
                                        </p:attrNameLst>
                                      </p:cBhvr>
                                      <p:by>
                                        <p:hsl h="10842353" s="0" l="0"/>
                                      </p:by>
                                    </p:animClr>
                                    <p:animClr clrSpc="hsl" dir="cw">
                                      <p:cBhvr>
                                        <p:cTn id="61" dur="500" fill="hold"/>
                                        <p:tgtEl>
                                          <p:spTgt spid="13"/>
                                        </p:tgtEl>
                                        <p:attrNameLst>
                                          <p:attrName>stroke.color</p:attrName>
                                        </p:attrNameLst>
                                      </p:cBhvr>
                                      <p:by>
                                        <p:hsl h="10842353" s="0" l="0"/>
                                      </p:by>
                                    </p:animClr>
                                    <p:set>
                                      <p:cBhvr>
                                        <p:cTn id="62" dur="500" fill="hold"/>
                                        <p:tgtEl>
                                          <p:spTgt spid="13"/>
                                        </p:tgtEl>
                                        <p:attrNameLst>
                                          <p:attrName>fill.type</p:attrName>
                                        </p:attrNameLst>
                                      </p:cBhvr>
                                      <p:to>
                                        <p:strVal val="solid"/>
                                      </p:to>
                                    </p:set>
                                  </p:childTnLst>
                                </p:cTn>
                              </p:par>
                            </p:childTnLst>
                          </p:cTn>
                        </p:par>
                        <p:par>
                          <p:cTn id="63" fill="hold">
                            <p:stCondLst>
                              <p:cond delay="9000"/>
                            </p:stCondLst>
                            <p:childTnLst>
                              <p:par>
                                <p:cTn id="64" presetID="53" presetClass="entr" presetSubtype="0"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p:cTn id="66" dur="3000" fill="hold"/>
                                        <p:tgtEl>
                                          <p:spTgt spid="14"/>
                                        </p:tgtEl>
                                        <p:attrNameLst>
                                          <p:attrName>ppt_w</p:attrName>
                                        </p:attrNameLst>
                                      </p:cBhvr>
                                      <p:tavLst>
                                        <p:tav tm="0">
                                          <p:val>
                                            <p:fltVal val="0"/>
                                          </p:val>
                                        </p:tav>
                                        <p:tav tm="100000">
                                          <p:val>
                                            <p:strVal val="#ppt_w"/>
                                          </p:val>
                                        </p:tav>
                                      </p:tavLst>
                                    </p:anim>
                                    <p:anim calcmode="lin" valueType="num">
                                      <p:cBhvr>
                                        <p:cTn id="67" dur="3000" fill="hold"/>
                                        <p:tgtEl>
                                          <p:spTgt spid="14"/>
                                        </p:tgtEl>
                                        <p:attrNameLst>
                                          <p:attrName>ppt_h</p:attrName>
                                        </p:attrNameLst>
                                      </p:cBhvr>
                                      <p:tavLst>
                                        <p:tav tm="0">
                                          <p:val>
                                            <p:fltVal val="0"/>
                                          </p:val>
                                        </p:tav>
                                        <p:tav tm="100000">
                                          <p:val>
                                            <p:strVal val="#ppt_h"/>
                                          </p:val>
                                        </p:tav>
                                      </p:tavLst>
                                    </p:anim>
                                    <p:animEffect transition="in" filter="fade">
                                      <p:cBhvr>
                                        <p:cTn id="68" dur="3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0" grpId="1" animBg="1"/>
      <p:bldP spid="11" grpId="0" animBg="1"/>
      <p:bldP spid="11" grpId="1" animBg="1"/>
      <p:bldP spid="12" grpId="0" animBg="1"/>
      <p:bldP spid="12" grpId="1" animBg="1"/>
      <p:bldP spid="13" grpId="0" animBg="1"/>
      <p:bldP spid="13" grpId="1"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1714" y="3414714"/>
            <a:ext cx="28575"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1714" y="3414714"/>
            <a:ext cx="28575"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1714" y="3414714"/>
            <a:ext cx="28575"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2189" y="3409950"/>
            <a:ext cx="47625"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2189" y="3409950"/>
            <a:ext cx="47625"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6475" y="3419475"/>
            <a:ext cx="19050" cy="1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7"/>
          <p:cNvSpPr txBox="1">
            <a:spLocks noChangeArrowheads="1"/>
          </p:cNvSpPr>
          <p:nvPr/>
        </p:nvSpPr>
        <p:spPr>
          <a:xfrm>
            <a:off x="942976" y="1466850"/>
            <a:ext cx="10258425" cy="3333750"/>
          </a:xfrm>
          <a:prstGeom prst="rect">
            <a:avLst/>
          </a:prstGeom>
          <a:noFill/>
        </p:spPr>
        <p:txBody>
          <a:bodyPr vert="horz" lIns="91440" tIns="13716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gn="just">
              <a:buFontTx/>
              <a:buNone/>
            </a:pPr>
            <a:r>
              <a:rPr lang="en-US" altLang="en-US" sz="3600"/>
              <a:t>  </a:t>
            </a:r>
            <a:r>
              <a:rPr lang="en-US" altLang="en-US" sz="3600">
                <a:latin typeface="Times New Roman" panose="02020603050405020304" pitchFamily="18" charset="0"/>
              </a:rPr>
              <a:t>* Những câu tục ngữ trên cho ta thấy một con người có phẩm chất tốt hơn những người có vẻ đẹp bề ngoài mà lòng dạ xấu xa, có đạo đức không tốt.</a:t>
            </a:r>
          </a:p>
          <a:p>
            <a:pPr algn="just">
              <a:buFontTx/>
              <a:buNone/>
            </a:pPr>
            <a:r>
              <a:rPr lang="en-US" altLang="en-US" sz="3600">
                <a:latin typeface="Times New Roman" panose="02020603050405020304" pitchFamily="18" charset="0"/>
              </a:rPr>
              <a:t>  * Những con người có cả vẻ đẹp bề ngoài, lại có một tâm hồn đẹp, có đạo đức tốt thì thật là đáng quý.</a:t>
            </a:r>
          </a:p>
        </p:txBody>
      </p:sp>
    </p:spTree>
    <p:extLst>
      <p:ext uri="{BB962C8B-B14F-4D97-AF65-F5344CB8AC3E}">
        <p14:creationId xmlns:p14="http://schemas.microsoft.com/office/powerpoint/2010/main" val="367020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3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3000" fill="hold"/>
                                        <p:tgtEl>
                                          <p:spTgt spid="8">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p:cTn id="13" dur="30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4" dur="3000" fill="hold"/>
                                        <p:tgtEl>
                                          <p:spTgt spid="8">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708577" y="1522268"/>
            <a:ext cx="10737751" cy="1005680"/>
            <a:chOff x="-8052" y="1699617"/>
            <a:chExt cx="9469074" cy="1006257"/>
          </a:xfrm>
          <a:solidFill>
            <a:srgbClr val="FF99FF"/>
          </a:solidFill>
        </p:grpSpPr>
        <p:sp>
          <p:nvSpPr>
            <p:cNvPr id="5" name="Rectangle 4">
              <a:extLst>
                <a:ext uri="{FF2B5EF4-FFF2-40B4-BE49-F238E27FC236}">
                  <a16:creationId xmlns:a16="http://schemas.microsoft.com/office/drawing/2014/main" xmlns=""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nghĩa của một số câu tục ngữ có liên quan đến cái đẹp.</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xmlns=""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708577" y="2885356"/>
            <a:ext cx="10715804" cy="910467"/>
            <a:chOff x="-8052" y="1747250"/>
            <a:chExt cx="8976506" cy="910989"/>
          </a:xfrm>
        </p:grpSpPr>
        <p:sp>
          <p:nvSpPr>
            <p:cNvPr id="13" name="Rectangle 12">
              <a:extLst>
                <a:ext uri="{FF2B5EF4-FFF2-40B4-BE49-F238E27FC236}">
                  <a16:creationId xmlns:a16="http://schemas.microsoft.com/office/drawing/2014/main" xmlns=""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Sử dụng những câu tục ngữ đó vào các tình huống cụ thể trong khi nói, viết.</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xmlns=""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grpSp>
        <p:nvGrpSpPr>
          <p:cNvPr id="9" name="Group 8"/>
          <p:cNvGrpSpPr>
            <a:grpSpLocks/>
          </p:cNvGrpSpPr>
          <p:nvPr/>
        </p:nvGrpSpPr>
        <p:grpSpPr bwMode="auto">
          <a:xfrm>
            <a:off x="708577" y="4153231"/>
            <a:ext cx="10715804" cy="1504619"/>
            <a:chOff x="-8052" y="1747250"/>
            <a:chExt cx="8976506" cy="1505482"/>
          </a:xfrm>
        </p:grpSpPr>
        <p:sp>
          <p:nvSpPr>
            <p:cNvPr id="12" name="Rectangle 11">
              <a:extLst>
                <a:ext uri="{FF2B5EF4-FFF2-40B4-BE49-F238E27FC236}">
                  <a16:creationId xmlns:a16="http://schemas.microsoft.com/office/drawing/2014/main" xmlns="" id="{1C59C6FF-16F6-4D4A-8D30-C9647637D21A}"/>
                </a:ext>
              </a:extLst>
            </p:cNvPr>
            <p:cNvSpPr/>
            <p:nvPr/>
          </p:nvSpPr>
          <p:spPr>
            <a:xfrm>
              <a:off x="657899" y="1747250"/>
              <a:ext cx="8310555" cy="1505482"/>
            </a:xfrm>
            <a:prstGeom prst="rect">
              <a:avLst/>
            </a:prstGeom>
            <a:solidFill>
              <a:srgbClr val="CCFF99"/>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Mở rộng và hệ thống hóa vốn từ thuộc chủ điểm </a:t>
              </a:r>
              <a:r>
                <a:rPr lang="en-US" sz="2800" i="1">
                  <a:solidFill>
                    <a:schemeClr val="tx1"/>
                  </a:solidFill>
                  <a:latin typeface="Times New Roman" panose="02020603050405020304" pitchFamily="18" charset="0"/>
                  <a:cs typeface="Times New Roman" panose="02020603050405020304" pitchFamily="18" charset="0"/>
                </a:rPr>
                <a:t>Cái đẹp.</a:t>
              </a:r>
              <a:r>
                <a:rPr lang="en-US" sz="2800">
                  <a:solidFill>
                    <a:schemeClr val="tx1"/>
                  </a:solidFill>
                  <a:latin typeface="Times New Roman" panose="02020603050405020304" pitchFamily="18" charset="0"/>
                  <a:cs typeface="Times New Roman" panose="02020603050405020304" pitchFamily="18" charset="0"/>
                </a:rPr>
                <a:t> Tìm được những từ ngữ miêu tả mức độ cao của cái đẹp và biết cách sử dụng chúng.</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xmlns="" id="{1CC2396C-46DF-4CA0-86ED-4BF9BDDE7B02}"/>
                </a:ext>
              </a:extLst>
            </p:cNvPr>
            <p:cNvSpPr/>
            <p:nvPr/>
          </p:nvSpPr>
          <p:spPr>
            <a:xfrm>
              <a:off x="-8052" y="2211694"/>
              <a:ext cx="576299" cy="576593"/>
            </a:xfrm>
            <a:prstGeom prst="ellips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6" name="Rounded Rectangle 15">
            <a:extLst>
              <a:ext uri="{FF2B5EF4-FFF2-40B4-BE49-F238E27FC236}">
                <a16:creationId xmlns:a16="http://schemas.microsoft.com/office/drawing/2014/main" xmlns="" id="{FC4AA681-3F36-42B8-9DF9-F59457234ED6}"/>
              </a:ext>
            </a:extLst>
          </p:cNvPr>
          <p:cNvSpPr/>
          <p:nvPr/>
        </p:nvSpPr>
        <p:spPr>
          <a:xfrm>
            <a:off x="3151687" y="338920"/>
            <a:ext cx="6003834" cy="1004644"/>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solidFill>
                <a:latin typeface="Times New Roman" panose="02020603050405020304" pitchFamily="18" charset="0"/>
                <a:cs typeface="Times New Roman" panose="02020603050405020304" pitchFamily="18" charset="0"/>
              </a:rPr>
              <a:t>Bài 1 em đã đạt được mục tiêu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0489565" y="844604"/>
            <a:ext cx="1023540" cy="1862048"/>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38776522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42686" y="567871"/>
            <a:ext cx="2362200" cy="551089"/>
          </a:xfrm>
          <a:prstGeom prst="rect">
            <a:avLst/>
          </a:prstGeom>
          <a:solidFill>
            <a:srgbClr val="C00000"/>
          </a:solidFill>
          <a:ln>
            <a:noFill/>
          </a:ln>
        </p:spPr>
        <p:txBody>
          <a:bodyPr anchor="ctr"/>
          <a:lstStyle/>
          <a:p>
            <a:pPr algn="ctr">
              <a:defRPr/>
            </a:pPr>
            <a:r>
              <a:rPr lang="en-US" sz="3200" b="1" u="sng">
                <a:solidFill>
                  <a:srgbClr val="FFEFD1"/>
                </a:solidFill>
                <a:effectDag name="">
                  <a:cont type="tree" name="">
                    <a:effect ref="fillLine"/>
                    <a:outerShdw dist="38100" dir="13500000" algn="br">
                      <a:srgbClr val="FFF5E1"/>
                    </a:outerShdw>
                  </a:cont>
                  <a:cont type="tree" name="">
                    <a:effect ref="fillLine"/>
                    <a:outerShdw dist="38100" dir="2700000" algn="tl">
                      <a:srgbClr val="998F7D"/>
                    </a:outerShdw>
                  </a:cont>
                  <a:effect ref="fillLine"/>
                </a:effectDag>
                <a:latin typeface="Times New Roman" panose="02020603050405020304" pitchFamily="18" charset="0"/>
                <a:cs typeface="Times New Roman" panose="02020603050405020304" pitchFamily="18" charset="0"/>
              </a:rPr>
              <a:t>BÀI TẬP 2</a:t>
            </a:r>
          </a:p>
        </p:txBody>
      </p:sp>
      <p:sp>
        <p:nvSpPr>
          <p:cNvPr id="3" name="Rectangle 3"/>
          <p:cNvSpPr>
            <a:spLocks noChangeArrowheads="1"/>
          </p:cNvSpPr>
          <p:nvPr/>
        </p:nvSpPr>
        <p:spPr bwMode="auto">
          <a:xfrm>
            <a:off x="2935512" y="566964"/>
            <a:ext cx="7848601" cy="957489"/>
          </a:xfrm>
          <a:prstGeom prst="rect">
            <a:avLst/>
          </a:prstGeom>
          <a:gradFill rotWithShape="1">
            <a:gsLst>
              <a:gs pos="0">
                <a:srgbClr val="F6FCA2"/>
              </a:gs>
              <a:gs pos="100000">
                <a:srgbClr val="66FF33"/>
              </a:gs>
            </a:gsLst>
            <a:path path="shape">
              <a:fillToRect l="50000" t="50000" r="50000" b="50000"/>
            </a:path>
          </a:gradFill>
          <a:ln w="9525">
            <a:solidFill>
              <a:srgbClr val="FF0000"/>
            </a:solidFill>
            <a:miter lim="800000"/>
            <a:headEnd/>
            <a:tailEnd/>
          </a:ln>
        </p:spPr>
        <p:txBody>
          <a:bodyPr lIns="0" tIns="0"/>
          <a:lstStyle>
            <a:lvl1pPr marL="342900" indent="-342900"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20000"/>
              </a:spcBef>
            </a:pPr>
            <a:r>
              <a:rPr lang="en-US" altLang="en-US" b="1">
                <a:cs typeface="Times New Roman" panose="02020603050405020304" pitchFamily="18" charset="0"/>
              </a:rPr>
              <a:t>Nêu một trường hợp có thể sử dụng một trong các câu tục ngữ nói trên</a:t>
            </a:r>
          </a:p>
        </p:txBody>
      </p:sp>
      <p:sp>
        <p:nvSpPr>
          <p:cNvPr id="4" name="Rectangle 3"/>
          <p:cNvSpPr>
            <a:spLocks noChangeArrowheads="1"/>
          </p:cNvSpPr>
          <p:nvPr/>
        </p:nvSpPr>
        <p:spPr bwMode="auto">
          <a:xfrm>
            <a:off x="1493157" y="2082800"/>
            <a:ext cx="9160327"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txBody>
          <a:bodyPr lIns="0" tIns="0"/>
          <a:lstStyle>
            <a:lvl1pPr marL="342900" indent="-342900"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just" eaLnBrk="1" hangingPunct="1">
              <a:spcBef>
                <a:spcPct val="20000"/>
              </a:spcBef>
            </a:pPr>
            <a:r>
              <a:rPr lang="en-US" altLang="en-US" b="1">
                <a:latin typeface="Arial" panose="020B0604020202020204" pitchFamily="34" charset="0"/>
              </a:rPr>
              <a:t>  </a:t>
            </a:r>
            <a:r>
              <a:rPr lang="en-US" altLang="en-US" b="1" u="sng">
                <a:solidFill>
                  <a:srgbClr val="3333CC"/>
                </a:solidFill>
              </a:rPr>
              <a:t>Ví d</a:t>
            </a:r>
            <a:r>
              <a:rPr lang="en-US" altLang="en-US" sz="3200" b="1" u="sng">
                <a:solidFill>
                  <a:srgbClr val="3333CC"/>
                </a:solidFill>
              </a:rPr>
              <a:t>ụ </a:t>
            </a:r>
            <a:r>
              <a:rPr lang="en-US" altLang="en-US" sz="3200" b="1">
                <a:solidFill>
                  <a:srgbClr val="3333CC"/>
                </a:solidFill>
              </a:rPr>
              <a:t>:</a:t>
            </a:r>
            <a:r>
              <a:rPr lang="en-US" altLang="en-US" sz="3200" b="1"/>
              <a:t> </a:t>
            </a:r>
            <a:r>
              <a:rPr lang="en-US" altLang="en-US" b="1"/>
              <a:t>Bà dẫn em đi mua cặp sách. Em thích một chiếc cặp có màu sắc sặc sỡ, nhưng bà lại khuyên em chọn một chiếc có quai đeo chắc chắn, khóa dễ đóng mở và có nhiều ngăn. Em còn đang ngần ngừ thì bà bảo : </a:t>
            </a:r>
            <a:r>
              <a:rPr lang="en-US" altLang="en-US" b="1">
                <a:solidFill>
                  <a:srgbClr val="FF0000"/>
                </a:solidFill>
              </a:rPr>
              <a:t>“Tốt gỗ hơn tốt nước sơn, cháu ạ. Cái cặp kia màu sắc vui mắt đấy, nhưng ba bảy hăm mốt ngày là hỏng thôi. Cái này không đẹp bằng nhưng bền mà tiện lợi”</a:t>
            </a:r>
          </a:p>
        </p:txBody>
      </p:sp>
    </p:spTree>
    <p:extLst>
      <p:ext uri="{BB962C8B-B14F-4D97-AF65-F5344CB8AC3E}">
        <p14:creationId xmlns:p14="http://schemas.microsoft.com/office/powerpoint/2010/main" val="170072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animEffect transition="in" filter="fade">
                                      <p:cBhvr>
                                        <p:cTn id="9" dur="3000"/>
                                        <p:tgtEl>
                                          <p:spTgt spid="2"/>
                                        </p:tgtEl>
                                      </p:cBhvr>
                                    </p:animEffect>
                                  </p:childTnLst>
                                </p:cTn>
                              </p:par>
                            </p:childTnLst>
                          </p:cTn>
                        </p:par>
                        <p:par>
                          <p:cTn id="10" fill="hold">
                            <p:stCondLst>
                              <p:cond delay="30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4"/>
          <p:cNvSpPr txBox="1">
            <a:spLocks noChangeArrowheads="1"/>
          </p:cNvSpPr>
          <p:nvPr/>
        </p:nvSpPr>
        <p:spPr>
          <a:xfrm>
            <a:off x="5196114" y="642257"/>
            <a:ext cx="2133600" cy="533400"/>
          </a:xfrm>
          <a:prstGeom prst="rect">
            <a:avLst/>
          </a:prstGeom>
          <a:noFill/>
          <a:extLst>
            <a:ext uri="{91240B29-F687-4F45-9708-019B960494DF}">
              <a14:hiddenLine xmlns:a14="http://schemas.microsoft.com/office/drawing/2010/main" w="19050" cmpd="sng">
                <a:solidFill>
                  <a:srgbClr val="FEA0A0"/>
                </a:solidFill>
                <a:miter lim="800000"/>
                <a:headEnd/>
                <a:tailEnd/>
              </a14:hiddenLine>
            </a:ext>
          </a:extLst>
        </p:spPr>
        <p:txBody>
          <a:bodyPr anchor="b">
            <a:normAutofit fontScale="97500" lnSpcReduction="1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3200" b="1">
                <a:latin typeface="Times New Roman" panose="02020603050405020304" pitchFamily="18" charset="0"/>
              </a:rPr>
              <a:t>Liên hệ</a:t>
            </a:r>
          </a:p>
        </p:txBody>
      </p:sp>
      <p:sp>
        <p:nvSpPr>
          <p:cNvPr id="4" name="Rectangle 3"/>
          <p:cNvSpPr/>
          <p:nvPr/>
        </p:nvSpPr>
        <p:spPr>
          <a:xfrm>
            <a:off x="1999342" y="1637436"/>
            <a:ext cx="8527144" cy="3505127"/>
          </a:xfrm>
          <a:prstGeom prst="rect">
            <a:avLst/>
          </a:prstGeom>
        </p:spPr>
        <p:txBody>
          <a:bodyPr wrap="square">
            <a:spAutoFit/>
          </a:bodyPr>
          <a:lstStyle/>
          <a:p>
            <a:pPr algn="just">
              <a:lnSpc>
                <a:spcPct val="114000"/>
              </a:lnSpc>
            </a:pPr>
            <a:r>
              <a:rPr lang="en-US" altLang="en-US" sz="2800">
                <a:latin typeface="Times New Roman" panose="02020603050405020304" pitchFamily="18" charset="0"/>
                <a:cs typeface="Times New Roman" panose="02020603050405020304" pitchFamily="18" charset="0"/>
              </a:rPr>
              <a:t>     Các hiện tượng hoặc nhận định nêu trong các câu tục ngữ nhiều khi trái ngược nhau (so sánh: Con lợn có béo thì lòng mới ngon/ Tốt gỗ hơn tốt nước sơn). Trong thực tế đời sống rất phong phú, không thể lấy một quan điểm có sẵn - dù là sáng suốt - áp dụng vào mọi trường hợp mà phải vận dụng nó một cách hợp lí trong những hoàn cảnh cụ thể.</a:t>
            </a:r>
            <a:endParaRPr lang="en-US" sz="2800"/>
          </a:p>
        </p:txBody>
      </p:sp>
    </p:spTree>
    <p:extLst>
      <p:ext uri="{BB962C8B-B14F-4D97-AF65-F5344CB8AC3E}">
        <p14:creationId xmlns:p14="http://schemas.microsoft.com/office/powerpoint/2010/main" val="7657750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533400" y="566057"/>
            <a:ext cx="1905000" cy="508000"/>
          </a:xfrm>
          <a:prstGeom prst="rect">
            <a:avLst/>
          </a:prstGeom>
          <a:solidFill>
            <a:srgbClr val="C00000"/>
          </a:solidFill>
          <a:ln>
            <a:noFill/>
          </a:ln>
          <a:effectLst>
            <a:outerShdw dist="107763" dir="18900000" algn="ctr" rotWithShape="0">
              <a:srgbClr val="808080">
                <a:alpha val="50000"/>
              </a:srgbClr>
            </a:outerShdw>
          </a:effectLst>
        </p:spPr>
        <p:txBody>
          <a:bodyPr anchor="ctr"/>
          <a:lstStyle/>
          <a:p>
            <a:pPr algn="ctr">
              <a:defRPr/>
            </a:pPr>
            <a:r>
              <a:rPr lang="en-US" sz="2800" b="1" u="sng">
                <a:solidFill>
                  <a:srgbClr val="FFEFD1"/>
                </a:solidFill>
                <a:effectDag name="">
                  <a:cont type="tree" name="">
                    <a:effect ref="fillLine"/>
                    <a:outerShdw dist="38100" dir="13500000" algn="br">
                      <a:srgbClr val="FFF5E1"/>
                    </a:outerShdw>
                  </a:cont>
                  <a:cont type="tree" name="">
                    <a:effect ref="fillLine"/>
                    <a:outerShdw dist="38100" dir="2700000" algn="tl">
                      <a:srgbClr val="998F7D"/>
                    </a:outerShdw>
                  </a:cont>
                  <a:effect ref="fillLine"/>
                </a:effectDag>
                <a:latin typeface="Times New Roman" panose="02020603050405020304" pitchFamily="18" charset="0"/>
                <a:cs typeface="Times New Roman" panose="02020603050405020304" pitchFamily="18" charset="0"/>
              </a:rPr>
              <a:t>VÍ DỤ :</a:t>
            </a:r>
          </a:p>
        </p:txBody>
      </p:sp>
      <p:sp>
        <p:nvSpPr>
          <p:cNvPr id="3" name="Rectangle 3"/>
          <p:cNvSpPr>
            <a:spLocks noChangeArrowheads="1"/>
          </p:cNvSpPr>
          <p:nvPr/>
        </p:nvSpPr>
        <p:spPr bwMode="auto">
          <a:xfrm>
            <a:off x="1683658" y="2010229"/>
            <a:ext cx="8824686" cy="2750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txBody>
          <a:bodyPr lIns="0" tIns="182880"/>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just" eaLnBrk="1" hangingPunct="1">
              <a:lnSpc>
                <a:spcPct val="114000"/>
              </a:lnSpc>
              <a:spcBef>
                <a:spcPct val="20000"/>
              </a:spcBef>
            </a:pPr>
            <a:r>
              <a:rPr lang="en-US" altLang="en-US" b="1">
                <a:latin typeface="Arial" panose="020B0604020202020204" pitchFamily="34" charset="0"/>
              </a:rPr>
              <a:t>   </a:t>
            </a:r>
            <a:r>
              <a:rPr lang="en-US" altLang="en-US"/>
              <a:t>Em thích ăn mặc đẹp và rất hay ngắm vuốt trước gương. Bà thấy vậy thường cười bảo em: “Cháu của bà làm đỏm quá! Đừng quên là cái nết đánh chết cái đẹp đấy nhé. Phải chịu rèn luyện để có những đức tính tốt của con gái cháu ạ !”</a:t>
            </a:r>
          </a:p>
        </p:txBody>
      </p:sp>
    </p:spTree>
    <p:extLst>
      <p:ext uri="{BB962C8B-B14F-4D97-AF65-F5344CB8AC3E}">
        <p14:creationId xmlns:p14="http://schemas.microsoft.com/office/powerpoint/2010/main" val="423498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animEffect transition="in" filter="fade">
                                      <p:cBhvr>
                                        <p:cTn id="9" dur="3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childTnLst>
                                </p:cTn>
                              </p:par>
                            </p:childTnLst>
                          </p:cTn>
                        </p:par>
                        <p:par>
                          <p:cTn id="15" fill="hold">
                            <p:stCondLst>
                              <p:cond delay="2000"/>
                            </p:stCondLst>
                            <p:childTnLst>
                              <p:par>
                                <p:cTn id="16" presetID="22" presetClass="emph" presetSubtype="0" fill="hold" grpId="1" nodeType="afterEffect">
                                  <p:stCondLst>
                                    <p:cond delay="0"/>
                                  </p:stCondLst>
                                  <p:childTnLst>
                                    <p:animClr clrSpc="hsl" dir="cw">
                                      <p:cBhvr override="childStyle">
                                        <p:cTn id="17" dur="500" fill="hold"/>
                                        <p:tgtEl>
                                          <p:spTgt spid="3"/>
                                        </p:tgtEl>
                                        <p:attrNameLst>
                                          <p:attrName>style.color</p:attrName>
                                        </p:attrNameLst>
                                      </p:cBhvr>
                                      <p:by>
                                        <p:hsl h="-7200000" s="0" l="0"/>
                                      </p:by>
                                    </p:animClr>
                                    <p:animClr clrSpc="hsl" dir="cw">
                                      <p:cBhvr>
                                        <p:cTn id="18" dur="500" fill="hold"/>
                                        <p:tgtEl>
                                          <p:spTgt spid="3"/>
                                        </p:tgtEl>
                                        <p:attrNameLst>
                                          <p:attrName>fillcolor</p:attrName>
                                        </p:attrNameLst>
                                      </p:cBhvr>
                                      <p:by>
                                        <p:hsl h="-7200000" s="0" l="0"/>
                                      </p:by>
                                    </p:animClr>
                                    <p:animClr clrSpc="hsl" dir="cw">
                                      <p:cBhvr>
                                        <p:cTn id="19" dur="500" fill="hold"/>
                                        <p:tgtEl>
                                          <p:spTgt spid="3"/>
                                        </p:tgtEl>
                                        <p:attrNameLst>
                                          <p:attrName>stroke.color</p:attrName>
                                        </p:attrNameLst>
                                      </p:cBhvr>
                                      <p:by>
                                        <p:hsl h="-7200000" s="0" l="0"/>
                                      </p:by>
                                    </p:animClr>
                                    <p:set>
                                      <p:cBhvr>
                                        <p:cTn id="20" dur="500" fill="hold"/>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3"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708577" y="1522268"/>
            <a:ext cx="10737751" cy="1005680"/>
            <a:chOff x="-8052" y="1699617"/>
            <a:chExt cx="9469074" cy="1006257"/>
          </a:xfrm>
          <a:solidFill>
            <a:srgbClr val="FF99FF"/>
          </a:solidFill>
        </p:grpSpPr>
        <p:sp>
          <p:nvSpPr>
            <p:cNvPr id="5" name="Rectangle 4">
              <a:extLst>
                <a:ext uri="{FF2B5EF4-FFF2-40B4-BE49-F238E27FC236}">
                  <a16:creationId xmlns:a16="http://schemas.microsoft.com/office/drawing/2014/main" xmlns=""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nghĩa của một số câu tục ngữ có liên quan đến cái đẹp.</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xmlns=""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708577" y="2885356"/>
            <a:ext cx="10715804" cy="910467"/>
            <a:chOff x="-8052" y="1747250"/>
            <a:chExt cx="8976506" cy="910989"/>
          </a:xfrm>
        </p:grpSpPr>
        <p:sp>
          <p:nvSpPr>
            <p:cNvPr id="13" name="Rectangle 12">
              <a:extLst>
                <a:ext uri="{FF2B5EF4-FFF2-40B4-BE49-F238E27FC236}">
                  <a16:creationId xmlns:a16="http://schemas.microsoft.com/office/drawing/2014/main" xmlns=""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Sử dụng những câu tục ngữ đó vào các tình huống cụ thể trong khi nói, viết.</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xmlns=""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grpSp>
        <p:nvGrpSpPr>
          <p:cNvPr id="9" name="Group 8"/>
          <p:cNvGrpSpPr>
            <a:grpSpLocks/>
          </p:cNvGrpSpPr>
          <p:nvPr/>
        </p:nvGrpSpPr>
        <p:grpSpPr bwMode="auto">
          <a:xfrm>
            <a:off x="708577" y="4153231"/>
            <a:ext cx="10715804" cy="1504619"/>
            <a:chOff x="-8052" y="1747250"/>
            <a:chExt cx="8976506" cy="1505482"/>
          </a:xfrm>
        </p:grpSpPr>
        <p:sp>
          <p:nvSpPr>
            <p:cNvPr id="12" name="Rectangle 11">
              <a:extLst>
                <a:ext uri="{FF2B5EF4-FFF2-40B4-BE49-F238E27FC236}">
                  <a16:creationId xmlns:a16="http://schemas.microsoft.com/office/drawing/2014/main" xmlns="" id="{1C59C6FF-16F6-4D4A-8D30-C9647637D21A}"/>
                </a:ext>
              </a:extLst>
            </p:cNvPr>
            <p:cNvSpPr/>
            <p:nvPr/>
          </p:nvSpPr>
          <p:spPr>
            <a:xfrm>
              <a:off x="657899" y="1747250"/>
              <a:ext cx="8310555" cy="1505482"/>
            </a:xfrm>
            <a:prstGeom prst="rect">
              <a:avLst/>
            </a:prstGeom>
            <a:solidFill>
              <a:srgbClr val="CCFF99"/>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Mở rộng và hệ thống hóa vốn từ thuộc chủ điểm </a:t>
              </a:r>
              <a:r>
                <a:rPr lang="en-US" sz="2800" i="1">
                  <a:solidFill>
                    <a:schemeClr val="tx1"/>
                  </a:solidFill>
                  <a:latin typeface="Times New Roman" panose="02020603050405020304" pitchFamily="18" charset="0"/>
                  <a:cs typeface="Times New Roman" panose="02020603050405020304" pitchFamily="18" charset="0"/>
                </a:rPr>
                <a:t>Cái đẹp.</a:t>
              </a:r>
              <a:r>
                <a:rPr lang="en-US" sz="2800">
                  <a:solidFill>
                    <a:schemeClr val="tx1"/>
                  </a:solidFill>
                  <a:latin typeface="Times New Roman" panose="02020603050405020304" pitchFamily="18" charset="0"/>
                  <a:cs typeface="Times New Roman" panose="02020603050405020304" pitchFamily="18" charset="0"/>
                </a:rPr>
                <a:t> Tìm được những từ ngữ miêu tả mức độ cao của cái đẹp và biết cách sử dụng chúng.</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xmlns="" id="{1CC2396C-46DF-4CA0-86ED-4BF9BDDE7B02}"/>
                </a:ext>
              </a:extLst>
            </p:cNvPr>
            <p:cNvSpPr/>
            <p:nvPr/>
          </p:nvSpPr>
          <p:spPr>
            <a:xfrm>
              <a:off x="-8052" y="2211694"/>
              <a:ext cx="576299" cy="576593"/>
            </a:xfrm>
            <a:prstGeom prst="ellips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6" name="Rounded Rectangle 15">
            <a:extLst>
              <a:ext uri="{FF2B5EF4-FFF2-40B4-BE49-F238E27FC236}">
                <a16:creationId xmlns:a16="http://schemas.microsoft.com/office/drawing/2014/main" xmlns="" id="{FC4AA681-3F36-42B8-9DF9-F59457234ED6}"/>
              </a:ext>
            </a:extLst>
          </p:cNvPr>
          <p:cNvSpPr/>
          <p:nvPr/>
        </p:nvSpPr>
        <p:spPr>
          <a:xfrm>
            <a:off x="3151687" y="338920"/>
            <a:ext cx="6003834" cy="1004644"/>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solidFill>
                <a:latin typeface="Times New Roman" panose="02020603050405020304" pitchFamily="18" charset="0"/>
                <a:cs typeface="Times New Roman" panose="02020603050405020304" pitchFamily="18" charset="0"/>
              </a:rPr>
              <a:t>Bài 2 em đã đạt được mục tiêu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0422788" y="2527948"/>
            <a:ext cx="1023540" cy="1862048"/>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26630799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708577" y="1522268"/>
            <a:ext cx="10737751" cy="1005680"/>
            <a:chOff x="-8052" y="1699617"/>
            <a:chExt cx="9469074" cy="1006257"/>
          </a:xfrm>
          <a:solidFill>
            <a:srgbClr val="FF99FF"/>
          </a:solidFill>
        </p:grpSpPr>
        <p:sp>
          <p:nvSpPr>
            <p:cNvPr id="5" name="Rectangle 4">
              <a:extLst>
                <a:ext uri="{FF2B5EF4-FFF2-40B4-BE49-F238E27FC236}">
                  <a16:creationId xmlns:a16="http://schemas.microsoft.com/office/drawing/2014/main" xmlns=""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nghĩa của một số câu tục ngữ có liên quan đến cái đẹp.</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xmlns=""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708577" y="2885356"/>
            <a:ext cx="10715804" cy="910467"/>
            <a:chOff x="-8052" y="1747250"/>
            <a:chExt cx="8976506" cy="910989"/>
          </a:xfrm>
        </p:grpSpPr>
        <p:sp>
          <p:nvSpPr>
            <p:cNvPr id="13" name="Rectangle 12">
              <a:extLst>
                <a:ext uri="{FF2B5EF4-FFF2-40B4-BE49-F238E27FC236}">
                  <a16:creationId xmlns:a16="http://schemas.microsoft.com/office/drawing/2014/main" xmlns=""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Sử dụng những câu tục ngữ đó vào các tình huống cụ thể trong khi nói, viết.</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xmlns=""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grpSp>
        <p:nvGrpSpPr>
          <p:cNvPr id="9" name="Group 8"/>
          <p:cNvGrpSpPr>
            <a:grpSpLocks/>
          </p:cNvGrpSpPr>
          <p:nvPr/>
        </p:nvGrpSpPr>
        <p:grpSpPr bwMode="auto">
          <a:xfrm>
            <a:off x="708577" y="4153231"/>
            <a:ext cx="10715804" cy="1504619"/>
            <a:chOff x="-8052" y="1747250"/>
            <a:chExt cx="8976506" cy="1505482"/>
          </a:xfrm>
        </p:grpSpPr>
        <p:sp>
          <p:nvSpPr>
            <p:cNvPr id="12" name="Rectangle 11">
              <a:extLst>
                <a:ext uri="{FF2B5EF4-FFF2-40B4-BE49-F238E27FC236}">
                  <a16:creationId xmlns:a16="http://schemas.microsoft.com/office/drawing/2014/main" xmlns="" id="{1C59C6FF-16F6-4D4A-8D30-C9647637D21A}"/>
                </a:ext>
              </a:extLst>
            </p:cNvPr>
            <p:cNvSpPr/>
            <p:nvPr/>
          </p:nvSpPr>
          <p:spPr>
            <a:xfrm>
              <a:off x="657899" y="1747250"/>
              <a:ext cx="8310555" cy="1505482"/>
            </a:xfrm>
            <a:prstGeom prst="rect">
              <a:avLst/>
            </a:prstGeom>
            <a:solidFill>
              <a:srgbClr val="CCFF99"/>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Mở rộng và hệ thống hóa vốn từ thuộc chủ điểm </a:t>
              </a:r>
              <a:r>
                <a:rPr lang="en-US" sz="2800" i="1">
                  <a:solidFill>
                    <a:schemeClr val="tx1"/>
                  </a:solidFill>
                  <a:latin typeface="Times New Roman" panose="02020603050405020304" pitchFamily="18" charset="0"/>
                  <a:cs typeface="Times New Roman" panose="02020603050405020304" pitchFamily="18" charset="0"/>
                </a:rPr>
                <a:t>Cái đẹp.</a:t>
              </a:r>
              <a:r>
                <a:rPr lang="en-US" sz="2800">
                  <a:solidFill>
                    <a:schemeClr val="tx1"/>
                  </a:solidFill>
                  <a:latin typeface="Times New Roman" panose="02020603050405020304" pitchFamily="18" charset="0"/>
                  <a:cs typeface="Times New Roman" panose="02020603050405020304" pitchFamily="18" charset="0"/>
                </a:rPr>
                <a:t> Tìm được những từ ngữ miêu tả mức độ cao của cái đẹp và biết cách sử dụng chúng.</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xmlns="" id="{1CC2396C-46DF-4CA0-86ED-4BF9BDDE7B02}"/>
                </a:ext>
              </a:extLst>
            </p:cNvPr>
            <p:cNvSpPr/>
            <p:nvPr/>
          </p:nvSpPr>
          <p:spPr>
            <a:xfrm>
              <a:off x="-8052" y="2211694"/>
              <a:ext cx="576299" cy="576593"/>
            </a:xfrm>
            <a:prstGeom prst="ellips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6" name="Rounded Rectangle 15">
            <a:extLst>
              <a:ext uri="{FF2B5EF4-FFF2-40B4-BE49-F238E27FC236}">
                <a16:creationId xmlns:a16="http://schemas.microsoft.com/office/drawing/2014/main" xmlns="" id="{FC4AA681-3F36-42B8-9DF9-F59457234ED6}"/>
              </a:ext>
            </a:extLst>
          </p:cNvPr>
          <p:cNvSpPr/>
          <p:nvPr/>
        </p:nvSpPr>
        <p:spPr>
          <a:xfrm>
            <a:off x="3151687" y="338920"/>
            <a:ext cx="6003834" cy="1004644"/>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solidFill>
                <a:latin typeface="Times New Roman" panose="02020603050405020304" pitchFamily="18" charset="0"/>
                <a:cs typeface="Times New Roman" panose="02020603050405020304" pitchFamily="18" charset="0"/>
              </a:rPr>
              <a:t>Bài 2 em đã đạt được mục tiêu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0422788" y="2527948"/>
            <a:ext cx="1023540" cy="1862048"/>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15385437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004457" y="1724298"/>
            <a:ext cx="6335486" cy="3513908"/>
            <a:chOff x="2991394" y="1933303"/>
            <a:chExt cx="6335486" cy="351390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1394" y="1933303"/>
              <a:ext cx="6335486" cy="3513908"/>
            </a:xfrm>
            <a:prstGeom prst="rect">
              <a:avLst/>
            </a:prstGeom>
          </p:spPr>
        </p:pic>
        <p:sp>
          <p:nvSpPr>
            <p:cNvPr id="6" name="Rectangle 5"/>
            <p:cNvSpPr/>
            <p:nvPr/>
          </p:nvSpPr>
          <p:spPr>
            <a:xfrm>
              <a:off x="4453384" y="2232856"/>
              <a:ext cx="3411511"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Khởi</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động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0251097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95300" y="504372"/>
            <a:ext cx="2286000" cy="609600"/>
          </a:xfrm>
          <a:prstGeom prst="rect">
            <a:avLst/>
          </a:prstGeom>
          <a:solidFill>
            <a:srgbClr val="C00000"/>
          </a:solidFill>
          <a:ln>
            <a:noFill/>
          </a:ln>
        </p:spPr>
        <p:txBody>
          <a:bodyPr anchor="ctr"/>
          <a:lstStyle/>
          <a:p>
            <a:pPr algn="ctr">
              <a:defRPr/>
            </a:pPr>
            <a:r>
              <a:rPr lang="en-US" sz="2400" b="1" u="sng">
                <a:solidFill>
                  <a:srgbClr val="FFEFD1"/>
                </a:solidFill>
                <a:effectDag name="">
                  <a:cont type="tree" name="">
                    <a:effect ref="fillLine"/>
                    <a:outerShdw dist="38100" dir="13500000" algn="br">
                      <a:srgbClr val="FFF5E1"/>
                    </a:outerShdw>
                  </a:cont>
                  <a:cont type="tree" name="">
                    <a:effect ref="fillLine"/>
                    <a:outerShdw dist="38100" dir="2700000" algn="tl">
                      <a:srgbClr val="998F7D"/>
                    </a:outerShdw>
                  </a:cont>
                  <a:effect ref="fillLine"/>
                </a:effectDag>
                <a:latin typeface="Times New Roman" panose="02020603050405020304" pitchFamily="18" charset="0"/>
                <a:cs typeface="Times New Roman" panose="02020603050405020304" pitchFamily="18" charset="0"/>
              </a:rPr>
              <a:t>BÀI TẬP 3</a:t>
            </a:r>
          </a:p>
        </p:txBody>
      </p:sp>
      <p:sp>
        <p:nvSpPr>
          <p:cNvPr id="3" name="Rectangle 3"/>
          <p:cNvSpPr>
            <a:spLocks noChangeArrowheads="1"/>
          </p:cNvSpPr>
          <p:nvPr/>
        </p:nvSpPr>
        <p:spPr bwMode="auto">
          <a:xfrm>
            <a:off x="4343400" y="2895600"/>
            <a:ext cx="6019800" cy="1066800"/>
          </a:xfrm>
          <a:prstGeom prst="rect">
            <a:avLst/>
          </a:prstGeom>
          <a:gradFill rotWithShape="1">
            <a:gsLst>
              <a:gs pos="0">
                <a:srgbClr val="F6FCA2"/>
              </a:gs>
              <a:gs pos="100000">
                <a:srgbClr val="66FF33"/>
              </a:gs>
            </a:gsLst>
            <a:path path="shape">
              <a:fillToRect l="50000" t="50000" r="50000" b="50000"/>
            </a:path>
          </a:gradFill>
          <a:ln w="9525">
            <a:solidFill>
              <a:srgbClr val="FF0000"/>
            </a:solidFill>
            <a:miter lim="800000"/>
            <a:headEnd/>
            <a:tailEnd/>
          </a:ln>
        </p:spPr>
        <p:txBody>
          <a:bodyPr lIns="0" tIns="0"/>
          <a:lstStyle>
            <a:lvl1pPr marL="342900" indent="-342900"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20000"/>
              </a:spcBef>
            </a:pPr>
            <a:r>
              <a:rPr lang="en-US" altLang="en-US" b="1">
                <a:solidFill>
                  <a:srgbClr val="333333"/>
                </a:solidFill>
                <a:cs typeface="Times New Roman" panose="02020603050405020304" pitchFamily="18" charset="0"/>
              </a:rPr>
              <a:t>Tìm các từ ngữ miêu tả mức độ cao của cái đẹp</a:t>
            </a:r>
          </a:p>
        </p:txBody>
      </p:sp>
      <p:sp>
        <p:nvSpPr>
          <p:cNvPr id="4" name="Oval 7"/>
          <p:cNvSpPr>
            <a:spLocks noChangeArrowheads="1"/>
          </p:cNvSpPr>
          <p:nvPr/>
        </p:nvSpPr>
        <p:spPr bwMode="auto">
          <a:xfrm>
            <a:off x="1828800" y="3429000"/>
            <a:ext cx="1905000" cy="2743200"/>
          </a:xfrm>
          <a:prstGeom prst="ellipse">
            <a:avLst/>
          </a:prstGeom>
          <a:gradFill rotWithShape="1">
            <a:gsLst>
              <a:gs pos="0">
                <a:schemeClr val="bg1"/>
              </a:gs>
              <a:gs pos="100000">
                <a:srgbClr val="00FF00"/>
              </a:gs>
            </a:gsLst>
            <a:path path="shape">
              <a:fillToRect l="50000" t="50000" r="50000" b="50000"/>
            </a:path>
          </a:gradFill>
          <a:ln w="9525">
            <a:solidFill>
              <a:srgbClr val="FF0000"/>
            </a:solidFill>
            <a:round/>
            <a:headEnd/>
            <a:tailEnd/>
          </a:ln>
          <a:effectLst>
            <a:outerShdw dist="80322" dir="9693903" algn="ctr" rotWithShape="0">
              <a:srgbClr val="FF0066">
                <a:alpha val="50000"/>
              </a:srgbClr>
            </a:outerShdw>
          </a:effec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b="1">
                <a:solidFill>
                  <a:srgbClr val="FF0000"/>
                </a:solidFill>
                <a:cs typeface="Times New Roman" panose="02020603050405020304" pitchFamily="18" charset="0"/>
              </a:rPr>
              <a:t>Thẻ từ</a:t>
            </a:r>
          </a:p>
        </p:txBody>
      </p:sp>
      <p:sp>
        <p:nvSpPr>
          <p:cNvPr id="5" name="AutoShape 10"/>
          <p:cNvSpPr>
            <a:spLocks noChangeArrowheads="1"/>
          </p:cNvSpPr>
          <p:nvPr/>
        </p:nvSpPr>
        <p:spPr bwMode="auto">
          <a:xfrm rot="14595650">
            <a:off x="3807620" y="3493295"/>
            <a:ext cx="404813" cy="987425"/>
          </a:xfrm>
          <a:prstGeom prst="downArrow">
            <a:avLst>
              <a:gd name="adj1" fmla="val 50000"/>
              <a:gd name="adj2" fmla="val 60980"/>
            </a:avLst>
          </a:prstGeom>
          <a:solidFill>
            <a:srgbClr val="FF9900">
              <a:alpha val="89803"/>
            </a:srgbClr>
          </a:solidFill>
          <a:ln w="9525">
            <a:solidFill>
              <a:srgbClr val="FFFF00"/>
            </a:solidFill>
            <a:miter lim="800000"/>
            <a:headEnd/>
            <a:tailEnd/>
          </a:ln>
          <a:effectLst>
            <a:outerShdw dist="53882" dir="13500000" algn="ctr" rotWithShape="0">
              <a:srgbClr val="FF0000">
                <a:alpha val="50000"/>
              </a:srgbClr>
            </a:outerShdw>
          </a:effectLst>
        </p:spPr>
        <p:txBody>
          <a:bodyPr vert="eaVert"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cs typeface="Times New Roman" panose="02020603050405020304" pitchFamily="18" charset="0"/>
            </a:endParaRPr>
          </a:p>
        </p:txBody>
      </p:sp>
    </p:spTree>
    <p:extLst>
      <p:ext uri="{BB962C8B-B14F-4D97-AF65-F5344CB8AC3E}">
        <p14:creationId xmlns:p14="http://schemas.microsoft.com/office/powerpoint/2010/main" val="188029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animEffect transition="in" filter="fade">
                                      <p:cBhvr>
                                        <p:cTn id="9" dur="3000"/>
                                        <p:tgtEl>
                                          <p:spTgt spid="2"/>
                                        </p:tgtEl>
                                      </p:cBhvr>
                                    </p:animEffect>
                                  </p:childTnLst>
                                </p:cTn>
                              </p:par>
                            </p:childTnLst>
                          </p:cTn>
                        </p:par>
                        <p:par>
                          <p:cTn id="10" fill="hold">
                            <p:stCondLst>
                              <p:cond delay="3000"/>
                            </p:stCondLst>
                            <p:childTnLst>
                              <p:par>
                                <p:cTn id="11" presetID="53"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3500"/>
                            </p:stCondLst>
                            <p:childTnLst>
                              <p:par>
                                <p:cTn id="17" presetID="4" presetClass="entr" presetSubtype="16"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ox(in)">
                                      <p:cBhvr>
                                        <p:cTn id="19" dur="3000"/>
                                        <p:tgtEl>
                                          <p:spTgt spid="3"/>
                                        </p:tgtEl>
                                      </p:cBhvr>
                                    </p:animEffect>
                                  </p:childTnLst>
                                </p:cTn>
                              </p:par>
                            </p:childTnLst>
                          </p:cTn>
                        </p:par>
                        <p:par>
                          <p:cTn id="20" fill="hold">
                            <p:stCondLst>
                              <p:cond delay="650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495300" y="381000"/>
            <a:ext cx="312420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defRPr/>
            </a:pPr>
            <a:r>
              <a:rPr lang="en-US" sz="4400" b="1" u="sng">
                <a:solidFill>
                  <a:srgbClr val="FF0000"/>
                </a:solidFill>
                <a:effectDag name="">
                  <a:cont type="tree" name="">
                    <a:effect ref="fillLine"/>
                    <a:outerShdw dist="38100" dir="13500000" algn="br">
                      <a:srgbClr val="FFF5E1"/>
                    </a:outerShdw>
                  </a:cont>
                  <a:cont type="tree" name="">
                    <a:effect ref="fillLine"/>
                    <a:outerShdw dist="38100" dir="2700000" algn="tl">
                      <a:srgbClr val="998F7D"/>
                    </a:outerShdw>
                  </a:cont>
                  <a:effect ref="fillLine"/>
                </a:effectDag>
                <a:latin typeface="Times New Roman" panose="02020603050405020304" pitchFamily="18" charset="0"/>
                <a:cs typeface="Times New Roman" panose="02020603050405020304" pitchFamily="18" charset="0"/>
              </a:rPr>
              <a:t>Đáp án :</a:t>
            </a:r>
          </a:p>
        </p:txBody>
      </p:sp>
      <p:sp>
        <p:nvSpPr>
          <p:cNvPr id="51203" name="Oval 3"/>
          <p:cNvSpPr>
            <a:spLocks noChangeArrowheads="1"/>
          </p:cNvSpPr>
          <p:nvPr/>
        </p:nvSpPr>
        <p:spPr bwMode="auto">
          <a:xfrm>
            <a:off x="4114800" y="2057400"/>
            <a:ext cx="4038600" cy="3048000"/>
          </a:xfrm>
          <a:prstGeom prst="ellipse">
            <a:avLst/>
          </a:prstGeom>
          <a:solidFill>
            <a:srgbClr val="993366"/>
          </a:solidFill>
          <a:ln w="38100" cmpd="dbl"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20000"/>
              </a:spcBef>
              <a:buClr>
                <a:schemeClr val="accent2"/>
              </a:buClr>
              <a:buSzPct val="75000"/>
              <a:buFont typeface="Wingdings" panose="05000000000000000000" pitchFamily="2" charset="2"/>
              <a:buNone/>
            </a:pPr>
            <a:r>
              <a:rPr lang="en-US" altLang="en-US" b="1">
                <a:solidFill>
                  <a:schemeClr val="bg1"/>
                </a:solidFill>
                <a:cs typeface="Times New Roman" panose="02020603050405020304" pitchFamily="18" charset="0"/>
              </a:rPr>
              <a:t>Các từ </a:t>
            </a:r>
          </a:p>
          <a:p>
            <a:pPr algn="ctr" eaLnBrk="1" hangingPunct="1">
              <a:spcBef>
                <a:spcPct val="20000"/>
              </a:spcBef>
              <a:buClr>
                <a:schemeClr val="accent2"/>
              </a:buClr>
              <a:buSzPct val="75000"/>
              <a:buFont typeface="Wingdings" panose="05000000000000000000" pitchFamily="2" charset="2"/>
              <a:buNone/>
            </a:pPr>
            <a:r>
              <a:rPr lang="en-US" altLang="en-US" b="1">
                <a:solidFill>
                  <a:schemeClr val="bg1"/>
                </a:solidFill>
                <a:cs typeface="Times New Roman" panose="02020603050405020304" pitchFamily="18" charset="0"/>
              </a:rPr>
              <a:t>ngữ miêu tả </a:t>
            </a:r>
          </a:p>
          <a:p>
            <a:pPr algn="ctr" eaLnBrk="1" hangingPunct="1">
              <a:spcBef>
                <a:spcPct val="20000"/>
              </a:spcBef>
              <a:buClr>
                <a:schemeClr val="accent2"/>
              </a:buClr>
              <a:buSzPct val="75000"/>
              <a:buFont typeface="Wingdings" panose="05000000000000000000" pitchFamily="2" charset="2"/>
              <a:buNone/>
            </a:pPr>
            <a:r>
              <a:rPr lang="en-US" altLang="en-US" b="1">
                <a:solidFill>
                  <a:schemeClr val="bg1"/>
                </a:solidFill>
                <a:cs typeface="Times New Roman" panose="02020603050405020304" pitchFamily="18" charset="0"/>
              </a:rPr>
              <a:t>mức độ cao của </a:t>
            </a:r>
          </a:p>
          <a:p>
            <a:pPr algn="ctr" eaLnBrk="1" hangingPunct="1">
              <a:spcBef>
                <a:spcPct val="20000"/>
              </a:spcBef>
              <a:buClr>
                <a:schemeClr val="accent2"/>
              </a:buClr>
              <a:buSzPct val="75000"/>
              <a:buFont typeface="Wingdings" panose="05000000000000000000" pitchFamily="2" charset="2"/>
              <a:buNone/>
            </a:pPr>
            <a:r>
              <a:rPr lang="en-US" altLang="en-US" b="1">
                <a:solidFill>
                  <a:schemeClr val="bg1"/>
                </a:solidFill>
                <a:cs typeface="Times New Roman" panose="02020603050405020304" pitchFamily="18" charset="0"/>
              </a:rPr>
              <a:t>cái đẹp</a:t>
            </a:r>
          </a:p>
          <a:p>
            <a:pPr algn="ctr" eaLnBrk="1" hangingPunct="1"/>
            <a:endParaRPr lang="en-US" altLang="en-US" i="1" u="sng">
              <a:solidFill>
                <a:schemeClr val="bg1"/>
              </a:solidFill>
              <a:cs typeface="Times New Roman" panose="02020603050405020304" pitchFamily="18" charset="0"/>
            </a:endParaRPr>
          </a:p>
        </p:txBody>
      </p:sp>
      <p:sp>
        <p:nvSpPr>
          <p:cNvPr id="51204" name="AutoShape 4"/>
          <p:cNvSpPr>
            <a:spLocks noChangeArrowheads="1"/>
          </p:cNvSpPr>
          <p:nvPr/>
        </p:nvSpPr>
        <p:spPr bwMode="auto">
          <a:xfrm>
            <a:off x="8001000" y="1143000"/>
            <a:ext cx="1981200" cy="990600"/>
          </a:xfrm>
          <a:prstGeom prst="cloudCallout">
            <a:avLst>
              <a:gd name="adj1" fmla="val -63060"/>
              <a:gd name="adj2" fmla="val 87819"/>
            </a:avLst>
          </a:prstGeom>
          <a:gradFill rotWithShape="1">
            <a:gsLst>
              <a:gs pos="0">
                <a:srgbClr val="FFFF00"/>
              </a:gs>
              <a:gs pos="50000">
                <a:srgbClr val="009900"/>
              </a:gs>
              <a:gs pos="100000">
                <a:srgbClr val="FFFF00"/>
              </a:gs>
            </a:gsLst>
            <a:lin ang="18900000" scaled="1"/>
          </a:gradFill>
          <a:ln w="12700">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b="1">
                <a:cs typeface="Times New Roman" panose="02020603050405020304" pitchFamily="18" charset="0"/>
              </a:rPr>
              <a:t>tuyệt diệu</a:t>
            </a:r>
          </a:p>
        </p:txBody>
      </p:sp>
      <p:sp>
        <p:nvSpPr>
          <p:cNvPr id="51205" name="AutoShape 5"/>
          <p:cNvSpPr>
            <a:spLocks noChangeArrowheads="1"/>
          </p:cNvSpPr>
          <p:nvPr/>
        </p:nvSpPr>
        <p:spPr bwMode="auto">
          <a:xfrm>
            <a:off x="5105400" y="838200"/>
            <a:ext cx="1981200" cy="838200"/>
          </a:xfrm>
          <a:prstGeom prst="cloudCallout">
            <a:avLst>
              <a:gd name="adj1" fmla="val -5046"/>
              <a:gd name="adj2" fmla="val 91667"/>
            </a:avLst>
          </a:prstGeom>
          <a:gradFill rotWithShape="1">
            <a:gsLst>
              <a:gs pos="0">
                <a:srgbClr val="6DB0ED"/>
              </a:gs>
              <a:gs pos="50000">
                <a:srgbClr val="FF0066"/>
              </a:gs>
              <a:gs pos="100000">
                <a:srgbClr val="6DB0ED"/>
              </a:gs>
            </a:gsLst>
            <a:lin ang="18900000" scaled="1"/>
          </a:gradFill>
          <a:ln w="12700">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b="1">
                <a:cs typeface="Times New Roman" panose="02020603050405020304" pitchFamily="18" charset="0"/>
              </a:rPr>
              <a:t>tuyệt vời</a:t>
            </a:r>
          </a:p>
        </p:txBody>
      </p:sp>
      <p:sp>
        <p:nvSpPr>
          <p:cNvPr id="51206" name="AutoShape 6"/>
          <p:cNvSpPr>
            <a:spLocks noChangeArrowheads="1"/>
          </p:cNvSpPr>
          <p:nvPr/>
        </p:nvSpPr>
        <p:spPr bwMode="auto">
          <a:xfrm>
            <a:off x="2057400" y="1752600"/>
            <a:ext cx="1981200" cy="838200"/>
          </a:xfrm>
          <a:prstGeom prst="cloudCallout">
            <a:avLst>
              <a:gd name="adj1" fmla="val 57370"/>
              <a:gd name="adj2" fmla="val 103407"/>
            </a:avLst>
          </a:prstGeom>
          <a:gradFill rotWithShape="1">
            <a:gsLst>
              <a:gs pos="0">
                <a:srgbClr val="6DB0ED"/>
              </a:gs>
              <a:gs pos="50000">
                <a:srgbClr val="009900"/>
              </a:gs>
              <a:gs pos="100000">
                <a:srgbClr val="6DB0ED"/>
              </a:gs>
            </a:gsLst>
            <a:lin ang="18900000" scaled="1"/>
          </a:gradFill>
          <a:ln w="12700">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b="1">
                <a:cs typeface="Times New Roman" panose="02020603050405020304" pitchFamily="18" charset="0"/>
              </a:rPr>
              <a:t>tuyệt trần</a:t>
            </a:r>
          </a:p>
        </p:txBody>
      </p:sp>
      <p:sp>
        <p:nvSpPr>
          <p:cNvPr id="51207" name="AutoShape 7"/>
          <p:cNvSpPr>
            <a:spLocks noChangeArrowheads="1"/>
          </p:cNvSpPr>
          <p:nvPr/>
        </p:nvSpPr>
        <p:spPr bwMode="auto">
          <a:xfrm>
            <a:off x="1828800" y="3657600"/>
            <a:ext cx="1981200" cy="838200"/>
          </a:xfrm>
          <a:prstGeom prst="cloudCallout">
            <a:avLst>
              <a:gd name="adj1" fmla="val 69153"/>
              <a:gd name="adj2" fmla="val 4736"/>
            </a:avLst>
          </a:prstGeom>
          <a:gradFill rotWithShape="1">
            <a:gsLst>
              <a:gs pos="0">
                <a:srgbClr val="FF0066"/>
              </a:gs>
              <a:gs pos="50000">
                <a:srgbClr val="FFFF66"/>
              </a:gs>
              <a:gs pos="100000">
                <a:srgbClr val="FF0066"/>
              </a:gs>
            </a:gsLst>
            <a:lin ang="2700000" scaled="1"/>
          </a:gra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b="1">
                <a:solidFill>
                  <a:srgbClr val="FF0066"/>
                </a:solidFill>
                <a:cs typeface="Times New Roman" panose="02020603050405020304" pitchFamily="18" charset="0"/>
              </a:rPr>
              <a:t>vô cùng</a:t>
            </a:r>
          </a:p>
        </p:txBody>
      </p:sp>
      <p:sp>
        <p:nvSpPr>
          <p:cNvPr id="51208" name="AutoShape 8"/>
          <p:cNvSpPr>
            <a:spLocks noChangeArrowheads="1"/>
          </p:cNvSpPr>
          <p:nvPr/>
        </p:nvSpPr>
        <p:spPr bwMode="auto">
          <a:xfrm>
            <a:off x="2895600" y="5410200"/>
            <a:ext cx="1981200" cy="838200"/>
          </a:xfrm>
          <a:prstGeom prst="cloudCallout">
            <a:avLst>
              <a:gd name="adj1" fmla="val 49838"/>
              <a:gd name="adj2" fmla="val -123486"/>
            </a:avLst>
          </a:prstGeom>
          <a:gradFill rotWithShape="1">
            <a:gsLst>
              <a:gs pos="0">
                <a:schemeClr val="bg1"/>
              </a:gs>
              <a:gs pos="50000">
                <a:schemeClr val="accent1"/>
              </a:gs>
              <a:gs pos="100000">
                <a:schemeClr val="bg1"/>
              </a:gs>
            </a:gsLst>
            <a:lin ang="18900000" scaled="1"/>
          </a:gradFill>
          <a:ln w="12700">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2800" b="1">
                <a:latin typeface="Times New Roman" panose="02020603050405020304" pitchFamily="18" charset="0"/>
                <a:cs typeface="Times New Roman" panose="02020603050405020304" pitchFamily="18" charset="0"/>
              </a:rPr>
              <a:t>mê hồn</a:t>
            </a:r>
          </a:p>
        </p:txBody>
      </p:sp>
      <p:sp>
        <p:nvSpPr>
          <p:cNvPr id="51209" name="AutoShape 9"/>
          <p:cNvSpPr>
            <a:spLocks noChangeArrowheads="1"/>
          </p:cNvSpPr>
          <p:nvPr/>
        </p:nvSpPr>
        <p:spPr bwMode="auto">
          <a:xfrm>
            <a:off x="5936343" y="5410200"/>
            <a:ext cx="1981200" cy="838200"/>
          </a:xfrm>
          <a:prstGeom prst="cloudCallout">
            <a:avLst>
              <a:gd name="adj1" fmla="val -26249"/>
              <a:gd name="adj2" fmla="val -89448"/>
            </a:avLst>
          </a:prstGeom>
          <a:gradFill rotWithShape="1">
            <a:gsLst>
              <a:gs pos="0">
                <a:srgbClr val="6DB0ED"/>
              </a:gs>
              <a:gs pos="50000">
                <a:srgbClr val="009900"/>
              </a:gs>
              <a:gs pos="100000">
                <a:srgbClr val="6DB0ED"/>
              </a:gs>
            </a:gsLst>
            <a:lin ang="18900000" scaled="1"/>
          </a:gradFill>
          <a:ln w="12700">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b="1">
                <a:cs typeface="Times New Roman" panose="02020603050405020304" pitchFamily="18" charset="0"/>
              </a:rPr>
              <a:t>như tiên</a:t>
            </a:r>
          </a:p>
        </p:txBody>
      </p:sp>
      <p:sp>
        <p:nvSpPr>
          <p:cNvPr id="51210" name="AutoShape 10"/>
          <p:cNvSpPr>
            <a:spLocks noChangeArrowheads="1"/>
          </p:cNvSpPr>
          <p:nvPr/>
        </p:nvSpPr>
        <p:spPr bwMode="auto">
          <a:xfrm>
            <a:off x="8915400" y="3352800"/>
            <a:ext cx="1524000" cy="990600"/>
          </a:xfrm>
          <a:prstGeom prst="cloudCallout">
            <a:avLst>
              <a:gd name="adj1" fmla="val -95833"/>
              <a:gd name="adj2" fmla="val -8495"/>
            </a:avLst>
          </a:prstGeom>
          <a:gradFill rotWithShape="1">
            <a:gsLst>
              <a:gs pos="0">
                <a:srgbClr val="FF0000"/>
              </a:gs>
              <a:gs pos="100000">
                <a:srgbClr val="FFFF00"/>
              </a:gs>
            </a:gsLst>
            <a:path path="rect">
              <a:fillToRect r="100000" b="100000"/>
            </a:path>
          </a:gradFill>
          <a:ln w="12700">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b="1">
                <a:cs typeface="Times New Roman" panose="02020603050405020304" pitchFamily="18" charset="0"/>
              </a:rPr>
              <a:t>kinh hồn</a:t>
            </a:r>
          </a:p>
        </p:txBody>
      </p:sp>
      <p:sp>
        <p:nvSpPr>
          <p:cNvPr id="51211" name="AutoShape 11"/>
          <p:cNvSpPr>
            <a:spLocks noChangeArrowheads="1"/>
          </p:cNvSpPr>
          <p:nvPr/>
        </p:nvSpPr>
        <p:spPr bwMode="auto">
          <a:xfrm>
            <a:off x="8382000" y="5029200"/>
            <a:ext cx="1524000" cy="990600"/>
          </a:xfrm>
          <a:prstGeom prst="cloudCallout">
            <a:avLst>
              <a:gd name="adj1" fmla="val -97815"/>
              <a:gd name="adj2" fmla="val -88782"/>
            </a:avLst>
          </a:prstGeom>
          <a:gradFill rotWithShape="1">
            <a:gsLst>
              <a:gs pos="0">
                <a:srgbClr val="FFFF00"/>
              </a:gs>
              <a:gs pos="50000">
                <a:srgbClr val="009900"/>
              </a:gs>
              <a:gs pos="100000">
                <a:srgbClr val="FFFF00"/>
              </a:gs>
            </a:gsLst>
            <a:lin ang="18900000" scaled="1"/>
          </a:gradFill>
          <a:ln w="12700">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b="1">
                <a:cs typeface="Times New Roman" panose="02020603050405020304" pitchFamily="18" charset="0"/>
              </a:rPr>
              <a:t>mê li</a:t>
            </a:r>
          </a:p>
        </p:txBody>
      </p:sp>
    </p:spTree>
    <p:extLst>
      <p:ext uri="{BB962C8B-B14F-4D97-AF65-F5344CB8AC3E}">
        <p14:creationId xmlns:p14="http://schemas.microsoft.com/office/powerpoint/2010/main" val="4071804756"/>
      </p:ext>
    </p:extLst>
  </p:cSld>
  <p:clrMapOvr>
    <a:masterClrMapping/>
  </p:clrMapOvr>
  <p:transition spd="slow">
    <p:blinds/>
    <p:sndAc>
      <p:stSnd>
        <p:snd r:embed="rId2" name="Slide moi.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3000" fill="hold"/>
                                        <p:tgtEl>
                                          <p:spTgt spid="6146"/>
                                        </p:tgtEl>
                                        <p:attrNameLst>
                                          <p:attrName>ppt_w</p:attrName>
                                        </p:attrNameLst>
                                      </p:cBhvr>
                                      <p:tavLst>
                                        <p:tav tm="0">
                                          <p:val>
                                            <p:fltVal val="0"/>
                                          </p:val>
                                        </p:tav>
                                        <p:tav tm="100000">
                                          <p:val>
                                            <p:strVal val="#ppt_w"/>
                                          </p:val>
                                        </p:tav>
                                      </p:tavLst>
                                    </p:anim>
                                    <p:anim calcmode="lin" valueType="num">
                                      <p:cBhvr>
                                        <p:cTn id="8" dur="3000" fill="hold"/>
                                        <p:tgtEl>
                                          <p:spTgt spid="6146"/>
                                        </p:tgtEl>
                                        <p:attrNameLst>
                                          <p:attrName>ppt_h</p:attrName>
                                        </p:attrNameLst>
                                      </p:cBhvr>
                                      <p:tavLst>
                                        <p:tav tm="0">
                                          <p:val>
                                            <p:fltVal val="0"/>
                                          </p:val>
                                        </p:tav>
                                        <p:tav tm="100000">
                                          <p:val>
                                            <p:strVal val="#ppt_h"/>
                                          </p:val>
                                        </p:tav>
                                      </p:tavLst>
                                    </p:anim>
                                    <p:animEffect transition="in" filter="fade">
                                      <p:cBhvr>
                                        <p:cTn id="9" dur="3000"/>
                                        <p:tgtEl>
                                          <p:spTgt spid="614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5" presetClass="entr" presetSubtype="0" fill="hold" grpId="0" nodeType="clickEffect">
                                  <p:stCondLst>
                                    <p:cond delay="0"/>
                                  </p:stCondLst>
                                  <p:childTnLst>
                                    <p:set>
                                      <p:cBhvr>
                                        <p:cTn id="13" dur="1" fill="hold">
                                          <p:stCondLst>
                                            <p:cond delay="0"/>
                                          </p:stCondLst>
                                        </p:cTn>
                                        <p:tgtEl>
                                          <p:spTgt spid="51203"/>
                                        </p:tgtEl>
                                        <p:attrNameLst>
                                          <p:attrName>style.visibility</p:attrName>
                                        </p:attrNameLst>
                                      </p:cBhvr>
                                      <p:to>
                                        <p:strVal val="visible"/>
                                      </p:to>
                                    </p:set>
                                    <p:anim calcmode="lin" valueType="num">
                                      <p:cBhvr>
                                        <p:cTn id="14" dur="1000" fill="hold"/>
                                        <p:tgtEl>
                                          <p:spTgt spid="51203"/>
                                        </p:tgtEl>
                                        <p:attrNameLst>
                                          <p:attrName>ppt_w</p:attrName>
                                        </p:attrNameLst>
                                      </p:cBhvr>
                                      <p:tavLst>
                                        <p:tav tm="0">
                                          <p:val>
                                            <p:fltVal val="0"/>
                                          </p:val>
                                        </p:tav>
                                        <p:tav tm="100000">
                                          <p:val>
                                            <p:strVal val="#ppt_w"/>
                                          </p:val>
                                        </p:tav>
                                      </p:tavLst>
                                    </p:anim>
                                    <p:anim calcmode="lin" valueType="num">
                                      <p:cBhvr>
                                        <p:cTn id="15" dur="1000" fill="hold"/>
                                        <p:tgtEl>
                                          <p:spTgt spid="51203"/>
                                        </p:tgtEl>
                                        <p:attrNameLst>
                                          <p:attrName>ppt_h</p:attrName>
                                        </p:attrNameLst>
                                      </p:cBhvr>
                                      <p:tavLst>
                                        <p:tav tm="0">
                                          <p:val>
                                            <p:fltVal val="0"/>
                                          </p:val>
                                        </p:tav>
                                        <p:tav tm="100000">
                                          <p:val>
                                            <p:strVal val="#ppt_h"/>
                                          </p:val>
                                        </p:tav>
                                      </p:tavLst>
                                    </p:anim>
                                    <p:anim calcmode="lin" valueType="num">
                                      <p:cBhvr>
                                        <p:cTn id="16" dur="1000" fill="hold"/>
                                        <p:tgtEl>
                                          <p:spTgt spid="51203"/>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5120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40" presetClass="entr" presetSubtype="0" fill="hold" grpId="0" nodeType="clickEffect">
                                  <p:stCondLst>
                                    <p:cond delay="0"/>
                                  </p:stCondLst>
                                  <p:iterate type="lt">
                                    <p:tmPct val="10000"/>
                                  </p:iterate>
                                  <p:childTnLst>
                                    <p:set>
                                      <p:cBhvr>
                                        <p:cTn id="21" dur="1" fill="hold">
                                          <p:stCondLst>
                                            <p:cond delay="0"/>
                                          </p:stCondLst>
                                        </p:cTn>
                                        <p:tgtEl>
                                          <p:spTgt spid="51206"/>
                                        </p:tgtEl>
                                        <p:attrNameLst>
                                          <p:attrName>style.visibility</p:attrName>
                                        </p:attrNameLst>
                                      </p:cBhvr>
                                      <p:to>
                                        <p:strVal val="visible"/>
                                      </p:to>
                                    </p:set>
                                    <p:animEffect transition="in" filter="fade">
                                      <p:cBhvr>
                                        <p:cTn id="22" dur="1000"/>
                                        <p:tgtEl>
                                          <p:spTgt spid="51206"/>
                                        </p:tgtEl>
                                      </p:cBhvr>
                                    </p:animEffect>
                                    <p:anim calcmode="lin" valueType="num">
                                      <p:cBhvr>
                                        <p:cTn id="23" dur="1000" fill="hold"/>
                                        <p:tgtEl>
                                          <p:spTgt spid="51206"/>
                                        </p:tgtEl>
                                        <p:attrNameLst>
                                          <p:attrName>ppt_x</p:attrName>
                                        </p:attrNameLst>
                                      </p:cBhvr>
                                      <p:tavLst>
                                        <p:tav tm="0">
                                          <p:val>
                                            <p:strVal val="#ppt_x-.1"/>
                                          </p:val>
                                        </p:tav>
                                        <p:tav tm="100000">
                                          <p:val>
                                            <p:strVal val="#ppt_x"/>
                                          </p:val>
                                        </p:tav>
                                      </p:tavLst>
                                    </p:anim>
                                    <p:anim calcmode="lin" valueType="num">
                                      <p:cBhvr>
                                        <p:cTn id="24" dur="1000" fill="hold"/>
                                        <p:tgtEl>
                                          <p:spTgt spid="51206"/>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1205"/>
                                        </p:tgtEl>
                                        <p:attrNameLst>
                                          <p:attrName>style.visibility</p:attrName>
                                        </p:attrNameLst>
                                      </p:cBhvr>
                                      <p:to>
                                        <p:strVal val="visible"/>
                                      </p:to>
                                    </p:set>
                                    <p:animEffect transition="in" filter="fade">
                                      <p:cBhvr>
                                        <p:cTn id="29" dur="2000"/>
                                        <p:tgtEl>
                                          <p:spTgt spid="5120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6" presetClass="entr" presetSubtype="0" fill="hold" grpId="0" nodeType="clickEffect">
                                  <p:stCondLst>
                                    <p:cond delay="0"/>
                                  </p:stCondLst>
                                  <p:iterate type="lt">
                                    <p:tmPct val="10000"/>
                                  </p:iterate>
                                  <p:childTnLst>
                                    <p:set>
                                      <p:cBhvr>
                                        <p:cTn id="33" dur="1" fill="hold">
                                          <p:stCondLst>
                                            <p:cond delay="0"/>
                                          </p:stCondLst>
                                        </p:cTn>
                                        <p:tgtEl>
                                          <p:spTgt spid="51204"/>
                                        </p:tgtEl>
                                        <p:attrNameLst>
                                          <p:attrName>style.visibility</p:attrName>
                                        </p:attrNameLst>
                                      </p:cBhvr>
                                      <p:to>
                                        <p:strVal val="visible"/>
                                      </p:to>
                                    </p:set>
                                    <p:anim by="(-#ppt_w*2)" calcmode="lin" valueType="num">
                                      <p:cBhvr rctx="PPT">
                                        <p:cTn id="34" dur="500" autoRev="1" fill="hold">
                                          <p:stCondLst>
                                            <p:cond delay="0"/>
                                          </p:stCondLst>
                                        </p:cTn>
                                        <p:tgtEl>
                                          <p:spTgt spid="51204"/>
                                        </p:tgtEl>
                                        <p:attrNameLst>
                                          <p:attrName>ppt_w</p:attrName>
                                        </p:attrNameLst>
                                      </p:cBhvr>
                                    </p:anim>
                                    <p:anim by="(#ppt_w*0.50)" calcmode="lin" valueType="num">
                                      <p:cBhvr>
                                        <p:cTn id="35" dur="500" decel="50000" autoRev="1" fill="hold">
                                          <p:stCondLst>
                                            <p:cond delay="0"/>
                                          </p:stCondLst>
                                        </p:cTn>
                                        <p:tgtEl>
                                          <p:spTgt spid="51204"/>
                                        </p:tgtEl>
                                        <p:attrNameLst>
                                          <p:attrName>ppt_x</p:attrName>
                                        </p:attrNameLst>
                                      </p:cBhvr>
                                    </p:anim>
                                    <p:anim from="(-#ppt_h/2)" to="(#ppt_y)" calcmode="lin" valueType="num">
                                      <p:cBhvr>
                                        <p:cTn id="36" dur="1000" fill="hold">
                                          <p:stCondLst>
                                            <p:cond delay="0"/>
                                          </p:stCondLst>
                                        </p:cTn>
                                        <p:tgtEl>
                                          <p:spTgt spid="51204"/>
                                        </p:tgtEl>
                                        <p:attrNameLst>
                                          <p:attrName>ppt_y</p:attrName>
                                        </p:attrNameLst>
                                      </p:cBhvr>
                                    </p:anim>
                                    <p:animRot by="21600000">
                                      <p:cBhvr>
                                        <p:cTn id="37" dur="1000" fill="hold">
                                          <p:stCondLst>
                                            <p:cond delay="0"/>
                                          </p:stCondLst>
                                        </p:cTn>
                                        <p:tgtEl>
                                          <p:spTgt spid="51204"/>
                                        </p:tgtEl>
                                        <p:attrNameLst>
                                          <p:attrName>r</p:attrName>
                                        </p:attrNameLst>
                                      </p:cBhvr>
                                    </p:animRot>
                                  </p:childTnLst>
                                </p:cTn>
                              </p:par>
                            </p:childTnLst>
                          </p:cTn>
                        </p:par>
                      </p:childTnLst>
                    </p:cTn>
                  </p:par>
                  <p:par>
                    <p:cTn id="38" fill="hold" nodeType="clickPar">
                      <p:stCondLst>
                        <p:cond delay="indefinite"/>
                      </p:stCondLst>
                      <p:childTnLst>
                        <p:par>
                          <p:cTn id="39" fill="hold" nodeType="withGroup">
                            <p:stCondLst>
                              <p:cond delay="0"/>
                            </p:stCondLst>
                            <p:childTnLst>
                              <p:par>
                                <p:cTn id="40" presetID="41" presetClass="entr" presetSubtype="0" fill="hold" grpId="0" nodeType="clickEffect">
                                  <p:stCondLst>
                                    <p:cond delay="0"/>
                                  </p:stCondLst>
                                  <p:iterate type="lt">
                                    <p:tmPct val="10000"/>
                                  </p:iterate>
                                  <p:childTnLst>
                                    <p:set>
                                      <p:cBhvr>
                                        <p:cTn id="41" dur="1" fill="hold">
                                          <p:stCondLst>
                                            <p:cond delay="0"/>
                                          </p:stCondLst>
                                        </p:cTn>
                                        <p:tgtEl>
                                          <p:spTgt spid="51210"/>
                                        </p:tgtEl>
                                        <p:attrNameLst>
                                          <p:attrName>style.visibility</p:attrName>
                                        </p:attrNameLst>
                                      </p:cBhvr>
                                      <p:to>
                                        <p:strVal val="visible"/>
                                      </p:to>
                                    </p:set>
                                    <p:anim calcmode="lin" valueType="num">
                                      <p:cBhvr>
                                        <p:cTn id="42" dur="500" fill="hold"/>
                                        <p:tgtEl>
                                          <p:spTgt spid="51210"/>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51210"/>
                                        </p:tgtEl>
                                        <p:attrNameLst>
                                          <p:attrName>ppt_y</p:attrName>
                                        </p:attrNameLst>
                                      </p:cBhvr>
                                      <p:tavLst>
                                        <p:tav tm="0">
                                          <p:val>
                                            <p:strVal val="#ppt_y"/>
                                          </p:val>
                                        </p:tav>
                                        <p:tav tm="100000">
                                          <p:val>
                                            <p:strVal val="#ppt_y"/>
                                          </p:val>
                                        </p:tav>
                                      </p:tavLst>
                                    </p:anim>
                                    <p:anim calcmode="lin" valueType="num">
                                      <p:cBhvr>
                                        <p:cTn id="44" dur="500" fill="hold"/>
                                        <p:tgtEl>
                                          <p:spTgt spid="51210"/>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51210"/>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51210"/>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8" presetClass="entr" presetSubtype="16" fill="hold" grpId="0" nodeType="clickEffect">
                                  <p:stCondLst>
                                    <p:cond delay="0"/>
                                  </p:stCondLst>
                                  <p:childTnLst>
                                    <p:set>
                                      <p:cBhvr>
                                        <p:cTn id="50" dur="1" fill="hold">
                                          <p:stCondLst>
                                            <p:cond delay="0"/>
                                          </p:stCondLst>
                                        </p:cTn>
                                        <p:tgtEl>
                                          <p:spTgt spid="51211"/>
                                        </p:tgtEl>
                                        <p:attrNameLst>
                                          <p:attrName>style.visibility</p:attrName>
                                        </p:attrNameLst>
                                      </p:cBhvr>
                                      <p:to>
                                        <p:strVal val="visible"/>
                                      </p:to>
                                    </p:set>
                                    <p:animEffect transition="in" filter="diamond(in)">
                                      <p:cBhvr>
                                        <p:cTn id="51" dur="2000"/>
                                        <p:tgtEl>
                                          <p:spTgt spid="51211"/>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51209"/>
                                        </p:tgtEl>
                                        <p:attrNameLst>
                                          <p:attrName>style.visibility</p:attrName>
                                        </p:attrNameLst>
                                      </p:cBhvr>
                                      <p:to>
                                        <p:strVal val="visible"/>
                                      </p:to>
                                    </p:set>
                                    <p:animEffect transition="in" filter="blinds(horizontal)">
                                      <p:cBhvr>
                                        <p:cTn id="56" dur="500"/>
                                        <p:tgtEl>
                                          <p:spTgt spid="51209"/>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51208"/>
                                        </p:tgtEl>
                                        <p:attrNameLst>
                                          <p:attrName>style.visibility</p:attrName>
                                        </p:attrNameLst>
                                      </p:cBhvr>
                                      <p:to>
                                        <p:strVal val="visible"/>
                                      </p:to>
                                    </p:set>
                                    <p:animEffect transition="in" filter="blinds(horizontal)">
                                      <p:cBhvr>
                                        <p:cTn id="61" dur="500"/>
                                        <p:tgtEl>
                                          <p:spTgt spid="51208"/>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9" presetClass="entr" presetSubtype="0" fill="hold" grpId="0" nodeType="clickEffect">
                                  <p:stCondLst>
                                    <p:cond delay="0"/>
                                  </p:stCondLst>
                                  <p:childTnLst>
                                    <p:set>
                                      <p:cBhvr>
                                        <p:cTn id="65" dur="1" fill="hold">
                                          <p:stCondLst>
                                            <p:cond delay="0"/>
                                          </p:stCondLst>
                                        </p:cTn>
                                        <p:tgtEl>
                                          <p:spTgt spid="51207"/>
                                        </p:tgtEl>
                                        <p:attrNameLst>
                                          <p:attrName>style.visibility</p:attrName>
                                        </p:attrNameLst>
                                      </p:cBhvr>
                                      <p:to>
                                        <p:strVal val="visible"/>
                                      </p:to>
                                    </p:set>
                                    <p:anim calcmode="lin" valueType="num">
                                      <p:cBhvr>
                                        <p:cTn id="66" dur="1000" fill="hold"/>
                                        <p:tgtEl>
                                          <p:spTgt spid="51207"/>
                                        </p:tgtEl>
                                        <p:attrNameLst>
                                          <p:attrName>ppt_x</p:attrName>
                                        </p:attrNameLst>
                                      </p:cBhvr>
                                      <p:tavLst>
                                        <p:tav tm="0">
                                          <p:val>
                                            <p:strVal val="#ppt_x-.2"/>
                                          </p:val>
                                        </p:tav>
                                        <p:tav tm="100000">
                                          <p:val>
                                            <p:strVal val="#ppt_x"/>
                                          </p:val>
                                        </p:tav>
                                      </p:tavLst>
                                    </p:anim>
                                    <p:anim calcmode="lin" valueType="num">
                                      <p:cBhvr>
                                        <p:cTn id="67" dur="1000" fill="hold"/>
                                        <p:tgtEl>
                                          <p:spTgt spid="51207"/>
                                        </p:tgtEl>
                                        <p:attrNameLst>
                                          <p:attrName>ppt_y</p:attrName>
                                        </p:attrNameLst>
                                      </p:cBhvr>
                                      <p:tavLst>
                                        <p:tav tm="0">
                                          <p:val>
                                            <p:strVal val="#ppt_y"/>
                                          </p:val>
                                        </p:tav>
                                        <p:tav tm="100000">
                                          <p:val>
                                            <p:strVal val="#ppt_y"/>
                                          </p:val>
                                        </p:tav>
                                      </p:tavLst>
                                    </p:anim>
                                    <p:animEffect transition="in" filter="wipe(right)" prLst="gradientSize: 0.1">
                                      <p:cBhvr>
                                        <p:cTn id="68" dur="1000"/>
                                        <p:tgtEl>
                                          <p:spTgt spid="51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51203" grpId="0" animBg="1"/>
      <p:bldP spid="51204" grpId="0" animBg="1"/>
      <p:bldP spid="51205" grpId="0" animBg="1"/>
      <p:bldP spid="51206" grpId="0" animBg="1"/>
      <p:bldP spid="51207" grpId="0" animBg="1"/>
      <p:bldP spid="51208" grpId="0" animBg="1"/>
      <p:bldP spid="51209" grpId="0" animBg="1"/>
      <p:bldP spid="51210" grpId="0" animBg="1"/>
      <p:bldP spid="512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571500" y="533400"/>
            <a:ext cx="1905000" cy="609600"/>
          </a:xfrm>
          <a:prstGeom prst="rect">
            <a:avLst/>
          </a:prstGeom>
          <a:solidFill>
            <a:srgbClr val="C00000"/>
          </a:solidFill>
          <a:ln>
            <a:noFill/>
          </a:ln>
        </p:spPr>
        <p:txBody>
          <a:bodyPr anchor="ctr"/>
          <a:lstStyle/>
          <a:p>
            <a:pPr algn="ctr">
              <a:defRPr/>
            </a:pPr>
            <a:r>
              <a:rPr lang="en-US" sz="3200" b="1" u="sng">
                <a:solidFill>
                  <a:srgbClr val="FFEFD1"/>
                </a:solidFill>
                <a:effectDag name="">
                  <a:cont type="tree" name="">
                    <a:effect ref="fillLine"/>
                    <a:outerShdw dist="38100" dir="13500000" algn="br">
                      <a:srgbClr val="FFF5E1"/>
                    </a:outerShdw>
                  </a:cont>
                  <a:cont type="tree" name="">
                    <a:effect ref="fillLine"/>
                    <a:outerShdw dist="38100" dir="2700000" algn="tl">
                      <a:srgbClr val="998F7D"/>
                    </a:outerShdw>
                  </a:cont>
                  <a:effect ref="fillLine"/>
                </a:effectDag>
                <a:latin typeface="Times New Roman" panose="02020603050405020304" pitchFamily="18" charset="0"/>
                <a:cs typeface="Times New Roman" panose="02020603050405020304" pitchFamily="18" charset="0"/>
              </a:rPr>
              <a:t>Bài tập 4</a:t>
            </a:r>
          </a:p>
        </p:txBody>
      </p:sp>
      <p:sp>
        <p:nvSpPr>
          <p:cNvPr id="5123" name="Rectangle 3"/>
          <p:cNvSpPr>
            <a:spLocks noChangeArrowheads="1"/>
          </p:cNvSpPr>
          <p:nvPr/>
        </p:nvSpPr>
        <p:spPr bwMode="auto">
          <a:xfrm>
            <a:off x="2623457" y="647700"/>
            <a:ext cx="7971972" cy="381000"/>
          </a:xfrm>
          <a:prstGeom prst="rect">
            <a:avLst/>
          </a:prstGeom>
          <a:gradFill rotWithShape="1">
            <a:gsLst>
              <a:gs pos="0">
                <a:srgbClr val="F6FCA2"/>
              </a:gs>
              <a:gs pos="100000">
                <a:srgbClr val="66FF33"/>
              </a:gs>
            </a:gsLst>
            <a:path path="shape">
              <a:fillToRect l="50000" t="50000" r="50000" b="50000"/>
            </a:path>
          </a:gradFill>
          <a:ln w="9525">
            <a:solidFill>
              <a:srgbClr val="FF0000"/>
            </a:solidFill>
            <a:miter lim="800000"/>
            <a:headEnd/>
            <a:tailEnd/>
          </a:ln>
        </p:spPr>
        <p:txBody>
          <a:bodyPr lIns="0" tIns="0"/>
          <a:lstStyle>
            <a:lvl1pPr marL="342900" indent="-342900"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20000"/>
              </a:spcBef>
            </a:pPr>
            <a:r>
              <a:rPr lang="en-US" altLang="en-US" b="1">
                <a:cs typeface="Times New Roman" panose="02020603050405020304" pitchFamily="18" charset="0"/>
              </a:rPr>
              <a:t>Đặt câu với một từ ngữ em tìm được ở bài tập 3</a:t>
            </a:r>
          </a:p>
        </p:txBody>
      </p:sp>
      <p:sp>
        <p:nvSpPr>
          <p:cNvPr id="52228" name="AutoShape 4"/>
          <p:cNvSpPr>
            <a:spLocks noChangeArrowheads="1"/>
          </p:cNvSpPr>
          <p:nvPr/>
        </p:nvSpPr>
        <p:spPr bwMode="auto">
          <a:xfrm>
            <a:off x="1204685" y="2296886"/>
            <a:ext cx="1905000" cy="1295400"/>
          </a:xfrm>
          <a:prstGeom prst="cloudCallout">
            <a:avLst>
              <a:gd name="adj1" fmla="val 56630"/>
              <a:gd name="adj2" fmla="val 81370"/>
            </a:avLst>
          </a:prstGeom>
          <a:gradFill rotWithShape="1">
            <a:gsLst>
              <a:gs pos="0">
                <a:srgbClr val="993366">
                  <a:alpha val="60001"/>
                </a:srgbClr>
              </a:gs>
              <a:gs pos="50000">
                <a:srgbClr val="009900">
                  <a:alpha val="44000"/>
                </a:srgbClr>
              </a:gs>
              <a:gs pos="100000">
                <a:srgbClr val="993366">
                  <a:alpha val="60001"/>
                </a:srgbClr>
              </a:gs>
            </a:gsLst>
            <a:lin ang="18900000" scaled="1"/>
          </a:gradFill>
          <a:ln w="158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2800" b="1" i="1">
                <a:latin typeface="Times New Roman" panose="02020603050405020304" pitchFamily="18" charset="0"/>
                <a:cs typeface="Times New Roman" panose="02020603050405020304" pitchFamily="18" charset="0"/>
              </a:rPr>
              <a:t>Phong cảnh</a:t>
            </a:r>
          </a:p>
        </p:txBody>
      </p:sp>
      <p:pic>
        <p:nvPicPr>
          <p:cNvPr id="52229" name="Picture 5" descr="ph4768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1409700"/>
            <a:ext cx="6248400" cy="4033157"/>
          </a:xfrm>
          <a:prstGeom prst="rect">
            <a:avLst/>
          </a:prstGeom>
          <a:noFill/>
          <a:ln w="38100" cmpd="dbl">
            <a:solidFill>
              <a:srgbClr val="80800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3893458" y="5823857"/>
            <a:ext cx="5410200" cy="381000"/>
          </a:xfrm>
          <a:prstGeom prst="rect">
            <a:avLst/>
          </a:prstGeom>
          <a:noFill/>
          <a:ln w="9525">
            <a:noFill/>
            <a:miter lim="800000"/>
            <a:headEnd/>
            <a:tailEnd/>
          </a:ln>
        </p:spPr>
        <p:txBody>
          <a:bodyPr lIns="0" tIns="0"/>
          <a:lstStyle>
            <a:lvl1pPr marL="342900" indent="-342900"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20000"/>
              </a:spcBef>
            </a:pPr>
            <a:r>
              <a:rPr lang="en-US" altLang="en-US" b="1">
                <a:cs typeface="Times New Roman" panose="02020603050405020304" pitchFamily="18" charset="0"/>
              </a:rPr>
              <a:t>Phong cảnh nơi đây đẹp </a:t>
            </a:r>
            <a:r>
              <a:rPr lang="en-US" altLang="en-US" b="1" u="sng">
                <a:cs typeface="Times New Roman" panose="02020603050405020304" pitchFamily="18" charset="0"/>
              </a:rPr>
              <a:t>tuyệt vời</a:t>
            </a:r>
          </a:p>
        </p:txBody>
      </p:sp>
    </p:spTree>
    <p:extLst>
      <p:ext uri="{BB962C8B-B14F-4D97-AF65-F5344CB8AC3E}">
        <p14:creationId xmlns:p14="http://schemas.microsoft.com/office/powerpoint/2010/main" val="1239760656"/>
      </p:ext>
    </p:extLst>
  </p:cSld>
  <p:clrMapOvr>
    <a:masterClrMapping/>
  </p:clrMapOvr>
  <p:transition spd="slow">
    <p:zoom/>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box(in)">
                                      <p:cBhvr>
                                        <p:cTn id="7" dur="500"/>
                                        <p:tgtEl>
                                          <p:spTgt spid="5123"/>
                                        </p:tgtEl>
                                      </p:cBhvr>
                                    </p:animEffect>
                                  </p:childTnLst>
                                </p:cTn>
                              </p:par>
                            </p:childTnLst>
                          </p:cTn>
                        </p:par>
                        <p:par>
                          <p:cTn id="8" fill="hold" nodeType="afterGroup">
                            <p:stCondLst>
                              <p:cond delay="500"/>
                            </p:stCondLst>
                            <p:childTnLst>
                              <p:par>
                                <p:cTn id="9" presetID="4" presetClass="entr" presetSubtype="16" fill="hold" nodeType="afterEffect">
                                  <p:stCondLst>
                                    <p:cond delay="0"/>
                                  </p:stCondLst>
                                  <p:childTnLst>
                                    <p:set>
                                      <p:cBhvr>
                                        <p:cTn id="10" dur="1" fill="hold">
                                          <p:stCondLst>
                                            <p:cond delay="0"/>
                                          </p:stCondLst>
                                        </p:cTn>
                                        <p:tgtEl>
                                          <p:spTgt spid="52229"/>
                                        </p:tgtEl>
                                        <p:attrNameLst>
                                          <p:attrName>style.visibility</p:attrName>
                                        </p:attrNameLst>
                                      </p:cBhvr>
                                      <p:to>
                                        <p:strVal val="visible"/>
                                      </p:to>
                                    </p:set>
                                    <p:animEffect transition="in" filter="box(in)">
                                      <p:cBhvr>
                                        <p:cTn id="11" dur="500"/>
                                        <p:tgtEl>
                                          <p:spTgt spid="5222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box(in)">
                                      <p:cBhvr>
                                        <p:cTn id="16"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4132943" y="5661478"/>
            <a:ext cx="5410200" cy="457200"/>
          </a:xfrm>
          <a:prstGeom prst="rect">
            <a:avLst/>
          </a:prstGeom>
          <a:noFill/>
          <a:ln w="9525">
            <a:noFill/>
            <a:miter lim="800000"/>
            <a:headEnd/>
            <a:tailEnd/>
          </a:ln>
        </p:spPr>
        <p:txBody>
          <a:bodyPr lIns="0" tIns="91440"/>
          <a:lstStyle>
            <a:lvl1pPr marL="342900" indent="-342900"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20000"/>
              </a:spcBef>
            </a:pPr>
            <a:r>
              <a:rPr lang="en-US" altLang="en-US" b="1">
                <a:cs typeface="Times New Roman" panose="02020603050405020304" pitchFamily="18" charset="0"/>
              </a:rPr>
              <a:t>Ồ, cây nấm đẹp </a:t>
            </a:r>
            <a:r>
              <a:rPr lang="en-US" altLang="en-US" b="1" u="sng">
                <a:solidFill>
                  <a:srgbClr val="FF0066"/>
                </a:solidFill>
                <a:cs typeface="Times New Roman" panose="02020603050405020304" pitchFamily="18" charset="0"/>
              </a:rPr>
              <a:t>mê li !</a:t>
            </a:r>
          </a:p>
        </p:txBody>
      </p:sp>
      <p:pic>
        <p:nvPicPr>
          <p:cNvPr id="54276" name="Picture 4" descr="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685800"/>
            <a:ext cx="7315200" cy="4757057"/>
          </a:xfrm>
          <a:prstGeom prst="rect">
            <a:avLst/>
          </a:prstGeom>
          <a:noFill/>
          <a:ln w="38100" cmpd="dbl">
            <a:solidFill>
              <a:srgbClr val="808000"/>
            </a:solidFill>
            <a:miter lim="800000"/>
            <a:headEnd/>
            <a:tailEnd/>
          </a:ln>
          <a:extLst>
            <a:ext uri="{909E8E84-426E-40DD-AFC4-6F175D3DCCD1}">
              <a14:hiddenFill xmlns:a14="http://schemas.microsoft.com/office/drawing/2010/main">
                <a:solidFill>
                  <a:srgbClr val="FFFFFF"/>
                </a:solidFill>
              </a14:hiddenFill>
            </a:ext>
          </a:extLst>
        </p:spPr>
      </p:pic>
      <p:sp>
        <p:nvSpPr>
          <p:cNvPr id="54277" name="AutoShape 5"/>
          <p:cNvSpPr>
            <a:spLocks noChangeArrowheads="1"/>
          </p:cNvSpPr>
          <p:nvPr/>
        </p:nvSpPr>
        <p:spPr bwMode="auto">
          <a:xfrm>
            <a:off x="885371" y="2209800"/>
            <a:ext cx="1538515" cy="1219200"/>
          </a:xfrm>
          <a:prstGeom prst="cloudCallout">
            <a:avLst>
              <a:gd name="adj1" fmla="val 77889"/>
              <a:gd name="adj2" fmla="val 93433"/>
            </a:avLst>
          </a:prstGeom>
          <a:gradFill rotWithShape="1">
            <a:gsLst>
              <a:gs pos="0">
                <a:srgbClr val="993366">
                  <a:alpha val="60001"/>
                </a:srgbClr>
              </a:gs>
              <a:gs pos="50000">
                <a:srgbClr val="009900">
                  <a:alpha val="44000"/>
                </a:srgbClr>
              </a:gs>
              <a:gs pos="100000">
                <a:srgbClr val="993366">
                  <a:alpha val="60001"/>
                </a:srgbClr>
              </a:gs>
            </a:gsLst>
            <a:lin ang="18900000" scaled="1"/>
          </a:gradFill>
          <a:ln w="15875">
            <a:solidFill>
              <a:srgbClr val="8080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2800" b="1" i="1">
                <a:latin typeface="Times New Roman" panose="02020603050405020304" pitchFamily="18" charset="0"/>
                <a:cs typeface="Times New Roman" panose="02020603050405020304" pitchFamily="18" charset="0"/>
              </a:rPr>
              <a:t>Cây nấm</a:t>
            </a:r>
          </a:p>
        </p:txBody>
      </p:sp>
    </p:spTree>
    <p:extLst>
      <p:ext uri="{BB962C8B-B14F-4D97-AF65-F5344CB8AC3E}">
        <p14:creationId xmlns:p14="http://schemas.microsoft.com/office/powerpoint/2010/main" val="18531752"/>
      </p:ext>
    </p:extLst>
  </p:cSld>
  <p:clrMapOvr>
    <a:masterClrMapping/>
  </p:clrMapOvr>
  <p:transition spd="slow">
    <p:cover dir="r"/>
    <p:sndAc>
      <p:stSnd>
        <p:snd r:embed="rId2" name="Slide moi.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16" fill="hold" nodeType="afterEffect">
                                  <p:stCondLst>
                                    <p:cond delay="0"/>
                                  </p:stCondLst>
                                  <p:childTnLst>
                                    <p:set>
                                      <p:cBhvr>
                                        <p:cTn id="6" dur="1" fill="hold">
                                          <p:stCondLst>
                                            <p:cond delay="0"/>
                                          </p:stCondLst>
                                        </p:cTn>
                                        <p:tgtEl>
                                          <p:spTgt spid="54276"/>
                                        </p:tgtEl>
                                        <p:attrNameLst>
                                          <p:attrName>style.visibility</p:attrName>
                                        </p:attrNameLst>
                                      </p:cBhvr>
                                      <p:to>
                                        <p:strVal val="visible"/>
                                      </p:to>
                                    </p:set>
                                    <p:animEffect transition="in" filter="box(in)">
                                      <p:cBhvr>
                                        <p:cTn id="7" dur="3000"/>
                                        <p:tgtEl>
                                          <p:spTgt spid="54276"/>
                                        </p:tgtEl>
                                      </p:cBhvr>
                                    </p:animEffect>
                                  </p:childTnLst>
                                </p:cTn>
                              </p:par>
                            </p:childTnLst>
                          </p:cTn>
                        </p:par>
                        <p:par>
                          <p:cTn id="8" fill="hold" nodeType="afterGroup">
                            <p:stCondLst>
                              <p:cond delay="3000"/>
                            </p:stCondLst>
                            <p:childTnLst>
                              <p:par>
                                <p:cTn id="9" presetID="4" presetClass="entr" presetSubtype="16" fill="hold" nodeType="afterEffect">
                                  <p:stCondLst>
                                    <p:cond delay="0"/>
                                  </p:stCondLst>
                                  <p:childTnLst>
                                    <p:set>
                                      <p:cBhvr>
                                        <p:cTn id="10" dur="1" fill="hold">
                                          <p:stCondLst>
                                            <p:cond delay="0"/>
                                          </p:stCondLst>
                                        </p:cTn>
                                        <p:tgtEl>
                                          <p:spTgt spid="54277"/>
                                        </p:tgtEl>
                                        <p:attrNameLst>
                                          <p:attrName>style.visibility</p:attrName>
                                        </p:attrNameLst>
                                      </p:cBhvr>
                                      <p:to>
                                        <p:strVal val="visible"/>
                                      </p:to>
                                    </p:set>
                                    <p:animEffect transition="in" filter="box(in)">
                                      <p:cBhvr>
                                        <p:cTn id="11" dur="3000"/>
                                        <p:tgtEl>
                                          <p:spTgt spid="5427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ox(in)">
                                      <p:cBhvr>
                                        <p:cTn id="1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2722709" y="5656943"/>
            <a:ext cx="7640491" cy="381000"/>
          </a:xfrm>
          <a:prstGeom prst="rect">
            <a:avLst/>
          </a:prstGeom>
          <a:noFill/>
          <a:ln w="9525">
            <a:noFill/>
            <a:miter lim="800000"/>
            <a:headEnd/>
            <a:tailEnd/>
          </a:ln>
        </p:spPr>
        <p:txBody>
          <a:bodyPr lIns="0" tIns="0"/>
          <a:lstStyle>
            <a:lvl1pPr marL="342900" indent="-342900"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20000"/>
              </a:spcBef>
            </a:pPr>
            <a:r>
              <a:rPr lang="en-US" altLang="en-US" b="1">
                <a:cs typeface="Times New Roman" panose="02020603050405020304" pitchFamily="18" charset="0"/>
              </a:rPr>
              <a:t>Dòng suối đẹp </a:t>
            </a:r>
            <a:r>
              <a:rPr lang="en-US" altLang="en-US" b="1" u="sng">
                <a:solidFill>
                  <a:srgbClr val="FF0066"/>
                </a:solidFill>
                <a:cs typeface="Times New Roman" panose="02020603050405020304" pitchFamily="18" charset="0"/>
              </a:rPr>
              <a:t>vô cùng</a:t>
            </a:r>
          </a:p>
        </p:txBody>
      </p:sp>
      <p:sp>
        <p:nvSpPr>
          <p:cNvPr id="57348" name="AutoShape 4"/>
          <p:cNvSpPr>
            <a:spLocks/>
          </p:cNvSpPr>
          <p:nvPr/>
        </p:nvSpPr>
        <p:spPr bwMode="auto">
          <a:xfrm>
            <a:off x="1074058" y="2616200"/>
            <a:ext cx="1392238" cy="1371600"/>
          </a:xfrm>
          <a:prstGeom prst="borderCallout2">
            <a:avLst>
              <a:gd name="adj1" fmla="val 8333"/>
              <a:gd name="adj2" fmla="val 107731"/>
              <a:gd name="adj3" fmla="val 8333"/>
              <a:gd name="adj4" fmla="val 120449"/>
              <a:gd name="adj5" fmla="val 108218"/>
              <a:gd name="adj6" fmla="val 133333"/>
            </a:avLst>
          </a:prstGeom>
          <a:gradFill rotWithShape="1">
            <a:gsLst>
              <a:gs pos="0">
                <a:srgbClr val="993366">
                  <a:alpha val="60001"/>
                </a:srgbClr>
              </a:gs>
              <a:gs pos="50000">
                <a:srgbClr val="009900">
                  <a:alpha val="44000"/>
                </a:srgbClr>
              </a:gs>
              <a:gs pos="100000">
                <a:srgbClr val="993366">
                  <a:alpha val="60001"/>
                </a:srgbClr>
              </a:gs>
            </a:gsLst>
            <a:lin ang="18900000" scaled="1"/>
          </a:gradFill>
          <a:ln w="158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2800" b="1" i="1">
                <a:latin typeface="Times New Roman" panose="02020603050405020304" pitchFamily="18" charset="0"/>
                <a:cs typeface="Times New Roman" panose="02020603050405020304" pitchFamily="18" charset="0"/>
              </a:rPr>
              <a:t>Dòng suối</a:t>
            </a:r>
          </a:p>
        </p:txBody>
      </p:sp>
      <p:pic>
        <p:nvPicPr>
          <p:cNvPr id="57349" name="Picture 5" descr="dongsuo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065214"/>
            <a:ext cx="7315200" cy="4348615"/>
          </a:xfrm>
          <a:prstGeom prst="rect">
            <a:avLst/>
          </a:prstGeom>
          <a:noFill/>
          <a:ln w="38100" cmpd="dbl">
            <a:solidFill>
              <a:srgbClr val="808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406087"/>
      </p:ext>
    </p:extLst>
  </p:cSld>
  <p:clrMapOvr>
    <a:masterClrMapping/>
  </p:clrMapOvr>
  <p:transition spd="slow">
    <p:dissolve/>
    <p:sndAc>
      <p:stSnd>
        <p:snd r:embed="rId2" name="Slide moi.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16" fill="hold" nodeType="afterEffect">
                                  <p:stCondLst>
                                    <p:cond delay="0"/>
                                  </p:stCondLst>
                                  <p:childTnLst>
                                    <p:set>
                                      <p:cBhvr>
                                        <p:cTn id="6" dur="1" fill="hold">
                                          <p:stCondLst>
                                            <p:cond delay="0"/>
                                          </p:stCondLst>
                                        </p:cTn>
                                        <p:tgtEl>
                                          <p:spTgt spid="57349"/>
                                        </p:tgtEl>
                                        <p:attrNameLst>
                                          <p:attrName>style.visibility</p:attrName>
                                        </p:attrNameLst>
                                      </p:cBhvr>
                                      <p:to>
                                        <p:strVal val="visible"/>
                                      </p:to>
                                    </p:set>
                                    <p:animEffect transition="in" filter="box(in)">
                                      <p:cBhvr>
                                        <p:cTn id="7" dur="3000"/>
                                        <p:tgtEl>
                                          <p:spTgt spid="57349"/>
                                        </p:tgtEl>
                                      </p:cBhvr>
                                    </p:animEffect>
                                  </p:childTnLst>
                                </p:cTn>
                              </p:par>
                            </p:childTnLst>
                          </p:cTn>
                        </p:par>
                        <p:par>
                          <p:cTn id="8" fill="hold" nodeType="afterGroup">
                            <p:stCondLst>
                              <p:cond delay="3000"/>
                            </p:stCondLst>
                            <p:childTnLst>
                              <p:par>
                                <p:cTn id="9" presetID="4" presetClass="entr" presetSubtype="16" fill="hold" nodeType="afterEffect">
                                  <p:stCondLst>
                                    <p:cond delay="0"/>
                                  </p:stCondLst>
                                  <p:childTnLst>
                                    <p:set>
                                      <p:cBhvr>
                                        <p:cTn id="10" dur="1" fill="hold">
                                          <p:stCondLst>
                                            <p:cond delay="0"/>
                                          </p:stCondLst>
                                        </p:cTn>
                                        <p:tgtEl>
                                          <p:spTgt spid="57348"/>
                                        </p:tgtEl>
                                        <p:attrNameLst>
                                          <p:attrName>style.visibility</p:attrName>
                                        </p:attrNameLst>
                                      </p:cBhvr>
                                      <p:to>
                                        <p:strVal val="visible"/>
                                      </p:to>
                                    </p:set>
                                    <p:animEffect transition="in" filter="box(in)">
                                      <p:cBhvr>
                                        <p:cTn id="11" dur="3000"/>
                                        <p:tgtEl>
                                          <p:spTgt spid="5734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ox(in)">
                                      <p:cBhvr>
                                        <p:cTn id="16"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4005943" y="5845628"/>
            <a:ext cx="5410200" cy="381000"/>
          </a:xfrm>
          <a:prstGeom prst="rect">
            <a:avLst/>
          </a:prstGeom>
          <a:noFill/>
          <a:ln w="9525">
            <a:noFill/>
            <a:miter lim="800000"/>
            <a:headEnd/>
            <a:tailEnd/>
          </a:ln>
        </p:spPr>
        <p:txBody>
          <a:bodyPr lIns="0" tIns="0"/>
          <a:lstStyle>
            <a:lvl1pPr marL="342900" indent="-342900"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b="1">
                <a:cs typeface="Times New Roman" panose="02020603050405020304" pitchFamily="18" charset="0"/>
              </a:rPr>
              <a:t>Cây san hô đẹp tuyệt diệu</a:t>
            </a:r>
          </a:p>
        </p:txBody>
      </p:sp>
      <p:sp>
        <p:nvSpPr>
          <p:cNvPr id="58372" name="AutoShape 4"/>
          <p:cNvSpPr>
            <a:spLocks/>
          </p:cNvSpPr>
          <p:nvPr/>
        </p:nvSpPr>
        <p:spPr bwMode="auto">
          <a:xfrm>
            <a:off x="1117600" y="2565400"/>
            <a:ext cx="1320800" cy="1295400"/>
          </a:xfrm>
          <a:prstGeom prst="borderCallout2">
            <a:avLst>
              <a:gd name="adj1" fmla="val 8824"/>
              <a:gd name="adj2" fmla="val 110000"/>
              <a:gd name="adj3" fmla="val 8824"/>
              <a:gd name="adj4" fmla="val 124583"/>
              <a:gd name="adj5" fmla="val 109806"/>
              <a:gd name="adj6" fmla="val 162917"/>
            </a:avLst>
          </a:prstGeom>
          <a:gradFill rotWithShape="1">
            <a:gsLst>
              <a:gs pos="0">
                <a:srgbClr val="993366">
                  <a:alpha val="60001"/>
                </a:srgbClr>
              </a:gs>
              <a:gs pos="50000">
                <a:srgbClr val="009900">
                  <a:alpha val="44000"/>
                </a:srgbClr>
              </a:gs>
              <a:gs pos="100000">
                <a:srgbClr val="993366">
                  <a:alpha val="60001"/>
                </a:srgbClr>
              </a:gs>
            </a:gsLst>
            <a:lin ang="18900000" scaled="1"/>
          </a:gradFill>
          <a:ln w="158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2800" b="1" i="1">
                <a:latin typeface="Times New Roman" panose="02020603050405020304" pitchFamily="18" charset="0"/>
                <a:cs typeface="Times New Roman" panose="02020603050405020304" pitchFamily="18" charset="0"/>
              </a:rPr>
              <a:t>Cây san hô</a:t>
            </a:r>
          </a:p>
        </p:txBody>
      </p:sp>
      <p:pic>
        <p:nvPicPr>
          <p:cNvPr id="58373" name="Picture 5" descr="San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762000"/>
            <a:ext cx="7239000" cy="4869543"/>
          </a:xfrm>
          <a:prstGeom prst="rect">
            <a:avLst/>
          </a:prstGeom>
          <a:noFill/>
          <a:ln w="38100" cmpd="dbl">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493263"/>
      </p:ext>
    </p:extLst>
  </p:cSld>
  <p:clrMapOvr>
    <a:masterClrMapping/>
  </p:clrMapOvr>
  <p:transition spd="slow">
    <p:fade/>
    <p:sndAc>
      <p:stSnd>
        <p:snd r:embed="rId2" name="Slide moi.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58373"/>
                                        </p:tgtEl>
                                        <p:attrNameLst>
                                          <p:attrName>style.visibility</p:attrName>
                                        </p:attrNameLst>
                                      </p:cBhvr>
                                      <p:to>
                                        <p:strVal val="visible"/>
                                      </p:to>
                                    </p:set>
                                    <p:animEffect transition="in" filter="box(in)">
                                      <p:cBhvr>
                                        <p:cTn id="7" dur="3000"/>
                                        <p:tgtEl>
                                          <p:spTgt spid="58373"/>
                                        </p:tgtEl>
                                      </p:cBhvr>
                                    </p:animEffect>
                                  </p:childTnLst>
                                </p:cTn>
                              </p:par>
                            </p:childTnLst>
                          </p:cTn>
                        </p:par>
                        <p:par>
                          <p:cTn id="8" fill="hold" nodeType="afterGroup">
                            <p:stCondLst>
                              <p:cond delay="3000"/>
                            </p:stCondLst>
                            <p:childTnLst>
                              <p:par>
                                <p:cTn id="9" presetID="4" presetClass="entr" presetSubtype="16" fill="hold" nodeType="afterEffect">
                                  <p:stCondLst>
                                    <p:cond delay="0"/>
                                  </p:stCondLst>
                                  <p:childTnLst>
                                    <p:set>
                                      <p:cBhvr>
                                        <p:cTn id="10" dur="1" fill="hold">
                                          <p:stCondLst>
                                            <p:cond delay="0"/>
                                          </p:stCondLst>
                                        </p:cTn>
                                        <p:tgtEl>
                                          <p:spTgt spid="58372">
                                            <p:txEl>
                                              <p:pRg st="0" end="0"/>
                                            </p:txEl>
                                          </p:spTgt>
                                        </p:tgtEl>
                                        <p:attrNameLst>
                                          <p:attrName>style.visibility</p:attrName>
                                        </p:attrNameLst>
                                      </p:cBhvr>
                                      <p:to>
                                        <p:strVal val="visible"/>
                                      </p:to>
                                    </p:set>
                                    <p:animEffect transition="in" filter="box(in)">
                                      <p:cBhvr>
                                        <p:cTn id="11" dur="3000"/>
                                        <p:tgtEl>
                                          <p:spTgt spid="58372">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ox(in)">
                                      <p:cBhvr>
                                        <p:cTn id="16"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3962400" y="5860143"/>
            <a:ext cx="5410200" cy="381000"/>
          </a:xfrm>
          <a:prstGeom prst="rect">
            <a:avLst/>
          </a:prstGeom>
          <a:noFill/>
          <a:ln w="9525">
            <a:noFill/>
            <a:miter lim="800000"/>
            <a:headEnd/>
            <a:tailEnd/>
          </a:ln>
        </p:spPr>
        <p:txBody>
          <a:bodyPr lIns="0" tIns="0"/>
          <a:lstStyle>
            <a:lvl1pPr marL="342900" indent="-342900"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20000"/>
              </a:spcBef>
            </a:pPr>
            <a:r>
              <a:rPr lang="en-US" altLang="en-US" b="1">
                <a:cs typeface="Times New Roman" panose="02020603050405020304" pitchFamily="18" charset="0"/>
              </a:rPr>
              <a:t>Nàng công chúa đẹp </a:t>
            </a:r>
            <a:r>
              <a:rPr lang="en-US" altLang="en-US" b="1" u="sng">
                <a:solidFill>
                  <a:srgbClr val="FF0066"/>
                </a:solidFill>
                <a:cs typeface="Times New Roman" panose="02020603050405020304" pitchFamily="18" charset="0"/>
              </a:rPr>
              <a:t>như tiên</a:t>
            </a:r>
          </a:p>
        </p:txBody>
      </p:sp>
      <p:sp>
        <p:nvSpPr>
          <p:cNvPr id="59396" name="AutoShape 4"/>
          <p:cNvSpPr>
            <a:spLocks/>
          </p:cNvSpPr>
          <p:nvPr/>
        </p:nvSpPr>
        <p:spPr bwMode="auto">
          <a:xfrm>
            <a:off x="1146629" y="2743200"/>
            <a:ext cx="1520371" cy="1295400"/>
          </a:xfrm>
          <a:prstGeom prst="accentBorderCallout1">
            <a:avLst>
              <a:gd name="adj1" fmla="val 8824"/>
              <a:gd name="adj2" fmla="val 107694"/>
              <a:gd name="adj3" fmla="val 92157"/>
              <a:gd name="adj4" fmla="val 126602"/>
            </a:avLst>
          </a:prstGeom>
          <a:gradFill rotWithShape="1">
            <a:gsLst>
              <a:gs pos="0">
                <a:srgbClr val="993366">
                  <a:alpha val="60001"/>
                </a:srgbClr>
              </a:gs>
              <a:gs pos="50000">
                <a:srgbClr val="009900">
                  <a:alpha val="44000"/>
                </a:srgbClr>
              </a:gs>
              <a:gs pos="100000">
                <a:srgbClr val="993366">
                  <a:alpha val="60001"/>
                </a:srgbClr>
              </a:gs>
            </a:gsLst>
            <a:lin ang="18900000" scaled="1"/>
          </a:gradFill>
          <a:ln w="158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kumimoji="1" lang="en-US" sz="2800" b="1">
                <a:effectLst>
                  <a:outerShdw blurRad="38100" dist="38100" dir="2700000" algn="tl">
                    <a:srgbClr val="FFFFFF"/>
                  </a:outerShdw>
                </a:effectLst>
                <a:latin typeface="Times New Roman" panose="02020603050405020304" pitchFamily="18" charset="0"/>
                <a:cs typeface="Times New Roman" panose="02020603050405020304" pitchFamily="18" charset="0"/>
              </a:rPr>
              <a:t>Nàng công chúa</a:t>
            </a:r>
          </a:p>
        </p:txBody>
      </p:sp>
      <p:pic>
        <p:nvPicPr>
          <p:cNvPr id="3" name="Picture 2"/>
          <p:cNvPicPr>
            <a:picLocks noChangeAspect="1"/>
          </p:cNvPicPr>
          <p:nvPr/>
        </p:nvPicPr>
        <p:blipFill>
          <a:blip r:embed="rId3"/>
          <a:stretch>
            <a:fillRect/>
          </a:stretch>
        </p:blipFill>
        <p:spPr>
          <a:xfrm>
            <a:off x="3091543" y="711199"/>
            <a:ext cx="6386285" cy="4914219"/>
          </a:xfrm>
          <a:prstGeom prst="rect">
            <a:avLst/>
          </a:prstGeom>
        </p:spPr>
      </p:pic>
    </p:spTree>
    <p:extLst>
      <p:ext uri="{BB962C8B-B14F-4D97-AF65-F5344CB8AC3E}">
        <p14:creationId xmlns:p14="http://schemas.microsoft.com/office/powerpoint/2010/main" val="3740402477"/>
      </p:ext>
    </p:extLst>
  </p:cSld>
  <p:clrMapOvr>
    <a:masterClrMapping/>
  </p:clrMapOvr>
  <p:transition spd="slow">
    <p:wedge/>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16" fill="hold" nodeType="afterEffect">
                                  <p:stCondLst>
                                    <p:cond delay="0"/>
                                  </p:stCondLst>
                                  <p:childTnLst>
                                    <p:set>
                                      <p:cBhvr>
                                        <p:cTn id="6" dur="1" fill="hold">
                                          <p:stCondLst>
                                            <p:cond delay="0"/>
                                          </p:stCondLst>
                                        </p:cTn>
                                        <p:tgtEl>
                                          <p:spTgt spid="59396"/>
                                        </p:tgtEl>
                                        <p:attrNameLst>
                                          <p:attrName>style.visibility</p:attrName>
                                        </p:attrNameLst>
                                      </p:cBhvr>
                                      <p:to>
                                        <p:strVal val="visible"/>
                                      </p:to>
                                    </p:set>
                                    <p:animEffect transition="in" filter="box(in)">
                                      <p:cBhvr>
                                        <p:cTn id="7" dur="2000"/>
                                        <p:tgtEl>
                                          <p:spTgt spid="593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3886200" y="5758542"/>
            <a:ext cx="5410200" cy="381000"/>
          </a:xfrm>
          <a:prstGeom prst="rect">
            <a:avLst/>
          </a:prstGeom>
          <a:noFill/>
          <a:ln w="9525">
            <a:noFill/>
            <a:miter lim="800000"/>
            <a:headEnd/>
            <a:tailEnd/>
          </a:ln>
        </p:spPr>
        <p:txBody>
          <a:bodyPr lIns="0" tIns="0"/>
          <a:lstStyle>
            <a:lvl1pPr marL="342900" indent="-342900"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20000"/>
              </a:spcBef>
            </a:pPr>
            <a:r>
              <a:rPr lang="en-US" altLang="en-US" b="1">
                <a:cs typeface="Times New Roman" panose="02020603050405020304" pitchFamily="18" charset="0"/>
              </a:rPr>
              <a:t>Lâu đài</a:t>
            </a:r>
            <a:r>
              <a:rPr lang="en-US" altLang="en-US">
                <a:cs typeface="Times New Roman" panose="02020603050405020304" pitchFamily="18" charset="0"/>
              </a:rPr>
              <a:t> </a:t>
            </a:r>
            <a:r>
              <a:rPr lang="en-US" altLang="en-US" b="1">
                <a:cs typeface="Times New Roman" panose="02020603050405020304" pitchFamily="18" charset="0"/>
              </a:rPr>
              <a:t>đẹp </a:t>
            </a:r>
            <a:r>
              <a:rPr lang="en-US" altLang="en-US" b="1" u="sng">
                <a:solidFill>
                  <a:srgbClr val="FF0066"/>
                </a:solidFill>
                <a:cs typeface="Times New Roman" panose="02020603050405020304" pitchFamily="18" charset="0"/>
              </a:rPr>
              <a:t>tuyệt trần</a:t>
            </a:r>
          </a:p>
        </p:txBody>
      </p:sp>
      <p:sp>
        <p:nvSpPr>
          <p:cNvPr id="60420" name="AutoShape 4"/>
          <p:cNvSpPr>
            <a:spLocks/>
          </p:cNvSpPr>
          <p:nvPr/>
        </p:nvSpPr>
        <p:spPr bwMode="auto">
          <a:xfrm>
            <a:off x="1262743" y="2699658"/>
            <a:ext cx="1237343" cy="1295400"/>
          </a:xfrm>
          <a:prstGeom prst="borderCallout2">
            <a:avLst>
              <a:gd name="adj1" fmla="val 8824"/>
              <a:gd name="adj2" fmla="val 110000"/>
              <a:gd name="adj3" fmla="val 8824"/>
              <a:gd name="adj4" fmla="val 114583"/>
              <a:gd name="adj5" fmla="val 85296"/>
              <a:gd name="adj6" fmla="val 142917"/>
            </a:avLst>
          </a:prstGeom>
          <a:gradFill rotWithShape="1">
            <a:gsLst>
              <a:gs pos="0">
                <a:srgbClr val="993366">
                  <a:alpha val="60001"/>
                </a:srgbClr>
              </a:gs>
              <a:gs pos="50000">
                <a:srgbClr val="009900">
                  <a:alpha val="44000"/>
                </a:srgbClr>
              </a:gs>
              <a:gs pos="100000">
                <a:srgbClr val="993366">
                  <a:alpha val="60001"/>
                </a:srgbClr>
              </a:gs>
            </a:gsLst>
            <a:lin ang="18900000" scaled="1"/>
          </a:gradFill>
          <a:ln w="158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kumimoji="1" lang="en-US" sz="2800" b="1">
                <a:effectLst>
                  <a:outerShdw blurRad="38100" dist="38100" dir="2700000" algn="tl">
                    <a:srgbClr val="FFFFFF"/>
                  </a:outerShdw>
                </a:effectLst>
                <a:latin typeface="Times New Roman" panose="02020603050405020304" pitchFamily="18" charset="0"/>
                <a:cs typeface="Times New Roman" panose="02020603050405020304" pitchFamily="18" charset="0"/>
              </a:rPr>
              <a:t>Lâu đài</a:t>
            </a:r>
          </a:p>
        </p:txBody>
      </p:sp>
      <p:pic>
        <p:nvPicPr>
          <p:cNvPr id="60421" name="Picture 5" descr="ph470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826407"/>
            <a:ext cx="7391400" cy="4703536"/>
          </a:xfrm>
          <a:prstGeom prst="rect">
            <a:avLst/>
          </a:prstGeom>
          <a:noFill/>
          <a:ln w="38100" cmpd="dbl">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039314"/>
      </p:ext>
    </p:extLst>
  </p:cSld>
  <p:clrMapOvr>
    <a:masterClrMapping/>
  </p:clrMapOvr>
  <p:transition spd="slow">
    <p:newsflash/>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60421"/>
                                        </p:tgtEl>
                                        <p:attrNameLst>
                                          <p:attrName>style.visibility</p:attrName>
                                        </p:attrNameLst>
                                      </p:cBhvr>
                                      <p:to>
                                        <p:strVal val="visible"/>
                                      </p:to>
                                    </p:set>
                                    <p:animEffect transition="in" filter="box(in)">
                                      <p:cBhvr>
                                        <p:cTn id="7" dur="2000"/>
                                        <p:tgtEl>
                                          <p:spTgt spid="60421"/>
                                        </p:tgtEl>
                                      </p:cBhvr>
                                    </p:animEffect>
                                  </p:childTnLst>
                                </p:cTn>
                              </p:par>
                            </p:childTnLst>
                          </p:cTn>
                        </p:par>
                        <p:par>
                          <p:cTn id="8" fill="hold" nodeType="afterGroup">
                            <p:stCondLst>
                              <p:cond delay="2000"/>
                            </p:stCondLst>
                            <p:childTnLst>
                              <p:par>
                                <p:cTn id="9" presetID="4" presetClass="entr" presetSubtype="16" fill="hold" nodeType="afterEffect">
                                  <p:stCondLst>
                                    <p:cond delay="0"/>
                                  </p:stCondLst>
                                  <p:childTnLst>
                                    <p:set>
                                      <p:cBhvr>
                                        <p:cTn id="10" dur="1" fill="hold">
                                          <p:stCondLst>
                                            <p:cond delay="0"/>
                                          </p:stCondLst>
                                        </p:cTn>
                                        <p:tgtEl>
                                          <p:spTgt spid="60420"/>
                                        </p:tgtEl>
                                        <p:attrNameLst>
                                          <p:attrName>style.visibility</p:attrName>
                                        </p:attrNameLst>
                                      </p:cBhvr>
                                      <p:to>
                                        <p:strVal val="visible"/>
                                      </p:to>
                                    </p:set>
                                    <p:animEffect transition="in" filter="box(in)">
                                      <p:cBhvr>
                                        <p:cTn id="11" dur="2000"/>
                                        <p:tgtEl>
                                          <p:spTgt spid="6042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ox(in)">
                                      <p:cBhvr>
                                        <p:cTn id="16"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4064000" y="5932714"/>
            <a:ext cx="5410200" cy="381000"/>
          </a:xfrm>
          <a:prstGeom prst="rect">
            <a:avLst/>
          </a:prstGeom>
          <a:noFill/>
          <a:ln w="9525">
            <a:noFill/>
            <a:miter lim="800000"/>
            <a:headEnd/>
            <a:tailEnd/>
          </a:ln>
        </p:spPr>
        <p:txBody>
          <a:bodyPr lIns="0" tIns="0"/>
          <a:lstStyle>
            <a:lvl1pPr marL="342900" indent="-342900"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20000"/>
              </a:spcBef>
            </a:pPr>
            <a:r>
              <a:rPr lang="en-US" altLang="en-US" b="1">
                <a:cs typeface="Times New Roman" panose="02020603050405020304" pitchFamily="18" charset="0"/>
              </a:rPr>
              <a:t>Thác nước đẹp </a:t>
            </a:r>
            <a:r>
              <a:rPr lang="en-US" altLang="en-US" b="1" u="sng">
                <a:solidFill>
                  <a:srgbClr val="FF0066"/>
                </a:solidFill>
                <a:cs typeface="Times New Roman" panose="02020603050405020304" pitchFamily="18" charset="0"/>
              </a:rPr>
              <a:t>mê hồn</a:t>
            </a:r>
          </a:p>
        </p:txBody>
      </p:sp>
      <p:sp>
        <p:nvSpPr>
          <p:cNvPr id="61444" name="AutoShape 4"/>
          <p:cNvSpPr>
            <a:spLocks/>
          </p:cNvSpPr>
          <p:nvPr/>
        </p:nvSpPr>
        <p:spPr bwMode="auto">
          <a:xfrm>
            <a:off x="1219200" y="3240314"/>
            <a:ext cx="1291772" cy="1295400"/>
          </a:xfrm>
          <a:prstGeom prst="borderCallout2">
            <a:avLst>
              <a:gd name="adj1" fmla="val 8824"/>
              <a:gd name="adj2" fmla="val 107144"/>
              <a:gd name="adj3" fmla="val 8824"/>
              <a:gd name="adj4" fmla="val 108630"/>
              <a:gd name="adj5" fmla="val 104201"/>
              <a:gd name="adj6" fmla="val 135755"/>
            </a:avLst>
          </a:prstGeom>
          <a:gradFill rotWithShape="1">
            <a:gsLst>
              <a:gs pos="0">
                <a:srgbClr val="993366">
                  <a:alpha val="60001"/>
                </a:srgbClr>
              </a:gs>
              <a:gs pos="50000">
                <a:srgbClr val="009900">
                  <a:alpha val="44000"/>
                </a:srgbClr>
              </a:gs>
              <a:gs pos="100000">
                <a:srgbClr val="993366">
                  <a:alpha val="60001"/>
                </a:srgbClr>
              </a:gs>
            </a:gsLst>
            <a:lin ang="18900000" scaled="1"/>
          </a:gradFill>
          <a:ln w="158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kumimoji="1" lang="en-US" sz="2800" b="1">
                <a:effectLst>
                  <a:outerShdw blurRad="38100" dist="38100" dir="2700000" algn="tl">
                    <a:srgbClr val="FFFFFF"/>
                  </a:outerShdw>
                </a:effectLst>
                <a:latin typeface="Times New Roman" panose="02020603050405020304" pitchFamily="18" charset="0"/>
                <a:cs typeface="Times New Roman" panose="02020603050405020304" pitchFamily="18" charset="0"/>
              </a:rPr>
              <a:t>Thác nước</a:t>
            </a:r>
          </a:p>
        </p:txBody>
      </p:sp>
      <p:pic>
        <p:nvPicPr>
          <p:cNvPr id="61445" name="Picture 5" descr="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857250"/>
            <a:ext cx="7162800" cy="4948464"/>
          </a:xfrm>
          <a:prstGeom prst="rect">
            <a:avLst/>
          </a:prstGeom>
          <a:noFill/>
          <a:ln w="38100" cmpd="dbl">
            <a:solidFill>
              <a:srgbClr val="808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960588"/>
      </p:ext>
    </p:extLst>
  </p:cSld>
  <p:clrMapOvr>
    <a:masterClrMapping/>
  </p:clrMapOvr>
  <p:transition spd="slow">
    <p:split orient="vert"/>
    <p:sndAc>
      <p:stSnd>
        <p:snd r:embed="rId2" name="Slide moi.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61445"/>
                                        </p:tgtEl>
                                        <p:attrNameLst>
                                          <p:attrName>style.visibility</p:attrName>
                                        </p:attrNameLst>
                                      </p:cBhvr>
                                      <p:to>
                                        <p:strVal val="visible"/>
                                      </p:to>
                                    </p:set>
                                    <p:animEffect transition="in" filter="box(in)">
                                      <p:cBhvr>
                                        <p:cTn id="7" dur="2000"/>
                                        <p:tgtEl>
                                          <p:spTgt spid="61445"/>
                                        </p:tgtEl>
                                      </p:cBhvr>
                                    </p:animEffect>
                                  </p:childTnLst>
                                </p:cTn>
                              </p:par>
                            </p:childTnLst>
                          </p:cTn>
                        </p:par>
                        <p:par>
                          <p:cTn id="8" fill="hold" nodeType="afterGroup">
                            <p:stCondLst>
                              <p:cond delay="2000"/>
                            </p:stCondLst>
                            <p:childTnLst>
                              <p:par>
                                <p:cTn id="9" presetID="4" presetClass="entr" presetSubtype="16" fill="hold" nodeType="afterEffect">
                                  <p:stCondLst>
                                    <p:cond delay="0"/>
                                  </p:stCondLst>
                                  <p:childTnLst>
                                    <p:set>
                                      <p:cBhvr>
                                        <p:cTn id="10" dur="1" fill="hold">
                                          <p:stCondLst>
                                            <p:cond delay="0"/>
                                          </p:stCondLst>
                                        </p:cTn>
                                        <p:tgtEl>
                                          <p:spTgt spid="61444"/>
                                        </p:tgtEl>
                                        <p:attrNameLst>
                                          <p:attrName>style.visibility</p:attrName>
                                        </p:attrNameLst>
                                      </p:cBhvr>
                                      <p:to>
                                        <p:strVal val="visible"/>
                                      </p:to>
                                    </p:set>
                                    <p:animEffect transition="in" filter="box(in)">
                                      <p:cBhvr>
                                        <p:cTn id="11" dur="3000"/>
                                        <p:tgtEl>
                                          <p:spTgt spid="6144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ox(in)">
                                      <p:cBhvr>
                                        <p:cTn id="16"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708577" y="1522268"/>
            <a:ext cx="10737751" cy="1005680"/>
            <a:chOff x="-8052" y="1699617"/>
            <a:chExt cx="9469074" cy="1006257"/>
          </a:xfrm>
          <a:solidFill>
            <a:srgbClr val="FF99FF"/>
          </a:solidFill>
        </p:grpSpPr>
        <p:sp>
          <p:nvSpPr>
            <p:cNvPr id="5" name="Rectangle 4">
              <a:extLst>
                <a:ext uri="{FF2B5EF4-FFF2-40B4-BE49-F238E27FC236}">
                  <a16:creationId xmlns:a16="http://schemas.microsoft.com/office/drawing/2014/main" xmlns=""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nghĩa của một số câu tục ngữ có liên quan đến cái đẹp.</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xmlns=""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708577" y="2885356"/>
            <a:ext cx="10715804" cy="910467"/>
            <a:chOff x="-8052" y="1747250"/>
            <a:chExt cx="8976506" cy="910989"/>
          </a:xfrm>
        </p:grpSpPr>
        <p:sp>
          <p:nvSpPr>
            <p:cNvPr id="13" name="Rectangle 12">
              <a:extLst>
                <a:ext uri="{FF2B5EF4-FFF2-40B4-BE49-F238E27FC236}">
                  <a16:creationId xmlns:a16="http://schemas.microsoft.com/office/drawing/2014/main" xmlns=""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Sử dụng những câu tục ngữ đó vào các tình huống cụ thể trong khi nói, viết.</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xmlns=""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grpSp>
        <p:nvGrpSpPr>
          <p:cNvPr id="9" name="Group 8"/>
          <p:cNvGrpSpPr>
            <a:grpSpLocks/>
          </p:cNvGrpSpPr>
          <p:nvPr/>
        </p:nvGrpSpPr>
        <p:grpSpPr bwMode="auto">
          <a:xfrm>
            <a:off x="708577" y="4153231"/>
            <a:ext cx="10715804" cy="1504619"/>
            <a:chOff x="-8052" y="1747250"/>
            <a:chExt cx="8976506" cy="1505482"/>
          </a:xfrm>
        </p:grpSpPr>
        <p:sp>
          <p:nvSpPr>
            <p:cNvPr id="12" name="Rectangle 11">
              <a:extLst>
                <a:ext uri="{FF2B5EF4-FFF2-40B4-BE49-F238E27FC236}">
                  <a16:creationId xmlns:a16="http://schemas.microsoft.com/office/drawing/2014/main" xmlns="" id="{1C59C6FF-16F6-4D4A-8D30-C9647637D21A}"/>
                </a:ext>
              </a:extLst>
            </p:cNvPr>
            <p:cNvSpPr/>
            <p:nvPr/>
          </p:nvSpPr>
          <p:spPr>
            <a:xfrm>
              <a:off x="657899" y="1747250"/>
              <a:ext cx="8310555" cy="1505482"/>
            </a:xfrm>
            <a:prstGeom prst="rect">
              <a:avLst/>
            </a:prstGeom>
            <a:solidFill>
              <a:srgbClr val="CCFF99"/>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Mở rộng và hệ thống hóa vốn từ thuộc chủ điểm </a:t>
              </a:r>
              <a:r>
                <a:rPr lang="en-US" sz="2800" i="1">
                  <a:solidFill>
                    <a:schemeClr val="tx1"/>
                  </a:solidFill>
                  <a:latin typeface="Times New Roman" panose="02020603050405020304" pitchFamily="18" charset="0"/>
                  <a:cs typeface="Times New Roman" panose="02020603050405020304" pitchFamily="18" charset="0"/>
                </a:rPr>
                <a:t>Cái đẹp.</a:t>
              </a:r>
              <a:r>
                <a:rPr lang="en-US" sz="2800">
                  <a:solidFill>
                    <a:schemeClr val="tx1"/>
                  </a:solidFill>
                  <a:latin typeface="Times New Roman" panose="02020603050405020304" pitchFamily="18" charset="0"/>
                  <a:cs typeface="Times New Roman" panose="02020603050405020304" pitchFamily="18" charset="0"/>
                </a:rPr>
                <a:t> Tìm được những từ ngữ miêu tả mức độ cao của cái đẹp và biết cách sử dụng chúng.</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xmlns="" id="{1CC2396C-46DF-4CA0-86ED-4BF9BDDE7B02}"/>
                </a:ext>
              </a:extLst>
            </p:cNvPr>
            <p:cNvSpPr/>
            <p:nvPr/>
          </p:nvSpPr>
          <p:spPr>
            <a:xfrm>
              <a:off x="-8052" y="2211694"/>
              <a:ext cx="576299" cy="576593"/>
            </a:xfrm>
            <a:prstGeom prst="ellips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6" name="Rounded Rectangle 15">
            <a:extLst>
              <a:ext uri="{FF2B5EF4-FFF2-40B4-BE49-F238E27FC236}">
                <a16:creationId xmlns:a16="http://schemas.microsoft.com/office/drawing/2014/main" xmlns="" id="{FC4AA681-3F36-42B8-9DF9-F59457234ED6}"/>
              </a:ext>
            </a:extLst>
          </p:cNvPr>
          <p:cNvSpPr/>
          <p:nvPr/>
        </p:nvSpPr>
        <p:spPr>
          <a:xfrm>
            <a:off x="3151687" y="338920"/>
            <a:ext cx="6003834" cy="1004644"/>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solidFill>
                <a:latin typeface="Times New Roman" panose="02020603050405020304" pitchFamily="18" charset="0"/>
                <a:cs typeface="Times New Roman" panose="02020603050405020304" pitchFamily="18" charset="0"/>
              </a:rPr>
              <a:t>Bài 3 em đã đạt được mục tiêu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0507864" y="4400291"/>
            <a:ext cx="1023540" cy="1862048"/>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20744187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4"/>
          <p:cNvSpPr/>
          <p:nvPr/>
        </p:nvSpPr>
        <p:spPr>
          <a:xfrm>
            <a:off x="914400" y="838200"/>
            <a:ext cx="10610850" cy="4705350"/>
          </a:xfrm>
          <a:prstGeom prst="clou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Box 8"/>
          <p:cNvSpPr txBox="1">
            <a:spLocks noChangeArrowheads="1"/>
          </p:cNvSpPr>
          <p:nvPr/>
        </p:nvSpPr>
        <p:spPr bwMode="auto">
          <a:xfrm>
            <a:off x="2457450" y="1771650"/>
            <a:ext cx="8763000" cy="244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en-US">
                <a:solidFill>
                  <a:srgbClr val="FF0066"/>
                </a:solidFill>
              </a:rPr>
              <a:t>* Nêu tác dụng của dấu gạch ngang? </a:t>
            </a:r>
          </a:p>
          <a:p>
            <a:pPr eaLnBrk="1" hangingPunct="1">
              <a:spcBef>
                <a:spcPct val="50000"/>
              </a:spcBef>
            </a:pPr>
            <a:r>
              <a:rPr lang="en-US" altLang="en-US">
                <a:solidFill>
                  <a:srgbClr val="3333CC"/>
                </a:solidFill>
              </a:rPr>
              <a:t> 1. Chỗ bắt đầu lời nói cuả nhân vật trong đối thoại.</a:t>
            </a:r>
          </a:p>
          <a:p>
            <a:pPr eaLnBrk="1" hangingPunct="1">
              <a:spcBef>
                <a:spcPct val="50000"/>
              </a:spcBef>
            </a:pPr>
            <a:r>
              <a:rPr lang="en-US" altLang="en-US">
                <a:solidFill>
                  <a:srgbClr val="3333CC"/>
                </a:solidFill>
              </a:rPr>
              <a:t> 2. Phần chú thích trong câu.</a:t>
            </a:r>
          </a:p>
          <a:p>
            <a:pPr eaLnBrk="1" hangingPunct="1">
              <a:spcBef>
                <a:spcPct val="50000"/>
              </a:spcBef>
            </a:pPr>
            <a:r>
              <a:rPr lang="en-US" altLang="en-US">
                <a:solidFill>
                  <a:srgbClr val="3333CC"/>
                </a:solidFill>
              </a:rPr>
              <a:t>3. Các ý trong đoạn liệt kê.</a:t>
            </a:r>
          </a:p>
        </p:txBody>
      </p:sp>
      <p:sp>
        <p:nvSpPr>
          <p:cNvPr id="8" name="Text Box 9"/>
          <p:cNvSpPr txBox="1">
            <a:spLocks noChangeArrowheads="1"/>
          </p:cNvSpPr>
          <p:nvPr/>
        </p:nvSpPr>
        <p:spPr bwMode="auto">
          <a:xfrm>
            <a:off x="2457450" y="4214813"/>
            <a:ext cx="838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en-US">
                <a:solidFill>
                  <a:srgbClr val="3333CC"/>
                </a:solidFill>
              </a:rPr>
              <a:t>* </a:t>
            </a:r>
            <a:r>
              <a:rPr lang="en-US" altLang="en-US">
                <a:solidFill>
                  <a:srgbClr val="FF0066"/>
                </a:solidFill>
              </a:rPr>
              <a:t>Tìm ví dụ minh họa có sử dụng dấu gạch ngang?</a:t>
            </a:r>
          </a:p>
        </p:txBody>
      </p:sp>
    </p:spTree>
    <p:extLst>
      <p:ext uri="{BB962C8B-B14F-4D97-AF65-F5344CB8AC3E}">
        <p14:creationId xmlns:p14="http://schemas.microsoft.com/office/powerpoint/2010/main" val="41197749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3" presetClass="entr" presetSubtype="16"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plus(in)">
                                      <p:cBhvr>
                                        <p:cTn id="14" dur="2000"/>
                                        <p:tgtEl>
                                          <p:spTgt spid="6">
                                            <p:txEl>
                                              <p:pRg st="1" end="1"/>
                                            </p:txEl>
                                          </p:spTgt>
                                        </p:tgtEl>
                                      </p:cBhvr>
                                    </p:animEffect>
                                  </p:childTnLst>
                                </p:cTn>
                              </p:par>
                              <p:par>
                                <p:cTn id="15" presetID="13" presetClass="entr" presetSubtype="16"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plus(in)">
                                      <p:cBhvr>
                                        <p:cTn id="17" dur="2000"/>
                                        <p:tgtEl>
                                          <p:spTgt spid="6">
                                            <p:txEl>
                                              <p:pRg st="2" end="2"/>
                                            </p:txEl>
                                          </p:spTgt>
                                        </p:tgtEl>
                                      </p:cBhvr>
                                    </p:animEffect>
                                  </p:childTnLst>
                                </p:cTn>
                              </p:par>
                              <p:par>
                                <p:cTn id="18" presetID="13" presetClass="entr" presetSubtype="16" fill="hold" nodeType="with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plus(in)">
                                      <p:cBhvr>
                                        <p:cTn id="20" dur="2000"/>
                                        <p:tgtEl>
                                          <p:spTgt spid="6">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3" presetClass="entr" presetSubtype="16"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plus(in)">
                                      <p:cBhvr>
                                        <p:cTn id="25"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3726" y="1933303"/>
            <a:ext cx="5159828" cy="3513908"/>
          </a:xfrm>
          <a:prstGeom prst="rect">
            <a:avLst/>
          </a:prstGeom>
        </p:spPr>
      </p:pic>
      <p:sp>
        <p:nvSpPr>
          <p:cNvPr id="9" name="Rectangle 8"/>
          <p:cNvSpPr/>
          <p:nvPr/>
        </p:nvSpPr>
        <p:spPr>
          <a:xfrm>
            <a:off x="4699130" y="2167542"/>
            <a:ext cx="3089307"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Vận</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dụng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64111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2608288" y="1308822"/>
            <a:ext cx="7217882" cy="3028402"/>
          </a:xfrm>
          <a:prstGeom prst="cloudCallout">
            <a:avLst>
              <a:gd name="adj1" fmla="val -57577"/>
              <a:gd name="adj2" fmla="val 9344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Qua bài học hôm nay, em nắm được kiến thức gì?</a:t>
            </a:r>
            <a:endParaRPr lang="en-US" sz="3200" dirty="0">
              <a:solidFill>
                <a:schemeClr val="tx1"/>
              </a:solidFill>
            </a:endParaRPr>
          </a:p>
        </p:txBody>
      </p:sp>
      <p:sp>
        <p:nvSpPr>
          <p:cNvPr id="6" name="Double Wave 5"/>
          <p:cNvSpPr/>
          <p:nvPr/>
        </p:nvSpPr>
        <p:spPr>
          <a:xfrm>
            <a:off x="1853451" y="1255772"/>
            <a:ext cx="9040161" cy="3931918"/>
          </a:xfrm>
          <a:prstGeom prst="doubleWave">
            <a:avLst>
              <a:gd name="adj1" fmla="val 6250"/>
              <a:gd name="adj2" fmla="val -314"/>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latin typeface="Times New Roman" panose="02020603050405020304" pitchFamily="18" charset="0"/>
              <a:cs typeface="Times New Roman" panose="02020603050405020304" pitchFamily="18" charset="0"/>
            </a:endParaRPr>
          </a:p>
          <a:p>
            <a:pPr algn="ctr"/>
            <a:r>
              <a:rPr lang="en-US" sz="3200" b="1">
                <a:solidFill>
                  <a:schemeClr val="tx1"/>
                </a:solidFill>
                <a:latin typeface="Times New Roman" panose="02020603050405020304" pitchFamily="18" charset="0"/>
                <a:cs typeface="Times New Roman" panose="02020603050405020304" pitchFamily="18" charset="0"/>
              </a:rPr>
              <a:t>Về nhà em cần:</a:t>
            </a:r>
          </a:p>
          <a:p>
            <a:pPr marL="285750" indent="-285750" algn="just">
              <a:buFontTx/>
              <a:buChar char="-"/>
            </a:pPr>
            <a:r>
              <a:rPr lang="en-US" sz="3200">
                <a:solidFill>
                  <a:schemeClr val="tx1"/>
                </a:solidFill>
                <a:latin typeface="Times New Roman" panose="02020603050405020304" pitchFamily="18" charset="0"/>
                <a:cs typeface="Times New Roman" panose="02020603050405020304" pitchFamily="18" charset="0"/>
              </a:rPr>
              <a:t>Ôn tập kiến thức bài học.</a:t>
            </a:r>
          </a:p>
          <a:p>
            <a:pPr marL="285750" indent="-285750" algn="just">
              <a:buFontTx/>
              <a:buChar char="-"/>
            </a:pPr>
            <a:r>
              <a:rPr lang="en-US" sz="3200">
                <a:solidFill>
                  <a:schemeClr val="tx1"/>
                </a:solidFill>
                <a:latin typeface="Times New Roman" panose="02020603050405020304" pitchFamily="18" charset="0"/>
                <a:cs typeface="Times New Roman" panose="02020603050405020304" pitchFamily="18" charset="0"/>
              </a:rPr>
              <a:t>Chuẩn bị bài sau: </a:t>
            </a:r>
            <a:r>
              <a:rPr lang="en-US" sz="3200" b="1">
                <a:solidFill>
                  <a:schemeClr val="tx1"/>
                </a:solidFill>
                <a:latin typeface="Times New Roman" panose="02020603050405020304" pitchFamily="18" charset="0"/>
                <a:cs typeface="Times New Roman" panose="02020603050405020304" pitchFamily="18" charset="0"/>
              </a:rPr>
              <a:t>Câu kể Ai là gì?</a:t>
            </a:r>
            <a:endParaRPr lang="en-US"/>
          </a:p>
          <a:p>
            <a:pPr marL="285750" indent="-285750" algn="ctr">
              <a:buFontTx/>
              <a:buChar char="-"/>
            </a:pPr>
            <a:endParaRPr lang="en-US" dirty="0"/>
          </a:p>
        </p:txBody>
      </p:sp>
    </p:spTree>
    <p:extLst>
      <p:ext uri="{BB962C8B-B14F-4D97-AF65-F5344CB8AC3E}">
        <p14:creationId xmlns:p14="http://schemas.microsoft.com/office/powerpoint/2010/main" val="30360939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327" y="470263"/>
            <a:ext cx="11181804" cy="5865223"/>
          </a:xfrm>
          <a:prstGeom prst="rect">
            <a:avLst/>
          </a:prstGeom>
        </p:spPr>
      </p:pic>
    </p:spTree>
    <p:extLst>
      <p:ext uri="{BB962C8B-B14F-4D97-AF65-F5344CB8AC3E}">
        <p14:creationId xmlns:p14="http://schemas.microsoft.com/office/powerpoint/2010/main" val="7039225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appy Children | Cartoon posters, Happy kids, Cartoon kids"/>
          <p:cNvPicPr>
            <a:picLocks noChangeAspect="1" noChangeArrowheads="1"/>
          </p:cNvPicPr>
          <p:nvPr/>
        </p:nvPicPr>
        <p:blipFill>
          <a:blip r:embed="rId2">
            <a:extLst>
              <a:ext uri="{28A0092B-C50C-407E-A947-70E740481C1C}">
                <a14:useLocalDpi xmlns:a14="http://schemas.microsoft.com/office/drawing/2010/main" val="0"/>
              </a:ext>
            </a:extLst>
          </a:blip>
          <a:srcRect t="23437" b="30843"/>
          <a:stretch>
            <a:fillRect/>
          </a:stretch>
        </p:blipFill>
        <p:spPr bwMode="auto">
          <a:xfrm>
            <a:off x="2767161" y="3207475"/>
            <a:ext cx="6858000" cy="31354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226504" y="1436080"/>
            <a:ext cx="7939314" cy="2123658"/>
          </a:xfrm>
          <a:prstGeom prst="rect">
            <a:avLst/>
          </a:prstGeom>
          <a:solidFill>
            <a:srgbClr val="66FFFF"/>
          </a:solidFill>
          <a:ln>
            <a:noFill/>
          </a:ln>
          <a:effectLst>
            <a:glow rad="635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bodyPr>
          <a:lstStyle/>
          <a:p>
            <a:pPr algn="ctr"/>
            <a:r>
              <a:rPr lang="en-US" sz="6600" b="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Mở rộng vốn từ: </a:t>
            </a:r>
          </a:p>
          <a:p>
            <a:pPr algn="ctr"/>
            <a:r>
              <a:rPr lang="en-US" sz="6600" b="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Cái đẹp</a:t>
            </a:r>
            <a:endParaRPr lang="en-US" sz="6600" b="1" cap="none" spc="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548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FC4AA681-3F36-42B8-9DF9-F59457234ED6}"/>
              </a:ext>
            </a:extLst>
          </p:cNvPr>
          <p:cNvSpPr/>
          <p:nvPr/>
        </p:nvSpPr>
        <p:spPr>
          <a:xfrm>
            <a:off x="3415937" y="519356"/>
            <a:ext cx="5055326"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err="1">
                <a:solidFill>
                  <a:schemeClr val="tx1"/>
                </a:solidFill>
                <a:latin typeface="Times New Roman" panose="02020603050405020304" pitchFamily="18" charset="0"/>
                <a:cs typeface="Times New Roman" panose="02020603050405020304" pitchFamily="18" charset="0"/>
              </a:rPr>
              <a:t>Yêu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cần</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đạt</a:t>
            </a:r>
            <a:endParaRPr lang="en-US" sz="3000" b="1" dirty="0">
              <a:solidFill>
                <a:schemeClr val="tx1"/>
              </a:solidFill>
              <a:latin typeface="Times New Roman" panose="02020603050405020304" pitchFamily="18" charset="0"/>
              <a:cs typeface="Times New Roman" panose="02020603050405020304" pitchFamily="18" charset="0"/>
            </a:endParaRPr>
          </a:p>
        </p:txBody>
      </p:sp>
      <p:grpSp>
        <p:nvGrpSpPr>
          <p:cNvPr id="11" name="Group 10"/>
          <p:cNvGrpSpPr>
            <a:grpSpLocks/>
          </p:cNvGrpSpPr>
          <p:nvPr/>
        </p:nvGrpSpPr>
        <p:grpSpPr bwMode="auto">
          <a:xfrm>
            <a:off x="708577" y="1522268"/>
            <a:ext cx="10737751" cy="1005680"/>
            <a:chOff x="-8052" y="1699617"/>
            <a:chExt cx="9469074" cy="1006257"/>
          </a:xfrm>
          <a:solidFill>
            <a:srgbClr val="FF99FF"/>
          </a:solidFill>
        </p:grpSpPr>
        <p:sp>
          <p:nvSpPr>
            <p:cNvPr id="5" name="Rectangle 4">
              <a:extLst>
                <a:ext uri="{FF2B5EF4-FFF2-40B4-BE49-F238E27FC236}">
                  <a16:creationId xmlns:a16="http://schemas.microsoft.com/office/drawing/2014/main" xmlns=""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nghĩa của một số câu tục ngữ có liên quan đến cái đẹp.</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xmlns=""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708577" y="2885356"/>
            <a:ext cx="10715804" cy="910467"/>
            <a:chOff x="-8052" y="1747250"/>
            <a:chExt cx="8976506" cy="910989"/>
          </a:xfrm>
        </p:grpSpPr>
        <p:sp>
          <p:nvSpPr>
            <p:cNvPr id="13" name="Rectangle 12">
              <a:extLst>
                <a:ext uri="{FF2B5EF4-FFF2-40B4-BE49-F238E27FC236}">
                  <a16:creationId xmlns:a16="http://schemas.microsoft.com/office/drawing/2014/main" xmlns=""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Sử dụng những câu tục ngữ đó vào các tình huống cụ thể trong khi nói, viết.</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xmlns=""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grpSp>
        <p:nvGrpSpPr>
          <p:cNvPr id="9" name="Group 8"/>
          <p:cNvGrpSpPr>
            <a:grpSpLocks/>
          </p:cNvGrpSpPr>
          <p:nvPr/>
        </p:nvGrpSpPr>
        <p:grpSpPr bwMode="auto">
          <a:xfrm>
            <a:off x="708577" y="4153231"/>
            <a:ext cx="10715804" cy="1504619"/>
            <a:chOff x="-8052" y="1747250"/>
            <a:chExt cx="8976506" cy="1505482"/>
          </a:xfrm>
        </p:grpSpPr>
        <p:sp>
          <p:nvSpPr>
            <p:cNvPr id="12" name="Rectangle 11">
              <a:extLst>
                <a:ext uri="{FF2B5EF4-FFF2-40B4-BE49-F238E27FC236}">
                  <a16:creationId xmlns:a16="http://schemas.microsoft.com/office/drawing/2014/main" xmlns="" id="{1C59C6FF-16F6-4D4A-8D30-C9647637D21A}"/>
                </a:ext>
              </a:extLst>
            </p:cNvPr>
            <p:cNvSpPr/>
            <p:nvPr/>
          </p:nvSpPr>
          <p:spPr>
            <a:xfrm>
              <a:off x="657899" y="1747250"/>
              <a:ext cx="8310555" cy="1505482"/>
            </a:xfrm>
            <a:prstGeom prst="rect">
              <a:avLst/>
            </a:prstGeom>
            <a:solidFill>
              <a:srgbClr val="CCFF99"/>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Mở rộng và hệ thống hóa vốn từ thuộc chủ điểm </a:t>
              </a:r>
              <a:r>
                <a:rPr lang="en-US" sz="2800" i="1">
                  <a:solidFill>
                    <a:schemeClr val="tx1"/>
                  </a:solidFill>
                  <a:latin typeface="Times New Roman" panose="02020603050405020304" pitchFamily="18" charset="0"/>
                  <a:cs typeface="Times New Roman" panose="02020603050405020304" pitchFamily="18" charset="0"/>
                </a:rPr>
                <a:t>Cái đẹp.</a:t>
              </a:r>
              <a:r>
                <a:rPr lang="en-US" sz="2800">
                  <a:solidFill>
                    <a:schemeClr val="tx1"/>
                  </a:solidFill>
                  <a:latin typeface="Times New Roman" panose="02020603050405020304" pitchFamily="18" charset="0"/>
                  <a:cs typeface="Times New Roman" panose="02020603050405020304" pitchFamily="18" charset="0"/>
                </a:rPr>
                <a:t> Tìm được những từ ngữ miêu tả mức độ cao của cái đẹp và biết cách sử dụng chúng.</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xmlns="" id="{1CC2396C-46DF-4CA0-86ED-4BF9BDDE7B02}"/>
                </a:ext>
              </a:extLst>
            </p:cNvPr>
            <p:cNvSpPr/>
            <p:nvPr/>
          </p:nvSpPr>
          <p:spPr>
            <a:xfrm>
              <a:off x="-8052" y="2211694"/>
              <a:ext cx="576299" cy="576593"/>
            </a:xfrm>
            <a:prstGeom prst="ellips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4371597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589" y="1933303"/>
            <a:ext cx="8282381" cy="3513908"/>
          </a:xfrm>
          <a:prstGeom prst="rect">
            <a:avLst/>
          </a:prstGeom>
        </p:spPr>
      </p:pic>
      <p:sp>
        <p:nvSpPr>
          <p:cNvPr id="9" name="Rectangle 8"/>
          <p:cNvSpPr/>
          <p:nvPr/>
        </p:nvSpPr>
        <p:spPr>
          <a:xfrm>
            <a:off x="2846859" y="2167542"/>
            <a:ext cx="6793848"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Luyện</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tập</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thực</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hành</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47650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495300" y="495300"/>
            <a:ext cx="2133600" cy="457200"/>
          </a:xfrm>
          <a:solidFill>
            <a:srgbClr val="C00000"/>
          </a:solidFill>
          <a:effectLst>
            <a:outerShdw dist="107763" dir="18900000" algn="ctr" rotWithShape="0">
              <a:schemeClr val="bg2">
                <a:alpha val="50000"/>
              </a:schemeClr>
            </a:outerShdw>
          </a:effectLst>
        </p:spPr>
        <p:txBody>
          <a:bodyPr>
            <a:normAutofit fontScale="90000"/>
          </a:bodyPr>
          <a:lstStyle/>
          <a:p>
            <a:pPr eaLnBrk="1" hangingPunct="1">
              <a:defRPr/>
            </a:pPr>
            <a:r>
              <a:rPr lang="en-US" sz="3600" b="1" u="sng">
                <a:solidFill>
                  <a:srgbClr val="FFEFD1"/>
                </a:solidFill>
                <a:effectDag name="">
                  <a:cont type="tree" name="">
                    <a:effect ref="fillLine"/>
                    <a:outerShdw dist="38100" dir="13500000" algn="br">
                      <a:srgbClr val="FFF5E1"/>
                    </a:outerShdw>
                  </a:cont>
                  <a:cont type="tree" name="">
                    <a:effect ref="fillLine"/>
                    <a:outerShdw dist="38100" dir="2700000" algn="tl">
                      <a:srgbClr val="998F7D"/>
                    </a:outerShdw>
                  </a:cont>
                  <a:effect ref="fillLine"/>
                </a:effectDag>
                <a:latin typeface="Times New Roman" pitchFamily="18" charset="0"/>
              </a:rPr>
              <a:t>Bài tập 1</a:t>
            </a:r>
          </a:p>
        </p:txBody>
      </p:sp>
      <p:sp>
        <p:nvSpPr>
          <p:cNvPr id="5123" name="Rectangle 3"/>
          <p:cNvSpPr>
            <a:spLocks noChangeArrowheads="1"/>
          </p:cNvSpPr>
          <p:nvPr/>
        </p:nvSpPr>
        <p:spPr bwMode="auto">
          <a:xfrm>
            <a:off x="790575" y="1428750"/>
            <a:ext cx="3143250" cy="1828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411480"/>
          <a:lstStyle>
            <a:lvl1pPr marL="342900" indent="-342900"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20000"/>
              </a:spcBef>
            </a:pPr>
            <a:r>
              <a:rPr lang="en-US" altLang="en-US" b="1">
                <a:cs typeface="Times New Roman" panose="02020603050405020304" pitchFamily="18" charset="0"/>
              </a:rPr>
              <a:t>  Phẩm chất quý hơn vẻ đẹp bên ngoài</a:t>
            </a:r>
            <a:endParaRPr lang="en-US" altLang="en-US">
              <a:cs typeface="Times New Roman" panose="02020603050405020304" pitchFamily="18" charset="0"/>
            </a:endParaRPr>
          </a:p>
        </p:txBody>
      </p:sp>
      <p:sp>
        <p:nvSpPr>
          <p:cNvPr id="2" name="Rectangle 3"/>
          <p:cNvSpPr>
            <a:spLocks noChangeArrowheads="1"/>
          </p:cNvSpPr>
          <p:nvPr/>
        </p:nvSpPr>
        <p:spPr bwMode="auto">
          <a:xfrm>
            <a:off x="790575" y="3562350"/>
            <a:ext cx="3143250" cy="1828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365760"/>
          <a:lstStyle>
            <a:lvl1pPr marL="342900" indent="-342900"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20000"/>
              </a:spcBef>
            </a:pPr>
            <a:r>
              <a:rPr lang="en-US" altLang="en-US" b="1">
                <a:cs typeface="Times New Roman" panose="02020603050405020304" pitchFamily="18" charset="0"/>
              </a:rPr>
              <a:t> Hình thức thường thống nhất với nội dung</a:t>
            </a:r>
          </a:p>
        </p:txBody>
      </p:sp>
      <p:sp>
        <p:nvSpPr>
          <p:cNvPr id="3" name="Rectangle 3"/>
          <p:cNvSpPr>
            <a:spLocks noChangeArrowheads="1"/>
          </p:cNvSpPr>
          <p:nvPr/>
        </p:nvSpPr>
        <p:spPr bwMode="auto">
          <a:xfrm>
            <a:off x="4686300" y="800100"/>
            <a:ext cx="6567488" cy="5905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0"/>
          <a:lstStyle>
            <a:lvl1pPr marL="342900" indent="-342900"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20000"/>
              </a:spcBef>
            </a:pPr>
            <a:r>
              <a:rPr lang="en-US" altLang="en-US" b="1">
                <a:cs typeface="Times New Roman" panose="02020603050405020304" pitchFamily="18" charset="0"/>
              </a:rPr>
              <a:t>  Tốt gỗ hơn tốt nước sơn</a:t>
            </a:r>
          </a:p>
        </p:txBody>
      </p:sp>
      <p:sp>
        <p:nvSpPr>
          <p:cNvPr id="4" name="Rectangle 3"/>
          <p:cNvSpPr>
            <a:spLocks noChangeArrowheads="1"/>
          </p:cNvSpPr>
          <p:nvPr/>
        </p:nvSpPr>
        <p:spPr bwMode="auto">
          <a:xfrm>
            <a:off x="4681538" y="1685925"/>
            <a:ext cx="6572250" cy="1219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0" bIns="0"/>
          <a:lstStyle>
            <a:lvl1pPr marL="342900" indent="-342900"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20000"/>
              </a:spcBef>
            </a:pPr>
            <a:r>
              <a:rPr lang="en-US" altLang="en-US" b="1">
                <a:cs typeface="Times New Roman" panose="02020603050405020304" pitchFamily="18" charset="0"/>
              </a:rPr>
              <a:t>  Người thanh tiếng nói cũng thanh</a:t>
            </a:r>
          </a:p>
          <a:p>
            <a:pPr algn="ctr" eaLnBrk="1" hangingPunct="1">
              <a:spcBef>
                <a:spcPct val="20000"/>
              </a:spcBef>
            </a:pPr>
            <a:r>
              <a:rPr lang="en-US" altLang="en-US" b="1">
                <a:cs typeface="Times New Roman" panose="02020603050405020304" pitchFamily="18" charset="0"/>
              </a:rPr>
              <a:t>Chuông kêu khẽ đánh bên thành cũng kêu</a:t>
            </a:r>
          </a:p>
        </p:txBody>
      </p:sp>
      <p:sp>
        <p:nvSpPr>
          <p:cNvPr id="5" name="Rectangle 3"/>
          <p:cNvSpPr>
            <a:spLocks noChangeArrowheads="1"/>
          </p:cNvSpPr>
          <p:nvPr/>
        </p:nvSpPr>
        <p:spPr bwMode="auto">
          <a:xfrm>
            <a:off x="4686300" y="3200400"/>
            <a:ext cx="6567488" cy="6096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0"/>
          <a:lstStyle>
            <a:lvl1pPr marL="342900" indent="-342900"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20000"/>
              </a:spcBef>
            </a:pPr>
            <a:r>
              <a:rPr lang="en-US" altLang="en-US" b="1">
                <a:cs typeface="Times New Roman" panose="02020603050405020304" pitchFamily="18" charset="0"/>
              </a:rPr>
              <a:t>  Cái nết đánh chết cái đẹp</a:t>
            </a:r>
          </a:p>
        </p:txBody>
      </p:sp>
      <p:sp>
        <p:nvSpPr>
          <p:cNvPr id="6" name="Rectangle 3"/>
          <p:cNvSpPr>
            <a:spLocks noChangeArrowheads="1"/>
          </p:cNvSpPr>
          <p:nvPr/>
        </p:nvSpPr>
        <p:spPr bwMode="auto">
          <a:xfrm>
            <a:off x="4681538" y="4114800"/>
            <a:ext cx="6572250" cy="16764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274320" bIns="0"/>
          <a:lstStyle>
            <a:lvl1pPr marL="342900" indent="-342900"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20000"/>
              </a:spcBef>
            </a:pPr>
            <a:r>
              <a:rPr lang="en-US" altLang="en-US" b="1">
                <a:cs typeface="Times New Roman" panose="02020603050405020304" pitchFamily="18" charset="0"/>
              </a:rPr>
              <a:t>  Trông mặt mà bắt hình dong</a:t>
            </a:r>
          </a:p>
          <a:p>
            <a:pPr algn="ctr" eaLnBrk="1" hangingPunct="1">
              <a:spcBef>
                <a:spcPct val="20000"/>
              </a:spcBef>
            </a:pPr>
            <a:r>
              <a:rPr lang="en-US" altLang="en-US" b="1">
                <a:cs typeface="Times New Roman" panose="02020603050405020304" pitchFamily="18" charset="0"/>
              </a:rPr>
              <a:t>Con lợn có béo thì lòng mới ngon</a:t>
            </a:r>
          </a:p>
        </p:txBody>
      </p:sp>
    </p:spTree>
    <p:extLst>
      <p:ext uri="{BB962C8B-B14F-4D97-AF65-F5344CB8AC3E}">
        <p14:creationId xmlns:p14="http://schemas.microsoft.com/office/powerpoint/2010/main" val="2024953730"/>
      </p:ext>
    </p:extLst>
  </p:cSld>
  <p:clrMapOvr>
    <a:masterClrMapping/>
  </p:clrMapOvr>
  <p:transition spd="slow">
    <p:checker/>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ox(in)">
                                      <p:cBhvr>
                                        <p:cTn id="7" dur="1000"/>
                                        <p:tgtEl>
                                          <p:spTgt spid="61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3000"/>
                                        <p:tgtEl>
                                          <p:spTgt spid="3"/>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ox(in)">
                                      <p:cBhvr>
                                        <p:cTn id="15" dur="3000"/>
                                        <p:tgtEl>
                                          <p:spTgt spid="4"/>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5123"/>
                                        </p:tgtEl>
                                        <p:attrNameLst>
                                          <p:attrName>style.visibility</p:attrName>
                                        </p:attrNameLst>
                                      </p:cBhvr>
                                      <p:to>
                                        <p:strVal val="visible"/>
                                      </p:to>
                                    </p:set>
                                    <p:animEffect transition="in" filter="box(in)">
                                      <p:cBhvr>
                                        <p:cTn id="18" dur="3000"/>
                                        <p:tgtEl>
                                          <p:spTgt spid="5123"/>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ox(in)">
                                      <p:cBhvr>
                                        <p:cTn id="21" dur="3000"/>
                                        <p:tgtEl>
                                          <p:spTgt spid="2"/>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ox(in)">
                                      <p:cBhvr>
                                        <p:cTn id="24" dur="3000"/>
                                        <p:tgtEl>
                                          <p:spTgt spid="5"/>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ox(in)">
                                      <p:cBhvr>
                                        <p:cTn id="27"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P spid="5123" grpId="0" animBg="1"/>
      <p:bldP spid="2" grpId="0" animBg="1"/>
      <p:bldP spid="3" grpId="0" animBg="1"/>
      <p:bldP spid="4"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4419600" y="971550"/>
            <a:ext cx="3429000" cy="533400"/>
          </a:xfrm>
          <a:prstGeom prst="rect">
            <a:avLst/>
          </a:prstGeom>
          <a:solidFill>
            <a:srgbClr val="C00000"/>
          </a:solidFill>
          <a:ln>
            <a:noFill/>
          </a:ln>
          <a:effectLst>
            <a:outerShdw dist="107763" dir="18900000" algn="ctr" rotWithShape="0">
              <a:srgbClr val="808080">
                <a:alpha val="50000"/>
              </a:srgbClr>
            </a:outerShdw>
          </a:effectLst>
        </p:spPr>
        <p:txBody>
          <a:bodyPr anchor="ctr"/>
          <a:lstStyle/>
          <a:p>
            <a:pPr algn="ctr">
              <a:defRPr/>
            </a:pPr>
            <a:r>
              <a:rPr lang="en-US" sz="3200" b="1" u="sng">
                <a:solidFill>
                  <a:srgbClr val="FFEFD1"/>
                </a:solidFill>
                <a:effectDag name="">
                  <a:cont type="tree" name="">
                    <a:effect ref="fillLine"/>
                    <a:outerShdw dist="38100" dir="13500000" algn="br">
                      <a:srgbClr val="FFF5E1"/>
                    </a:outerShdw>
                  </a:cont>
                  <a:cont type="tree" name="">
                    <a:effect ref="fillLine"/>
                    <a:outerShdw dist="38100" dir="2700000" algn="tl">
                      <a:srgbClr val="998F7D"/>
                    </a:outerShdw>
                  </a:cont>
                  <a:effect ref="fillLine"/>
                </a:effectDag>
                <a:latin typeface="Times New Roman" panose="02020603050405020304" pitchFamily="18" charset="0"/>
                <a:cs typeface="Times New Roman" panose="02020603050405020304" pitchFamily="18" charset="0"/>
              </a:rPr>
              <a:t>Phẩm chất là gì?</a:t>
            </a:r>
          </a:p>
        </p:txBody>
      </p:sp>
      <p:sp>
        <p:nvSpPr>
          <p:cNvPr id="31763" name="Rectangle 19"/>
          <p:cNvSpPr>
            <a:spLocks noChangeArrowheads="1"/>
          </p:cNvSpPr>
          <p:nvPr/>
        </p:nvSpPr>
        <p:spPr bwMode="auto">
          <a:xfrm>
            <a:off x="2000250" y="1758375"/>
            <a:ext cx="9144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defRPr/>
            </a:pPr>
            <a:r>
              <a:rPr kumimoji="1" lang="en-US" sz="3200" b="1">
                <a:effectLst>
                  <a:outerShdw blurRad="38100" dist="38100" dir="2700000" algn="tl">
                    <a:srgbClr val="FFFFFF"/>
                  </a:outerShdw>
                </a:effectLst>
                <a:latin typeface="Times New Roman" panose="02020603050405020304" pitchFamily="18" charset="0"/>
                <a:cs typeface="Times New Roman" panose="02020603050405020304" pitchFamily="18" charset="0"/>
              </a:rPr>
              <a:t>Phẩm chất là những giá trị đạo đức tốt đẹp trong mỗi con người.</a:t>
            </a:r>
          </a:p>
        </p:txBody>
      </p:sp>
      <p:sp>
        <p:nvSpPr>
          <p:cNvPr id="31764" name="Rectangle 20"/>
          <p:cNvSpPr>
            <a:spLocks noChangeArrowheads="1"/>
          </p:cNvSpPr>
          <p:nvPr/>
        </p:nvSpPr>
        <p:spPr bwMode="auto">
          <a:xfrm>
            <a:off x="4419600" y="3025169"/>
            <a:ext cx="3429000" cy="584775"/>
          </a:xfrm>
          <a:prstGeom prst="rect">
            <a:avLst/>
          </a:prstGeom>
          <a:solidFill>
            <a:srgbClr val="C00000"/>
          </a:solidFill>
          <a:ln w="9525">
            <a:solidFill>
              <a:schemeClr val="tx1"/>
            </a:solidFill>
            <a:miter lim="800000"/>
            <a:headEnd/>
            <a:tailEnd/>
          </a:ln>
          <a:effectLst>
            <a:outerShdw dist="107763" dir="18900000" algn="ctr" rotWithShape="0">
              <a:schemeClr val="bg2">
                <a:alpha val="50000"/>
              </a:schemeClr>
            </a:outerShdw>
          </a:effectLst>
        </p:spPr>
        <p:txBody>
          <a:bodyPr>
            <a:spAutoFit/>
          </a:bodyPr>
          <a:lstStyle/>
          <a:p>
            <a:pPr>
              <a:defRPr/>
            </a:pPr>
            <a:r>
              <a:rPr kumimoji="1" lang="en-US" sz="3200" b="1" u="sng">
                <a:solidFill>
                  <a:srgbClr val="FFEFD1"/>
                </a:solidFill>
                <a:effectDag name="">
                  <a:cont type="tree" name="">
                    <a:effect ref="fillLine"/>
                    <a:outerShdw dist="38100" dir="13500000" algn="br">
                      <a:srgbClr val="FFF5E1"/>
                    </a:outerShdw>
                  </a:cont>
                  <a:cont type="tree" name="">
                    <a:effect ref="fillLine"/>
                    <a:outerShdw dist="38100" dir="2700000" algn="tl">
                      <a:srgbClr val="998F7D"/>
                    </a:outerShdw>
                  </a:cont>
                  <a:effect ref="fillLine"/>
                </a:effectDag>
                <a:latin typeface="Times New Roman" panose="02020603050405020304" pitchFamily="18" charset="0"/>
                <a:cs typeface="Times New Roman" panose="02020603050405020304" pitchFamily="18" charset="0"/>
              </a:rPr>
              <a:t>Hình thức là gì?</a:t>
            </a:r>
          </a:p>
        </p:txBody>
      </p:sp>
      <p:sp>
        <p:nvSpPr>
          <p:cNvPr id="31765" name="Rectangle 21"/>
          <p:cNvSpPr>
            <a:spLocks noChangeArrowheads="1"/>
          </p:cNvSpPr>
          <p:nvPr/>
        </p:nvSpPr>
        <p:spPr bwMode="auto">
          <a:xfrm>
            <a:off x="2000250" y="3799520"/>
            <a:ext cx="885031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kumimoji="1" lang="en-US" sz="3200" b="1">
                <a:effectLst>
                  <a:outerShdw blurRad="38100" dist="38100" dir="2700000" algn="tl">
                    <a:srgbClr val="FFFFFF"/>
                  </a:outerShdw>
                </a:effectLst>
                <a:latin typeface="Times New Roman" panose="02020603050405020304" pitchFamily="18" charset="0"/>
                <a:cs typeface="Times New Roman" panose="02020603050405020304" pitchFamily="18" charset="0"/>
              </a:rPr>
              <a:t>Hình thức là vẻ đẹp bên ngoài của mỗi con người.</a:t>
            </a:r>
          </a:p>
        </p:txBody>
      </p:sp>
    </p:spTree>
    <p:extLst>
      <p:ext uri="{BB962C8B-B14F-4D97-AF65-F5344CB8AC3E}">
        <p14:creationId xmlns:p14="http://schemas.microsoft.com/office/powerpoint/2010/main" val="1665196059"/>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ox(in)">
                                      <p:cBhvr>
                                        <p:cTn id="7" dur="2000"/>
                                        <p:tgtEl>
                                          <p:spTgt spid="61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1763"/>
                                        </p:tgtEl>
                                        <p:attrNameLst>
                                          <p:attrName>style.visibility</p:attrName>
                                        </p:attrNameLst>
                                      </p:cBhvr>
                                      <p:to>
                                        <p:strVal val="visible"/>
                                      </p:to>
                                    </p:set>
                                    <p:animEffect transition="in" filter="box(in)">
                                      <p:cBhvr>
                                        <p:cTn id="12" dur="3000"/>
                                        <p:tgtEl>
                                          <p:spTgt spid="3176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1764"/>
                                        </p:tgtEl>
                                        <p:attrNameLst>
                                          <p:attrName>style.visibility</p:attrName>
                                        </p:attrNameLst>
                                      </p:cBhvr>
                                      <p:to>
                                        <p:strVal val="visible"/>
                                      </p:to>
                                    </p:set>
                                    <p:animEffect transition="in" filter="box(in)">
                                      <p:cBhvr>
                                        <p:cTn id="17" dur="2000"/>
                                        <p:tgtEl>
                                          <p:spTgt spid="3176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1765"/>
                                        </p:tgtEl>
                                        <p:attrNameLst>
                                          <p:attrName>style.visibility</p:attrName>
                                        </p:attrNameLst>
                                      </p:cBhvr>
                                      <p:to>
                                        <p:strVal val="visible"/>
                                      </p:to>
                                    </p:set>
                                    <p:animEffect transition="in" filter="box(in)">
                                      <p:cBhvr>
                                        <p:cTn id="22" dur="2000"/>
                                        <p:tgtEl>
                                          <p:spTgt spid="317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P spid="31763" grpId="0"/>
      <p:bldP spid="31764" grpId="0" animBg="1"/>
      <p:bldP spid="3176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
          <p:cNvSpPr>
            <a:spLocks noChangeArrowheads="1"/>
          </p:cNvSpPr>
          <p:nvPr/>
        </p:nvSpPr>
        <p:spPr bwMode="auto">
          <a:xfrm>
            <a:off x="1905000" y="1662114"/>
            <a:ext cx="8534400" cy="954107"/>
          </a:xfrm>
          <a:prstGeom prst="rect">
            <a:avLst/>
          </a:prstGeom>
          <a:solidFill>
            <a:srgbClr val="C00000"/>
          </a:solidFill>
          <a:ln>
            <a:noFill/>
          </a:ln>
          <a:effectLst>
            <a:outerShdw dist="107763" dir="18900000" algn="ctr" rotWithShape="0">
              <a:schemeClr val="bg2">
                <a:alpha val="50000"/>
              </a:schemeClr>
            </a:outerShdw>
          </a:effectLst>
        </p:spPr>
        <p:txBody>
          <a:bodyPr wrap="square">
            <a:spAutoFit/>
          </a:bodyPr>
          <a:lstStyle/>
          <a:p>
            <a:pPr algn="just">
              <a:defRPr/>
            </a:pPr>
            <a:r>
              <a:rPr kumimoji="1" lang="en-US" sz="2800" b="1">
                <a:solidFill>
                  <a:srgbClr val="FFEFD1"/>
                </a:solidFill>
                <a:effectDag name="">
                  <a:cont type="tree" name="">
                    <a:effect ref="fillLine"/>
                    <a:outerShdw dist="38100" dir="13500000" algn="br">
                      <a:srgbClr val="FFF5E1"/>
                    </a:outerShdw>
                  </a:cont>
                  <a:cont type="tree" name="">
                    <a:effect ref="fillLine"/>
                    <a:outerShdw dist="38100" dir="2700000" algn="tl">
                      <a:srgbClr val="998F7D"/>
                    </a:outerShdw>
                  </a:cont>
                  <a:effect ref="fillLine"/>
                </a:effectDag>
                <a:latin typeface="Times New Roman" panose="02020603050405020304" pitchFamily="18" charset="0"/>
                <a:cs typeface="Times New Roman" panose="02020603050405020304" pitchFamily="18" charset="0"/>
              </a:rPr>
              <a:t>Em hiểu câu phẩm chất quý hơn vẻ đẹp bên ngoài như thế nào?</a:t>
            </a:r>
          </a:p>
        </p:txBody>
      </p:sp>
      <p:sp>
        <p:nvSpPr>
          <p:cNvPr id="3" name="Rectangle 12"/>
          <p:cNvSpPr>
            <a:spLocks noChangeArrowheads="1"/>
          </p:cNvSpPr>
          <p:nvPr/>
        </p:nvSpPr>
        <p:spPr bwMode="auto">
          <a:xfrm>
            <a:off x="1905000" y="3048001"/>
            <a:ext cx="8534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spcBef>
                <a:spcPct val="20000"/>
              </a:spcBef>
              <a:buClr>
                <a:schemeClr val="accent2"/>
              </a:buClr>
              <a:buSzPct val="75000"/>
              <a:buFont typeface="Wingdings" pitchFamily="2" charset="2"/>
              <a:buNone/>
              <a:defRPr/>
            </a:pPr>
            <a:r>
              <a:rPr kumimoji="1" lang="en-US" sz="2800" b="1">
                <a:effectLst>
                  <a:outerShdw blurRad="38100" dist="38100" dir="2700000" algn="tl">
                    <a:srgbClr val="FFFFFF"/>
                  </a:outerShdw>
                </a:effectLst>
                <a:latin typeface="Times New Roman" panose="02020603050405020304" pitchFamily="18" charset="0"/>
                <a:cs typeface="Times New Roman" panose="02020603050405020304" pitchFamily="18" charset="0"/>
              </a:rPr>
              <a:t>Giá trị đạo đức tốt đẹp bên trong của mỗi con người quý hơn vẻ đẹp về hình thức bên ngoài.</a:t>
            </a:r>
            <a:r>
              <a:rPr kumimoji="1" lang="en-US" sz="280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278802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690592047"/>
</p:tagLst>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2178</TotalTime>
  <Words>1282</Words>
  <Application>Microsoft Office PowerPoint</Application>
  <PresentationFormat>Widescreen</PresentationFormat>
  <Paragraphs>134</Paragraphs>
  <Slides>32</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32</vt:i4>
      </vt:variant>
    </vt:vector>
  </HeadingPairs>
  <TitlesOfParts>
    <vt:vector size="42" baseType="lpstr">
      <vt:lpstr>Arial</vt:lpstr>
      <vt:lpstr>Calibri</vt:lpstr>
      <vt:lpstr>Calibri Light</vt:lpstr>
      <vt:lpstr>Garamond</vt:lpstr>
      <vt:lpstr>Tahoma</vt:lpstr>
      <vt:lpstr>Times New Roman</vt:lpstr>
      <vt:lpstr>Wingdings</vt:lpstr>
      <vt:lpstr>Wingdings 2</vt:lpstr>
      <vt:lpstr>1_Office Theme</vt:lpstr>
      <vt:lpstr>Organic</vt:lpstr>
      <vt:lpstr>PowerPoint Presentation</vt:lpstr>
      <vt:lpstr>PowerPoint Presentation</vt:lpstr>
      <vt:lpstr>PowerPoint Presentation</vt:lpstr>
      <vt:lpstr>PowerPoint Presentation</vt:lpstr>
      <vt:lpstr>PowerPoint Presentation</vt:lpstr>
      <vt:lpstr>PowerPoint Presentation</vt:lpstr>
      <vt:lpstr>Bài tập 1</vt:lpstr>
      <vt:lpstr>PowerPoint Presentation</vt:lpstr>
      <vt:lpstr>PowerPoint Presentation</vt:lpstr>
      <vt:lpstr>Em nghĩ gì khi có người nói hình thức thường thống nhất với nội dung?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KHAI BINH</dc:creator>
  <cp:lastModifiedBy>Thuy Ninh</cp:lastModifiedBy>
  <cp:revision>308</cp:revision>
  <dcterms:created xsi:type="dcterms:W3CDTF">2021-08-04T18:52:07Z</dcterms:created>
  <dcterms:modified xsi:type="dcterms:W3CDTF">2023-06-05T07:10:17Z</dcterms:modified>
</cp:coreProperties>
</file>