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9"/>
  </p:notesMasterIdLst>
  <p:sldIdLst>
    <p:sldId id="445" r:id="rId3"/>
    <p:sldId id="280" r:id="rId4"/>
    <p:sldId id="386" r:id="rId5"/>
    <p:sldId id="283" r:id="rId6"/>
    <p:sldId id="278" r:id="rId7"/>
    <p:sldId id="366" r:id="rId8"/>
    <p:sldId id="311" r:id="rId9"/>
    <p:sldId id="447" r:id="rId10"/>
    <p:sldId id="533" r:id="rId11"/>
    <p:sldId id="551" r:id="rId12"/>
    <p:sldId id="572" r:id="rId13"/>
    <p:sldId id="573" r:id="rId14"/>
    <p:sldId id="574" r:id="rId15"/>
    <p:sldId id="477" r:id="rId16"/>
    <p:sldId id="460" r:id="rId17"/>
    <p:sldId id="310" r:id="rId18"/>
    <p:sldId id="562" r:id="rId19"/>
    <p:sldId id="575" r:id="rId20"/>
    <p:sldId id="576" r:id="rId21"/>
    <p:sldId id="495" r:id="rId22"/>
    <p:sldId id="577" r:id="rId23"/>
    <p:sldId id="559" r:id="rId24"/>
    <p:sldId id="578" r:id="rId25"/>
    <p:sldId id="292" r:id="rId26"/>
    <p:sldId id="29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004DE6"/>
    <a:srgbClr val="DDBA59"/>
    <a:srgbClr val="006600"/>
    <a:srgbClr val="003FBC"/>
    <a:srgbClr val="9900FF"/>
    <a:srgbClr val="FF0066"/>
    <a:srgbClr val="FF66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0326" autoAdjust="0"/>
  </p:normalViewPr>
  <p:slideViewPr>
    <p:cSldViewPr snapToGrid="0">
      <p:cViewPr varScale="1">
        <p:scale>
          <a:sx n="63" d="100"/>
          <a:sy n="63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mg176.imageshack.us/img176/2835/untitledjkloxl6.png&amp;imgrefurl=http://vnthuquan.net/diendan/tm.aspx?m%3D276754&amp;usg=__XBigTxpP-ClWl8tEbVC9TY9WbLs=&amp;h=250&amp;w=384&amp;sz=202&amp;hl=vi&amp;start=8&amp;tbnid=R7HgizXxQXXSvM:&amp;tbnh=80&amp;tbnw=123&amp;prev=/images?q%3DTr%C3%A2u%2Bc%C3%A0y%26gbv%3D2%26ndsp%3D20%26hl%3Dvi%26sa%3D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5714" y="685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8114" y="1219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pic>
        <p:nvPicPr>
          <p:cNvPr id="6" name="Picture 7" descr="untitledjkloxl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3" y="579494"/>
            <a:ext cx="3897086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05314" y="3505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05314" y="298053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Nhà nông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485963" y="5645308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Ruộng rẫy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175500" y="5466554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Kim Đồng</a:t>
            </a:r>
          </a:p>
        </p:txBody>
      </p:sp>
      <p:pic>
        <p:nvPicPr>
          <p:cNvPr id="16" name="Picture 51" descr="Ruongbactha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1" y="3453550"/>
            <a:ext cx="3897086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886" y="869156"/>
            <a:ext cx="3534229" cy="45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otted diamond"/>
          <p:cNvSpPr>
            <a:spLocks noChangeArrowheads="1"/>
          </p:cNvSpPr>
          <p:nvPr/>
        </p:nvSpPr>
        <p:spPr bwMode="auto">
          <a:xfrm>
            <a:off x="1181100" y="1201058"/>
            <a:ext cx="8001000" cy="1173163"/>
          </a:xfrm>
          <a:prstGeom prst="wedgeRoundRectCallout">
            <a:avLst>
              <a:gd name="adj1" fmla="val -55463"/>
              <a:gd name="adj2" fmla="val 1752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Trong câu kể Ai là gì? Chủ ngữ trả lời cho câu hỏi nào?</a:t>
            </a:r>
          </a:p>
          <a:p>
            <a:pPr algn="just"/>
            <a:endParaRPr lang="en-US" altLang="en-US" sz="3600" b="1">
              <a:latin typeface=".VnArial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086" y="3439887"/>
            <a:ext cx="62484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06600" y="1055914"/>
            <a:ext cx="8153400" cy="2133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463800" y="3189514"/>
            <a:ext cx="7315200" cy="2590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73942" y="1084942"/>
            <a:ext cx="8153400" cy="107721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1973942" y="2162160"/>
            <a:ext cx="8153400" cy="2970212"/>
          </a:xfrm>
          <a:prstGeom prst="upArrowCallout">
            <a:avLst>
              <a:gd name="adj1" fmla="val 20113"/>
              <a:gd name="adj2" fmla="val 1913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88631" y="2155373"/>
            <a:ext cx="929708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trong câu kể Ai là gì? chỉ sự vật được giới thiệu, nhận định ở vị ngữ.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trả lời cho câu hỏi: Ai? hoặc Con gì?, Cái gì?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thường do danh từ ( cụm danh từ ) tạo thành.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28914" y="609600"/>
            <a:ext cx="10319657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. Đọc các câu sau: 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 - Văn hoá nghệ thuật cũng là một mặt trận. Anh chị em là chiến sĩ trên mặt trận ấy.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									</a:t>
            </a:r>
            <a:r>
              <a:rPr lang="pt-BR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HỒ CHÍ MINH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- Vừa buồn mà lại vừa vui mới thực là nỗi niềm bông phượng. Hoa phượng là hoa học trò.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								     </a:t>
            </a:r>
            <a:r>
              <a:rPr lang="pt-BR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XUÂN DIỆU</a:t>
            </a: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18745"/>
              </p:ext>
            </p:extLst>
          </p:nvPr>
        </p:nvGraphicFramePr>
        <p:xfrm>
          <a:off x="1208314" y="4464276"/>
          <a:ext cx="5410200" cy="579438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Tìm câu kể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 là gì ?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Rectangle 32"/>
          <p:cNvSpPr>
            <a:spLocks noChangeArrowheads="1"/>
          </p:cNvSpPr>
          <p:nvPr/>
        </p:nvSpPr>
        <p:spPr bwMode="auto">
          <a:xfrm rot="10800000" flipV="1">
            <a:off x="1109507" y="5164420"/>
            <a:ext cx="763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/>
              <a:t> b) Xác định chủ ngữ của các câu tìm được.    </a:t>
            </a:r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096" y="893020"/>
            <a:ext cx="657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1. Văn hoá nghệ thuật cũng là một mặt trận.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096" y="1880344"/>
            <a:ext cx="624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2. Anh chị em là chiến sĩ trên mặt trận ấy.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096" y="2808552"/>
            <a:ext cx="936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3. Vừa buồn mà lại vừa vui mới thực là nỗi niềm bông phượng.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923" y="3736760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Hoa phượng là hoa học trò.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5696" y="1860024"/>
            <a:ext cx="1796010" cy="928208"/>
            <a:chOff x="1734725" y="872700"/>
            <a:chExt cx="1796010" cy="9282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389086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5948" y="863992"/>
            <a:ext cx="2912166" cy="928208"/>
            <a:chOff x="1734725" y="872700"/>
            <a:chExt cx="1796010" cy="9282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63820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3441" y="2788232"/>
            <a:ext cx="3691015" cy="910327"/>
            <a:chOff x="1734725" y="890581"/>
            <a:chExt cx="1796010" cy="9103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26450" y="3718880"/>
            <a:ext cx="1989207" cy="910327"/>
            <a:chOff x="1734725" y="890581"/>
            <a:chExt cx="1796010" cy="9103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6519" y="24582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53028" y="700555"/>
            <a:ext cx="941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 u="sng">
                <a:cs typeface="Times New Roman" panose="02020603050405020304" pitchFamily="18" charset="0"/>
              </a:rPr>
              <a:t>Bài 2.</a:t>
            </a:r>
            <a:r>
              <a:rPr lang="pt-BR" altLang="en-US" b="1">
                <a:cs typeface="Times New Roman" panose="02020603050405020304" pitchFamily="18" charset="0"/>
              </a:rPr>
              <a:t> Chọn từ ngữ thích hợp ở cột A ghép với từ ngữ ở cột B để tạo thành câu kể </a:t>
            </a:r>
            <a:r>
              <a:rPr lang="pt-BR" altLang="en-US" b="1" i="1">
                <a:cs typeface="Times New Roman" panose="02020603050405020304" pitchFamily="18" charset="0"/>
              </a:rPr>
              <a:t>Ai là gì ?</a:t>
            </a:r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endParaRPr lang="pt-BR" altLang="en-US" b="1">
              <a:cs typeface="Times New Roman" panose="02020603050405020304" pitchFamily="18" charset="0"/>
            </a:endParaRPr>
          </a:p>
          <a:p>
            <a:r>
              <a:rPr lang="pt-BR" altLang="en-US" b="1">
                <a:cs typeface="Times New Roman" panose="02020603050405020304" pitchFamily="18" charset="0"/>
              </a:rPr>
              <a:t>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	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graphicFrame>
        <p:nvGraphicFramePr>
          <p:cNvPr id="38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86422"/>
              </p:ext>
            </p:extLst>
          </p:nvPr>
        </p:nvGraphicFramePr>
        <p:xfrm>
          <a:off x="1850572" y="2525485"/>
          <a:ext cx="2438400" cy="3352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9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60558"/>
              </p:ext>
            </p:extLst>
          </p:nvPr>
        </p:nvGraphicFramePr>
        <p:xfrm>
          <a:off x="5965372" y="2525485"/>
          <a:ext cx="4495800" cy="33528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tương lai của đất nước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mẹ thứ hai của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Hà Nội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vốn quý nhất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288972" y="3058885"/>
            <a:ext cx="16764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>
            <a:off x="4288972" y="3820885"/>
            <a:ext cx="16764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 flipV="1">
            <a:off x="4288972" y="3668485"/>
            <a:ext cx="1676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67"/>
          <p:cNvSpPr>
            <a:spLocks noChangeShapeType="1"/>
          </p:cNvSpPr>
          <p:nvPr/>
        </p:nvSpPr>
        <p:spPr bwMode="auto">
          <a:xfrm flipV="1">
            <a:off x="4288972" y="2830285"/>
            <a:ext cx="1676400" cy="281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auto">
          <a:xfrm>
            <a:off x="6498772" y="1915885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1850572" y="1915885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auto">
          <a:xfrm>
            <a:off x="6803572" y="191588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30515" y="711200"/>
            <a:ext cx="1037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kể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các từ ngữ sau làm chủ ngữ: 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3000" y="2024742"/>
            <a:ext cx="76962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Vân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Nội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13400" y="2024742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học sinh giỏi.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41800" y="2681514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thành phố rất đẹp.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51400" y="3320142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dân tộc anh hùng</a:t>
            </a:r>
            <a:r>
              <a:rPr lang="en-US" altLang="en-US" sz="3600" b="1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399" y="4329792"/>
            <a:ext cx="9241971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930522"/>
            <a:ext cx="22479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Dũng cảm</a:t>
            </a:r>
            <a:endParaRPr lang="en-US" i="1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20686" y="2125210"/>
            <a:ext cx="895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ngữ trong câu kể </a:t>
            </a: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đặc điểm gì 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0686" y="2794623"/>
            <a:ext cx="8955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định vị ngữ trong câu sau: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Ngọc Vân là nghệ sĩ tài hoa.</a:t>
            </a: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9979" y="1516464"/>
            <a:ext cx="735236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trong câu kể Ai là gì?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103086" y="620487"/>
            <a:ext cx="99132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Đọc các câu  sau: </a:t>
            </a:r>
          </a:p>
          <a:p>
            <a:pPr algn="just">
              <a:buFontTx/>
              <a:buAutoNum type="alphaLcParenR"/>
            </a:pPr>
            <a:r>
              <a:rPr lang="en-US" altLang="en-US"/>
              <a:t>Ruộng rẫy là chiến trường</a:t>
            </a:r>
          </a:p>
          <a:p>
            <a:pPr algn="just"/>
            <a:r>
              <a:rPr lang="en-US" altLang="en-US"/>
              <a:t>    Cuốc cày là vũ khí</a:t>
            </a:r>
          </a:p>
          <a:p>
            <a:pPr algn="just"/>
            <a:r>
              <a:rPr lang="en-US" altLang="en-US"/>
              <a:t>    Nhà nông là chiến sĩ</a:t>
            </a:r>
          </a:p>
          <a:p>
            <a:pPr algn="just"/>
            <a:r>
              <a:rPr lang="en-US" altLang="en-US"/>
              <a:t>    Hậu phương thi đua với tiền phương.</a:t>
            </a:r>
          </a:p>
          <a:p>
            <a:pPr algn="just"/>
            <a:r>
              <a:rPr lang="en-US" altLang="en-US"/>
              <a:t>							</a:t>
            </a:r>
            <a:r>
              <a:rPr lang="en-US" altLang="en-US" sz="2000" b="1"/>
              <a:t>HỒ CHÍ MINH</a:t>
            </a:r>
          </a:p>
          <a:p>
            <a:pPr algn="just">
              <a:buFontTx/>
              <a:buAutoNum type="alphaLcParenR" startAt="2"/>
            </a:pPr>
            <a:r>
              <a:rPr lang="en-US" altLang="en-US"/>
              <a:t>Kim Đồng và các bạn anh là những đội viên đầu tiên của Đội ta.</a:t>
            </a:r>
          </a:p>
          <a:p>
            <a:pPr algn="just"/>
            <a:r>
              <a:rPr lang="en-US" altLang="en-US">
                <a:solidFill>
                  <a:srgbClr val="FFFF00"/>
                </a:solidFill>
              </a:rPr>
              <a:t>     </a:t>
            </a:r>
          </a:p>
          <a:p>
            <a:pPr algn="just"/>
            <a:r>
              <a:rPr lang="en-US" altLang="en-US"/>
              <a:t>                                                                                       					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46314" y="3911600"/>
            <a:ext cx="1135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    1. Trong các câu trên, những câu nào có dạng </a:t>
            </a:r>
            <a:r>
              <a:rPr lang="en-US" altLang="en-US" b="1" i="1"/>
              <a:t>Ai là gì ?</a:t>
            </a:r>
            <a:endParaRPr lang="en-US" altLang="en-US" b="1"/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446314" y="4457336"/>
            <a:ext cx="1135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2. Xác định chủ ngữ trong những câu vừa tìm được.</a:t>
            </a: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446314" y="4984349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3. Chủ ngữ trong các câu trên do những từ ngữ như thế nào tạo thành?</a:t>
            </a: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19896"/>
              </p:ext>
            </p:extLst>
          </p:nvPr>
        </p:nvGraphicFramePr>
        <p:xfrm>
          <a:off x="943430" y="792843"/>
          <a:ext cx="10203542" cy="4853305"/>
        </p:xfrm>
        <a:graphic>
          <a:graphicData uri="http://schemas.openxmlformats.org/drawingml/2006/table">
            <a:tbl>
              <a:tblPr/>
              <a:tblGrid>
                <a:gridCol w="5382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7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ngữ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tạo thành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8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6424386" y="339200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Nhà nông</a:t>
            </a:r>
          </a:p>
        </p:txBody>
      </p:sp>
      <p:sp>
        <p:nvSpPr>
          <p:cNvPr id="27" name="Text Box 94"/>
          <p:cNvSpPr txBox="1">
            <a:spLocks noChangeArrowheads="1"/>
          </p:cNvSpPr>
          <p:nvPr/>
        </p:nvSpPr>
        <p:spPr bwMode="auto">
          <a:xfrm>
            <a:off x="8761186" y="4314623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 Cụm danh từ</a:t>
            </a:r>
          </a:p>
        </p:txBody>
      </p:sp>
      <p:sp>
        <p:nvSpPr>
          <p:cNvPr id="28" name="Text Box 96"/>
          <p:cNvSpPr txBox="1">
            <a:spLocks noChangeArrowheads="1"/>
          </p:cNvSpPr>
          <p:nvPr/>
        </p:nvSpPr>
        <p:spPr bwMode="auto">
          <a:xfrm>
            <a:off x="9072337" y="339956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 Danh từ </a:t>
            </a: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9142186" y="249539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9072337" y="179496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6115959" y="1736146"/>
            <a:ext cx="230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Ruộng rẫy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6424386" y="250540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Cuốc cày  </a:t>
            </a:r>
          </a:p>
        </p:txBody>
      </p:sp>
      <p:sp>
        <p:nvSpPr>
          <p:cNvPr id="33" name="Line 102"/>
          <p:cNvSpPr>
            <a:spLocks noChangeShapeType="1"/>
          </p:cNvSpPr>
          <p:nvPr/>
        </p:nvSpPr>
        <p:spPr bwMode="auto">
          <a:xfrm>
            <a:off x="5598886" y="34979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1"/>
          <p:cNvSpPr>
            <a:spLocks noChangeArrowheads="1"/>
          </p:cNvSpPr>
          <p:nvPr/>
        </p:nvSpPr>
        <p:spPr bwMode="auto">
          <a:xfrm>
            <a:off x="6310993" y="4278615"/>
            <a:ext cx="2284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Đồng và các bạn anh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1059545" y="1745343"/>
            <a:ext cx="463368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1. Ruộng rẫy là chiến trường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2. Cuốc cày là vũ khí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3. Nhà nông là chiến sĩ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4. Kim Đồng và các bạn anh là những đội viên đầu tiên của Đội ta.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870</Words>
  <Application>Microsoft Office PowerPoint</Application>
  <PresentationFormat>Widescreen</PresentationFormat>
  <Paragraphs>144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.VnArial</vt:lpstr>
      <vt:lpstr>.VnTime</vt:lpstr>
      <vt:lpstr>Arial</vt:lpstr>
      <vt:lpstr>Calibri</vt:lpstr>
      <vt:lpstr>Calibri Light</vt:lpstr>
      <vt:lpstr>Garamond</vt:lpstr>
      <vt:lpstr>Tahoma</vt:lpstr>
      <vt:lpstr>Times New Roman</vt:lpstr>
      <vt:lpstr>VNI-Times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Thuy Ninh</cp:lastModifiedBy>
  <cp:revision>342</cp:revision>
  <dcterms:created xsi:type="dcterms:W3CDTF">2021-08-04T18:52:07Z</dcterms:created>
  <dcterms:modified xsi:type="dcterms:W3CDTF">2023-06-05T07:19:59Z</dcterms:modified>
</cp:coreProperties>
</file>