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27"/>
  </p:notesMasterIdLst>
  <p:sldIdLst>
    <p:sldId id="445" r:id="rId3"/>
    <p:sldId id="280" r:id="rId4"/>
    <p:sldId id="386" r:id="rId5"/>
    <p:sldId id="532" r:id="rId6"/>
    <p:sldId id="283" r:id="rId7"/>
    <p:sldId id="278" r:id="rId8"/>
    <p:sldId id="366" r:id="rId9"/>
    <p:sldId id="311" r:id="rId10"/>
    <p:sldId id="447" r:id="rId11"/>
    <p:sldId id="533" r:id="rId12"/>
    <p:sldId id="534" r:id="rId13"/>
    <p:sldId id="477" r:id="rId14"/>
    <p:sldId id="460" r:id="rId15"/>
    <p:sldId id="310" r:id="rId16"/>
    <p:sldId id="495" r:id="rId17"/>
    <p:sldId id="535" r:id="rId18"/>
    <p:sldId id="538" r:id="rId19"/>
    <p:sldId id="515" r:id="rId20"/>
    <p:sldId id="536" r:id="rId21"/>
    <p:sldId id="539" r:id="rId22"/>
    <p:sldId id="537" r:id="rId23"/>
    <p:sldId id="292" r:id="rId24"/>
    <p:sldId id="293" r:id="rId25"/>
    <p:sldId id="27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BA59"/>
    <a:srgbClr val="006600"/>
    <a:srgbClr val="004DE6"/>
    <a:srgbClr val="003FBC"/>
    <a:srgbClr val="9900FF"/>
    <a:srgbClr val="00FFCC"/>
    <a:srgbClr val="FF0066"/>
    <a:srgbClr val="FF66CC"/>
    <a:srgbClr val="FDFDFD"/>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02" autoAdjust="0"/>
    <p:restoredTop sz="90326" autoAdjust="0"/>
  </p:normalViewPr>
  <p:slideViewPr>
    <p:cSldViewPr snapToGrid="0">
      <p:cViewPr varScale="1">
        <p:scale>
          <a:sx n="63" d="100"/>
          <a:sy n="63" d="100"/>
        </p:scale>
        <p:origin x="88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6/5/2023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9</a:t>
            </a:fld>
            <a:endParaRPr lang="en-US"/>
          </a:p>
        </p:txBody>
      </p:sp>
    </p:spTree>
    <p:extLst>
      <p:ext uri="{BB962C8B-B14F-4D97-AF65-F5344CB8AC3E}">
        <p14:creationId xmlns:p14="http://schemas.microsoft.com/office/powerpoint/2010/main" val="2417786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10</a:t>
            </a:fld>
            <a:endParaRPr lang="en-US"/>
          </a:p>
        </p:txBody>
      </p:sp>
    </p:spTree>
    <p:extLst>
      <p:ext uri="{BB962C8B-B14F-4D97-AF65-F5344CB8AC3E}">
        <p14:creationId xmlns:p14="http://schemas.microsoft.com/office/powerpoint/2010/main" val="3774313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11</a:t>
            </a:fld>
            <a:endParaRPr lang="en-US"/>
          </a:p>
        </p:txBody>
      </p:sp>
    </p:spTree>
    <p:extLst>
      <p:ext uri="{BB962C8B-B14F-4D97-AF65-F5344CB8AC3E}">
        <p14:creationId xmlns:p14="http://schemas.microsoft.com/office/powerpoint/2010/main" val="1835746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21</a:t>
            </a:fld>
            <a:endParaRPr lang="en-US"/>
          </a:p>
        </p:txBody>
      </p:sp>
    </p:spTree>
    <p:extLst>
      <p:ext uri="{BB962C8B-B14F-4D97-AF65-F5344CB8AC3E}">
        <p14:creationId xmlns:p14="http://schemas.microsoft.com/office/powerpoint/2010/main" val="2512837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23</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6/5/2023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6/5/2023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62EAB2-B444-4514-BBC4-48E17212839F}" type="datetimeFigureOut">
              <a:rPr lang="en-US" smtClean="0"/>
              <a:t>6/5/2023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62EAB2-B444-4514-BBC4-48E17212839F}" type="datetimeFigureOut">
              <a:rPr lang="en-US" smtClean="0"/>
              <a:t>6/5/2023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6/5/2023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6/5/2023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4076" y="1866007"/>
            <a:ext cx="8148386"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từ</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và</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câu</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4</a:t>
            </a: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83032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2079171" y="2794000"/>
            <a:ext cx="845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endParaRPr lang="en-US" altLang="en-US" sz="2800" b="1"/>
          </a:p>
        </p:txBody>
      </p:sp>
      <p:sp>
        <p:nvSpPr>
          <p:cNvPr id="8" name="Text Box 3"/>
          <p:cNvSpPr txBox="1">
            <a:spLocks noChangeArrowheads="1"/>
          </p:cNvSpPr>
          <p:nvPr/>
        </p:nvSpPr>
        <p:spPr bwMode="auto">
          <a:xfrm>
            <a:off x="2079171" y="393700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endParaRPr lang="en-US" altLang="en-US" sz="2800" b="1"/>
          </a:p>
        </p:txBody>
      </p:sp>
      <p:graphicFrame>
        <p:nvGraphicFramePr>
          <p:cNvPr id="9" name="Group 32"/>
          <p:cNvGraphicFramePr>
            <a:graphicFrameLocks/>
          </p:cNvGraphicFramePr>
          <p:nvPr>
            <p:extLst>
              <p:ext uri="{D42A27DB-BD31-4B8C-83A1-F6EECF244321}">
                <p14:modId xmlns:p14="http://schemas.microsoft.com/office/powerpoint/2010/main" val="2947670123"/>
              </p:ext>
            </p:extLst>
          </p:nvPr>
        </p:nvGraphicFramePr>
        <p:xfrm>
          <a:off x="1406071" y="3098800"/>
          <a:ext cx="9347200" cy="2791461"/>
        </p:xfrm>
        <a:graphic>
          <a:graphicData uri="http://schemas.openxmlformats.org/drawingml/2006/table">
            <a:tbl>
              <a:tblPr/>
              <a:tblGrid>
                <a:gridCol w="6882382">
                  <a:extLst>
                    <a:ext uri="{9D8B030D-6E8A-4147-A177-3AD203B41FA5}">
                      <a16:colId xmlns:a16="http://schemas.microsoft.com/office/drawing/2014/main" xmlns="" val="20000"/>
                    </a:ext>
                  </a:extLst>
                </a:gridCol>
                <a:gridCol w="2464818">
                  <a:extLst>
                    <a:ext uri="{9D8B030D-6E8A-4147-A177-3AD203B41FA5}">
                      <a16:colId xmlns:a16="http://schemas.microsoft.com/office/drawing/2014/main" xmlns="" val="20001"/>
                    </a:ext>
                  </a:extLst>
                </a:gridCol>
              </a:tblGrid>
              <a:tr h="457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Times New Roman" panose="02020603050405020304" pitchFamily="18" charset="0"/>
                        </a:rPr>
                        <a:t>                           Câu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Times New Roman" panose="02020603050405020304" pitchFamily="18" charset="0"/>
                        </a:rPr>
                        <a:t>   Dùng để</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28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7030A0"/>
                          </a:solidFill>
                          <a:effectLst/>
                          <a:latin typeface="Times New Roman" panose="02020603050405020304" pitchFamily="18" charset="0"/>
                        </a:rPr>
                        <a:t>Bu-</a:t>
                      </a:r>
                      <a:r>
                        <a:rPr kumimoji="0" lang="en-US" altLang="en-US" sz="2800" b="0" i="0" u="none" strike="noStrike" cap="none" normalizeH="0" baseline="0" dirty="0" err="1">
                          <a:ln>
                            <a:noFill/>
                          </a:ln>
                          <a:solidFill>
                            <a:srgbClr val="7030A0"/>
                          </a:solidFill>
                          <a:effectLst/>
                          <a:latin typeface="Times New Roman" panose="02020603050405020304" pitchFamily="18" charset="0"/>
                        </a:rPr>
                        <a:t>ra</a:t>
                      </a:r>
                      <a:r>
                        <a:rPr kumimoji="0" lang="en-US" altLang="en-US" sz="2800" b="0" i="0" u="none" strike="noStrike" cap="none" normalizeH="0" baseline="0" dirty="0">
                          <a:ln>
                            <a:noFill/>
                          </a:ln>
                          <a:solidFill>
                            <a:srgbClr val="7030A0"/>
                          </a:solidFill>
                          <a:effectLst/>
                          <a:latin typeface="Times New Roman" panose="02020603050405020304" pitchFamily="18" charset="0"/>
                        </a:rPr>
                        <a:t>-</a:t>
                      </a:r>
                      <a:r>
                        <a:rPr kumimoji="0" lang="en-US" altLang="en-US" sz="2800" b="0" i="0" u="none" strike="noStrike" cap="none" normalizeH="0" baseline="0" dirty="0" err="1">
                          <a:ln>
                            <a:noFill/>
                          </a:ln>
                          <a:solidFill>
                            <a:srgbClr val="7030A0"/>
                          </a:solidFill>
                          <a:effectLst/>
                          <a:latin typeface="Times New Roman" panose="02020603050405020304" pitchFamily="18" charset="0"/>
                        </a:rPr>
                        <a:t>ti-nô</a:t>
                      </a:r>
                      <a:r>
                        <a:rPr kumimoji="0" lang="en-US" altLang="en-US" sz="2800" b="0" i="0" u="none" strike="noStrike" cap="none" normalizeH="0" baseline="0" dirty="0">
                          <a:ln>
                            <a:noFill/>
                          </a:ln>
                          <a:solidFill>
                            <a:srgbClr val="7030A0"/>
                          </a:solidFill>
                          <a:effectLst/>
                          <a:latin typeface="Times New Roman" panose="02020603050405020304" pitchFamily="18" charset="0"/>
                        </a:rPr>
                        <a:t> </a:t>
                      </a:r>
                      <a:r>
                        <a:rPr kumimoji="0" lang="en-US" altLang="en-US" sz="2800" b="0" i="0" u="none" strike="noStrike" cap="none" normalizeH="0" baseline="0" dirty="0" err="1">
                          <a:ln>
                            <a:noFill/>
                          </a:ln>
                          <a:solidFill>
                            <a:srgbClr val="7030A0"/>
                          </a:solidFill>
                          <a:effectLst/>
                          <a:latin typeface="Times New Roman" panose="02020603050405020304" pitchFamily="18" charset="0"/>
                        </a:rPr>
                        <a:t>là</a:t>
                      </a:r>
                      <a:r>
                        <a:rPr kumimoji="0" lang="en-US" altLang="en-US" sz="2800" b="0" i="0" u="none" strike="noStrike" cap="none" normalizeH="0" baseline="0" dirty="0">
                          <a:ln>
                            <a:noFill/>
                          </a:ln>
                          <a:solidFill>
                            <a:srgbClr val="7030A0"/>
                          </a:solidFill>
                          <a:effectLst/>
                          <a:latin typeface="Times New Roman" panose="02020603050405020304" pitchFamily="18" charset="0"/>
                        </a:rPr>
                        <a:t> </a:t>
                      </a:r>
                      <a:r>
                        <a:rPr kumimoji="0" lang="en-US" altLang="en-US" sz="2800" b="0" i="0" u="none" strike="noStrike" cap="none" normalizeH="0" baseline="0" dirty="0" err="1">
                          <a:ln>
                            <a:noFill/>
                          </a:ln>
                          <a:solidFill>
                            <a:srgbClr val="7030A0"/>
                          </a:solidFill>
                          <a:effectLst/>
                          <a:latin typeface="Times New Roman" panose="02020603050405020304" pitchFamily="18" charset="0"/>
                        </a:rPr>
                        <a:t>một</a:t>
                      </a:r>
                      <a:r>
                        <a:rPr kumimoji="0" lang="en-US" altLang="en-US" sz="2800" b="0" i="0" u="none" strike="noStrike" cap="none" normalizeH="0" baseline="0" dirty="0">
                          <a:ln>
                            <a:noFill/>
                          </a:ln>
                          <a:solidFill>
                            <a:srgbClr val="7030A0"/>
                          </a:solidFill>
                          <a:effectLst/>
                          <a:latin typeface="Times New Roman" panose="02020603050405020304" pitchFamily="18" charset="0"/>
                        </a:rPr>
                        <a:t> </a:t>
                      </a:r>
                      <a:r>
                        <a:rPr kumimoji="0" lang="en-US" altLang="en-US" sz="2800" b="0" i="0" u="none" strike="noStrike" cap="none" normalizeH="0" baseline="0" dirty="0" err="1">
                          <a:ln>
                            <a:noFill/>
                          </a:ln>
                          <a:solidFill>
                            <a:srgbClr val="7030A0"/>
                          </a:solidFill>
                          <a:effectLst/>
                          <a:latin typeface="Times New Roman" panose="02020603050405020304" pitchFamily="18" charset="0"/>
                        </a:rPr>
                        <a:t>chú</a:t>
                      </a:r>
                      <a:r>
                        <a:rPr kumimoji="0" lang="en-US" altLang="en-US" sz="2800" b="0" i="0" u="none" strike="noStrike" cap="none" normalizeH="0" baseline="0" dirty="0">
                          <a:ln>
                            <a:noFill/>
                          </a:ln>
                          <a:solidFill>
                            <a:srgbClr val="7030A0"/>
                          </a:solidFill>
                          <a:effectLst/>
                          <a:latin typeface="Times New Roman" panose="02020603050405020304" pitchFamily="18" charset="0"/>
                        </a:rPr>
                        <a:t> </a:t>
                      </a:r>
                      <a:r>
                        <a:rPr kumimoji="0" lang="en-US" altLang="en-US" sz="2800" b="0" i="0" u="none" strike="noStrike" cap="none" normalizeH="0" baseline="0" dirty="0" err="1">
                          <a:ln>
                            <a:noFill/>
                          </a:ln>
                          <a:solidFill>
                            <a:srgbClr val="7030A0"/>
                          </a:solidFill>
                          <a:effectLst/>
                          <a:latin typeface="Times New Roman" panose="02020603050405020304" pitchFamily="18" charset="0"/>
                        </a:rPr>
                        <a:t>bé</a:t>
                      </a:r>
                      <a:r>
                        <a:rPr kumimoji="0" lang="en-US" altLang="en-US" sz="2800" b="0" i="0" u="none" strike="noStrike" cap="none" normalizeH="0" baseline="0" dirty="0">
                          <a:ln>
                            <a:noFill/>
                          </a:ln>
                          <a:solidFill>
                            <a:srgbClr val="7030A0"/>
                          </a:solidFill>
                          <a:effectLst/>
                          <a:latin typeface="Times New Roman" panose="02020603050405020304" pitchFamily="18" charset="0"/>
                        </a:rPr>
                        <a:t> </a:t>
                      </a:r>
                      <a:r>
                        <a:rPr kumimoji="0" lang="en-US" altLang="en-US" sz="2800" b="0" i="0" u="none" strike="noStrike" cap="none" normalizeH="0" baseline="0" dirty="0" err="1">
                          <a:ln>
                            <a:noFill/>
                          </a:ln>
                          <a:solidFill>
                            <a:srgbClr val="7030A0"/>
                          </a:solidFill>
                          <a:effectLst/>
                          <a:latin typeface="Times New Roman" panose="02020603050405020304" pitchFamily="18" charset="0"/>
                        </a:rPr>
                        <a:t>bằng</a:t>
                      </a:r>
                      <a:r>
                        <a:rPr kumimoji="0" lang="en-US" altLang="en-US" sz="2800" b="0" i="0" u="none" strike="noStrike" cap="none" normalizeH="0" baseline="0" dirty="0">
                          <a:ln>
                            <a:noFill/>
                          </a:ln>
                          <a:solidFill>
                            <a:srgbClr val="7030A0"/>
                          </a:solidFill>
                          <a:effectLst/>
                          <a:latin typeface="Times New Roman" panose="02020603050405020304" pitchFamily="18" charset="0"/>
                        </a:rPr>
                        <a:t> </a:t>
                      </a:r>
                      <a:r>
                        <a:rPr kumimoji="0" lang="en-US" altLang="en-US" sz="2800" b="0" i="0" u="none" strike="noStrike" cap="none" normalizeH="0" baseline="0" dirty="0" err="1">
                          <a:ln>
                            <a:noFill/>
                          </a:ln>
                          <a:solidFill>
                            <a:srgbClr val="7030A0"/>
                          </a:solidFill>
                          <a:effectLst/>
                          <a:latin typeface="Times New Roman" panose="02020603050405020304" pitchFamily="18" charset="0"/>
                        </a:rPr>
                        <a:t>gỗ</a:t>
                      </a:r>
                      <a:r>
                        <a:rPr kumimoji="0" lang="en-US" altLang="en-US" sz="2800" b="0" i="0" u="none" strike="noStrike" cap="none" normalizeH="0" baseline="0" dirty="0">
                          <a:ln>
                            <a:noFill/>
                          </a:ln>
                          <a:solidFill>
                            <a:srgbClr val="7030A0"/>
                          </a:solidFill>
                          <a:effectLst/>
                          <a:latin typeface="Times New Roman" panose="02020603050405020304" pitchFamily="18" charset="0"/>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302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rgbClr val="7030A0"/>
                          </a:solidFill>
                          <a:effectLst/>
                          <a:latin typeface="Times New Roman" panose="02020603050405020304" pitchFamily="18" charset="0"/>
                        </a:rPr>
                        <a:t>Chú có cái mũi rất dài.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2144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rgbClr val="7030A0"/>
                          </a:solidFill>
                          <a:effectLst/>
                          <a:latin typeface="Times New Roman" panose="02020603050405020304" pitchFamily="18" charset="0"/>
                        </a:rPr>
                        <a:t>Chú người gỗ được bác rùa tốt bụng Toóc-ti-la tặng cho chiếc khoá vàng để mở một kho báu.</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10" name="Text Box 28"/>
          <p:cNvSpPr txBox="1">
            <a:spLocks noChangeArrowheads="1"/>
          </p:cNvSpPr>
          <p:nvPr/>
        </p:nvSpPr>
        <p:spPr bwMode="auto">
          <a:xfrm>
            <a:off x="8683171" y="3614668"/>
            <a:ext cx="1752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2800" b="1" smtClean="0">
                <a:solidFill>
                  <a:srgbClr val="FF0000"/>
                </a:solidFill>
              </a:rPr>
              <a:t>giới </a:t>
            </a:r>
            <a:r>
              <a:rPr lang="en-US" altLang="en-US" sz="2800" b="1">
                <a:solidFill>
                  <a:srgbClr val="FF0000"/>
                </a:solidFill>
              </a:rPr>
              <a:t>thiệu</a:t>
            </a:r>
          </a:p>
        </p:txBody>
      </p:sp>
      <p:sp>
        <p:nvSpPr>
          <p:cNvPr id="11" name="Text Box 29"/>
          <p:cNvSpPr txBox="1">
            <a:spLocks noChangeArrowheads="1"/>
          </p:cNvSpPr>
          <p:nvPr/>
        </p:nvSpPr>
        <p:spPr bwMode="auto">
          <a:xfrm>
            <a:off x="1406071" y="1592361"/>
            <a:ext cx="93472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2800">
                <a:solidFill>
                  <a:srgbClr val="7030A0"/>
                </a:solidFill>
              </a:rPr>
              <a:t>   </a:t>
            </a:r>
            <a:r>
              <a:rPr lang="en-US" altLang="en-US" sz="2800" smtClean="0">
                <a:solidFill>
                  <a:srgbClr val="7030A0"/>
                </a:solidFill>
              </a:rPr>
              <a:t>   Bu-ra-ti-nô </a:t>
            </a:r>
            <a:r>
              <a:rPr lang="en-US" altLang="en-US" sz="2800">
                <a:solidFill>
                  <a:srgbClr val="7030A0"/>
                </a:solidFill>
              </a:rPr>
              <a:t>là một chú bé bằng gỗ. Chú có cái mũi rất dài. Chú người gỗ được bác rùa tốt bụng Toóc-ti-la tặng cho chiếc chìa khoá vàng để mở một kho báu. </a:t>
            </a:r>
            <a:r>
              <a:rPr lang="en-US" altLang="en-US" sz="2800" b="1">
                <a:solidFill>
                  <a:srgbClr val="7030A0"/>
                </a:solidFill>
              </a:rPr>
              <a:t>Nhưng kho báu ấy ở đâu?</a:t>
            </a:r>
          </a:p>
        </p:txBody>
      </p:sp>
      <p:sp>
        <p:nvSpPr>
          <p:cNvPr id="12" name="Text Box 30"/>
          <p:cNvSpPr txBox="1">
            <a:spLocks noChangeArrowheads="1"/>
          </p:cNvSpPr>
          <p:nvPr/>
        </p:nvSpPr>
        <p:spPr bwMode="auto">
          <a:xfrm>
            <a:off x="1647371" y="638254"/>
            <a:ext cx="91059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2800" b="1"/>
              <a:t>2. Những câu còn lại trong đoạn văn được dùng làm gì? Cuối mỗi câu có dấu gì?</a:t>
            </a:r>
          </a:p>
        </p:txBody>
      </p:sp>
      <p:sp>
        <p:nvSpPr>
          <p:cNvPr id="13" name="Text Box 33"/>
          <p:cNvSpPr txBox="1">
            <a:spLocks noChangeArrowheads="1"/>
          </p:cNvSpPr>
          <p:nvPr/>
        </p:nvSpPr>
        <p:spPr bwMode="auto">
          <a:xfrm>
            <a:off x="8683171" y="4165797"/>
            <a:ext cx="152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2800" b="1" smtClean="0">
                <a:solidFill>
                  <a:srgbClr val="FF0000"/>
                </a:solidFill>
              </a:rPr>
              <a:t>miêu </a:t>
            </a:r>
            <a:r>
              <a:rPr lang="en-US" altLang="en-US" sz="2800" b="1">
                <a:solidFill>
                  <a:srgbClr val="FF0000"/>
                </a:solidFill>
              </a:rPr>
              <a:t>tả</a:t>
            </a:r>
          </a:p>
        </p:txBody>
      </p:sp>
      <p:sp>
        <p:nvSpPr>
          <p:cNvPr id="14" name="Text Box 34"/>
          <p:cNvSpPr txBox="1">
            <a:spLocks noChangeArrowheads="1"/>
          </p:cNvSpPr>
          <p:nvPr/>
        </p:nvSpPr>
        <p:spPr bwMode="auto">
          <a:xfrm>
            <a:off x="8527143" y="4911577"/>
            <a:ext cx="259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2800" b="1" smtClean="0">
                <a:solidFill>
                  <a:srgbClr val="FF0000"/>
                </a:solidFill>
              </a:rPr>
              <a:t>kể </a:t>
            </a:r>
            <a:r>
              <a:rPr lang="en-US" altLang="en-US" sz="2800" b="1">
                <a:solidFill>
                  <a:srgbClr val="FF0000"/>
                </a:solidFill>
              </a:rPr>
              <a:t>lại sự việc</a:t>
            </a:r>
          </a:p>
        </p:txBody>
      </p:sp>
    </p:spTree>
    <p:extLst>
      <p:ext uri="{BB962C8B-B14F-4D97-AF65-F5344CB8AC3E}">
        <p14:creationId xmlns:p14="http://schemas.microsoft.com/office/powerpoint/2010/main" val="102319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heckerboard(across)">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2"/>
          <p:cNvSpPr txBox="1">
            <a:spLocks noChangeArrowheads="1"/>
          </p:cNvSpPr>
          <p:nvPr/>
        </p:nvSpPr>
        <p:spPr bwMode="auto">
          <a:xfrm>
            <a:off x="1875971" y="3055257"/>
            <a:ext cx="845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endParaRPr lang="en-US" altLang="en-US" sz="2800" b="1"/>
          </a:p>
        </p:txBody>
      </p:sp>
      <p:sp>
        <p:nvSpPr>
          <p:cNvPr id="24" name="Text Box 3"/>
          <p:cNvSpPr txBox="1">
            <a:spLocks noChangeArrowheads="1"/>
          </p:cNvSpPr>
          <p:nvPr/>
        </p:nvSpPr>
        <p:spPr bwMode="auto">
          <a:xfrm>
            <a:off x="1875971" y="4198257"/>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endParaRPr lang="en-US" altLang="en-US" sz="2800" b="1"/>
          </a:p>
        </p:txBody>
      </p:sp>
      <p:sp>
        <p:nvSpPr>
          <p:cNvPr id="25" name="Text Box 28"/>
          <p:cNvSpPr txBox="1">
            <a:spLocks noChangeArrowheads="1"/>
          </p:cNvSpPr>
          <p:nvPr/>
        </p:nvSpPr>
        <p:spPr bwMode="auto">
          <a:xfrm>
            <a:off x="1494971" y="1880507"/>
            <a:ext cx="8915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2800">
                <a:solidFill>
                  <a:srgbClr val="7030A0"/>
                </a:solidFill>
              </a:rPr>
              <a:t>Ba-ra-ba uống rượu đã say. Vừa hơ bộ râu, lão vừa nói:</a:t>
            </a:r>
          </a:p>
          <a:p>
            <a:pPr algn="just"/>
            <a:r>
              <a:rPr lang="en-US" altLang="en-US" sz="2800">
                <a:solidFill>
                  <a:srgbClr val="7030A0"/>
                </a:solidFill>
              </a:rPr>
              <a:t>- Bắt được thằng người gỗ, ta sẽ tống nó vào cái lò sưởi này.</a:t>
            </a:r>
          </a:p>
        </p:txBody>
      </p:sp>
      <p:graphicFrame>
        <p:nvGraphicFramePr>
          <p:cNvPr id="26" name="Group 58"/>
          <p:cNvGraphicFramePr>
            <a:graphicFrameLocks/>
          </p:cNvGraphicFramePr>
          <p:nvPr>
            <p:extLst>
              <p:ext uri="{D42A27DB-BD31-4B8C-83A1-F6EECF244321}">
                <p14:modId xmlns:p14="http://schemas.microsoft.com/office/powerpoint/2010/main" val="3025449956"/>
              </p:ext>
            </p:extLst>
          </p:nvPr>
        </p:nvGraphicFramePr>
        <p:xfrm>
          <a:off x="1647371" y="3099532"/>
          <a:ext cx="9035142" cy="2502250"/>
        </p:xfrm>
        <a:graphic>
          <a:graphicData uri="http://schemas.openxmlformats.org/drawingml/2006/table">
            <a:tbl>
              <a:tblPr/>
              <a:tblGrid>
                <a:gridCol w="4869543">
                  <a:extLst>
                    <a:ext uri="{9D8B030D-6E8A-4147-A177-3AD203B41FA5}">
                      <a16:colId xmlns:a16="http://schemas.microsoft.com/office/drawing/2014/main" xmlns="" val="20000"/>
                    </a:ext>
                  </a:extLst>
                </a:gridCol>
                <a:gridCol w="4165599">
                  <a:extLst>
                    <a:ext uri="{9D8B030D-6E8A-4147-A177-3AD203B41FA5}">
                      <a16:colId xmlns:a16="http://schemas.microsoft.com/office/drawing/2014/main" xmlns="" val="20001"/>
                    </a:ext>
                  </a:extLst>
                </a:gridCol>
              </a:tblGrid>
              <a:tr h="45714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Times New Roman" panose="02020603050405020304" pitchFamily="18" charset="0"/>
                        </a:rPr>
                        <a:t>               Câu kể</a:t>
                      </a:r>
                    </a:p>
                  </a:txBody>
                  <a:tcPr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Times New Roman" panose="02020603050405020304" pitchFamily="18" charset="0"/>
                        </a:rPr>
                        <a:t>      Dùng để</a:t>
                      </a:r>
                    </a:p>
                  </a:txBody>
                  <a:tcPr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188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rgbClr val="7030A0"/>
                          </a:solidFill>
                          <a:effectLst/>
                          <a:latin typeface="Times New Roman" panose="02020603050405020304" pitchFamily="18" charset="0"/>
                        </a:rPr>
                        <a:t>Ba-ra-ba uống rượu đã say.</a:t>
                      </a:r>
                    </a:p>
                  </a:txBody>
                  <a:tcPr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chemeClr val="tx1"/>
                        </a:solidFill>
                        <a:effectLst/>
                        <a:latin typeface="Times New Roman" panose="02020603050405020304" pitchFamily="18" charset="0"/>
                      </a:endParaRPr>
                    </a:p>
                  </a:txBody>
                  <a:tcPr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2044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rgbClr val="7030A0"/>
                          </a:solidFill>
                          <a:effectLst/>
                          <a:latin typeface="Times New Roman" panose="02020603050405020304" pitchFamily="18" charset="0"/>
                        </a:rPr>
                        <a:t>Vừa hơ bộ râu, lão vừa nói:</a:t>
                      </a:r>
                    </a:p>
                  </a:txBody>
                  <a:tcPr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chemeClr val="tx1"/>
                        </a:solidFill>
                        <a:effectLst/>
                        <a:latin typeface="Times New Roman" panose="02020603050405020304" pitchFamily="18" charset="0"/>
                      </a:endParaRPr>
                    </a:p>
                  </a:txBody>
                  <a:tcPr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2289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7030A0"/>
                          </a:solidFill>
                          <a:effectLst/>
                          <a:latin typeface="Times New Roman" panose="02020603050405020304" pitchFamily="18" charset="0"/>
                        </a:rPr>
                        <a:t>- Bắt </a:t>
                      </a:r>
                      <a:r>
                        <a:rPr kumimoji="0" lang="en-US" altLang="en-US" sz="2800" b="0" i="0" u="none" strike="noStrike" cap="none" normalizeH="0" baseline="0">
                          <a:ln>
                            <a:noFill/>
                          </a:ln>
                          <a:solidFill>
                            <a:srgbClr val="7030A0"/>
                          </a:solidFill>
                          <a:effectLst/>
                          <a:latin typeface="Times New Roman" panose="02020603050405020304" pitchFamily="18" charset="0"/>
                        </a:rPr>
                        <a:t>được thằng người gỗ, ta sẽ tống nó vào cái lò sưởi này.</a:t>
                      </a:r>
                    </a:p>
                  </a:txBody>
                  <a:tcPr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chemeClr val="tx1"/>
                        </a:solidFill>
                        <a:effectLst/>
                        <a:latin typeface="Times New Roman" panose="02020603050405020304" pitchFamily="18" charset="0"/>
                      </a:endParaRPr>
                    </a:p>
                  </a:txBody>
                  <a:tcPr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27" name="Text Box 54"/>
          <p:cNvSpPr txBox="1">
            <a:spLocks noChangeArrowheads="1"/>
          </p:cNvSpPr>
          <p:nvPr/>
        </p:nvSpPr>
        <p:spPr bwMode="auto">
          <a:xfrm>
            <a:off x="7057571" y="3576585"/>
            <a:ext cx="2895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2800" smtClean="0">
                <a:solidFill>
                  <a:srgbClr val="FF0000"/>
                </a:solidFill>
              </a:rPr>
              <a:t>kể </a:t>
            </a:r>
            <a:r>
              <a:rPr lang="en-US" altLang="en-US" sz="2800">
                <a:solidFill>
                  <a:srgbClr val="FF0000"/>
                </a:solidFill>
              </a:rPr>
              <a:t>về Ba-ra-ba</a:t>
            </a:r>
          </a:p>
        </p:txBody>
      </p:sp>
      <p:sp>
        <p:nvSpPr>
          <p:cNvPr id="28" name="Text Box 56"/>
          <p:cNvSpPr txBox="1">
            <a:spLocks noChangeArrowheads="1"/>
          </p:cNvSpPr>
          <p:nvPr/>
        </p:nvSpPr>
        <p:spPr bwMode="auto">
          <a:xfrm>
            <a:off x="7057571" y="4131892"/>
            <a:ext cx="259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2800" smtClean="0">
                <a:solidFill>
                  <a:srgbClr val="FF0000"/>
                </a:solidFill>
              </a:rPr>
              <a:t>kể </a:t>
            </a:r>
            <a:r>
              <a:rPr lang="en-US" altLang="en-US" sz="2800">
                <a:solidFill>
                  <a:srgbClr val="FF0000"/>
                </a:solidFill>
              </a:rPr>
              <a:t>về Ba-ra-ba</a:t>
            </a:r>
          </a:p>
        </p:txBody>
      </p:sp>
      <p:sp>
        <p:nvSpPr>
          <p:cNvPr id="29" name="Text Box 57"/>
          <p:cNvSpPr txBox="1">
            <a:spLocks noChangeArrowheads="1"/>
          </p:cNvSpPr>
          <p:nvPr/>
        </p:nvSpPr>
        <p:spPr bwMode="auto">
          <a:xfrm>
            <a:off x="6647540" y="4798138"/>
            <a:ext cx="41365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800" smtClean="0">
                <a:solidFill>
                  <a:srgbClr val="FF0000"/>
                </a:solidFill>
              </a:rPr>
              <a:t>nêu </a:t>
            </a:r>
            <a:r>
              <a:rPr lang="en-US" altLang="en-US" sz="2800">
                <a:solidFill>
                  <a:srgbClr val="FF0000"/>
                </a:solidFill>
              </a:rPr>
              <a:t>suy </a:t>
            </a:r>
            <a:r>
              <a:rPr lang="en-US" altLang="en-US" sz="2800" smtClean="0">
                <a:solidFill>
                  <a:srgbClr val="FF0000"/>
                </a:solidFill>
              </a:rPr>
              <a:t>nghĩ của </a:t>
            </a:r>
            <a:r>
              <a:rPr lang="en-US" altLang="en-US" sz="2800">
                <a:solidFill>
                  <a:srgbClr val="FF0000"/>
                </a:solidFill>
              </a:rPr>
              <a:t>Ba-ra-ba</a:t>
            </a:r>
          </a:p>
        </p:txBody>
      </p:sp>
      <p:sp>
        <p:nvSpPr>
          <p:cNvPr id="30" name="Text Box 78"/>
          <p:cNvSpPr txBox="1">
            <a:spLocks noChangeArrowheads="1"/>
          </p:cNvSpPr>
          <p:nvPr/>
        </p:nvSpPr>
        <p:spPr bwMode="auto">
          <a:xfrm>
            <a:off x="1494970" y="921657"/>
            <a:ext cx="918754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2800" b="1"/>
              <a:t>3. Ba câu sau đây cũng là câu kể. Theo em, chúng được dùng làm gì?</a:t>
            </a:r>
          </a:p>
        </p:txBody>
      </p:sp>
    </p:spTree>
    <p:extLst>
      <p:ext uri="{BB962C8B-B14F-4D97-AF65-F5344CB8AC3E}">
        <p14:creationId xmlns:p14="http://schemas.microsoft.com/office/powerpoint/2010/main" val="138044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diamond(in)">
                                      <p:cBhvr>
                                        <p:cTn id="12" dur="2000"/>
                                        <p:tgtEl>
                                          <p:spTgt spid="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8">
                                            <p:txEl>
                                              <p:pRg st="0" end="0"/>
                                            </p:txEl>
                                          </p:spTgt>
                                        </p:tgtEl>
                                        <p:attrNameLst>
                                          <p:attrName>style.visibility</p:attrName>
                                        </p:attrNameLst>
                                      </p:cBhvr>
                                      <p:to>
                                        <p:strVal val="visible"/>
                                      </p:to>
                                    </p:set>
                                    <p:animEffect transition="in" filter="diamond(in)">
                                      <p:cBhvr>
                                        <p:cTn id="17" dur="2000"/>
                                        <p:tgtEl>
                                          <p:spTgt spid="2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blinds(horizontal)">
                                      <p:cBhvr>
                                        <p:cTn id="22"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56934"/>
                <a:ext cx="1025979" cy="87149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smtClean="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Ghi nhớ</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15988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865086" y="1705430"/>
            <a:ext cx="8763000" cy="3785652"/>
          </a:xfrm>
          <a:prstGeom prst="rect">
            <a:avLst/>
          </a:prstGeom>
          <a:solidFill>
            <a:schemeClr val="accent1">
              <a:lumMod val="40000"/>
              <a:lumOff val="60000"/>
            </a:schemeClr>
          </a:solidFill>
          <a:ln w="28575">
            <a:noFill/>
            <a:miter lim="800000"/>
            <a:headEnd/>
            <a:tailEnd/>
          </a:ln>
          <a:effectLs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0" indent="0" algn="just">
              <a:spcBef>
                <a:spcPct val="50000"/>
              </a:spcBef>
            </a:pPr>
            <a:r>
              <a:rPr lang="en-US" sz="3200" smtClean="0">
                <a:latin typeface="Times New Roman" pitchFamily="18" charset="0"/>
              </a:rPr>
              <a:t>1. Câu </a:t>
            </a:r>
            <a:r>
              <a:rPr lang="en-US" sz="3200">
                <a:latin typeface="Times New Roman" pitchFamily="18" charset="0"/>
              </a:rPr>
              <a:t>kể (còn gọi là câu trần thuật) là những </a:t>
            </a:r>
            <a:r>
              <a:rPr lang="en-US" sz="3200" smtClean="0">
                <a:latin typeface="Times New Roman" pitchFamily="18" charset="0"/>
              </a:rPr>
              <a:t>câu dùng </a:t>
            </a:r>
            <a:r>
              <a:rPr lang="en-US" sz="3200">
                <a:latin typeface="Times New Roman" pitchFamily="18" charset="0"/>
              </a:rPr>
              <a:t>để</a:t>
            </a:r>
            <a:r>
              <a:rPr lang="en-US" sz="3200" smtClean="0">
                <a:latin typeface="Times New Roman" pitchFamily="18" charset="0"/>
              </a:rPr>
              <a:t>:</a:t>
            </a:r>
          </a:p>
          <a:p>
            <a:pPr marL="0" indent="0" algn="just">
              <a:spcBef>
                <a:spcPct val="50000"/>
              </a:spcBef>
            </a:pPr>
            <a:r>
              <a:rPr lang="en-US" sz="3200" smtClean="0">
                <a:latin typeface="Times New Roman" pitchFamily="18" charset="0"/>
              </a:rPr>
              <a:t>-   Kể</a:t>
            </a:r>
            <a:r>
              <a:rPr lang="en-US" sz="3200">
                <a:latin typeface="Times New Roman" pitchFamily="18" charset="0"/>
              </a:rPr>
              <a:t>, tả hoặc giới thiệu về sự vật, sự việc</a:t>
            </a:r>
            <a:r>
              <a:rPr lang="en-US" sz="3200" smtClean="0">
                <a:latin typeface="Times New Roman" pitchFamily="18" charset="0"/>
              </a:rPr>
              <a:t>.</a:t>
            </a:r>
          </a:p>
          <a:p>
            <a:pPr marL="457200" indent="-457200" algn="just">
              <a:spcBef>
                <a:spcPct val="50000"/>
              </a:spcBef>
              <a:buFontTx/>
              <a:buChar char="-"/>
            </a:pPr>
            <a:r>
              <a:rPr lang="vi-VN" sz="3200" smtClean="0">
                <a:latin typeface="Times New Roman" pitchFamily="18" charset="0"/>
              </a:rPr>
              <a:t>Nói </a:t>
            </a:r>
            <a:r>
              <a:rPr lang="vi-VN" sz="3200">
                <a:latin typeface="Times New Roman" pitchFamily="18" charset="0"/>
              </a:rPr>
              <a:t>lên ý kiến hoặc tâm tư, tình cảm của mỗi người</a:t>
            </a:r>
            <a:r>
              <a:rPr lang="vi-VN" sz="3200" smtClean="0">
                <a:latin typeface="Times New Roman" pitchFamily="18" charset="0"/>
              </a:rPr>
              <a:t>.</a:t>
            </a:r>
            <a:endParaRPr lang="en-US" sz="3200" smtClean="0">
              <a:latin typeface="Times New Roman" pitchFamily="18" charset="0"/>
            </a:endParaRPr>
          </a:p>
          <a:p>
            <a:pPr marL="0" indent="0" algn="just">
              <a:spcBef>
                <a:spcPct val="50000"/>
              </a:spcBef>
            </a:pPr>
            <a:r>
              <a:rPr lang="vi-VN" sz="3200">
                <a:latin typeface="Times New Roman" pitchFamily="18" charset="0"/>
              </a:rPr>
              <a:t>2. Cuối câu kể thường có dấu chấm</a:t>
            </a:r>
            <a:r>
              <a:rPr lang="vi-VN" sz="3200" smtClean="0">
                <a:latin typeface="Times New Roman" pitchFamily="18" charset="0"/>
              </a:rPr>
              <a:t>.</a:t>
            </a:r>
            <a:endParaRPr lang="en-US" sz="3200" smtClean="0">
              <a:latin typeface="Times New Roman" pitchFamily="18" charset="0"/>
            </a:endParaRPr>
          </a:p>
        </p:txBody>
      </p:sp>
      <p:sp>
        <p:nvSpPr>
          <p:cNvPr id="4" name="TextBox 4"/>
          <p:cNvSpPr txBox="1">
            <a:spLocks noChangeArrowheads="1"/>
          </p:cNvSpPr>
          <p:nvPr/>
        </p:nvSpPr>
        <p:spPr bwMode="auto">
          <a:xfrm>
            <a:off x="1153203" y="788893"/>
            <a:ext cx="2971800" cy="584775"/>
          </a:xfrm>
          <a:prstGeom prst="rect">
            <a:avLst/>
          </a:prstGeom>
          <a:noFill/>
          <a:ln w="9525">
            <a:noFill/>
            <a:miter lim="800000"/>
            <a:headEnd/>
            <a:tailEnd/>
          </a:ln>
        </p:spPr>
        <p:txBody>
          <a:bodyPr wrap="square">
            <a:spAutoFit/>
          </a:bodyPr>
          <a:lstStyle/>
          <a:p>
            <a:r>
              <a:rPr lang="en-US" sz="3200" b="1" dirty="0">
                <a:solidFill>
                  <a:srgbClr val="FF0000"/>
                </a:solidFill>
                <a:latin typeface="Times New Roman" pitchFamily="18" charset="0"/>
                <a:cs typeface="Times New Roman" pitchFamily="18" charset="0"/>
              </a:rPr>
              <a:t>II. </a:t>
            </a:r>
            <a:r>
              <a:rPr lang="en-US" sz="3200" b="1" dirty="0" err="1">
                <a:solidFill>
                  <a:srgbClr val="FF0000"/>
                </a:solidFill>
                <a:latin typeface="Times New Roman" pitchFamily="18" charset="0"/>
                <a:cs typeface="Times New Roman" pitchFamily="18" charset="0"/>
              </a:rPr>
              <a:t>Ghi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nhớ</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352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464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1919514" y="2155372"/>
            <a:ext cx="845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endParaRPr lang="en-US" altLang="en-US" sz="2800"/>
          </a:p>
        </p:txBody>
      </p:sp>
      <p:sp>
        <p:nvSpPr>
          <p:cNvPr id="11" name="Text Box 52"/>
          <p:cNvSpPr txBox="1">
            <a:spLocks noChangeArrowheads="1"/>
          </p:cNvSpPr>
          <p:nvPr/>
        </p:nvSpPr>
        <p:spPr bwMode="auto">
          <a:xfrm>
            <a:off x="957943" y="1378858"/>
            <a:ext cx="1021805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3200" b="1"/>
              <a:t>Bài 1. Tìm câu kể trong đoạn văn sau đây. Cho biết mỗi câu dùng để làm gì.</a:t>
            </a:r>
          </a:p>
          <a:p>
            <a:pPr algn="just" eaLnBrk="1" hangingPunct="1">
              <a:spcBef>
                <a:spcPct val="50000"/>
              </a:spcBef>
            </a:pPr>
            <a:r>
              <a:rPr lang="en-US" altLang="en-US" sz="3200"/>
              <a:t>      Chiều chiều, trên bãi thả, đám trẻ mục đồng chúng tôi hò hét nhau thả diều thi. Cánh diều mềm mại như cánh bướm. Chúng tôi vui sướng đến phát dại nhìn lên trời. Tiếng sáo vi vu trầm bổng. Sáo đơn, rồi sáo kép, sáo bè… như gọi thấp xuống những vì sao sớm.</a:t>
            </a:r>
          </a:p>
        </p:txBody>
      </p:sp>
    </p:spTree>
    <p:extLst>
      <p:ext uri="{BB962C8B-B14F-4D97-AF65-F5344CB8AC3E}">
        <p14:creationId xmlns:p14="http://schemas.microsoft.com/office/powerpoint/2010/main" val="413871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81314" y="1161144"/>
            <a:ext cx="9876972" cy="4383064"/>
            <a:chOff x="1081314" y="1161144"/>
            <a:chExt cx="9876972" cy="4383064"/>
          </a:xfrm>
        </p:grpSpPr>
        <p:graphicFrame>
          <p:nvGraphicFramePr>
            <p:cNvPr id="4" name="Group 34"/>
            <p:cNvGraphicFramePr>
              <a:graphicFrameLocks/>
            </p:cNvGraphicFramePr>
            <p:nvPr>
              <p:extLst>
                <p:ext uri="{D42A27DB-BD31-4B8C-83A1-F6EECF244321}">
                  <p14:modId xmlns:p14="http://schemas.microsoft.com/office/powerpoint/2010/main" val="1836025441"/>
                </p:ext>
              </p:extLst>
            </p:nvPr>
          </p:nvGraphicFramePr>
          <p:xfrm>
            <a:off x="1081314" y="1161144"/>
            <a:ext cx="9876972" cy="4383064"/>
          </p:xfrm>
          <a:graphic>
            <a:graphicData uri="http://schemas.openxmlformats.org/drawingml/2006/table">
              <a:tbl>
                <a:tblPr/>
                <a:tblGrid>
                  <a:gridCol w="6422572">
                    <a:extLst>
                      <a:ext uri="{9D8B030D-6E8A-4147-A177-3AD203B41FA5}">
                        <a16:colId xmlns:a16="http://schemas.microsoft.com/office/drawing/2014/main" xmlns="" val="20000"/>
                      </a:ext>
                    </a:extLst>
                  </a:gridCol>
                  <a:gridCol w="3454400">
                    <a:extLst>
                      <a:ext uri="{9D8B030D-6E8A-4147-A177-3AD203B41FA5}">
                        <a16:colId xmlns:a16="http://schemas.microsoft.com/office/drawing/2014/main" xmlns="" val="20001"/>
                      </a:ext>
                    </a:extLst>
                  </a:gridCol>
                </a:tblGrid>
                <a:tr h="45723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Times New Roman" panose="02020603050405020304" pitchFamily="18" charset="0"/>
                          </a:rPr>
                          <a:t>                               Câu kể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Times New Roman" panose="02020603050405020304" pitchFamily="18" charset="0"/>
                          </a:rPr>
                          <a:t>  Dùng để</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230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rPr>
                          <a:t>Chiều chiều, trên bãi thả, đám trẻ mục đồng chúng tôi hò hét nhau thả diều thi.</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Times New Roman" panose="02020603050405020304"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5723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rPr>
                          <a:t>Cánh diều mềm mại như cánh bướm.</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Times New Roman" panose="02020603050405020304"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230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rPr>
                          <a:t>Chúng tôi vui sướng đến phát dại nhìn lên trời.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Times New Roman" panose="02020603050405020304"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44315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rPr>
                          <a:t>Tiếng sáo diều vi vu trầm bổng</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rPr>
                          <a:t>Sáo đơn, rồi sáo kép, sáo bè,… như gọi thấp xuống những vì sao sớm.</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Times New Roman" panose="02020603050405020304"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5" name="Line 35"/>
            <p:cNvSpPr>
              <a:spLocks noChangeShapeType="1"/>
            </p:cNvSpPr>
            <p:nvPr/>
          </p:nvSpPr>
          <p:spPr bwMode="auto">
            <a:xfrm>
              <a:off x="1081314" y="4615544"/>
              <a:ext cx="98769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grpSp>
      <p:sp>
        <p:nvSpPr>
          <p:cNvPr id="6" name="Text Box 36"/>
          <p:cNvSpPr txBox="1">
            <a:spLocks noChangeArrowheads="1"/>
          </p:cNvSpPr>
          <p:nvPr/>
        </p:nvSpPr>
        <p:spPr bwMode="auto">
          <a:xfrm>
            <a:off x="7581898" y="4738776"/>
            <a:ext cx="33491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800" smtClean="0">
                <a:solidFill>
                  <a:srgbClr val="FF0000"/>
                </a:solidFill>
              </a:rPr>
              <a:t>nêu </a:t>
            </a:r>
            <a:r>
              <a:rPr lang="en-US" altLang="en-US" sz="2800">
                <a:solidFill>
                  <a:srgbClr val="FF0000"/>
                </a:solidFill>
              </a:rPr>
              <a:t>ý kiến, nhận định</a:t>
            </a:r>
          </a:p>
        </p:txBody>
      </p:sp>
      <p:sp>
        <p:nvSpPr>
          <p:cNvPr id="7" name="Text Box 37"/>
          <p:cNvSpPr txBox="1">
            <a:spLocks noChangeArrowheads="1"/>
          </p:cNvSpPr>
          <p:nvPr/>
        </p:nvSpPr>
        <p:spPr bwMode="auto">
          <a:xfrm>
            <a:off x="8507185" y="1815576"/>
            <a:ext cx="1905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800" smtClean="0">
                <a:solidFill>
                  <a:srgbClr val="FF0000"/>
                </a:solidFill>
              </a:rPr>
              <a:t>kể </a:t>
            </a:r>
            <a:r>
              <a:rPr lang="en-US" altLang="en-US" sz="2800">
                <a:solidFill>
                  <a:srgbClr val="FF0000"/>
                </a:solidFill>
              </a:rPr>
              <a:t>sự việc</a:t>
            </a:r>
          </a:p>
        </p:txBody>
      </p:sp>
      <p:sp>
        <p:nvSpPr>
          <p:cNvPr id="8" name="Text Box 38"/>
          <p:cNvSpPr txBox="1">
            <a:spLocks noChangeArrowheads="1"/>
          </p:cNvSpPr>
          <p:nvPr/>
        </p:nvSpPr>
        <p:spPr bwMode="auto">
          <a:xfrm>
            <a:off x="8407400" y="2630010"/>
            <a:ext cx="2133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800" smtClean="0">
                <a:solidFill>
                  <a:srgbClr val="FF0000"/>
                </a:solidFill>
              </a:rPr>
              <a:t>tả </a:t>
            </a:r>
            <a:r>
              <a:rPr lang="en-US" altLang="en-US" sz="2800">
                <a:solidFill>
                  <a:srgbClr val="FF0000"/>
                </a:solidFill>
              </a:rPr>
              <a:t>cánh diều</a:t>
            </a:r>
          </a:p>
        </p:txBody>
      </p:sp>
      <p:sp>
        <p:nvSpPr>
          <p:cNvPr id="9" name="Text Box 39"/>
          <p:cNvSpPr txBox="1">
            <a:spLocks noChangeArrowheads="1"/>
          </p:cNvSpPr>
          <p:nvPr/>
        </p:nvSpPr>
        <p:spPr bwMode="auto">
          <a:xfrm>
            <a:off x="7757884" y="3140508"/>
            <a:ext cx="299720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2800" smtClean="0">
                <a:solidFill>
                  <a:srgbClr val="FF0000"/>
                </a:solidFill>
              </a:rPr>
              <a:t>kể </a:t>
            </a:r>
            <a:r>
              <a:rPr lang="en-US" altLang="en-US" sz="2800">
                <a:solidFill>
                  <a:srgbClr val="FF0000"/>
                </a:solidFill>
              </a:rPr>
              <a:t>sự việc và nói lên tình cảm</a:t>
            </a:r>
          </a:p>
        </p:txBody>
      </p:sp>
      <p:sp>
        <p:nvSpPr>
          <p:cNvPr id="12" name="Text Box 40"/>
          <p:cNvSpPr txBox="1">
            <a:spLocks noChangeArrowheads="1"/>
          </p:cNvSpPr>
          <p:nvPr/>
        </p:nvSpPr>
        <p:spPr bwMode="auto">
          <a:xfrm>
            <a:off x="8124372" y="4092305"/>
            <a:ext cx="3251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800" smtClean="0">
                <a:solidFill>
                  <a:srgbClr val="FF0000"/>
                </a:solidFill>
              </a:rPr>
              <a:t>tả </a:t>
            </a:r>
            <a:r>
              <a:rPr lang="en-US" altLang="en-US" sz="2800">
                <a:solidFill>
                  <a:srgbClr val="FF0000"/>
                </a:solidFill>
              </a:rPr>
              <a:t>tiếng sáo diều</a:t>
            </a:r>
          </a:p>
        </p:txBody>
      </p:sp>
    </p:spTree>
    <p:extLst>
      <p:ext uri="{BB962C8B-B14F-4D97-AF65-F5344CB8AC3E}">
        <p14:creationId xmlns:p14="http://schemas.microsoft.com/office/powerpoint/2010/main" val="294845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thế nào là câu kể, tác dụng của câu kể.</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xmlns=""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smtClean="0">
                  <a:solidFill>
                    <a:schemeClr val="tx1"/>
                  </a:solidFill>
                  <a:latin typeface="Times New Roman" panose="02020603050405020304" pitchFamily="18" charset="0"/>
                  <a:cs typeface="Times New Roman" panose="02020603050405020304" pitchFamily="18" charset="0"/>
                </a:rPr>
                <a:t>Tìm được câu kể trong đoạn văn.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606562" y="4222893"/>
            <a:ext cx="10674076" cy="900649"/>
            <a:chOff x="-26657" y="2060506"/>
            <a:chExt cx="8941551" cy="901166"/>
          </a:xfrm>
        </p:grpSpPr>
        <p:sp>
          <p:nvSpPr>
            <p:cNvPr id="12" name="Rectangle 11">
              <a:extLst>
                <a:ext uri="{FF2B5EF4-FFF2-40B4-BE49-F238E27FC236}">
                  <a16:creationId xmlns:a16="http://schemas.microsoft.com/office/drawing/2014/main" xmlns="" id="{1C59C6FF-16F6-4D4A-8D30-C9647637D21A}"/>
                </a:ext>
              </a:extLst>
            </p:cNvPr>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smtClean="0">
                  <a:solidFill>
                    <a:schemeClr val="tx1"/>
                  </a:solidFill>
                  <a:latin typeface="Times New Roman" panose="02020603050405020304" pitchFamily="18" charset="0"/>
                  <a:cs typeface="Times New Roman" panose="02020603050405020304" pitchFamily="18" charset="0"/>
                </a:rPr>
                <a:t>Đặt câu kể để tả, trình bày ý kiến. Nội dung câu đúng, từ ngữ trong sáng, câu văn giàu hình ảnh, sáng tạo.</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xmlns="" id="{1CC2396C-46DF-4CA0-86ED-4BF9BDDE7B02}"/>
                </a:ext>
              </a:extLst>
            </p:cNvPr>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xmlns="" id="{FC4AA681-3F36-42B8-9DF9-F59457234ED6}"/>
              </a:ext>
            </a:extLst>
          </p:cNvPr>
          <p:cNvSpPr/>
          <p:nvPr/>
        </p:nvSpPr>
        <p:spPr>
          <a:xfrm>
            <a:off x="3082108" y="456262"/>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1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537832" y="1296109"/>
            <a:ext cx="872647" cy="1869777"/>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
        <p:nvSpPr>
          <p:cNvPr id="18" name="TextBox 17"/>
          <p:cNvSpPr txBox="1"/>
          <p:nvPr/>
        </p:nvSpPr>
        <p:spPr>
          <a:xfrm>
            <a:off x="10540870" y="2471369"/>
            <a:ext cx="872647" cy="1869777"/>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1430417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785257" y="1397000"/>
            <a:ext cx="9292771"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3200" b="1"/>
              <a:t>Bài 2: Đặt một vài câu kể để:</a:t>
            </a:r>
          </a:p>
          <a:p>
            <a:pPr algn="just">
              <a:spcBef>
                <a:spcPct val="50000"/>
              </a:spcBef>
            </a:pPr>
            <a:r>
              <a:rPr lang="en-US" altLang="en-US" sz="3200"/>
              <a:t>a/ Kể các việc em làm hằng ngày sau khi đi học về.</a:t>
            </a:r>
          </a:p>
          <a:p>
            <a:pPr algn="just">
              <a:spcBef>
                <a:spcPct val="50000"/>
              </a:spcBef>
            </a:pPr>
            <a:r>
              <a:rPr lang="en-US" altLang="en-US" sz="3200"/>
              <a:t>b/ Tả chiếc bút em đang dùng.</a:t>
            </a:r>
          </a:p>
          <a:p>
            <a:pPr algn="just">
              <a:spcBef>
                <a:spcPct val="50000"/>
              </a:spcBef>
            </a:pPr>
            <a:r>
              <a:rPr lang="en-US" altLang="en-US" sz="3200"/>
              <a:t>c/ Trình bày ý kiến của em về tình bạn.</a:t>
            </a:r>
          </a:p>
          <a:p>
            <a:pPr algn="just">
              <a:spcBef>
                <a:spcPct val="50000"/>
              </a:spcBef>
            </a:pPr>
            <a:r>
              <a:rPr lang="en-US" altLang="en-US" sz="3200"/>
              <a:t>d/ Nói lên niềm vui của em khi nhận điểm tốt.</a:t>
            </a:r>
          </a:p>
        </p:txBody>
      </p:sp>
    </p:spTree>
    <p:extLst>
      <p:ext uri="{BB962C8B-B14F-4D97-AF65-F5344CB8AC3E}">
        <p14:creationId xmlns:p14="http://schemas.microsoft.com/office/powerpoint/2010/main" val="284873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921657" y="168023"/>
            <a:ext cx="46249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2800" b="1"/>
              <a:t>Bài 2: Đặt một vài câu kể để:</a:t>
            </a:r>
          </a:p>
        </p:txBody>
      </p:sp>
      <p:sp>
        <p:nvSpPr>
          <p:cNvPr id="4" name="Text Box 5"/>
          <p:cNvSpPr txBox="1">
            <a:spLocks noChangeArrowheads="1"/>
          </p:cNvSpPr>
          <p:nvPr/>
        </p:nvSpPr>
        <p:spPr bwMode="auto">
          <a:xfrm>
            <a:off x="997856" y="666393"/>
            <a:ext cx="8458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2800" b="1" i="1">
                <a:solidFill>
                  <a:srgbClr val="FF0000"/>
                </a:solidFill>
              </a:rPr>
              <a:t>a) Kể về các việc em làm hàng ngày sau khi đi học về.                                                                                                                                          </a:t>
            </a:r>
          </a:p>
        </p:txBody>
      </p:sp>
      <p:sp>
        <p:nvSpPr>
          <p:cNvPr id="5" name="Text Box 6"/>
          <p:cNvSpPr txBox="1">
            <a:spLocks noChangeArrowheads="1"/>
          </p:cNvSpPr>
          <p:nvPr/>
        </p:nvSpPr>
        <p:spPr bwMode="auto">
          <a:xfrm>
            <a:off x="997856" y="2100943"/>
            <a:ext cx="80445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2800" b="1" i="1">
                <a:solidFill>
                  <a:srgbClr val="FF0000"/>
                </a:solidFill>
              </a:rPr>
              <a:t>b)Tả chiếc bút của em đang dùng.</a:t>
            </a:r>
          </a:p>
        </p:txBody>
      </p:sp>
      <p:sp>
        <p:nvSpPr>
          <p:cNvPr id="6" name="Text Box 8"/>
          <p:cNvSpPr txBox="1">
            <a:spLocks noChangeArrowheads="1"/>
          </p:cNvSpPr>
          <p:nvPr/>
        </p:nvSpPr>
        <p:spPr bwMode="auto">
          <a:xfrm>
            <a:off x="1093106" y="1148443"/>
            <a:ext cx="1001485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2800">
                <a:solidFill>
                  <a:srgbClr val="0000CC"/>
                </a:solidFill>
              </a:rPr>
              <a:t>      Sau mỗi buổi học em thường giúp mẹ nấu cơm. Em cùng mẹ nhặt rau, gấp quần áo. Em còn rửa bát, quét nhà…</a:t>
            </a:r>
          </a:p>
        </p:txBody>
      </p:sp>
      <p:sp>
        <p:nvSpPr>
          <p:cNvPr id="7" name="Text Box 9"/>
          <p:cNvSpPr txBox="1">
            <a:spLocks noChangeArrowheads="1"/>
          </p:cNvSpPr>
          <p:nvPr/>
        </p:nvSpPr>
        <p:spPr bwMode="auto">
          <a:xfrm>
            <a:off x="1112157" y="2558143"/>
            <a:ext cx="997675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2800">
                <a:solidFill>
                  <a:srgbClr val="0000CC"/>
                </a:solidFill>
              </a:rPr>
              <a:t>     Em có chiếc bút máy màu xanh rất đẹp. Nó là món quà mà cô giáo tặng cho em. Thân bút tròn xinh xinh, ngòi viết rất trơn…</a:t>
            </a:r>
          </a:p>
        </p:txBody>
      </p:sp>
      <p:sp>
        <p:nvSpPr>
          <p:cNvPr id="8" name="Text Box 10"/>
          <p:cNvSpPr txBox="1">
            <a:spLocks noChangeArrowheads="1"/>
          </p:cNvSpPr>
          <p:nvPr/>
        </p:nvSpPr>
        <p:spPr bwMode="auto">
          <a:xfrm>
            <a:off x="997857" y="3396343"/>
            <a:ext cx="838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2800" b="1" i="1">
                <a:solidFill>
                  <a:srgbClr val="FF0000"/>
                </a:solidFill>
              </a:rPr>
              <a:t>c) Trình bày ý kiến của em về tình bạn.</a:t>
            </a:r>
          </a:p>
        </p:txBody>
      </p:sp>
      <p:sp>
        <p:nvSpPr>
          <p:cNvPr id="9" name="Text Box 11"/>
          <p:cNvSpPr txBox="1">
            <a:spLocks noChangeArrowheads="1"/>
          </p:cNvSpPr>
          <p:nvPr/>
        </p:nvSpPr>
        <p:spPr bwMode="auto">
          <a:xfrm>
            <a:off x="997857" y="3853543"/>
            <a:ext cx="1009105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2800">
                <a:solidFill>
                  <a:srgbClr val="0000CC"/>
                </a:solidFill>
              </a:rPr>
              <a:t>     Tình bạn thật thiêng liêng và cao quý. Nhờ có bạn bè mà cuộc sống của chúng ta vui hơn. Bạn bè có thể giúp đỡ nhau trong học tập, trong vui chơi.</a:t>
            </a:r>
          </a:p>
        </p:txBody>
      </p:sp>
      <p:sp>
        <p:nvSpPr>
          <p:cNvPr id="11" name="Text Box 12"/>
          <p:cNvSpPr txBox="1">
            <a:spLocks noChangeArrowheads="1"/>
          </p:cNvSpPr>
          <p:nvPr/>
        </p:nvSpPr>
        <p:spPr bwMode="auto">
          <a:xfrm>
            <a:off x="997856" y="5172518"/>
            <a:ext cx="792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2800" b="1" i="1">
                <a:solidFill>
                  <a:srgbClr val="FF0000"/>
                </a:solidFill>
              </a:rPr>
              <a:t>d) Nói </a:t>
            </a:r>
            <a:r>
              <a:rPr lang="en-US" altLang="en-US" sz="2800" b="1" i="1" smtClean="0">
                <a:solidFill>
                  <a:srgbClr val="FF0000"/>
                </a:solidFill>
              </a:rPr>
              <a:t>lên niềm </a:t>
            </a:r>
            <a:r>
              <a:rPr lang="en-US" altLang="en-US" sz="2800" b="1" i="1">
                <a:solidFill>
                  <a:srgbClr val="FF0000"/>
                </a:solidFill>
              </a:rPr>
              <a:t>vui của em khi nhận điểm tốt.</a:t>
            </a:r>
          </a:p>
        </p:txBody>
      </p:sp>
      <p:sp>
        <p:nvSpPr>
          <p:cNvPr id="12" name="Text Box 13"/>
          <p:cNvSpPr txBox="1">
            <a:spLocks noChangeArrowheads="1"/>
          </p:cNvSpPr>
          <p:nvPr/>
        </p:nvSpPr>
        <p:spPr bwMode="auto">
          <a:xfrm>
            <a:off x="921657" y="5703701"/>
            <a:ext cx="1016725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2800">
                <a:solidFill>
                  <a:srgbClr val="0000CC"/>
                </a:solidFill>
              </a:rPr>
              <a:t>     Em rất vui khi nhận được điểm 10. Về nhà em sẽ khoe ngay với mẹ. Mẹ em chắc sẽ rất hài lòng.</a:t>
            </a:r>
          </a:p>
        </p:txBody>
      </p:sp>
    </p:spTree>
    <p:extLst>
      <p:ext uri="{BB962C8B-B14F-4D97-AF65-F5344CB8AC3E}">
        <p14:creationId xmlns:p14="http://schemas.microsoft.com/office/powerpoint/2010/main" val="170942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500"/>
                                        <p:tgtEl>
                                          <p:spTgt spid="8"/>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ox(i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i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heckerboard(across)">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heckerboard(across)">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thế nào là câu kể, tác dụng của câu kể.</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xmlns=""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smtClean="0">
                  <a:solidFill>
                    <a:schemeClr val="tx1"/>
                  </a:solidFill>
                  <a:latin typeface="Times New Roman" panose="02020603050405020304" pitchFamily="18" charset="0"/>
                  <a:cs typeface="Times New Roman" panose="02020603050405020304" pitchFamily="18" charset="0"/>
                </a:rPr>
                <a:t>Tìm được câu kể trong đoạn văn.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606562" y="4222893"/>
            <a:ext cx="10674076" cy="900649"/>
            <a:chOff x="-26657" y="2060506"/>
            <a:chExt cx="8941551" cy="901166"/>
          </a:xfrm>
        </p:grpSpPr>
        <p:sp>
          <p:nvSpPr>
            <p:cNvPr id="12" name="Rectangle 11">
              <a:extLst>
                <a:ext uri="{FF2B5EF4-FFF2-40B4-BE49-F238E27FC236}">
                  <a16:creationId xmlns:a16="http://schemas.microsoft.com/office/drawing/2014/main" xmlns="" id="{1C59C6FF-16F6-4D4A-8D30-C9647637D21A}"/>
                </a:ext>
              </a:extLst>
            </p:cNvPr>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smtClean="0">
                  <a:solidFill>
                    <a:schemeClr val="tx1"/>
                  </a:solidFill>
                  <a:latin typeface="Times New Roman" panose="02020603050405020304" pitchFamily="18" charset="0"/>
                  <a:cs typeface="Times New Roman" panose="02020603050405020304" pitchFamily="18" charset="0"/>
                </a:rPr>
                <a:t>Đặt câu kể để tả, trình bày ý kiến. Nội dung câu đúng, từ ngữ trong sáng, câu văn giàu hình ảnh, sáng tạo.</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xmlns="" id="{1CC2396C-46DF-4CA0-86ED-4BF9BDDE7B02}"/>
                </a:ext>
              </a:extLst>
            </p:cNvPr>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xmlns="" id="{FC4AA681-3F36-42B8-9DF9-F59457234ED6}"/>
              </a:ext>
            </a:extLst>
          </p:cNvPr>
          <p:cNvSpPr/>
          <p:nvPr/>
        </p:nvSpPr>
        <p:spPr>
          <a:xfrm>
            <a:off x="3082108" y="456262"/>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2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0454572" y="3846285"/>
            <a:ext cx="872647" cy="1869777"/>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1044348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1"/>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32143"/>
          <a:stretch>
            <a:fillRect/>
          </a:stretch>
        </p:blipFill>
        <p:spPr bwMode="auto">
          <a:xfrm rot="1717151">
            <a:off x="3232605" y="1160010"/>
            <a:ext cx="20605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l="23830"/>
          <a:stretch>
            <a:fillRect/>
          </a:stretch>
        </p:blipFill>
        <p:spPr bwMode="auto">
          <a:xfrm>
            <a:off x="2499180" y="2441122"/>
            <a:ext cx="26638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4"/>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1194544">
            <a:off x="4505780" y="2364922"/>
            <a:ext cx="2000250" cy="1228725"/>
          </a:xfrm>
          <a:prstGeom prst="rect">
            <a:avLst/>
          </a:prstGeom>
          <a:noFill/>
          <a:ln>
            <a:noFill/>
          </a:ln>
          <a:extLst>
            <a:ext uri="{909E8E84-426E-40DD-AFC4-6F175D3DCCD1}">
              <a14:hiddenFill xmlns:a14="http://schemas.microsoft.com/office/drawing/2010/main">
                <a:solidFill>
                  <a:srgbClr val="5F5F5F"/>
                </a:solidFill>
              </a14:hiddenFill>
            </a:ext>
            <a:ext uri="{91240B29-F687-4F45-9708-019B960494DF}">
              <a14:hiddenLine xmlns:a14="http://schemas.microsoft.com/office/drawing/2010/main" w="9525">
                <a:solidFill>
                  <a:srgbClr val="5F5F5F"/>
                </a:solidFill>
                <a:miter lim="800000"/>
                <a:headEnd/>
                <a:tailEnd/>
              </a14:hiddenLine>
            </a:ext>
          </a:extLst>
        </p:spPr>
      </p:pic>
      <p:pic>
        <p:nvPicPr>
          <p:cNvPr id="16" name="Picture 6" descr="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33897" t="13402"/>
          <a:stretch>
            <a:fillRect/>
          </a:stretch>
        </p:blipFill>
        <p:spPr bwMode="auto">
          <a:xfrm rot="688736">
            <a:off x="2834143" y="2145847"/>
            <a:ext cx="2249487"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4"/>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20940923" flipH="1">
            <a:off x="5896430" y="2079172"/>
            <a:ext cx="2895600" cy="1919288"/>
          </a:xfrm>
          <a:prstGeom prst="rect">
            <a:avLst/>
          </a:prstGeom>
          <a:noFill/>
          <a:ln>
            <a:noFill/>
          </a:ln>
          <a:extLst>
            <a:ext uri="{909E8E84-426E-40DD-AFC4-6F175D3DCCD1}">
              <a14:hiddenFill xmlns:a14="http://schemas.microsoft.com/office/drawing/2010/main">
                <a:solidFill>
                  <a:srgbClr val="5F5F5F"/>
                </a:solidFill>
              </a14:hiddenFill>
            </a:ext>
            <a:ext uri="{91240B29-F687-4F45-9708-019B960494DF}">
              <a14:hiddenLine xmlns:a14="http://schemas.microsoft.com/office/drawing/2010/main" w="9525">
                <a:solidFill>
                  <a:srgbClr val="5F5F5F"/>
                </a:solidFill>
                <a:miter lim="800000"/>
                <a:headEnd/>
                <a:tailEnd/>
              </a14:hiddenLine>
            </a:ext>
          </a:extLst>
        </p:spPr>
      </p:pic>
      <p:pic>
        <p:nvPicPr>
          <p:cNvPr id="19" name="Picture 52" descr="2"/>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33897" t="13402"/>
          <a:stretch>
            <a:fillRect/>
          </a:stretch>
        </p:blipFill>
        <p:spPr bwMode="auto">
          <a:xfrm rot="162056" flipH="1">
            <a:off x="7649030" y="2231572"/>
            <a:ext cx="2540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53"/>
          <p:cNvSpPr txBox="1">
            <a:spLocks noChangeArrowheads="1"/>
          </p:cNvSpPr>
          <p:nvPr/>
        </p:nvSpPr>
        <p:spPr bwMode="auto">
          <a:xfrm rot="1760021">
            <a:off x="2827037" y="562500"/>
            <a:ext cx="2438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rgbClr val="00B050"/>
                </a:solidFill>
              </a:rPr>
              <a:t>Kể, tả về sự vật, sự việc</a:t>
            </a:r>
          </a:p>
        </p:txBody>
      </p:sp>
      <p:sp>
        <p:nvSpPr>
          <p:cNvPr id="21" name="Text Box 54"/>
          <p:cNvSpPr txBox="1">
            <a:spLocks noChangeArrowheads="1"/>
          </p:cNvSpPr>
          <p:nvPr/>
        </p:nvSpPr>
        <p:spPr bwMode="auto">
          <a:xfrm rot="512091">
            <a:off x="1727831" y="1380565"/>
            <a:ext cx="21796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rgbClr val="00B050"/>
                </a:solidFill>
              </a:rPr>
              <a:t>Nói nên ý kiến, tâm tư…</a:t>
            </a:r>
          </a:p>
        </p:txBody>
      </p:sp>
      <p:sp>
        <p:nvSpPr>
          <p:cNvPr id="22" name="Text Box 55"/>
          <p:cNvSpPr txBox="1">
            <a:spLocks noChangeArrowheads="1"/>
          </p:cNvSpPr>
          <p:nvPr/>
        </p:nvSpPr>
        <p:spPr bwMode="auto">
          <a:xfrm>
            <a:off x="1898080" y="2706948"/>
            <a:ext cx="2743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rgbClr val="00B050"/>
                </a:solidFill>
              </a:rPr>
              <a:t>Giới thiệu về sự vật, sự việc</a:t>
            </a:r>
          </a:p>
        </p:txBody>
      </p:sp>
      <p:sp>
        <p:nvSpPr>
          <p:cNvPr id="23" name="Text Box 56"/>
          <p:cNvSpPr txBox="1">
            <a:spLocks noChangeArrowheads="1"/>
          </p:cNvSpPr>
          <p:nvPr/>
        </p:nvSpPr>
        <p:spPr bwMode="auto">
          <a:xfrm rot="20292482">
            <a:off x="6721930" y="208076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rgbClr val="FF0000"/>
                </a:solidFill>
              </a:rPr>
              <a:t>Dấu hiệu</a:t>
            </a:r>
          </a:p>
        </p:txBody>
      </p:sp>
      <p:sp>
        <p:nvSpPr>
          <p:cNvPr id="24" name="Text Box 57"/>
          <p:cNvSpPr txBox="1">
            <a:spLocks noChangeArrowheads="1"/>
          </p:cNvSpPr>
          <p:nvPr/>
        </p:nvSpPr>
        <p:spPr bwMode="auto">
          <a:xfrm>
            <a:off x="8693614" y="2891925"/>
            <a:ext cx="2438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rgbClr val="00B050"/>
                </a:solidFill>
              </a:rPr>
              <a:t>Cuối câu có dấu chấm.</a:t>
            </a:r>
          </a:p>
        </p:txBody>
      </p:sp>
      <p:sp>
        <p:nvSpPr>
          <p:cNvPr id="27" name="Freeform 46"/>
          <p:cNvSpPr>
            <a:spLocks/>
          </p:cNvSpPr>
          <p:nvPr/>
        </p:nvSpPr>
        <p:spPr bwMode="auto">
          <a:xfrm>
            <a:off x="4448630" y="3603172"/>
            <a:ext cx="3462338" cy="3013075"/>
          </a:xfrm>
          <a:custGeom>
            <a:avLst/>
            <a:gdLst>
              <a:gd name="T0" fmla="*/ 2147483647 w 1390"/>
              <a:gd name="T1" fmla="*/ 2147483647 h 2523"/>
              <a:gd name="T2" fmla="*/ 2147483647 w 1390"/>
              <a:gd name="T3" fmla="*/ 2147483647 h 2523"/>
              <a:gd name="T4" fmla="*/ 2147483647 w 1390"/>
              <a:gd name="T5" fmla="*/ 2147483647 h 2523"/>
              <a:gd name="T6" fmla="*/ 2147483647 w 1390"/>
              <a:gd name="T7" fmla="*/ 2147483647 h 2523"/>
              <a:gd name="T8" fmla="*/ 2147483647 w 1390"/>
              <a:gd name="T9" fmla="*/ 2147483647 h 2523"/>
              <a:gd name="T10" fmla="*/ 2147483647 w 1390"/>
              <a:gd name="T11" fmla="*/ 2147483647 h 2523"/>
              <a:gd name="T12" fmla="*/ 0 w 1390"/>
              <a:gd name="T13" fmla="*/ 2147483647 h 2523"/>
              <a:gd name="T14" fmla="*/ 2147483647 w 1390"/>
              <a:gd name="T15" fmla="*/ 2147483647 h 2523"/>
              <a:gd name="T16" fmla="*/ 2147483647 w 1390"/>
              <a:gd name="T17" fmla="*/ 2147483647 h 2523"/>
              <a:gd name="T18" fmla="*/ 2147483647 w 1390"/>
              <a:gd name="T19" fmla="*/ 2147483647 h 2523"/>
              <a:gd name="T20" fmla="*/ 2147483647 w 1390"/>
              <a:gd name="T21" fmla="*/ 2147483647 h 2523"/>
              <a:gd name="T22" fmla="*/ 2147483647 w 1390"/>
              <a:gd name="T23" fmla="*/ 2147483647 h 2523"/>
              <a:gd name="T24" fmla="*/ 2147483647 w 1390"/>
              <a:gd name="T25" fmla="*/ 2147483647 h 25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90" h="2523">
                <a:moveTo>
                  <a:pt x="1390" y="2417"/>
                </a:moveTo>
                <a:cubicBezTo>
                  <a:pt x="1390" y="2417"/>
                  <a:pt x="1211" y="2164"/>
                  <a:pt x="1116" y="2051"/>
                </a:cubicBezTo>
                <a:cubicBezTo>
                  <a:pt x="1021" y="1938"/>
                  <a:pt x="893" y="2082"/>
                  <a:pt x="823" y="1741"/>
                </a:cubicBezTo>
                <a:cubicBezTo>
                  <a:pt x="753" y="1400"/>
                  <a:pt x="747" y="6"/>
                  <a:pt x="695" y="3"/>
                </a:cubicBezTo>
                <a:cubicBezTo>
                  <a:pt x="643" y="0"/>
                  <a:pt x="577" y="1378"/>
                  <a:pt x="512" y="1722"/>
                </a:cubicBezTo>
                <a:cubicBezTo>
                  <a:pt x="447" y="2066"/>
                  <a:pt x="387" y="1947"/>
                  <a:pt x="302" y="2070"/>
                </a:cubicBezTo>
                <a:lnTo>
                  <a:pt x="0" y="2463"/>
                </a:lnTo>
                <a:cubicBezTo>
                  <a:pt x="11" y="2483"/>
                  <a:pt x="273" y="2183"/>
                  <a:pt x="366" y="2189"/>
                </a:cubicBezTo>
                <a:cubicBezTo>
                  <a:pt x="459" y="2195"/>
                  <a:pt x="509" y="2504"/>
                  <a:pt x="558" y="2499"/>
                </a:cubicBezTo>
                <a:cubicBezTo>
                  <a:pt x="607" y="2494"/>
                  <a:pt x="594" y="2158"/>
                  <a:pt x="659" y="2161"/>
                </a:cubicBezTo>
                <a:cubicBezTo>
                  <a:pt x="724" y="2164"/>
                  <a:pt x="890" y="2513"/>
                  <a:pt x="951" y="2518"/>
                </a:cubicBezTo>
                <a:cubicBezTo>
                  <a:pt x="1012" y="2523"/>
                  <a:pt x="951" y="2204"/>
                  <a:pt x="1024" y="2189"/>
                </a:cubicBezTo>
                <a:cubicBezTo>
                  <a:pt x="1097" y="2174"/>
                  <a:pt x="1314" y="2377"/>
                  <a:pt x="1390" y="2426"/>
                </a:cubicBezTo>
              </a:path>
            </a:pathLst>
          </a:custGeom>
          <a:solidFill>
            <a:srgbClr val="1B035D"/>
          </a:solidFill>
          <a:ln w="9525">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Text Box 56"/>
          <p:cNvSpPr txBox="1">
            <a:spLocks noChangeArrowheads="1"/>
          </p:cNvSpPr>
          <p:nvPr/>
        </p:nvSpPr>
        <p:spPr bwMode="auto">
          <a:xfrm rot="2127725">
            <a:off x="5044328" y="2359286"/>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smtClean="0">
                <a:solidFill>
                  <a:srgbClr val="FF0000"/>
                </a:solidFill>
              </a:rPr>
              <a:t>Tác dụng</a:t>
            </a:r>
            <a:endParaRPr lang="en-US" altLang="en-US" b="1">
              <a:solidFill>
                <a:srgbClr val="FF0000"/>
              </a:solidFill>
            </a:endParaRPr>
          </a:p>
        </p:txBody>
      </p:sp>
      <p:sp>
        <p:nvSpPr>
          <p:cNvPr id="30" name="Text Box 56"/>
          <p:cNvSpPr txBox="1">
            <a:spLocks noChangeArrowheads="1"/>
          </p:cNvSpPr>
          <p:nvPr/>
        </p:nvSpPr>
        <p:spPr bwMode="auto">
          <a:xfrm>
            <a:off x="5414483" y="581044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smtClean="0">
                <a:solidFill>
                  <a:schemeClr val="bg1"/>
                </a:solidFill>
              </a:rPr>
              <a:t>CÂU KỂ</a:t>
            </a:r>
            <a:endParaRPr lang="en-US" altLang="en-US" b="1">
              <a:solidFill>
                <a:schemeClr val="bg1"/>
              </a:solidFill>
            </a:endParaRPr>
          </a:p>
        </p:txBody>
      </p:sp>
    </p:spTree>
    <p:extLst>
      <p:ext uri="{BB962C8B-B14F-4D97-AF65-F5344CB8AC3E}">
        <p14:creationId xmlns:p14="http://schemas.microsoft.com/office/powerpoint/2010/main" val="268701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336800" y="1262376"/>
            <a:ext cx="5863771" cy="3028402"/>
          </a:xfrm>
          <a:prstGeom prst="cloudCallout">
            <a:avLst>
              <a:gd name="adj1" fmla="val -51176"/>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Qua bài học hôm nay, em biết thêm kiến thức gì?</a:t>
            </a:r>
            <a:endParaRPr lang="en-US" sz="3200" dirty="0">
              <a:solidFill>
                <a:schemeClr val="tx1"/>
              </a:solidFill>
            </a:endParaRPr>
          </a:p>
        </p:txBody>
      </p:sp>
      <p:sp>
        <p:nvSpPr>
          <p:cNvPr id="6" name="Double Wave 5"/>
          <p:cNvSpPr/>
          <p:nvPr/>
        </p:nvSpPr>
        <p:spPr>
          <a:xfrm>
            <a:off x="1233717" y="1262376"/>
            <a:ext cx="9739086"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tx1"/>
              </a:solidFill>
              <a:latin typeface="Times New Roman" panose="02020603050405020304" pitchFamily="18" charset="0"/>
              <a:cs typeface="Times New Roman" panose="02020603050405020304" pitchFamily="18" charset="0"/>
            </a:endParaRPr>
          </a:p>
          <a:p>
            <a:pPr algn="ctr"/>
            <a:r>
              <a:rPr lang="en-US" sz="3200" b="1" dirty="0" err="1" smtClean="0">
                <a:solidFill>
                  <a:schemeClr val="tx1"/>
                </a:solidFill>
                <a:latin typeface="Times New Roman" panose="02020603050405020304" pitchFamily="18" charset="0"/>
                <a:cs typeface="Times New Roman" panose="02020603050405020304" pitchFamily="18" charset="0"/>
              </a:rPr>
              <a:t>Về</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err="1" smtClean="0">
                <a:solidFill>
                  <a:schemeClr val="tx1"/>
                </a:solidFill>
                <a:latin typeface="Times New Roman" panose="02020603050405020304" pitchFamily="18" charset="0"/>
                <a:cs typeface="Times New Roman" panose="02020603050405020304" pitchFamily="18" charset="0"/>
              </a:rPr>
              <a:t>nhà</a:t>
            </a:r>
            <a:r>
              <a:rPr lang="en-US" sz="3200" b="1" smtClean="0">
                <a:solidFill>
                  <a:schemeClr val="tx1"/>
                </a:solidFill>
                <a:latin typeface="Times New Roman" panose="02020603050405020304" pitchFamily="18" charset="0"/>
                <a:cs typeface="Times New Roman" panose="02020603050405020304" pitchFamily="18" charset="0"/>
              </a:rPr>
              <a:t> em </a:t>
            </a:r>
            <a:r>
              <a:rPr lang="en-US" sz="3200" b="1" dirty="0" err="1" smtClean="0">
                <a:solidFill>
                  <a:schemeClr val="tx1"/>
                </a:solidFill>
                <a:latin typeface="Times New Roman" panose="02020603050405020304" pitchFamily="18" charset="0"/>
                <a:cs typeface="Times New Roman" panose="02020603050405020304" pitchFamily="18" charset="0"/>
              </a:rPr>
              <a:t>cần</a:t>
            </a:r>
            <a:r>
              <a:rPr lang="en-US" sz="3200" b="1" dirty="0" smtClean="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altLang="en-US" sz="3200" smtClean="0">
                <a:solidFill>
                  <a:schemeClr val="tx1"/>
                </a:solidFill>
                <a:latin typeface="Times New Roman" panose="02020603050405020304" pitchFamily="18" charset="0"/>
                <a:cs typeface="Times New Roman" panose="02020603050405020304" pitchFamily="18" charset="0"/>
              </a:rPr>
              <a:t>Ôn tập kiến thức đã học.</a:t>
            </a:r>
            <a:endParaRPr lang="en-US" altLang="en-US" sz="320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Chuẩn bị bài sau: </a:t>
            </a:r>
            <a:r>
              <a:rPr lang="en-US" sz="3200" b="1" smtClean="0">
                <a:solidFill>
                  <a:schemeClr val="tx1"/>
                </a:solidFill>
                <a:latin typeface="Times New Roman" panose="02020603050405020304" pitchFamily="18" charset="0"/>
                <a:cs typeface="Times New Roman" panose="02020603050405020304" pitchFamily="18" charset="0"/>
              </a:rPr>
              <a:t>Câu kể Ai làm gì?</a:t>
            </a:r>
            <a:endParaRPr lang="en-US" smtClean="0"/>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779450" y="1745875"/>
            <a:ext cx="8380549" cy="3108961"/>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50000"/>
              </a:spcBef>
            </a:pPr>
            <a:r>
              <a:rPr lang="en-US" altLang="en-US" sz="3200" b="1" smtClean="0">
                <a:solidFill>
                  <a:schemeClr val="tx1"/>
                </a:solidFill>
                <a:latin typeface="Times New Roman" panose="02020603050405020304" pitchFamily="18" charset="0"/>
              </a:rPr>
              <a:t>Hãy nêu 2 câu thành ngữ, tục ngữ mà em biết. Câu thành ngữ, tục ngữ đó có ý nghĩa gì?</a:t>
            </a:r>
            <a:endParaRPr lang="en-US" altLang="en-US" sz="3200" b="1">
              <a:solidFill>
                <a:schemeClr val="tx1"/>
              </a:solidFill>
              <a:latin typeface="Times New Roman" panose="02020603050405020304" pitchFamily="18" charset="0"/>
            </a:endParaRPr>
          </a:p>
        </p:txBody>
      </p:sp>
    </p:spTree>
    <p:extLst>
      <p:ext uri="{BB962C8B-B14F-4D97-AF65-F5344CB8AC3E}">
        <p14:creationId xmlns:p14="http://schemas.microsoft.com/office/powerpoint/2010/main" val="563772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2629" y="1364342"/>
            <a:ext cx="7997371" cy="584775"/>
          </a:xfrm>
          <a:prstGeom prst="rect">
            <a:avLst/>
          </a:prstGeom>
          <a:solidFill>
            <a:schemeClr val="accent1">
              <a:lumMod val="20000"/>
              <a:lumOff val="80000"/>
            </a:schemeClr>
          </a:solidFill>
        </p:spPr>
        <p:txBody>
          <a:bodyPr wrap="square" rtlCol="0">
            <a:spAutoFit/>
          </a:bodyPr>
          <a:lstStyle/>
          <a:p>
            <a:r>
              <a:rPr lang="en-US" sz="3200" smtClean="0">
                <a:latin typeface="Times New Roman" panose="02020603050405020304" pitchFamily="18" charset="0"/>
                <a:cs typeface="Times New Roman" panose="02020603050405020304" pitchFamily="18" charset="0"/>
              </a:rPr>
              <a:t>Cho câu văn: </a:t>
            </a:r>
            <a:r>
              <a:rPr lang="en-US" sz="3200" i="1" smtClean="0">
                <a:latin typeface="Times New Roman" panose="02020603050405020304" pitchFamily="18" charset="0"/>
                <a:cs typeface="Times New Roman" panose="02020603050405020304" pitchFamily="18" charset="0"/>
              </a:rPr>
              <a:t>Con búp bê của em rất đáng yêu.</a:t>
            </a:r>
            <a:endParaRPr lang="en-US" sz="3200">
              <a:latin typeface="Times New Roman" panose="02020603050405020304" pitchFamily="18" charset="0"/>
              <a:cs typeface="Times New Roman" panose="02020603050405020304" pitchFamily="18" charset="0"/>
            </a:endParaRPr>
          </a:p>
        </p:txBody>
      </p:sp>
      <p:sp>
        <p:nvSpPr>
          <p:cNvPr id="4" name="Cloud Callout 3"/>
          <p:cNvSpPr/>
          <p:nvPr/>
        </p:nvSpPr>
        <p:spPr>
          <a:xfrm>
            <a:off x="3816530" y="2776389"/>
            <a:ext cx="4689568" cy="1973943"/>
          </a:xfrm>
          <a:prstGeom prst="cloudCallout">
            <a:avLst>
              <a:gd name="adj1" fmla="val -69206"/>
              <a:gd name="adj2" fmla="val 87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en-US" altLang="en-US" sz="2800" b="1">
                <a:solidFill>
                  <a:schemeClr val="tx1"/>
                </a:solidFill>
                <a:latin typeface="Times New Roman" panose="02020603050405020304" pitchFamily="18" charset="0"/>
              </a:rPr>
              <a:t>Câu văn trên có phải là câu hỏi không? Vì sao?</a:t>
            </a:r>
          </a:p>
        </p:txBody>
      </p:sp>
    </p:spTree>
    <p:extLst>
      <p:ext uri="{BB962C8B-B14F-4D97-AF65-F5344CB8AC3E}">
        <p14:creationId xmlns:p14="http://schemas.microsoft.com/office/powerpoint/2010/main" val="17044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938265" y="1893835"/>
            <a:ext cx="6515792" cy="1107996"/>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6600" b="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Câu kể</a:t>
            </a:r>
            <a:endParaRPr lang="en-US" sz="6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54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thế nào là câu kể, tác dụng của câu kể.</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xmlns=""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smtClean="0">
                  <a:solidFill>
                    <a:schemeClr val="tx1"/>
                  </a:solidFill>
                  <a:latin typeface="Times New Roman" panose="02020603050405020304" pitchFamily="18" charset="0"/>
                  <a:cs typeface="Times New Roman" panose="02020603050405020304" pitchFamily="18" charset="0"/>
                </a:rPr>
                <a:t>Tìm được câu kể trong đoạn văn.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606562" y="4222893"/>
            <a:ext cx="10674076" cy="900649"/>
            <a:chOff x="-26657" y="2060506"/>
            <a:chExt cx="8941551" cy="901166"/>
          </a:xfrm>
        </p:grpSpPr>
        <p:sp>
          <p:nvSpPr>
            <p:cNvPr id="12" name="Rectangle 11">
              <a:extLst>
                <a:ext uri="{FF2B5EF4-FFF2-40B4-BE49-F238E27FC236}">
                  <a16:creationId xmlns:a16="http://schemas.microsoft.com/office/drawing/2014/main" xmlns="" id="{1C59C6FF-16F6-4D4A-8D30-C9647637D21A}"/>
                </a:ext>
              </a:extLst>
            </p:cNvPr>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smtClean="0">
                  <a:solidFill>
                    <a:schemeClr val="tx1"/>
                  </a:solidFill>
                  <a:latin typeface="Times New Roman" panose="02020603050405020304" pitchFamily="18" charset="0"/>
                  <a:cs typeface="Times New Roman" panose="02020603050405020304" pitchFamily="18" charset="0"/>
                </a:rPr>
                <a:t>Đặt câu kể để tả, trình bày ý kiến. Nội dung câu đúng, từ ngữ trong sáng, câu văn giàu hình ảnh, sáng tạo.</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xmlns="" id="{1CC2396C-46DF-4CA0-86ED-4BF9BDDE7B02}"/>
                </a:ext>
              </a:extLst>
            </p:cNvPr>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37159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309056" y="2167542"/>
            <a:ext cx="7869463" cy="923330"/>
          </a:xfrm>
          <a:prstGeom prst="rect">
            <a:avLst/>
          </a:prstGeom>
          <a:noFill/>
        </p:spPr>
        <p:txBody>
          <a:bodyPr wrap="none" lIns="91440" tIns="45720" rIns="91440" bIns="45720">
            <a:spAutoFit/>
          </a:bodyPr>
          <a:lstStyle/>
          <a:p>
            <a:pPr algn="ctr"/>
            <a:r>
              <a:rPr lang="en-US" sz="5400" b="1" cap="none" spc="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Hình thành kiến thức mới</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3298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05224"/>
                <a:ext cx="1025979" cy="97491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Nhận</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xét</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04288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4"/>
          <p:cNvSpPr txBox="1">
            <a:spLocks noChangeArrowheads="1"/>
          </p:cNvSpPr>
          <p:nvPr/>
        </p:nvSpPr>
        <p:spPr bwMode="auto">
          <a:xfrm>
            <a:off x="2064657" y="2590801"/>
            <a:ext cx="8458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endParaRPr lang="en-US" altLang="en-US" sz="2800" b="1"/>
          </a:p>
        </p:txBody>
      </p:sp>
      <p:sp>
        <p:nvSpPr>
          <p:cNvPr id="17" name="Text Box 9"/>
          <p:cNvSpPr txBox="1">
            <a:spLocks noChangeArrowheads="1"/>
          </p:cNvSpPr>
          <p:nvPr/>
        </p:nvSpPr>
        <p:spPr bwMode="auto">
          <a:xfrm>
            <a:off x="1500414" y="1447801"/>
            <a:ext cx="935808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2800" b="1"/>
              <a:t>1. </a:t>
            </a:r>
            <a:r>
              <a:rPr lang="en-US" altLang="en-US" sz="2800" b="1" i="1"/>
              <a:t>Câu in đậm trong đoạn văn sau được dùng làm gì? Cuối câu ấy có dấu gì?</a:t>
            </a:r>
            <a:r>
              <a:rPr lang="en-US" altLang="en-US" sz="2800" b="1"/>
              <a:t>     </a:t>
            </a:r>
            <a:endParaRPr lang="en-US" altLang="en-US" sz="2800" b="1" i="1"/>
          </a:p>
        </p:txBody>
      </p:sp>
      <p:sp>
        <p:nvSpPr>
          <p:cNvPr id="18" name="Text Box 10"/>
          <p:cNvSpPr txBox="1">
            <a:spLocks noChangeArrowheads="1"/>
          </p:cNvSpPr>
          <p:nvPr/>
        </p:nvSpPr>
        <p:spPr bwMode="auto">
          <a:xfrm>
            <a:off x="1500414" y="3975796"/>
            <a:ext cx="9254672" cy="954107"/>
          </a:xfrm>
          <a:prstGeom prst="rect">
            <a:avLst/>
          </a:prstGeom>
          <a:noFill/>
          <a:ln>
            <a:noFill/>
          </a:ln>
          <a:effectLst/>
          <a:extLst>
            <a:ext uri="{909E8E84-426E-40DD-AFC4-6F175D3DCCD1}">
              <a14:hiddenFill xmlns:a14="http://schemas.microsoft.com/office/drawing/2010/main">
                <a:gradFill rotWithShape="1">
                  <a:gsLst>
                    <a:gs pos="0">
                      <a:srgbClr val="FFFF00"/>
                    </a:gs>
                    <a:gs pos="100000">
                      <a:srgbClr val="CCFFCC"/>
                    </a:gs>
                  </a:gsLst>
                  <a:lin ang="18900000" scaled="1"/>
                </a:gradFill>
              </a14:hiddenFill>
            </a:ext>
            <a:ext uri="{91240B29-F687-4F45-9708-019B960494DF}">
              <a14:hiddenLine xmlns:a14="http://schemas.microsoft.com/office/drawing/2010/main" w="38100" cmpd="dbl">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2800" b="1" i="1">
                <a:solidFill>
                  <a:srgbClr val="FF0000"/>
                </a:solidFill>
              </a:rPr>
              <a:t>- Câu in đậm trong đoạn văn trên là câu hỏi về một điều chưa biết. Cuối câu có dấu chấm hỏi.</a:t>
            </a:r>
          </a:p>
        </p:txBody>
      </p:sp>
      <p:sp>
        <p:nvSpPr>
          <p:cNvPr id="21" name="Text Box 14"/>
          <p:cNvSpPr txBox="1">
            <a:spLocks noChangeArrowheads="1"/>
          </p:cNvSpPr>
          <p:nvPr/>
        </p:nvSpPr>
        <p:spPr bwMode="auto">
          <a:xfrm>
            <a:off x="1500414" y="2482959"/>
            <a:ext cx="935808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2800">
                <a:solidFill>
                  <a:srgbClr val="7030A0"/>
                </a:solidFill>
              </a:rPr>
              <a:t>   Bu-ra-ti-nô là một chú bé bằng gỗ. Chú có cái mũi rất dài. Chú người gỗ được bác rùa tốt bụng Toóc-ti-la tặng cho chiếc chìa khoá vàng để mở một kho báu</a:t>
            </a:r>
            <a:r>
              <a:rPr lang="en-US" altLang="en-US" sz="2800" b="1">
                <a:solidFill>
                  <a:srgbClr val="7030A0"/>
                </a:solidFill>
              </a:rPr>
              <a:t>. Nhưng kho báu ấy ở đâu?</a:t>
            </a:r>
          </a:p>
        </p:txBody>
      </p:sp>
    </p:spTree>
    <p:extLst>
      <p:ext uri="{BB962C8B-B14F-4D97-AF65-F5344CB8AC3E}">
        <p14:creationId xmlns:p14="http://schemas.microsoft.com/office/powerpoint/2010/main" val="139421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ox(i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heckerboard(across)">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1"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2036</TotalTime>
  <Words>1144</Words>
  <Application>Microsoft Office PowerPoint</Application>
  <PresentationFormat>Widescreen</PresentationFormat>
  <Paragraphs>113</Paragraphs>
  <Slides>24</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Arial</vt:lpstr>
      <vt:lpstr>Calibri</vt:lpstr>
      <vt:lpstr>Calibri Light</vt:lpstr>
      <vt:lpstr>Garamond</vt:lpstr>
      <vt:lpstr>Tahoma</vt:lpstr>
      <vt:lpstr>Times New Roman</vt:lpstr>
      <vt:lpstr>Wingdings 2</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Thuy Ninh</cp:lastModifiedBy>
  <cp:revision>256</cp:revision>
  <dcterms:created xsi:type="dcterms:W3CDTF">2021-08-04T18:52:07Z</dcterms:created>
  <dcterms:modified xsi:type="dcterms:W3CDTF">2023-06-05T06:27:47Z</dcterms:modified>
</cp:coreProperties>
</file>