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2" r:id="rId3"/>
    <p:sldId id="267" r:id="rId4"/>
    <p:sldId id="265" r:id="rId5"/>
    <p:sldId id="300" r:id="rId6"/>
    <p:sldId id="268" r:id="rId7"/>
    <p:sldId id="266" r:id="rId8"/>
    <p:sldId id="272" r:id="rId9"/>
    <p:sldId id="280" r:id="rId10"/>
    <p:sldId id="284" r:id="rId11"/>
    <p:sldId id="285" r:id="rId12"/>
    <p:sldId id="286" r:id="rId13"/>
    <p:sldId id="291" r:id="rId14"/>
    <p:sldId id="292" r:id="rId15"/>
    <p:sldId id="293" r:id="rId16"/>
    <p:sldId id="301" r:id="rId17"/>
    <p:sldId id="302" r:id="rId18"/>
    <p:sldId id="261" r:id="rId19"/>
    <p:sldId id="298" r:id="rId20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SimSun" pitchFamily="2" charset="-122"/>
      <p:regular r:id="rId25"/>
    </p:embeddedFont>
    <p:embeddedFont>
      <p:font typeface="微软雅黑" pitchFamily="34" charset="-122"/>
      <p:regular r:id="rId26"/>
      <p:bold r:id="rId27"/>
    </p:embeddedFont>
    <p:embeddedFont>
      <p:font typeface="Sigmar One" charset="0"/>
      <p:regular r:id="rId28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6FF"/>
    <a:srgbClr val="FF3399"/>
    <a:srgbClr val="00CC00"/>
    <a:srgbClr val="99FF99"/>
    <a:srgbClr val="43B14B"/>
    <a:srgbClr val="FFFFCC"/>
    <a:srgbClr val="66FF66"/>
    <a:srgbClr val="FFFF99"/>
    <a:srgbClr val="FE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372" y="-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8E1E159-BAAB-4040-8DE1-ADC9D3B2105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6008EC1-46B4-431B-B1AB-512EA3BF41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F3C9A975-F755-4760-AC00-0D1FA614BEB1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366546-5998-49BF-BAE7-56DF37253D48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7815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E0656AD-E3BB-4DBB-A6C5-FF38AAA761AF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367C6D-98C0-4923-83C4-D9F11C089E1C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85970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0209885-39AC-4F8A-9721-D3A697ADCF0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AA48A2-A59A-47D8-9A95-1509EDE9389D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650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/>
          <p:cNvSpPr>
            <a:spLocks noChangeArrowheads="1"/>
          </p:cNvSpPr>
          <p:nvPr userDrawn="1"/>
        </p:nvSpPr>
        <p:spPr bwMode="auto">
          <a:xfrm>
            <a:off x="8472488" y="4438650"/>
            <a:ext cx="77470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www.1ppt.com/hangye/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www.1ppt.com/sucai/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www.1ppt.com/tubiao/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www.1ppt.com/powerpoint/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www.1ppt.com/ziti/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www.1ppt.com/xiazai/jihua/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www.1ppt.com/xiazai/jianli/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ea typeface="SimSun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www.1ppt.com/xiazai/huibao/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BC684C0F-BF22-4875-A6C2-48F16AF0A875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2761EA-8B9D-4B56-B92C-7D5DCC17DBCB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528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D74E0BF0-B2F1-4DF9-A1A6-24D3161DFD7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099972-05AE-48F7-80B1-5A8DB8E7A544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62970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F142AFB-3B32-4EB3-9FB9-DFE255268FE6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9D54A-2CBF-4276-BE2A-673C42F3677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2934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659CFCE3-63F5-4BDD-AC37-18CA194052D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157ACE-91B1-4FC6-8961-0202EFE5E63F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8372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36E0EFD6-6D59-45A3-BA44-6F8F72519C78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FAE93E-C4CD-4D61-989B-C522B040CC61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3020"/>
      </p:ext>
    </p:extLst>
  </p:cSld>
  <p:clrMapOvr>
    <a:masterClrMapping/>
  </p:clrMapOvr>
  <p:transition spd="slow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994D63A9-1117-49EB-B2BF-ED9601DD6E63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3173D0-C7F0-46FE-87FD-DE4E7DDECC60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70568"/>
      </p:ext>
    </p:extLst>
  </p:cSld>
  <p:clrMapOvr>
    <a:masterClrMapping/>
  </p:clrMapOvr>
  <p:transition spd="slow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1B456368-801C-4033-84B1-6994F11CB1D2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0C7FE-3574-4572-96E7-39B1A7F0BAD7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85675"/>
      </p:ext>
    </p:extLst>
  </p:cSld>
  <p:clrMapOvr>
    <a:masterClrMapping/>
  </p:clrMapOvr>
  <p:transition spd="slow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fld id="{AB3430D8-C960-4D75-AFC1-48D4AD56EA9E}" type="datetimeFigureOut">
              <a:rPr lang="zh-CN" altLang="en-US" sz="1800">
                <a:solidFill>
                  <a:prstClr val="black"/>
                </a:solidFill>
              </a:rPr>
              <a:pPr defTabSz="914400">
                <a:defRPr/>
              </a:pPr>
              <a:t>2023/6/5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cs typeface="汉仪跳跳体简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5AB85D-F5D9-4F9C-8342-5CB36B056599}" type="slidenum">
              <a:rPr lang="zh-CN" altLang="en-US" sz="1800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47470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B5D2EC"/>
            </a:gs>
            <a:gs pos="100000">
              <a:srgbClr val="B5D2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300" indent="-228600" algn="l" rtl="0" eaLnBrk="0" fontAlgn="base" hangingPunct="0"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kern="1200">
          <a:solidFill>
            <a:srgbClr val="7F7F7F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8b/cd/5d/8bcd5d6367e6280c5aa7b504738a810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5" b="26531"/>
          <a:stretch/>
        </p:blipFill>
        <p:spPr bwMode="auto">
          <a:xfrm>
            <a:off x="2233384" y="3715955"/>
            <a:ext cx="6781800" cy="2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41069" y="1148199"/>
            <a:ext cx="3276600" cy="658812"/>
          </a:xfrm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Công</a:t>
            </a:r>
            <a:r>
              <a:rPr lang="en-US" sz="3600" b="1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600" b="1" dirty="0" err="1" smtClean="0">
                <a:solidFill>
                  <a:srgbClr val="00CC00"/>
                </a:solidFill>
                <a:latin typeface="Nunito Black" pitchFamily="2" charset="0"/>
              </a:rPr>
              <a:t>nghệ</a:t>
            </a:r>
            <a:endParaRPr lang="en-US" sz="3600" b="1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68362" y="2654591"/>
            <a:ext cx="7029450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BÀI </a:t>
            </a:r>
            <a:r>
              <a:rPr lang="en-US" sz="3200" kern="0" noProof="0" dirty="0" smtClean="0">
                <a:solidFill>
                  <a:srgbClr val="FF0000"/>
                </a:solidFill>
                <a:latin typeface="Nunito Black" pitchFamily="2" charset="0"/>
              </a:rPr>
              <a:t>2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: SỬ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 DỤNG ĐÈN HỌC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" b="100000" l="355" r="100000">
                        <a14:foregroundMark x1="23050" y1="14114" x2="72163" y2="11360"/>
                        <a14:foregroundMark x1="86702" y1="34079" x2="81383" y2="77453"/>
                        <a14:foregroundMark x1="65603" y1="19449" x2="82624" y2="38898"/>
                        <a14:foregroundMark x1="71454" y1="23752" x2="71454" y2="23752"/>
                        <a14:foregroundMark x1="76064" y1="27367" x2="76064" y2="27367"/>
                        <a14:foregroundMark x1="73759" y1="24785" x2="80674" y2="34079"/>
                        <a14:foregroundMark x1="4078" y1="28399" x2="15426" y2="75043"/>
                        <a14:foregroundMark x1="35461" y1="83993" x2="65603" y2="88812"/>
                        <a14:foregroundMark x1="22872" y1="68330" x2="45745" y2="82444"/>
                        <a14:foregroundMark x1="54965" y1="80895" x2="75709" y2="72633"/>
                        <a14:foregroundMark x1="25887" y1="72806" x2="36702" y2="79518"/>
                        <a14:foregroundMark x1="9752" y1="41997" x2="16667" y2="55766"/>
                        <a14:foregroundMark x1="33865" y1="20310" x2="17021" y2="38898"/>
                        <a14:foregroundMark x1="26950" y1="24441" x2="26950" y2="24441"/>
                        <a14:foregroundMark x1="25887" y1="26334" x2="25887" y2="26334"/>
                        <a14:foregroundMark x1="22163" y1="29432" x2="22163" y2="29432"/>
                        <a14:foregroundMark x1="24113" y1="27022" x2="26773" y2="2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34" y="344834"/>
            <a:ext cx="1842194" cy="1897721"/>
          </a:xfrm>
          <a:prstGeom prst="rect">
            <a:avLst/>
          </a:prstGeom>
        </p:spPr>
      </p:pic>
      <p:pic>
        <p:nvPicPr>
          <p:cNvPr id="1026" name="Picture 2" descr="Hình ảnh Đèn Bàn Tinh Tế đèn Bàn Màu Xanh đèn Bàn đẹp đèn Bàn Sáng Tạo PNG  , đèn Bàn Tinh Tế, đèn Bàn Màu Xanh, đèn Bàn đẹp PNG miễ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3610"/>
            <a:ext cx="2667000" cy="32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84" y="3029101"/>
            <a:ext cx="3255790" cy="426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249" y="1723517"/>
            <a:ext cx="734367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>
                <a:solidFill>
                  <a:srgbClr val="00B0F0"/>
                </a:solidFill>
                <a:latin typeface="Sigmar One" panose="020B0604020202020204" charset="0"/>
              </a:rPr>
              <a:t>PHẦN 1: CÔNG NGHỆ VÀ ĐỜI SỐNG</a:t>
            </a:r>
            <a:endParaRPr lang="en-US" sz="2800" kern="0" dirty="0">
              <a:solidFill>
                <a:srgbClr val="00B0F0"/>
              </a:solidFill>
              <a:latin typeface="Sigmar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552" y="72675"/>
            <a:ext cx="11945038" cy="6641011"/>
            <a:chOff x="0" y="0"/>
            <a:chExt cx="22098869" cy="12286175"/>
          </a:xfrm>
          <a:effectLst/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  <a:scene3d>
              <a:camera prst="orthographicFront"/>
              <a:lightRig rig="threePt" dir="t"/>
            </a:scene3d>
            <a:sp3d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  <a:scene3d>
              <a:camera prst="orthographicFront"/>
              <a:lightRig rig="threePt" dir="t"/>
            </a:scene3d>
            <a:sp3d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3531" y="835024"/>
            <a:ext cx="105998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Những mô tả về tác dụng sau đây tương ứng với </a:t>
            </a:r>
            <a:endParaRPr lang="en-US" sz="2800" smtClean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vi-VN" sz="2800" smtClean="0">
                <a:solidFill>
                  <a:srgbClr val="002060"/>
                </a:solidFill>
                <a:latin typeface="Nunito Black" pitchFamily="2" charset="0"/>
              </a:rPr>
              <a:t>bộ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phận nào của đèn học?</a:t>
            </a:r>
          </a:p>
          <a:p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/>
            </a:r>
            <a:br>
              <a:rPr lang="vi-VN" sz="280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 smtClean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37" y="704493"/>
            <a:ext cx="685263" cy="928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6" y="4915210"/>
            <a:ext cx="1646063" cy="17984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47953" y="1833076"/>
            <a:ext cx="4641937" cy="605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a.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Bật</a:t>
            </a:r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tắt</a:t>
            </a:r>
            <a:r>
              <a:rPr lang="en-US" sz="2300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Nunito" pitchFamily="2" charset="0"/>
              </a:rPr>
              <a:t>đèn</a:t>
            </a:r>
            <a:endParaRPr lang="en-US" sz="2300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319377" y="3285235"/>
            <a:ext cx="4670513" cy="8185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c. Bảo vệ bóng đèn, tập trung ánh sáng và chống mỏi mắt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13757" y="5163092"/>
            <a:ext cx="4647557" cy="6158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e. Giữ cho đèn đứng vững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19377" y="2583035"/>
            <a:ext cx="4641937" cy="573436"/>
          </a:xfrm>
          <a:prstGeom prst="roundRect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b. Phát ra ánh sáng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13758" y="4232595"/>
            <a:ext cx="4676132" cy="80173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d. Điều chỉnh hướng chiếu sáng của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319377" y="5893782"/>
            <a:ext cx="4670513" cy="5832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g.  Nối đèn với nguồn điện 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2" name="Flowchart: Display 31"/>
          <p:cNvSpPr/>
          <p:nvPr/>
        </p:nvSpPr>
        <p:spPr>
          <a:xfrm>
            <a:off x="7035110" y="1981200"/>
            <a:ext cx="2469380" cy="381000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Công tắc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3" name="Flowchart: Display 32"/>
          <p:cNvSpPr/>
          <p:nvPr/>
        </p:nvSpPr>
        <p:spPr>
          <a:xfrm>
            <a:off x="7027906" y="2696173"/>
            <a:ext cx="2580843" cy="351827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Bóng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4" name="Flowchart: Display 33"/>
          <p:cNvSpPr/>
          <p:nvPr/>
        </p:nvSpPr>
        <p:spPr>
          <a:xfrm>
            <a:off x="7027523" y="3446202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Chụp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027523" y="4375248"/>
            <a:ext cx="2581226" cy="506680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Thân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7006571" y="5297892"/>
            <a:ext cx="2594629" cy="340908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Đế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6979421" y="5982066"/>
            <a:ext cx="2573638" cy="342534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Dây nguồn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218" y="3244070"/>
            <a:ext cx="914400" cy="93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r="1262"/>
          <a:stretch/>
        </p:blipFill>
        <p:spPr>
          <a:xfrm>
            <a:off x="9810789" y="4021405"/>
            <a:ext cx="886779" cy="86052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206" y="5856163"/>
            <a:ext cx="752275" cy="755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9642" y="2312000"/>
            <a:ext cx="914400" cy="932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793" y="5034328"/>
            <a:ext cx="959394" cy="940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0314" y="1355109"/>
            <a:ext cx="1110353" cy="1219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1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9" y="5181599"/>
            <a:ext cx="1411058" cy="15417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174" r="1607" b="4348"/>
          <a:stretch/>
        </p:blipFill>
        <p:spPr>
          <a:xfrm>
            <a:off x="368393" y="1104908"/>
            <a:ext cx="11426722" cy="3276600"/>
          </a:xfrm>
          <a:prstGeom prst="rect">
            <a:avLst/>
          </a:prstGeom>
        </p:spPr>
      </p:pic>
      <p:pic>
        <p:nvPicPr>
          <p:cNvPr id="7170" name="Picture 2" descr="Đèn học chống cận nhỏ,Đèn học chống cận nh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005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439343"/>
            <a:ext cx="2302542" cy="2332277"/>
          </a:xfrm>
          <a:prstGeom prst="rect">
            <a:avLst/>
          </a:prstGeom>
        </p:spPr>
      </p:pic>
      <p:pic>
        <p:nvPicPr>
          <p:cNvPr id="7178" name="Picture 10" descr="Đèn Bàn Học LED Chống Cận 3 Mức Độ Sáng Nút Cảm Ứng - Đèn bàn | NhàF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817" y="4439343"/>
            <a:ext cx="2343343" cy="2343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8" y="1016261"/>
            <a:ext cx="833765" cy="8887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5343" y="1047073"/>
            <a:ext cx="1004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Nunito Black" pitchFamily="2" charset="0"/>
              </a:rPr>
              <a:t>Em cùng bạn quan sát và gọi tên những bộ phận chính của một chiếc đèn học?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41" y="39118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58" y="2075888"/>
            <a:ext cx="3733799" cy="43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Freeform 4"/>
          <p:cNvSpPr/>
          <p:nvPr/>
        </p:nvSpPr>
        <p:spPr>
          <a:xfrm>
            <a:off x="170763" y="14078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  <a:scene3d>
            <a:camera prst="orthographicFront"/>
            <a:lightRig rig="threePt" dir="t"/>
          </a:scene3d>
          <a:sp3d/>
        </p:spPr>
      </p:sp>
      <p:sp>
        <p:nvSpPr>
          <p:cNvPr id="27" name="Flowchart: Display 26"/>
          <p:cNvSpPr/>
          <p:nvPr/>
        </p:nvSpPr>
        <p:spPr>
          <a:xfrm>
            <a:off x="7789561" y="1981199"/>
            <a:ext cx="2469380" cy="501019"/>
          </a:xfrm>
          <a:prstGeom prst="flowChartDispla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Công tắc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8" name="Flowchart: Display 27"/>
          <p:cNvSpPr/>
          <p:nvPr/>
        </p:nvSpPr>
        <p:spPr>
          <a:xfrm>
            <a:off x="7782357" y="2696173"/>
            <a:ext cx="2580843" cy="536075"/>
          </a:xfrm>
          <a:prstGeom prst="flowChartDisplay">
            <a:avLst/>
          </a:prstGeom>
          <a:solidFill>
            <a:srgbClr val="99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Bóng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9" name="Flowchart: Display 28"/>
          <p:cNvSpPr/>
          <p:nvPr/>
        </p:nvSpPr>
        <p:spPr>
          <a:xfrm>
            <a:off x="7781974" y="3446202"/>
            <a:ext cx="2581226" cy="505229"/>
          </a:xfrm>
          <a:prstGeom prst="flowChartDisp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Chụp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0" name="Flowchart: Display 29"/>
          <p:cNvSpPr/>
          <p:nvPr/>
        </p:nvSpPr>
        <p:spPr>
          <a:xfrm>
            <a:off x="7781974" y="4332386"/>
            <a:ext cx="2581226" cy="549542"/>
          </a:xfrm>
          <a:prstGeom prst="flowChartDisplay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Thân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1" name="Flowchart: Display 30"/>
          <p:cNvSpPr/>
          <p:nvPr/>
        </p:nvSpPr>
        <p:spPr>
          <a:xfrm>
            <a:off x="7761022" y="5051569"/>
            <a:ext cx="2594629" cy="587231"/>
          </a:xfrm>
          <a:prstGeom prst="flowChartDisplay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Đế đèn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32" name="Flowchart: Display 31"/>
          <p:cNvSpPr/>
          <p:nvPr/>
        </p:nvSpPr>
        <p:spPr>
          <a:xfrm>
            <a:off x="7733872" y="5982065"/>
            <a:ext cx="2573638" cy="486527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mtClean="0">
                <a:solidFill>
                  <a:srgbClr val="002060"/>
                </a:solidFill>
                <a:latin typeface="Nunito" pitchFamily="2" charset="0"/>
              </a:rPr>
              <a:t>Dây nguồn</a:t>
            </a:r>
            <a:endParaRPr lang="en-US" sz="230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8" y="4983324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6081" y="62339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91130" y="226828"/>
            <a:ext cx="1139226" cy="11392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55427" y="1122390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7099" y="1715746"/>
            <a:ext cx="8763000" cy="1425491"/>
            <a:chOff x="1682245" y="1807725"/>
            <a:chExt cx="8353514" cy="142549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682245" y="1807725"/>
              <a:ext cx="8353514" cy="1425491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7528" y="1836031"/>
              <a:ext cx="814294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smtClean="0">
                  <a:latin typeface="Nunito Black" pitchFamily="2" charset="0"/>
                </a:rPr>
                <a:t>Đèn học thường có các bộ phận chính như: bóng đèn, chụp đèn, thân đèn, đế đèn, công tắc và dây nguồn.</a:t>
              </a:r>
              <a:endParaRPr lang="en-US" sz="2800" dirty="0">
                <a:latin typeface="Nunito Black" pitchFamily="2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706" y="3848228"/>
            <a:ext cx="3034637" cy="30346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98" y="3992330"/>
            <a:ext cx="2213075" cy="2719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323407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25" y="2813975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935071"/>
            <a:ext cx="773458" cy="950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3226" y="889575"/>
            <a:ext cx="101067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Nunito Black" pitchFamily="2" charset="0"/>
              </a:rPr>
              <a:t>thảo</a:t>
            </a:r>
            <a:r>
              <a:rPr lang="en-US" sz="26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Nunito Black" pitchFamily="2" charset="0"/>
              </a:rPr>
              <a:t>luận</a:t>
            </a:r>
            <a:r>
              <a:rPr lang="en-US" sz="26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600" b="1" smtClean="0">
                <a:latin typeface="Nunito Black" pitchFamily="2" charset="0"/>
              </a:rPr>
              <a:t>và </a:t>
            </a:r>
            <a:r>
              <a:rPr lang="vi-VN" sz="2600" b="1" smtClean="0">
                <a:latin typeface="Nunito Black" pitchFamily="2" charset="0"/>
              </a:rPr>
              <a:t>sắp </a:t>
            </a:r>
            <a:r>
              <a:rPr lang="vi-VN" sz="2600" b="1">
                <a:latin typeface="Nunito Black" pitchFamily="2" charset="0"/>
              </a:rPr>
              <a:t>xếp các bước trong Hình 4 theo thứ tự hợp lí khi sử dụng đèn </a:t>
            </a:r>
            <a:r>
              <a:rPr lang="vi-VN" sz="2600" b="1" smtClean="0">
                <a:latin typeface="Nunito Black" pitchFamily="2" charset="0"/>
              </a:rPr>
              <a:t>học</a:t>
            </a:r>
            <a:r>
              <a:rPr lang="en-US" sz="2600" b="1" smtClean="0">
                <a:latin typeface="Nunito Black" pitchFamily="2" charset="0"/>
              </a:rPr>
              <a:t>.</a:t>
            </a:r>
            <a:endParaRPr lang="vi-VN" sz="2600" b="1">
              <a:latin typeface="Nunito Black" pitchFamily="2" charset="0"/>
            </a:endParaRPr>
          </a:p>
          <a:p>
            <a:r>
              <a:rPr lang="vi-VN" sz="2600"/>
              <a:t/>
            </a:r>
            <a:br>
              <a:rPr lang="vi-VN" sz="2600"/>
            </a:br>
            <a:endParaRPr lang="en-US" sz="2600" dirty="0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306894" y="357648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d. Bật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0" y="3429000"/>
            <a:ext cx="2955989" cy="3352800"/>
            <a:chOff x="5825340" y="2043881"/>
            <a:chExt cx="2452530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c. Điều chỉnh độ cao, độ sáng và hướng chiếu sáng của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276600" y="1874594"/>
            <a:ext cx="2634668" cy="3135042"/>
            <a:chOff x="3169855" y="1921130"/>
            <a:chExt cx="2185936" cy="2407436"/>
          </a:xfrm>
        </p:grpSpPr>
        <p:sp>
          <p:nvSpPr>
            <p:cNvPr id="14" name="Rounded Rectangle 13"/>
            <p:cNvSpPr/>
            <p:nvPr/>
          </p:nvSpPr>
          <p:spPr>
            <a:xfrm>
              <a:off x="3241836" y="388794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b.Tắt đèn khi không sử dụng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04800" y="1866974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a. Đặt đèn ở vị trí phù hợp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37" y="1024748"/>
            <a:ext cx="3193173" cy="259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1925517" y="5307443"/>
            <a:ext cx="3985751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Nunito" pitchFamily="2" charset="0"/>
              </a:rPr>
              <a:t> a – d – c - b</a:t>
            </a:r>
            <a:endParaRPr lang="en-US" sz="3200" b="1">
              <a:solidFill>
                <a:srgbClr val="00206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3048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3279" y="1089633"/>
            <a:ext cx="1010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unito Black" pitchFamily="2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Nunito Black" pitchFamily="2" charset="0"/>
              </a:rPr>
              <a:t>bạn</a:t>
            </a:r>
            <a:r>
              <a:rPr lang="en-US" sz="320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Nunito Black" pitchFamily="2" charset="0"/>
              </a:rPr>
              <a:t>thực hành các bước sử dụng đèn</a:t>
            </a:r>
            <a:endParaRPr lang="vi-VN" sz="3200" b="1"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933868"/>
            <a:ext cx="1646063" cy="179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507675" y="2290229"/>
            <a:ext cx="2512125" cy="2866294"/>
            <a:chOff x="8906865" y="2011577"/>
            <a:chExt cx="2084264" cy="2201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72697" y="3772013"/>
              <a:ext cx="1752599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2: Bật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8010" y="2895600"/>
            <a:ext cx="2673003" cy="3352800"/>
            <a:chOff x="5825340" y="2043881"/>
            <a:chExt cx="2217742" cy="2574655"/>
          </a:xfrm>
        </p:grpSpPr>
        <p:sp>
          <p:nvSpPr>
            <p:cNvPr id="15" name="Rounded Rectangle 14"/>
            <p:cNvSpPr/>
            <p:nvPr/>
          </p:nvSpPr>
          <p:spPr>
            <a:xfrm>
              <a:off x="5825340" y="3887941"/>
              <a:ext cx="2217742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3:  Điều chỉnh độ cao, độ sáng và hướng chiếu sáng của đèn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9220200" y="3428999"/>
            <a:ext cx="2715188" cy="3200401"/>
            <a:chOff x="3169855" y="1921130"/>
            <a:chExt cx="2252742" cy="2457626"/>
          </a:xfrm>
        </p:grpSpPr>
        <p:sp>
          <p:nvSpPr>
            <p:cNvPr id="14" name="Rounded Rectangle 13"/>
            <p:cNvSpPr/>
            <p:nvPr/>
          </p:nvSpPr>
          <p:spPr>
            <a:xfrm>
              <a:off x="3308642" y="3938131"/>
              <a:ext cx="2113955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4: Tắt đèn khi không sử dụng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53857" r="734" b="13393"/>
            <a:stretch/>
          </p:blipFill>
          <p:spPr>
            <a:xfrm>
              <a:off x="3169855" y="1921130"/>
              <a:ext cx="2185936" cy="181886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9532" y="1752600"/>
            <a:ext cx="2634668" cy="3059274"/>
            <a:chOff x="390997" y="1913510"/>
            <a:chExt cx="2185936" cy="2349253"/>
          </a:xfrm>
        </p:grpSpPr>
        <p:sp>
          <p:nvSpPr>
            <p:cNvPr id="13" name="Rounded Rectangle 12"/>
            <p:cNvSpPr/>
            <p:nvPr/>
          </p:nvSpPr>
          <p:spPr>
            <a:xfrm>
              <a:off x="510481" y="3822138"/>
              <a:ext cx="1946967" cy="4406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mtClean="0">
                  <a:solidFill>
                    <a:srgbClr val="00B0F0"/>
                  </a:solidFill>
                  <a:latin typeface="Nunito" pitchFamily="2" charset="0"/>
                </a:rPr>
                <a:t> </a:t>
              </a:r>
              <a:r>
                <a:rPr lang="en-US" sz="1800" smtClean="0">
                  <a:solidFill>
                    <a:srgbClr val="002060"/>
                  </a:solidFill>
                  <a:latin typeface="Nunito" pitchFamily="2" charset="0"/>
                </a:rPr>
                <a:t>Bước 1:  Đặt đèn ở vị trí phù hợp</a:t>
              </a:r>
              <a:endParaRPr lang="en-US" sz="1800">
                <a:solidFill>
                  <a:srgbClr val="002060"/>
                </a:solidFill>
                <a:latin typeface="Nunito" pitchFamily="2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056" t="2248" r="53535" b="13031"/>
            <a:stretch/>
          </p:blipFill>
          <p:spPr>
            <a:xfrm>
              <a:off x="390997" y="1913510"/>
              <a:ext cx="2185936" cy="177925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35" y="820153"/>
            <a:ext cx="833765" cy="88873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163537" y="2895600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861014" y="417995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019149" y="3450474"/>
            <a:ext cx="304800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108494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080" y="228600"/>
            <a:ext cx="1014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3</a:t>
            </a:r>
            <a:r>
              <a:rPr lang="en-US" sz="32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3200" b="1" smtClean="0">
                <a:solidFill>
                  <a:srgbClr val="00B0F0"/>
                </a:solidFill>
                <a:latin typeface="Nunito Black" pitchFamily="2" charset="0"/>
              </a:rPr>
              <a:t>SỬ DỤNG ĐÈN HỌC ĐÚNG CÁCH VÀ AN TOÀN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3" y="4551915"/>
            <a:ext cx="1995647" cy="218042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437422" y="3290055"/>
            <a:ext cx="5423590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 Bước 2: Bật đèn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58673" y="4534176"/>
            <a:ext cx="5402340" cy="952224"/>
          </a:xfrm>
          <a:prstGeom prst="roundRect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 Bước 3:  Điều chỉnh độ cao, độ sáng </a:t>
            </a:r>
          </a:p>
          <a:p>
            <a:pPr algn="just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và hướng chiếu sáng của đèn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58673" y="5857158"/>
            <a:ext cx="5402339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Bước 4: Tắt đèn khi không sử dụng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68337" y="2035699"/>
            <a:ext cx="5392674" cy="848442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F0"/>
                </a:solidFill>
                <a:latin typeface="Nunito" pitchFamily="2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Nunito" pitchFamily="2" charset="0"/>
              </a:rPr>
              <a:t>Bước 1: Đặt đèn ở vị trí phù hợp</a:t>
            </a:r>
            <a:endParaRPr lang="en-US" sz="2400" b="1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2" name="Right Arrow 1"/>
          <p:cNvSpPr/>
          <p:nvPr/>
        </p:nvSpPr>
        <p:spPr>
          <a:xfrm rot="5400000">
            <a:off x="5970301" y="2808117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8266" y="885928"/>
            <a:ext cx="55419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KẾT LUẬN</a:t>
            </a:r>
          </a:p>
          <a:p>
            <a:pPr algn="ctr"/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Các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bước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sử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dụng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đèn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 </a:t>
            </a:r>
            <a:r>
              <a:rPr lang="en-US" sz="3200" dirty="0" err="1" smtClean="0">
                <a:solidFill>
                  <a:srgbClr val="00CC00"/>
                </a:solidFill>
                <a:latin typeface="Nunito Black" pitchFamily="2" charset="0"/>
              </a:rPr>
              <a:t>học</a:t>
            </a:r>
            <a:r>
              <a:rPr lang="en-US" sz="3200" dirty="0" smtClean="0">
                <a:solidFill>
                  <a:srgbClr val="00CC00"/>
                </a:solidFill>
                <a:latin typeface="Nunito Black" pitchFamily="2" charset="0"/>
              </a:rPr>
              <a:t>: </a:t>
            </a:r>
            <a:endParaRPr lang="en-US" sz="3200" dirty="0">
              <a:solidFill>
                <a:srgbClr val="00CC00"/>
              </a:solidFill>
              <a:latin typeface="Nunito Black" pitchFamily="2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5947969" y="4095382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958594" y="5358309"/>
            <a:ext cx="402496" cy="609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017" y="3048000"/>
            <a:ext cx="3193173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3" grpId="0" animBg="1"/>
      <p:bldP spid="2" grpId="0" animBg="1"/>
      <p:bldP spid="28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xmlns="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6" y="2209800"/>
            <a:ext cx="5193449" cy="486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08494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347" r="1887" b="8090"/>
          <a:stretch/>
        </p:blipFill>
        <p:spPr>
          <a:xfrm>
            <a:off x="457200" y="158931"/>
            <a:ext cx="9906000" cy="1676400"/>
          </a:xfrm>
          <a:prstGeom prst="rect">
            <a:avLst/>
          </a:prstGeom>
        </p:spPr>
      </p:pic>
      <p:pic>
        <p:nvPicPr>
          <p:cNvPr id="11266" name="Picture 2" descr="https://i.pinimg.com/564x/a9/c8/fa/a9c8fabd315c70a73a7c4b5e529cb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6587"/>
            <a:ext cx="6924674" cy="4633541"/>
          </a:xfrm>
          <a:prstGeom prst="rect">
            <a:avLst/>
          </a:prstGeom>
          <a:noFill/>
        </p:spPr>
      </p:pic>
      <p:pic>
        <p:nvPicPr>
          <p:cNvPr id="15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3146684" cy="324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Rounded Rectangle 15"/>
          <p:cNvSpPr/>
          <p:nvPr/>
        </p:nvSpPr>
        <p:spPr>
          <a:xfrm>
            <a:off x="2286000" y="3581400"/>
            <a:ext cx="4419600" cy="861053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002060"/>
                </a:solidFill>
              </a:rPr>
              <a:t>      Em có một chiếc đèn học màu hồng. Chiếc đèn có hình dáng cao, mảnh trông rất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178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000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FA247D3-2C12-CD5C-BBF7-809BDD9A7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2400" y="502375"/>
            <a:ext cx="5084703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A19EF-50CC-DB78-2B55-AF141F48EDA0}"/>
              </a:ext>
            </a:extLst>
          </p:cNvPr>
          <p:cNvSpPr txBox="1"/>
          <p:nvPr/>
        </p:nvSpPr>
        <p:spPr>
          <a:xfrm>
            <a:off x="5154253" y="1231319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90149" y="762000"/>
            <a:ext cx="5571792" cy="46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9380" y="4726999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58931"/>
            <a:ext cx="2056785" cy="2056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158931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416" y="-61427"/>
            <a:ext cx="6286500" cy="3295650"/>
          </a:xfrm>
          <a:prstGeom prst="rect">
            <a:avLst/>
          </a:prstGeom>
          <a:effectLst/>
        </p:spPr>
      </p:pic>
      <p:sp>
        <p:nvSpPr>
          <p:cNvPr id="10" name="Rounded Rectangle 9"/>
          <p:cNvSpPr/>
          <p:nvPr/>
        </p:nvSpPr>
        <p:spPr>
          <a:xfrm>
            <a:off x="4038600" y="6029504"/>
            <a:ext cx="5173151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Bước 4: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T</a:t>
            </a:r>
            <a:r>
              <a:rPr lang="en-US" sz="2200" dirty="0" smtClean="0">
                <a:solidFill>
                  <a:srgbClr val="002060"/>
                </a:solidFill>
                <a:latin typeface="Nunito Black" pitchFamily="2" charset="0"/>
              </a:rPr>
              <a:t>ắ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t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đèn khi không sử dụng</a:t>
            </a:r>
            <a:endParaRPr lang="vi-VN" sz="22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940" y="3259850"/>
            <a:ext cx="4096762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Cách sử dụng đèn học:</a:t>
            </a:r>
          </a:p>
        </p:txBody>
      </p:sp>
      <p:pic>
        <p:nvPicPr>
          <p:cNvPr id="20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429000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64483" y="4003616"/>
            <a:ext cx="4549944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1: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Đặt đèn ở vị trí phù hợp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98374" y="4003616"/>
            <a:ext cx="2374542" cy="476726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non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2: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 Bật đèn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96349" y="4771109"/>
            <a:ext cx="4176251" cy="851297"/>
          </a:xfrm>
          <a:prstGeom prst="roundRect">
            <a:avLst/>
          </a:prstGeom>
          <a:solidFill>
            <a:srgbClr val="FFFFCC"/>
          </a:solidFill>
          <a:effectLst/>
        </p:spPr>
        <p:txBody>
          <a:bodyPr wrap="square">
            <a:spAutoFit/>
          </a:bodyPr>
          <a:lstStyle/>
          <a:p>
            <a:pPr algn="just"/>
            <a:r>
              <a:rPr lang="vi-VN" sz="2200" dirty="0" smtClean="0">
                <a:solidFill>
                  <a:srgbClr val="FF0000"/>
                </a:solidFill>
                <a:latin typeface="Nunito Black" pitchFamily="2" charset="0"/>
              </a:rPr>
              <a:t>Bước </a:t>
            </a:r>
            <a:r>
              <a:rPr lang="vi-VN" sz="2200" dirty="0">
                <a:solidFill>
                  <a:srgbClr val="FF0000"/>
                </a:solidFill>
                <a:latin typeface="Nunito Black" pitchFamily="2" charset="0"/>
              </a:rPr>
              <a:t>3: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Điều chỉnh độ cao </a:t>
            </a:r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và</a:t>
            </a:r>
            <a:endParaRPr lang="en-US" sz="2200" dirty="0">
              <a:solidFill>
                <a:srgbClr val="002060"/>
              </a:solidFill>
              <a:latin typeface="Nunito Black" pitchFamily="2" charset="0"/>
            </a:endParaRPr>
          </a:p>
          <a:p>
            <a:pPr algn="just"/>
            <a:r>
              <a:rPr lang="vi-VN" sz="22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200" dirty="0">
                <a:solidFill>
                  <a:srgbClr val="002060"/>
                </a:solidFill>
                <a:latin typeface="Nunito Black" pitchFamily="2" charset="0"/>
              </a:rPr>
              <a:t>hướng chiếu sáng của đèn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5781325" y="4003616"/>
            <a:ext cx="457200" cy="420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241688">
            <a:off x="7334714" y="4417402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241688">
            <a:off x="7334715" y="5605867"/>
            <a:ext cx="312271" cy="3967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0788" y="91215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247" y="641"/>
            <a:ext cx="1813598" cy="1813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800" y="79974"/>
            <a:ext cx="1063026" cy="1063026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ét đẹp văn hoá truyền thống - Báo Quảng Ninh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62" y="1770823"/>
            <a:ext cx="3636855" cy="2182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480295902949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6" y="2057400"/>
            <a:ext cx="2600325" cy="1752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ĩnh biệt cậu trò nghèo bắt đom đóm làm đèn học - Fanboy T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6" y="1590189"/>
            <a:ext cx="3498841" cy="2423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ọc Bài Dưới Anh Đèn Cầy Leo Lét - Hình trong ngày - Việt Báo Văn Học Nghệ  Thuậ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30" y="4656928"/>
            <a:ext cx="2740968" cy="182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óng sợi đốt Điện Qua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5" y="4246345"/>
            <a:ext cx="2248751" cy="22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óng đèn Huỳnh quang Compact - CFL 4UT5 50W.S H8 E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685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3867791"/>
            <a:ext cx="278129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498739" y="299286"/>
            <a:ext cx="9169262" cy="922671"/>
          </a:xfrm>
          <a:prstGeom prst="roundRect">
            <a:avLst/>
          </a:prstGeom>
          <a:solidFill>
            <a:srgbClr val="FFFFCC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Ngày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xưa, khi chưa có đèn học thì các bạn học sinh</a:t>
            </a:r>
          </a:p>
          <a:p>
            <a:pPr marL="0" marR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       học bài bằng cách nào?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03149" y="3826800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5445275" y="2077498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974">
            <a:off x="459181" y="1475619"/>
            <a:ext cx="5516777" cy="501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22" b="77057" l="10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081" y="681522"/>
            <a:ext cx="2223844" cy="21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88" y="5060573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221" y="2909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6" y="818212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83592"/>
            <a:ext cx="117230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Nunito Black" pitchFamily="2" charset="0"/>
              </a:rPr>
              <a:t>           - Em </a:t>
            </a:r>
            <a:r>
              <a:rPr lang="en-US" sz="2800">
                <a:latin typeface="Nunito Black" pitchFamily="2" charset="0"/>
              </a:rPr>
              <a:t>hãy quan sát Hình 1 và cho biết bạn nhỏ đang sử dụng </a:t>
            </a:r>
            <a:endParaRPr lang="en-US" sz="2800" smtClean="0">
              <a:latin typeface="Nunito Black" pitchFamily="2" charset="0"/>
            </a:endParaRPr>
          </a:p>
          <a:p>
            <a:r>
              <a:rPr lang="en-US" sz="2800" smtClean="0">
                <a:latin typeface="Nunito Black" pitchFamily="2" charset="0"/>
              </a:rPr>
              <a:t>           đèn </a:t>
            </a:r>
            <a:r>
              <a:rPr lang="en-US" sz="2800">
                <a:latin typeface="Nunito Black" pitchFamily="2" charset="0"/>
              </a:rPr>
              <a:t>học để làm gì</a:t>
            </a:r>
            <a:r>
              <a:rPr lang="en-US" sz="2800" smtClean="0">
                <a:latin typeface="Nunito Black" pitchFamily="2" charset="0"/>
              </a:rPr>
              <a:t>?</a:t>
            </a:r>
            <a:endParaRPr lang="en-US" sz="2800"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982" y="2507517"/>
            <a:ext cx="4541892" cy="363134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162800" y="2225902"/>
            <a:ext cx="4739454" cy="1506007"/>
          </a:xfrm>
          <a:prstGeom prst="round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Hình 1: 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Bạn </a:t>
            </a:r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nhỏ sử dụng đèn học để viết bài.</a:t>
            </a:r>
          </a:p>
        </p:txBody>
      </p:sp>
      <p:pic>
        <p:nvPicPr>
          <p:cNvPr id="13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124200"/>
            <a:ext cx="3276599" cy="43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144780"/>
            <a:ext cx="11945038" cy="6641011"/>
            <a:chOff x="0" y="0"/>
            <a:chExt cx="22098869" cy="1228617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solidFill>
              <a:srgbClr val="C7D0D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94" y="4990402"/>
            <a:ext cx="1640561" cy="1797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14136"/>
            <a:ext cx="822903" cy="1115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5003" y="898622"/>
            <a:ext cx="89466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Nunito Black" pitchFamily="2" charset="0"/>
              </a:rPr>
              <a:t>Nếu được chọn một chiếc đèn học có trong Hình 2, </a:t>
            </a:r>
            <a:endParaRPr lang="en-US" sz="2800" smtClean="0">
              <a:latin typeface="Nunito Black" pitchFamily="2" charset="0"/>
            </a:endParaRPr>
          </a:p>
          <a:p>
            <a:r>
              <a:rPr lang="vi-VN" sz="2800" smtClean="0">
                <a:latin typeface="Nunito Black" pitchFamily="2" charset="0"/>
              </a:rPr>
              <a:t>em </a:t>
            </a:r>
            <a:r>
              <a:rPr lang="vi-VN" sz="2800">
                <a:latin typeface="Nunito Black" pitchFamily="2" charset="0"/>
              </a:rPr>
              <a:t>sẽ chọn đèn nào? Tại sao?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1221" y="2909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70" y="1826666"/>
            <a:ext cx="11070483" cy="322532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514600" y="5118822"/>
            <a:ext cx="8135683" cy="1506007"/>
          </a:xfrm>
          <a:prstGeom prst="roundRect">
            <a:avLst/>
          </a:prstGeom>
          <a:solidFill>
            <a:srgbClr val="FFFFCC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    </a:t>
            </a:r>
            <a:r>
              <a:rPr lang="vi-VN" sz="2800" smtClean="0">
                <a:solidFill>
                  <a:srgbClr val="00B0F0"/>
                </a:solidFill>
                <a:latin typeface="Nunito Black" pitchFamily="2" charset="0"/>
              </a:rPr>
              <a:t>Nếu </a:t>
            </a:r>
            <a:r>
              <a:rPr lang="vi-VN" sz="2800">
                <a:solidFill>
                  <a:srgbClr val="00B0F0"/>
                </a:solidFill>
                <a:latin typeface="Nunito Black" pitchFamily="2" charset="0"/>
              </a:rPr>
              <a:t>được chọn một chiếc đèn trong Hình 2, em sẽ chọn chiếc đèn a: đèn màu vàng</a:t>
            </a:r>
            <a:r>
              <a:rPr lang="vi-VN" sz="2800" smtClean="0">
                <a:solidFill>
                  <a:srgbClr val="00B0F0"/>
                </a:solidFill>
                <a:latin typeface="Nunito Black" pitchFamily="2" charset="0"/>
              </a:rPr>
              <a:t>.</a:t>
            </a:r>
            <a:endParaRPr lang="en-US" sz="2800" smtClean="0">
              <a:solidFill>
                <a:srgbClr val="00B0F0"/>
              </a:solidFill>
              <a:latin typeface="Nunito Black" pitchFamily="2" charset="0"/>
            </a:endParaRPr>
          </a:p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    Vì màu vàng là màu yêu thích của em.</a:t>
            </a:r>
            <a:endParaRPr lang="en-US" sz="2800">
              <a:solidFill>
                <a:srgbClr val="00B0F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714" y="293716"/>
            <a:ext cx="5238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1. TÁC DỤNG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167998"/>
            <a:ext cx="3175969" cy="2672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2" y="1080349"/>
            <a:ext cx="11769520" cy="1586651"/>
          </a:xfrm>
          <a:prstGeom prst="rect">
            <a:avLst/>
          </a:prstGeom>
        </p:spPr>
      </p:pic>
      <p:pic>
        <p:nvPicPr>
          <p:cNvPr id="3074" name="Picture 2" descr="Chọn đèn bàn cho học sinh tiểu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39577"/>
            <a:ext cx="2873996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Đèn Học Chống Cận Để Bàn Hình Ngộ Nghĩnh Cho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19769"/>
            <a:ext cx="2746375" cy="27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Đèn Led Ngủ Để Bàn Hoạt Hình Sáng Tạo Cừu Gấu - Đèn bàn Nhãn hàng No Brand  | DienMayHoangNgan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38" y="3239577"/>
            <a:ext cx="2590800" cy="267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957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9236" y="115503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7684" y="158931"/>
            <a:ext cx="888142" cy="88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141" y="228600"/>
            <a:ext cx="787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2</a:t>
            </a:r>
            <a:r>
              <a:rPr lang="en-US" sz="2800" smtClean="0">
                <a:solidFill>
                  <a:srgbClr val="00B0F0"/>
                </a:solidFill>
                <a:latin typeface="Nunito Black" pitchFamily="2" charset="0"/>
              </a:rPr>
              <a:t>. </a:t>
            </a:r>
            <a:r>
              <a:rPr lang="en-US" sz="2800" b="1" smtClean="0">
                <a:solidFill>
                  <a:srgbClr val="00B0F0"/>
                </a:solidFill>
                <a:latin typeface="Nunito Black" pitchFamily="2" charset="0"/>
              </a:rPr>
              <a:t>MỘT SỐ BỘ PHẬN CHÍNH CỦA ĐÈN HỌC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330" y="798493"/>
            <a:ext cx="9685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Em hãy quan sát Hình 3 và gọi tên các bộ phận </a:t>
            </a:r>
            <a:endParaRPr lang="en-US" sz="2800" smtClean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vi-VN" sz="2800" smtClean="0">
                <a:solidFill>
                  <a:srgbClr val="002060"/>
                </a:solidFill>
                <a:latin typeface="Nunito Black" pitchFamily="2" charset="0"/>
              </a:rPr>
              <a:t>tương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</a:rPr>
              <a:t>ứng của đèn học theo bảng dưới đây.</a:t>
            </a:r>
            <a:endParaRPr lang="en-US" sz="2400" dirty="0" smtClean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8" y="533400"/>
            <a:ext cx="685263" cy="92871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653354" y="1792009"/>
            <a:ext cx="1581292" cy="388064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Chụp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53354" y="2389844"/>
            <a:ext cx="158129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Bóng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653355" y="2920709"/>
            <a:ext cx="1597901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Công tắc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28" y="2755513"/>
            <a:ext cx="7524750" cy="360997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653355" y="3507128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Thân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653355" y="4023485"/>
            <a:ext cx="1624245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Dây nguồn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58132" y="4572000"/>
            <a:ext cx="1593123" cy="349451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B0F0"/>
                </a:solidFill>
                <a:latin typeface="Nunito Black" pitchFamily="2" charset="0"/>
              </a:rPr>
              <a:t> Đế đèn</a:t>
            </a:r>
            <a:endParaRPr lang="en-US" sz="200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36" name="Picture 6" descr="Hình ảnh Các Yếu Tố Của đèn Bàn Sách PNG , Ngày đọc Thế Giới, Sách, Hoạt  Hình PNG miễn phí tải tập tin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660" y="4712115"/>
            <a:ext cx="1752600" cy="23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62539 0.0969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76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26289 0.00648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6979 0.3386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77708 -0.0275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5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2708 0.13796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5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9883 -0.0803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657</Words>
  <Application>Microsoft Office PowerPoint</Application>
  <PresentationFormat>Custom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Nunito Black</vt:lpstr>
      <vt:lpstr>Calibri</vt:lpstr>
      <vt:lpstr>Nunito</vt:lpstr>
      <vt:lpstr>汉仪跳跳体简</vt:lpstr>
      <vt:lpstr>SimSun</vt:lpstr>
      <vt:lpstr>微软雅黑</vt:lpstr>
      <vt:lpstr>Sigmar One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Hồng Ngân</dc:creator>
  <cp:lastModifiedBy>ADMIN</cp:lastModifiedBy>
  <cp:revision>94</cp:revision>
  <dcterms:created xsi:type="dcterms:W3CDTF">2006-08-16T00:00:00Z</dcterms:created>
  <dcterms:modified xsi:type="dcterms:W3CDTF">2023-06-05T11:06:30Z</dcterms:modified>
  <dc:identifier>DAFDiO2oNAs</dc:identifier>
</cp:coreProperties>
</file>