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3" r:id="rId8"/>
    <p:sldId id="262" r:id="rId9"/>
    <p:sldId id="264" r:id="rId10"/>
    <p:sldId id="266" r:id="rId11"/>
    <p:sldId id="267" r:id="rId12"/>
    <p:sldId id="268" r:id="rId13"/>
    <p:sldId id="269" r:id="rId14"/>
    <p:sldId id="270" r:id="rId15"/>
    <p:sldId id="271" r:id="rId16"/>
    <p:sldId id="272" r:id="rId17"/>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6F9"/>
    <a:srgbClr val="BEE395"/>
    <a:srgbClr val="A9DA74"/>
    <a:srgbClr val="00863D"/>
    <a:srgbClr val="009E47"/>
    <a:srgbClr val="9CD45E"/>
    <a:srgbClr val="0DFF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756"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02/06/2023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nói</a:t>
            </a:r>
            <a:r>
              <a:rPr lang="en-US" baseline="0" smtClean="0"/>
              <a:t> về bản thân, nói về những thay đổi, những tiến bộ của bản thân sau 1 học kì vào lớp 1, từ đó giúp các em hiểu đi học mang lại nhiều ý nghĩa cho bản thân.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hướng</a:t>
            </a:r>
            <a:r>
              <a:rPr lang="en-US" baseline="0" smtClean="0"/>
              <a:t> dẫn hs đồ chữ hoa N.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02/06/2023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02/06/2023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02/06/2023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02/06/2023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02/06/2023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02/06/2023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02/06/2023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02/06/2023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02/06/2023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02/06/2023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02/06/2023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02/06/2023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a:solidFill>
                    <a:srgbClr val="00863D"/>
                  </a:solidFill>
                  <a:latin typeface="Arial-Rounded" pitchFamily="34" charset="0"/>
                  <a:ea typeface="Arial-Rounded" pitchFamily="34" charset="0"/>
                  <a:cs typeface="Arial-Rounded" pitchFamily="34" charset="0"/>
                </a:rPr>
                <a:t>TÔI LÀ HỌC SINH LỚP 1</a:t>
              </a: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3</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45959"/>
            <a:ext cx="22028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Trả lời câu hỏi</a:t>
            </a:r>
            <a:endParaRPr lang="en-US" sz="2400" b="1">
              <a:latin typeface="Arial-Rounded" pitchFamily="34" charset="0"/>
              <a:ea typeface="Arial-Rounded" pitchFamily="34" charset="0"/>
              <a:cs typeface="Arial-Rounded" pitchFamily="34"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1" y="695835"/>
            <a:ext cx="6858000" cy="430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1"/>
          <p:cNvSpPr/>
          <p:nvPr/>
        </p:nvSpPr>
        <p:spPr>
          <a:xfrm>
            <a:off x="6934200" y="238635"/>
            <a:ext cx="2209800" cy="914400"/>
          </a:xfrm>
          <a:prstGeom prst="clou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Rounded" pitchFamily="34" charset="0"/>
                <a:ea typeface="Arial-Rounded" pitchFamily="34" charset="0"/>
                <a:cs typeface="Arial-Rounded" pitchFamily="34" charset="0"/>
              </a:rPr>
              <a:t>Đọc toàn bài</a:t>
            </a:r>
            <a:endParaRPr lang="en-US">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96636" y="1733550"/>
            <a:ext cx="7467600" cy="1384995"/>
          </a:xfrm>
          <a:prstGeom prst="rect">
            <a:avLst/>
          </a:prstGeom>
        </p:spPr>
        <p:txBody>
          <a:bodyPr wrap="square">
            <a:spAutoFit/>
          </a:bodyPr>
          <a:lstStyle/>
          <a:p>
            <a:pPr algn="just"/>
            <a:r>
              <a:rPr lang="en-US" sz="2800" smtClean="0">
                <a:latin typeface="Arial-Rounded" pitchFamily="34" charset="0"/>
                <a:ea typeface="Arial-Rounded" pitchFamily="34" charset="0"/>
                <a:cs typeface="Arial-Rounded" pitchFamily="34" charset="0"/>
              </a:rPr>
              <a:t>	Tôi </a:t>
            </a:r>
            <a:r>
              <a:rPr lang="en-US" sz="2800">
                <a:latin typeface="Arial-Rounded" pitchFamily="34" charset="0"/>
                <a:ea typeface="Arial-Rounded" pitchFamily="34" charset="0"/>
                <a:cs typeface="Arial-Rounded" pitchFamily="34" charset="0"/>
              </a:rPr>
              <a:t>tên là Nam, học sinh lớp </a:t>
            </a:r>
            <a:r>
              <a:rPr lang="en-US" sz="2800">
                <a:latin typeface="Arial Rounded MT Bold" pitchFamily="34" charset="0"/>
                <a:ea typeface="Arial-Rounded" pitchFamily="34" charset="0"/>
                <a:cs typeface="Arial-Rounded" pitchFamily="34" charset="0"/>
              </a:rPr>
              <a:t>1</a:t>
            </a:r>
            <a:r>
              <a:rPr lang="en-US" sz="2800">
                <a:latin typeface="Arial-Rounded" pitchFamily="34" charset="0"/>
                <a:ea typeface="Arial-Rounded" pitchFamily="34" charset="0"/>
                <a:cs typeface="Arial-Rounded" pitchFamily="34" charset="0"/>
              </a:rPr>
              <a:t>A, Trường Tiểu học Lê Quý Đôn. Ngày đầu đi học, mặc bộ đồng phục của trường, tôi hãnh diện lắm.</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Đọc đoạn 1:</a:t>
            </a:r>
            <a:endParaRPr lang="en-US" sz="3200" b="1">
              <a:latin typeface="Arial-Rounded" pitchFamily="34" charset="0"/>
              <a:ea typeface="Arial-Rounded" pitchFamily="34" charset="0"/>
              <a:cs typeface="Arial-Rounded" pitchFamily="34" charset="0"/>
            </a:endParaRP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Bạn Nam học lớp mấy?</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96636" y="1733550"/>
            <a:ext cx="7467600" cy="1384995"/>
          </a:xfrm>
          <a:prstGeom prst="rect">
            <a:avLst/>
          </a:prstGeom>
        </p:spPr>
        <p:txBody>
          <a:bodyPr wrap="square">
            <a:spAutoFit/>
          </a:bodyPr>
          <a:lstStyle/>
          <a:p>
            <a:pPr algn="just"/>
            <a:r>
              <a:rPr lang="en-US" sz="2800" smtClean="0">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 Hồi đầu năm học, tôi mới học chữ cái. Thế mà bây giờ, tôi đã đọc được truyện tranh. Tôi còn biết làm Toán nữa. Tôi có thêm nhiều bạn mới.</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Đọc đoạn 2:</a:t>
            </a:r>
            <a:endParaRPr lang="en-US" sz="3200" b="1">
              <a:latin typeface="Arial-Rounded" pitchFamily="34" charset="0"/>
              <a:ea typeface="Arial-Rounded" pitchFamily="34" charset="0"/>
              <a:cs typeface="Arial-Rounded" pitchFamily="34" charset="0"/>
            </a:endParaRP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Hồi đầu năm, Nam học gì?</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Bây giờ, Nam biết làm gì?</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6636" y="1733550"/>
            <a:ext cx="7467600" cy="1077218"/>
          </a:xfrm>
          <a:prstGeom prst="rect">
            <a:avLst/>
          </a:prstGeom>
        </p:spPr>
        <p:txBody>
          <a:bodyPr wrap="square">
            <a:spAutoFit/>
          </a:bodyPr>
          <a:lstStyle/>
          <a:p>
            <a:pPr algn="just"/>
            <a:r>
              <a:rPr lang="en-US" sz="3200" smtClean="0">
                <a:latin typeface="Arial-Rounded" pitchFamily="34" charset="0"/>
                <a:ea typeface="Arial-Rounded" pitchFamily="34" charset="0"/>
                <a:cs typeface="Arial-Rounded" pitchFamily="34" charset="0"/>
              </a:rPr>
              <a:t>	</a:t>
            </a:r>
            <a:r>
              <a:rPr lang="en-US" sz="3200">
                <a:latin typeface="Arial-Rounded" pitchFamily="34" charset="0"/>
                <a:ea typeface="Arial-Rounded" pitchFamily="34" charset="0"/>
                <a:cs typeface="Arial-Rounded" pitchFamily="34" charset="0"/>
              </a:rPr>
              <a:t> Ai cũng bảo từ khi đi học, tôi chững chạc hẳn lên.</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Đọc đoạn 3:</a:t>
            </a:r>
            <a:endParaRPr lang="en-US" sz="3200" b="1">
              <a:latin typeface="Arial-Rounded" pitchFamily="34" charset="0"/>
              <a:ea typeface="Arial-Rounded" pitchFamily="34" charset="0"/>
              <a:cs typeface="Arial-Rounded" pitchFamily="34" charset="0"/>
            </a:endParaRP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Mọi người nhận xét gì về Nam?</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025236" y="3847203"/>
            <a:ext cx="7453746" cy="1077218"/>
          </a:xfrm>
          <a:prstGeom prst="rect">
            <a:avLst/>
          </a:prstGeom>
          <a:solidFill>
            <a:srgbClr val="BEE395"/>
          </a:solidFill>
        </p:spPr>
        <p:txBody>
          <a:bodyPr wrap="square" rtlCol="0">
            <a:spAutoFit/>
          </a:bodyPr>
          <a:lstStyle/>
          <a:p>
            <a:pPr algn="just"/>
            <a:r>
              <a:rPr lang="en-US" sz="3200" smtClean="0">
                <a:latin typeface="Arial-Rounded" pitchFamily="34" charset="0"/>
                <a:ea typeface="Arial-Rounded" pitchFamily="34" charset="0"/>
                <a:cs typeface="Arial-Rounded" pitchFamily="34" charset="0"/>
              </a:rPr>
              <a:t>Em cũng là học sinh lớp 1, vậy em thấy mình có điểm gì giống Nam không?</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4</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7" y="445959"/>
            <a:ext cx="66224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Viết vào vở câu trả lời cho câu hỏi a ở mục </a:t>
            </a:r>
            <a:r>
              <a:rPr lang="en-US" sz="2400" b="1" smtClean="0">
                <a:latin typeface="Arial Rounded MT Bold" pitchFamily="34" charset="0"/>
                <a:ea typeface="Arial-Rounded" pitchFamily="34" charset="0"/>
                <a:cs typeface="Arial-Rounded" pitchFamily="34" charset="0"/>
              </a:rPr>
              <a:t>3</a:t>
            </a:r>
            <a:endParaRPr lang="en-US" sz="2400" b="1">
              <a:latin typeface="Arial Rounded MT Bold" pitchFamily="34" charset="0"/>
              <a:ea typeface="Arial-Rounded" pitchFamily="34" charset="0"/>
              <a:cs typeface="Arial-Rounded" pitchFamily="34" charset="0"/>
            </a:endParaRPr>
          </a:p>
        </p:txBody>
      </p:sp>
      <p:sp>
        <p:nvSpPr>
          <p:cNvPr id="5" name="Rectangle 4"/>
          <p:cNvSpPr/>
          <p:nvPr/>
        </p:nvSpPr>
        <p:spPr>
          <a:xfrm>
            <a:off x="457200" y="1200150"/>
            <a:ext cx="5153976" cy="646331"/>
          </a:xfrm>
          <a:prstGeom prst="rect">
            <a:avLst/>
          </a:prstGeom>
        </p:spPr>
        <p:txBody>
          <a:bodyPr wrap="none">
            <a:spAutoFit/>
          </a:bodyPr>
          <a:lstStyle/>
          <a:p>
            <a:pPr algn="ctr"/>
            <a:r>
              <a:rPr lang="en-US" sz="3600" smtClean="0">
                <a:latin typeface="Arial-Rounded" pitchFamily="34" charset="0"/>
                <a:ea typeface="Arial-Rounded" pitchFamily="34" charset="0"/>
                <a:cs typeface="Arial-Rounded" pitchFamily="34" charset="0"/>
              </a:rPr>
              <a:t>a. Bạn </a:t>
            </a:r>
            <a:r>
              <a:rPr lang="en-US" sz="3600">
                <a:latin typeface="Arial-Rounded" pitchFamily="34" charset="0"/>
                <a:ea typeface="Arial-Rounded" pitchFamily="34" charset="0"/>
                <a:cs typeface="Arial-Rounded" pitchFamily="34" charset="0"/>
              </a:rPr>
              <a:t>Nam học lớp mấy?</a:t>
            </a:r>
          </a:p>
        </p:txBody>
      </p:sp>
      <p:grpSp>
        <p:nvGrpSpPr>
          <p:cNvPr id="7" name="Group 6"/>
          <p:cNvGrpSpPr/>
          <p:nvPr/>
        </p:nvGrpSpPr>
        <p:grpSpPr>
          <a:xfrm>
            <a:off x="228600" y="2309532"/>
            <a:ext cx="8773936" cy="2436452"/>
            <a:chOff x="94950" y="2342926"/>
            <a:chExt cx="8773936" cy="2436452"/>
          </a:xfrm>
        </p:grpSpPr>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950" y="2343150"/>
              <a:ext cx="5837237" cy="24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382" r="33125"/>
            <a:stretch/>
          </p:blipFill>
          <p:spPr bwMode="auto">
            <a:xfrm>
              <a:off x="5921429" y="2342926"/>
              <a:ext cx="2947457" cy="24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Rectangle 9"/>
          <p:cNvSpPr/>
          <p:nvPr/>
        </p:nvSpPr>
        <p:spPr>
          <a:xfrm>
            <a:off x="-74890" y="2768076"/>
            <a:ext cx="4987006" cy="846386"/>
          </a:xfrm>
          <a:prstGeom prst="rect">
            <a:avLst/>
          </a:prstGeom>
        </p:spPr>
        <p:txBody>
          <a:bodyPr wrap="none">
            <a:spAutoFit/>
          </a:bodyPr>
          <a:lstStyle/>
          <a:p>
            <a:pPr algn="ctr"/>
            <a:r>
              <a:rPr lang="en-US" sz="4900" b="1">
                <a:solidFill>
                  <a:srgbClr val="7030A0"/>
                </a:solidFill>
                <a:latin typeface="HP001 4 hàng" pitchFamily="34" charset="0"/>
                <a:ea typeface="Arial-Rounded" pitchFamily="34" charset="0"/>
                <a:cs typeface="Arial-Rounded" pitchFamily="34" charset="0"/>
              </a:rPr>
              <a:t> Nam hǌ lġ </a:t>
            </a:r>
            <a:r>
              <a:rPr lang="en-US" sz="4900" b="1" smtClean="0">
                <a:solidFill>
                  <a:srgbClr val="7030A0"/>
                </a:solidFill>
                <a:latin typeface="HP001 4 hàng" pitchFamily="34" charset="0"/>
                <a:ea typeface="Arial-Rounded" pitchFamily="34" charset="0"/>
                <a:cs typeface="Arial-Rounded" pitchFamily="34" charset="0"/>
              </a:rPr>
              <a:t>1. </a:t>
            </a:r>
            <a:endParaRPr lang="en-US" sz="4900" b="1">
              <a:solidFill>
                <a:srgbClr val="7030A0"/>
              </a:solidFill>
              <a:latin typeface="HP001 4 hàng" pitchFamily="34" charset="0"/>
              <a:ea typeface="Arial-Rounded" pitchFamily="34" charset="0"/>
              <a:cs typeface="Arial-Rounded" pitchFamily="34" charset="0"/>
            </a:endParaRPr>
          </a:p>
        </p:txBody>
      </p:sp>
      <p:cxnSp>
        <p:nvCxnSpPr>
          <p:cNvPr id="11" name="Straight Arrow Connector 10"/>
          <p:cNvCxnSpPr/>
          <p:nvPr/>
        </p:nvCxnSpPr>
        <p:spPr>
          <a:xfrm>
            <a:off x="152400" y="1846481"/>
            <a:ext cx="3810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569759" y="2389800"/>
            <a:ext cx="5334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764252" y="3191269"/>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842418" y="3191269"/>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931342" y="3191269"/>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80">
                                          <p:stCondLst>
                                            <p:cond delay="0"/>
                                          </p:stCondLst>
                                        </p:cTn>
                                        <p:tgtEl>
                                          <p:spTgt spid="11"/>
                                        </p:tgtEl>
                                      </p:cBhvr>
                                    </p:animEffect>
                                    <p:anim calcmode="lin" valueType="num">
                                      <p:cBhvr>
                                        <p:cTn id="2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6" dur="26">
                                          <p:stCondLst>
                                            <p:cond delay="650"/>
                                          </p:stCondLst>
                                        </p:cTn>
                                        <p:tgtEl>
                                          <p:spTgt spid="11"/>
                                        </p:tgtEl>
                                      </p:cBhvr>
                                      <p:to x="100000" y="60000"/>
                                    </p:animScale>
                                    <p:animScale>
                                      <p:cBhvr>
                                        <p:cTn id="27" dur="166" decel="50000">
                                          <p:stCondLst>
                                            <p:cond delay="676"/>
                                          </p:stCondLst>
                                        </p:cTn>
                                        <p:tgtEl>
                                          <p:spTgt spid="11"/>
                                        </p:tgtEl>
                                      </p:cBhvr>
                                      <p:to x="100000" y="100000"/>
                                    </p:animScale>
                                    <p:animScale>
                                      <p:cBhvr>
                                        <p:cTn id="28" dur="26">
                                          <p:stCondLst>
                                            <p:cond delay="1312"/>
                                          </p:stCondLst>
                                        </p:cTn>
                                        <p:tgtEl>
                                          <p:spTgt spid="11"/>
                                        </p:tgtEl>
                                      </p:cBhvr>
                                      <p:to x="100000" y="80000"/>
                                    </p:animScale>
                                    <p:animScale>
                                      <p:cBhvr>
                                        <p:cTn id="29" dur="166" decel="50000">
                                          <p:stCondLst>
                                            <p:cond delay="1338"/>
                                          </p:stCondLst>
                                        </p:cTn>
                                        <p:tgtEl>
                                          <p:spTgt spid="11"/>
                                        </p:tgtEl>
                                      </p:cBhvr>
                                      <p:to x="100000" y="100000"/>
                                    </p:animScale>
                                    <p:animScale>
                                      <p:cBhvr>
                                        <p:cTn id="30" dur="26">
                                          <p:stCondLst>
                                            <p:cond delay="1642"/>
                                          </p:stCondLst>
                                        </p:cTn>
                                        <p:tgtEl>
                                          <p:spTgt spid="11"/>
                                        </p:tgtEl>
                                      </p:cBhvr>
                                      <p:to x="100000" y="90000"/>
                                    </p:animScale>
                                    <p:animScale>
                                      <p:cBhvr>
                                        <p:cTn id="31" dur="166" decel="50000">
                                          <p:stCondLst>
                                            <p:cond delay="1668"/>
                                          </p:stCondLst>
                                        </p:cTn>
                                        <p:tgtEl>
                                          <p:spTgt spid="11"/>
                                        </p:tgtEl>
                                      </p:cBhvr>
                                      <p:to x="100000" y="100000"/>
                                    </p:animScale>
                                    <p:animScale>
                                      <p:cBhvr>
                                        <p:cTn id="32" dur="26">
                                          <p:stCondLst>
                                            <p:cond delay="1808"/>
                                          </p:stCondLst>
                                        </p:cTn>
                                        <p:tgtEl>
                                          <p:spTgt spid="11"/>
                                        </p:tgtEl>
                                      </p:cBhvr>
                                      <p:to x="100000" y="95000"/>
                                    </p:animScale>
                                    <p:animScale>
                                      <p:cBhvr>
                                        <p:cTn id="33" dur="166" decel="50000">
                                          <p:stCondLst>
                                            <p:cond delay="1834"/>
                                          </p:stCondLst>
                                        </p:cTn>
                                        <p:tgtEl>
                                          <p:spTgt spid="11"/>
                                        </p:tgtEl>
                                      </p:cBhvr>
                                      <p:to x="100000" y="100000"/>
                                    </p:animScale>
                                  </p:childTnLst>
                                </p:cTn>
                              </p:par>
                            </p:childTnLst>
                          </p:cTn>
                        </p:par>
                        <p:par>
                          <p:cTn id="34" fill="hold">
                            <p:stCondLst>
                              <p:cond delay="2000"/>
                            </p:stCondLst>
                            <p:childTnLst>
                              <p:par>
                                <p:cTn id="35" presetID="32" presetClass="emph" presetSubtype="0" fill="hold" nodeType="afterEffect">
                                  <p:stCondLst>
                                    <p:cond delay="0"/>
                                  </p:stCondLst>
                                  <p:childTnLst>
                                    <p:animRot by="120000">
                                      <p:cBhvr>
                                        <p:cTn id="36" dur="125" fill="hold">
                                          <p:stCondLst>
                                            <p:cond delay="0"/>
                                          </p:stCondLst>
                                        </p:cTn>
                                        <p:tgtEl>
                                          <p:spTgt spid="11"/>
                                        </p:tgtEl>
                                        <p:attrNameLst>
                                          <p:attrName>r</p:attrName>
                                        </p:attrNameLst>
                                      </p:cBhvr>
                                    </p:animRot>
                                    <p:animRot by="-240000">
                                      <p:cBhvr>
                                        <p:cTn id="37" dur="250" fill="hold">
                                          <p:stCondLst>
                                            <p:cond delay="250"/>
                                          </p:stCondLst>
                                        </p:cTn>
                                        <p:tgtEl>
                                          <p:spTgt spid="11"/>
                                        </p:tgtEl>
                                        <p:attrNameLst>
                                          <p:attrName>r</p:attrName>
                                        </p:attrNameLst>
                                      </p:cBhvr>
                                    </p:animRot>
                                    <p:animRot by="240000">
                                      <p:cBhvr>
                                        <p:cTn id="38" dur="250" fill="hold">
                                          <p:stCondLst>
                                            <p:cond delay="500"/>
                                          </p:stCondLst>
                                        </p:cTn>
                                        <p:tgtEl>
                                          <p:spTgt spid="11"/>
                                        </p:tgtEl>
                                        <p:attrNameLst>
                                          <p:attrName>r</p:attrName>
                                        </p:attrNameLst>
                                      </p:cBhvr>
                                    </p:animRot>
                                    <p:animRot by="-240000">
                                      <p:cBhvr>
                                        <p:cTn id="39" dur="250" fill="hold">
                                          <p:stCondLst>
                                            <p:cond delay="750"/>
                                          </p:stCondLst>
                                        </p:cTn>
                                        <p:tgtEl>
                                          <p:spTgt spid="11"/>
                                        </p:tgtEl>
                                        <p:attrNameLst>
                                          <p:attrName>r</p:attrName>
                                        </p:attrNameLst>
                                      </p:cBhvr>
                                    </p:animRot>
                                    <p:animRot by="120000">
                                      <p:cBhvr>
                                        <p:cTn id="40" dur="250" fill="hold">
                                          <p:stCondLst>
                                            <p:cond delay="1000"/>
                                          </p:stCondLst>
                                        </p:cTn>
                                        <p:tgtEl>
                                          <p:spTgt spid="11"/>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80">
                                          <p:stCondLst>
                                            <p:cond delay="0"/>
                                          </p:stCondLst>
                                        </p:cTn>
                                        <p:tgtEl>
                                          <p:spTgt spid="13"/>
                                        </p:tgtEl>
                                      </p:cBhvr>
                                    </p:animEffect>
                                    <p:anim calcmode="lin" valueType="num">
                                      <p:cBhvr>
                                        <p:cTn id="4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1" dur="26">
                                          <p:stCondLst>
                                            <p:cond delay="650"/>
                                          </p:stCondLst>
                                        </p:cTn>
                                        <p:tgtEl>
                                          <p:spTgt spid="13"/>
                                        </p:tgtEl>
                                      </p:cBhvr>
                                      <p:to x="100000" y="60000"/>
                                    </p:animScale>
                                    <p:animScale>
                                      <p:cBhvr>
                                        <p:cTn id="52" dur="166" decel="50000">
                                          <p:stCondLst>
                                            <p:cond delay="676"/>
                                          </p:stCondLst>
                                        </p:cTn>
                                        <p:tgtEl>
                                          <p:spTgt spid="13"/>
                                        </p:tgtEl>
                                      </p:cBhvr>
                                      <p:to x="100000" y="100000"/>
                                    </p:animScale>
                                    <p:animScale>
                                      <p:cBhvr>
                                        <p:cTn id="53" dur="26">
                                          <p:stCondLst>
                                            <p:cond delay="1312"/>
                                          </p:stCondLst>
                                        </p:cTn>
                                        <p:tgtEl>
                                          <p:spTgt spid="13"/>
                                        </p:tgtEl>
                                      </p:cBhvr>
                                      <p:to x="100000" y="80000"/>
                                    </p:animScale>
                                    <p:animScale>
                                      <p:cBhvr>
                                        <p:cTn id="54" dur="166" decel="50000">
                                          <p:stCondLst>
                                            <p:cond delay="1338"/>
                                          </p:stCondLst>
                                        </p:cTn>
                                        <p:tgtEl>
                                          <p:spTgt spid="13"/>
                                        </p:tgtEl>
                                      </p:cBhvr>
                                      <p:to x="100000" y="100000"/>
                                    </p:animScale>
                                    <p:animScale>
                                      <p:cBhvr>
                                        <p:cTn id="55" dur="26">
                                          <p:stCondLst>
                                            <p:cond delay="1642"/>
                                          </p:stCondLst>
                                        </p:cTn>
                                        <p:tgtEl>
                                          <p:spTgt spid="13"/>
                                        </p:tgtEl>
                                      </p:cBhvr>
                                      <p:to x="100000" y="90000"/>
                                    </p:animScale>
                                    <p:animScale>
                                      <p:cBhvr>
                                        <p:cTn id="56" dur="166" decel="50000">
                                          <p:stCondLst>
                                            <p:cond delay="1668"/>
                                          </p:stCondLst>
                                        </p:cTn>
                                        <p:tgtEl>
                                          <p:spTgt spid="13"/>
                                        </p:tgtEl>
                                      </p:cBhvr>
                                      <p:to x="100000" y="100000"/>
                                    </p:animScale>
                                    <p:animScale>
                                      <p:cBhvr>
                                        <p:cTn id="57" dur="26">
                                          <p:stCondLst>
                                            <p:cond delay="1808"/>
                                          </p:stCondLst>
                                        </p:cTn>
                                        <p:tgtEl>
                                          <p:spTgt spid="13"/>
                                        </p:tgtEl>
                                      </p:cBhvr>
                                      <p:to x="100000" y="95000"/>
                                    </p:animScale>
                                    <p:animScale>
                                      <p:cBhvr>
                                        <p:cTn id="58" dur="166" decel="50000">
                                          <p:stCondLst>
                                            <p:cond delay="1834"/>
                                          </p:stCondLst>
                                        </p:cTn>
                                        <p:tgtEl>
                                          <p:spTgt spid="13"/>
                                        </p:tgtEl>
                                      </p:cBhvr>
                                      <p:to x="100000" y="100000"/>
                                    </p:animScale>
                                  </p:childTnLst>
                                </p:cTn>
                              </p:par>
                            </p:childTnLst>
                          </p:cTn>
                        </p:par>
                        <p:par>
                          <p:cTn id="59" fill="hold">
                            <p:stCondLst>
                              <p:cond delay="2000"/>
                            </p:stCondLst>
                            <p:childTnLst>
                              <p:par>
                                <p:cTn id="60" presetID="32" presetClass="emph" presetSubtype="0" fill="hold" nodeType="afterEffect">
                                  <p:stCondLst>
                                    <p:cond delay="0"/>
                                  </p:stCondLst>
                                  <p:childTnLst>
                                    <p:animRot by="120000">
                                      <p:cBhvr>
                                        <p:cTn id="61" dur="125" fill="hold">
                                          <p:stCondLst>
                                            <p:cond delay="0"/>
                                          </p:stCondLst>
                                        </p:cTn>
                                        <p:tgtEl>
                                          <p:spTgt spid="13"/>
                                        </p:tgtEl>
                                        <p:attrNameLst>
                                          <p:attrName>r</p:attrName>
                                        </p:attrNameLst>
                                      </p:cBhvr>
                                    </p:animRot>
                                    <p:animRot by="-240000">
                                      <p:cBhvr>
                                        <p:cTn id="62" dur="250" fill="hold">
                                          <p:stCondLst>
                                            <p:cond delay="250"/>
                                          </p:stCondLst>
                                        </p:cTn>
                                        <p:tgtEl>
                                          <p:spTgt spid="13"/>
                                        </p:tgtEl>
                                        <p:attrNameLst>
                                          <p:attrName>r</p:attrName>
                                        </p:attrNameLst>
                                      </p:cBhvr>
                                    </p:animRot>
                                    <p:animRot by="240000">
                                      <p:cBhvr>
                                        <p:cTn id="63" dur="250" fill="hold">
                                          <p:stCondLst>
                                            <p:cond delay="500"/>
                                          </p:stCondLst>
                                        </p:cTn>
                                        <p:tgtEl>
                                          <p:spTgt spid="13"/>
                                        </p:tgtEl>
                                        <p:attrNameLst>
                                          <p:attrName>r</p:attrName>
                                        </p:attrNameLst>
                                      </p:cBhvr>
                                    </p:animRot>
                                    <p:animRot by="-240000">
                                      <p:cBhvr>
                                        <p:cTn id="64" dur="250" fill="hold">
                                          <p:stCondLst>
                                            <p:cond delay="750"/>
                                          </p:stCondLst>
                                        </p:cTn>
                                        <p:tgtEl>
                                          <p:spTgt spid="13"/>
                                        </p:tgtEl>
                                        <p:attrNameLst>
                                          <p:attrName>r</p:attrName>
                                        </p:attrNameLst>
                                      </p:cBhvr>
                                    </p:animRot>
                                    <p:animRot by="120000">
                                      <p:cBhvr>
                                        <p:cTn id="65" dur="250" fill="hold">
                                          <p:stCondLst>
                                            <p:cond delay="1000"/>
                                          </p:stCondLst>
                                        </p:cTn>
                                        <p:tgtEl>
                                          <p:spTgt spid="13"/>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down)">
                                      <p:cBhvr>
                                        <p:cTn id="70" dur="580">
                                          <p:stCondLst>
                                            <p:cond delay="0"/>
                                          </p:stCondLst>
                                        </p:cTn>
                                        <p:tgtEl>
                                          <p:spTgt spid="15"/>
                                        </p:tgtEl>
                                      </p:cBhvr>
                                    </p:animEffect>
                                    <p:anim calcmode="lin" valueType="num">
                                      <p:cBhvr>
                                        <p:cTn id="7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6" dur="26">
                                          <p:stCondLst>
                                            <p:cond delay="650"/>
                                          </p:stCondLst>
                                        </p:cTn>
                                        <p:tgtEl>
                                          <p:spTgt spid="15"/>
                                        </p:tgtEl>
                                      </p:cBhvr>
                                      <p:to x="100000" y="60000"/>
                                    </p:animScale>
                                    <p:animScale>
                                      <p:cBhvr>
                                        <p:cTn id="77" dur="166" decel="50000">
                                          <p:stCondLst>
                                            <p:cond delay="676"/>
                                          </p:stCondLst>
                                        </p:cTn>
                                        <p:tgtEl>
                                          <p:spTgt spid="15"/>
                                        </p:tgtEl>
                                      </p:cBhvr>
                                      <p:to x="100000" y="100000"/>
                                    </p:animScale>
                                    <p:animScale>
                                      <p:cBhvr>
                                        <p:cTn id="78" dur="26">
                                          <p:stCondLst>
                                            <p:cond delay="1312"/>
                                          </p:stCondLst>
                                        </p:cTn>
                                        <p:tgtEl>
                                          <p:spTgt spid="15"/>
                                        </p:tgtEl>
                                      </p:cBhvr>
                                      <p:to x="100000" y="80000"/>
                                    </p:animScale>
                                    <p:animScale>
                                      <p:cBhvr>
                                        <p:cTn id="79" dur="166" decel="50000">
                                          <p:stCondLst>
                                            <p:cond delay="1338"/>
                                          </p:stCondLst>
                                        </p:cTn>
                                        <p:tgtEl>
                                          <p:spTgt spid="15"/>
                                        </p:tgtEl>
                                      </p:cBhvr>
                                      <p:to x="100000" y="100000"/>
                                    </p:animScale>
                                    <p:animScale>
                                      <p:cBhvr>
                                        <p:cTn id="80" dur="26">
                                          <p:stCondLst>
                                            <p:cond delay="1642"/>
                                          </p:stCondLst>
                                        </p:cTn>
                                        <p:tgtEl>
                                          <p:spTgt spid="15"/>
                                        </p:tgtEl>
                                      </p:cBhvr>
                                      <p:to x="100000" y="90000"/>
                                    </p:animScale>
                                    <p:animScale>
                                      <p:cBhvr>
                                        <p:cTn id="81" dur="166" decel="50000">
                                          <p:stCondLst>
                                            <p:cond delay="1668"/>
                                          </p:stCondLst>
                                        </p:cTn>
                                        <p:tgtEl>
                                          <p:spTgt spid="15"/>
                                        </p:tgtEl>
                                      </p:cBhvr>
                                      <p:to x="100000" y="100000"/>
                                    </p:animScale>
                                    <p:animScale>
                                      <p:cBhvr>
                                        <p:cTn id="82" dur="26">
                                          <p:stCondLst>
                                            <p:cond delay="1808"/>
                                          </p:stCondLst>
                                        </p:cTn>
                                        <p:tgtEl>
                                          <p:spTgt spid="15"/>
                                        </p:tgtEl>
                                      </p:cBhvr>
                                      <p:to x="100000" y="95000"/>
                                    </p:animScale>
                                    <p:animScale>
                                      <p:cBhvr>
                                        <p:cTn id="83" dur="166" decel="50000">
                                          <p:stCondLst>
                                            <p:cond delay="1834"/>
                                          </p:stCondLst>
                                        </p:cTn>
                                        <p:tgtEl>
                                          <p:spTgt spid="15"/>
                                        </p:tgtEl>
                                      </p:cBhvr>
                                      <p:to x="100000" y="100000"/>
                                    </p:animScale>
                                  </p:childTnLst>
                                </p:cTn>
                              </p:par>
                            </p:childTnLst>
                          </p:cTn>
                        </p:par>
                        <p:par>
                          <p:cTn id="84" fill="hold">
                            <p:stCondLst>
                              <p:cond delay="2000"/>
                            </p:stCondLst>
                            <p:childTnLst>
                              <p:par>
                                <p:cTn id="85" presetID="8" presetClass="emph" presetSubtype="0" fill="hold" nodeType="afterEffect">
                                  <p:stCondLst>
                                    <p:cond delay="0"/>
                                  </p:stCondLst>
                                  <p:childTnLst>
                                    <p:animRot by="21600000">
                                      <p:cBhvr>
                                        <p:cTn id="86" dur="2000" fill="hold"/>
                                        <p:tgtEl>
                                          <p:spTgt spid="15"/>
                                        </p:tgtEl>
                                        <p:attrNameLst>
                                          <p:attrName>r</p:attrName>
                                        </p:attrNameLst>
                                      </p:cBhvr>
                                    </p:animRot>
                                  </p:childTnLst>
                                </p:cTn>
                              </p:par>
                              <p:par>
                                <p:cTn id="87" presetID="26" presetClass="entr" presetSubtype="0" fill="hold"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down)">
                                      <p:cBhvr>
                                        <p:cTn id="89" dur="580">
                                          <p:stCondLst>
                                            <p:cond delay="0"/>
                                          </p:stCondLst>
                                        </p:cTn>
                                        <p:tgtEl>
                                          <p:spTgt spid="17"/>
                                        </p:tgtEl>
                                      </p:cBhvr>
                                    </p:animEffect>
                                    <p:anim calcmode="lin" valueType="num">
                                      <p:cBhvr>
                                        <p:cTn id="9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95" dur="26">
                                          <p:stCondLst>
                                            <p:cond delay="650"/>
                                          </p:stCondLst>
                                        </p:cTn>
                                        <p:tgtEl>
                                          <p:spTgt spid="17"/>
                                        </p:tgtEl>
                                      </p:cBhvr>
                                      <p:to x="100000" y="60000"/>
                                    </p:animScale>
                                    <p:animScale>
                                      <p:cBhvr>
                                        <p:cTn id="96" dur="166" decel="50000">
                                          <p:stCondLst>
                                            <p:cond delay="676"/>
                                          </p:stCondLst>
                                        </p:cTn>
                                        <p:tgtEl>
                                          <p:spTgt spid="17"/>
                                        </p:tgtEl>
                                      </p:cBhvr>
                                      <p:to x="100000" y="100000"/>
                                    </p:animScale>
                                    <p:animScale>
                                      <p:cBhvr>
                                        <p:cTn id="97" dur="26">
                                          <p:stCondLst>
                                            <p:cond delay="1312"/>
                                          </p:stCondLst>
                                        </p:cTn>
                                        <p:tgtEl>
                                          <p:spTgt spid="17"/>
                                        </p:tgtEl>
                                      </p:cBhvr>
                                      <p:to x="100000" y="80000"/>
                                    </p:animScale>
                                    <p:animScale>
                                      <p:cBhvr>
                                        <p:cTn id="98" dur="166" decel="50000">
                                          <p:stCondLst>
                                            <p:cond delay="1338"/>
                                          </p:stCondLst>
                                        </p:cTn>
                                        <p:tgtEl>
                                          <p:spTgt spid="17"/>
                                        </p:tgtEl>
                                      </p:cBhvr>
                                      <p:to x="100000" y="100000"/>
                                    </p:animScale>
                                    <p:animScale>
                                      <p:cBhvr>
                                        <p:cTn id="99" dur="26">
                                          <p:stCondLst>
                                            <p:cond delay="1642"/>
                                          </p:stCondLst>
                                        </p:cTn>
                                        <p:tgtEl>
                                          <p:spTgt spid="17"/>
                                        </p:tgtEl>
                                      </p:cBhvr>
                                      <p:to x="100000" y="90000"/>
                                    </p:animScale>
                                    <p:animScale>
                                      <p:cBhvr>
                                        <p:cTn id="100" dur="166" decel="50000">
                                          <p:stCondLst>
                                            <p:cond delay="1668"/>
                                          </p:stCondLst>
                                        </p:cTn>
                                        <p:tgtEl>
                                          <p:spTgt spid="17"/>
                                        </p:tgtEl>
                                      </p:cBhvr>
                                      <p:to x="100000" y="100000"/>
                                    </p:animScale>
                                    <p:animScale>
                                      <p:cBhvr>
                                        <p:cTn id="101" dur="26">
                                          <p:stCondLst>
                                            <p:cond delay="1808"/>
                                          </p:stCondLst>
                                        </p:cTn>
                                        <p:tgtEl>
                                          <p:spTgt spid="17"/>
                                        </p:tgtEl>
                                      </p:cBhvr>
                                      <p:to x="100000" y="95000"/>
                                    </p:animScale>
                                    <p:animScale>
                                      <p:cBhvr>
                                        <p:cTn id="102" dur="166" decel="50000">
                                          <p:stCondLst>
                                            <p:cond delay="1834"/>
                                          </p:stCondLst>
                                        </p:cTn>
                                        <p:tgtEl>
                                          <p:spTgt spid="17"/>
                                        </p:tgtEl>
                                      </p:cBhvr>
                                      <p:to x="100000" y="100000"/>
                                    </p:animScale>
                                  </p:childTnLst>
                                </p:cTn>
                              </p:par>
                            </p:childTnLst>
                          </p:cTn>
                        </p:par>
                        <p:par>
                          <p:cTn id="103" fill="hold">
                            <p:stCondLst>
                              <p:cond delay="4000"/>
                            </p:stCondLst>
                            <p:childTnLst>
                              <p:par>
                                <p:cTn id="104" presetID="8" presetClass="emph" presetSubtype="0" fill="hold" nodeType="afterEffect">
                                  <p:stCondLst>
                                    <p:cond delay="0"/>
                                  </p:stCondLst>
                                  <p:childTnLst>
                                    <p:animRot by="21600000">
                                      <p:cBhvr>
                                        <p:cTn id="105" dur="2000" fill="hold"/>
                                        <p:tgtEl>
                                          <p:spTgt spid="17"/>
                                        </p:tgtEl>
                                        <p:attrNameLst>
                                          <p:attrName>r</p:attrName>
                                        </p:attrNameLst>
                                      </p:cBhvr>
                                    </p:animRot>
                                  </p:childTnLst>
                                </p:cTn>
                              </p:par>
                              <p:par>
                                <p:cTn id="106" presetID="26" presetClass="entr" presetSubtype="0"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wipe(down)">
                                      <p:cBhvr>
                                        <p:cTn id="108" dur="580">
                                          <p:stCondLst>
                                            <p:cond delay="0"/>
                                          </p:stCondLst>
                                        </p:cTn>
                                        <p:tgtEl>
                                          <p:spTgt spid="18"/>
                                        </p:tgtEl>
                                      </p:cBhvr>
                                    </p:animEffect>
                                    <p:anim calcmode="lin" valueType="num">
                                      <p:cBhvr>
                                        <p:cTn id="10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14" dur="26">
                                          <p:stCondLst>
                                            <p:cond delay="650"/>
                                          </p:stCondLst>
                                        </p:cTn>
                                        <p:tgtEl>
                                          <p:spTgt spid="18"/>
                                        </p:tgtEl>
                                      </p:cBhvr>
                                      <p:to x="100000" y="60000"/>
                                    </p:animScale>
                                    <p:animScale>
                                      <p:cBhvr>
                                        <p:cTn id="115" dur="166" decel="50000">
                                          <p:stCondLst>
                                            <p:cond delay="676"/>
                                          </p:stCondLst>
                                        </p:cTn>
                                        <p:tgtEl>
                                          <p:spTgt spid="18"/>
                                        </p:tgtEl>
                                      </p:cBhvr>
                                      <p:to x="100000" y="100000"/>
                                    </p:animScale>
                                    <p:animScale>
                                      <p:cBhvr>
                                        <p:cTn id="116" dur="26">
                                          <p:stCondLst>
                                            <p:cond delay="1312"/>
                                          </p:stCondLst>
                                        </p:cTn>
                                        <p:tgtEl>
                                          <p:spTgt spid="18"/>
                                        </p:tgtEl>
                                      </p:cBhvr>
                                      <p:to x="100000" y="80000"/>
                                    </p:animScale>
                                    <p:animScale>
                                      <p:cBhvr>
                                        <p:cTn id="117" dur="166" decel="50000">
                                          <p:stCondLst>
                                            <p:cond delay="1338"/>
                                          </p:stCondLst>
                                        </p:cTn>
                                        <p:tgtEl>
                                          <p:spTgt spid="18"/>
                                        </p:tgtEl>
                                      </p:cBhvr>
                                      <p:to x="100000" y="100000"/>
                                    </p:animScale>
                                    <p:animScale>
                                      <p:cBhvr>
                                        <p:cTn id="118" dur="26">
                                          <p:stCondLst>
                                            <p:cond delay="1642"/>
                                          </p:stCondLst>
                                        </p:cTn>
                                        <p:tgtEl>
                                          <p:spTgt spid="18"/>
                                        </p:tgtEl>
                                      </p:cBhvr>
                                      <p:to x="100000" y="90000"/>
                                    </p:animScale>
                                    <p:animScale>
                                      <p:cBhvr>
                                        <p:cTn id="119" dur="166" decel="50000">
                                          <p:stCondLst>
                                            <p:cond delay="1668"/>
                                          </p:stCondLst>
                                        </p:cTn>
                                        <p:tgtEl>
                                          <p:spTgt spid="18"/>
                                        </p:tgtEl>
                                      </p:cBhvr>
                                      <p:to x="100000" y="100000"/>
                                    </p:animScale>
                                    <p:animScale>
                                      <p:cBhvr>
                                        <p:cTn id="120" dur="26">
                                          <p:stCondLst>
                                            <p:cond delay="1808"/>
                                          </p:stCondLst>
                                        </p:cTn>
                                        <p:tgtEl>
                                          <p:spTgt spid="18"/>
                                        </p:tgtEl>
                                      </p:cBhvr>
                                      <p:to x="100000" y="95000"/>
                                    </p:animScale>
                                    <p:animScale>
                                      <p:cBhvr>
                                        <p:cTn id="121" dur="166" decel="50000">
                                          <p:stCondLst>
                                            <p:cond delay="1834"/>
                                          </p:stCondLst>
                                        </p:cTn>
                                        <p:tgtEl>
                                          <p:spTgt spid="18"/>
                                        </p:tgtEl>
                                      </p:cBhvr>
                                      <p:to x="100000" y="100000"/>
                                    </p:animScale>
                                  </p:childTnLst>
                                </p:cTn>
                              </p:par>
                            </p:childTnLst>
                          </p:cTn>
                        </p:par>
                        <p:par>
                          <p:cTn id="122" fill="hold">
                            <p:stCondLst>
                              <p:cond delay="6000"/>
                            </p:stCondLst>
                            <p:childTnLst>
                              <p:par>
                                <p:cTn id="123" presetID="8" presetClass="emph" presetSubtype="0" fill="hold" nodeType="afterEffect">
                                  <p:stCondLst>
                                    <p:cond delay="0"/>
                                  </p:stCondLst>
                                  <p:childTnLst>
                                    <p:animRot by="21600000">
                                      <p:cBhvr>
                                        <p:cTn id="124"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133350"/>
            <a:ext cx="6705600" cy="954107"/>
          </a:xfrm>
          <a:prstGeom prst="rect">
            <a:avLst/>
          </a:prstGeom>
          <a:solidFill>
            <a:schemeClr val="accent5">
              <a:lumMod val="20000"/>
              <a:lumOff val="80000"/>
            </a:schemeClr>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Luyện đọc: Tôi là học sinh lớp 1</a:t>
            </a:r>
          </a:p>
          <a:p>
            <a:pPr algn="ctr"/>
            <a:r>
              <a:rPr lang="en-US" sz="2800" b="1" smtClean="0">
                <a:latin typeface="Arial-Rounded" pitchFamily="34" charset="0"/>
                <a:ea typeface="Arial-Rounded" pitchFamily="34" charset="0"/>
                <a:cs typeface="Arial-Rounded" pitchFamily="34" charset="0"/>
              </a:rPr>
              <a:t>      + Xem bài trang 6, trang 7.</a:t>
            </a: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818316"/>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1</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907612"/>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Từ khi đi học, em thích và không thích những gì?</a:t>
            </a:r>
            <a:endParaRPr lang="en-US" sz="2400" b="1">
              <a:latin typeface="Arial-Rounded" pitchFamily="34" charset="0"/>
              <a:ea typeface="Arial-Rounded" pitchFamily="34" charset="0"/>
              <a:cs typeface="Arial-Rounded"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556"/>
          <a:stretch/>
        </p:blipFill>
        <p:spPr>
          <a:xfrm>
            <a:off x="2438400" y="1485066"/>
            <a:ext cx="3505200" cy="3196742"/>
          </a:xfrm>
          <a:prstGeom prst="rect">
            <a:avLst/>
          </a:prstGeom>
        </p:spPr>
      </p:pic>
    </p:spTree>
    <p:extLst>
      <p:ext uri="{BB962C8B-B14F-4D97-AF65-F5344CB8AC3E}">
        <p14:creationId xmlns:p14="http://schemas.microsoft.com/office/powerpoint/2010/main" val="4199245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2</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358576"/>
            <a:ext cx="73914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Đọc</a:t>
            </a:r>
            <a:endParaRPr lang="en-US" sz="2800" b="1">
              <a:latin typeface="Arial-Rounded" pitchFamily="34" charset="0"/>
              <a:ea typeface="Arial-Rounded" pitchFamily="34" charset="0"/>
              <a:cs typeface="Arial-Rounded" pitchFamily="34" charset="0"/>
            </a:endParaRPr>
          </a:p>
        </p:txBody>
      </p:sp>
      <p:sp>
        <p:nvSpPr>
          <p:cNvPr id="4" name="TextBox 3"/>
          <p:cNvSpPr txBox="1"/>
          <p:nvPr/>
        </p:nvSpPr>
        <p:spPr>
          <a:xfrm>
            <a:off x="798368" y="577402"/>
            <a:ext cx="5947064" cy="523208"/>
          </a:xfrm>
          <a:prstGeom prst="rect">
            <a:avLst/>
          </a:prstGeom>
          <a:no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Tôi là học sinh lớp </a:t>
            </a:r>
            <a:r>
              <a:rPr lang="en-US" sz="2800" b="1" smtClean="0">
                <a:latin typeface="Arial Rounded MT Bold" pitchFamily="34" charset="0"/>
                <a:ea typeface="Arial-Rounded" pitchFamily="34" charset="0"/>
                <a:cs typeface="Arial-Rounded" pitchFamily="34" charset="0"/>
              </a:rPr>
              <a:t>1</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152400" y="1047750"/>
            <a:ext cx="7239000" cy="4031861"/>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Tôi tên là Nam, học sinh lớp </a:t>
            </a:r>
            <a:r>
              <a:rPr lang="en-US" sz="2800" smtClean="0">
                <a:latin typeface="Arial Rounded MT Bold" pitchFamily="34" charset="0"/>
                <a:ea typeface="Arial-Rounded" pitchFamily="34" charset="0"/>
                <a:cs typeface="Arial-Rounded" pitchFamily="34" charset="0"/>
              </a:rPr>
              <a:t>1</a:t>
            </a:r>
            <a:r>
              <a:rPr lang="en-US" sz="2800" smtClean="0">
                <a:latin typeface="Arial-Rounded" pitchFamily="34" charset="0"/>
                <a:ea typeface="Arial-Rounded" pitchFamily="34" charset="0"/>
                <a:cs typeface="Arial-Rounded" pitchFamily="34" charset="0"/>
              </a:rPr>
              <a:t>A, Trường Tiểu học Lê Quý Đôn. Ngày đầu đi học, mặc bộ đồng phục của trường, tôi hãnh diện lắm.</a:t>
            </a:r>
          </a:p>
          <a:p>
            <a:pPr algn="just"/>
            <a:r>
              <a:rPr lang="en-US" sz="2800" smtClean="0">
                <a:latin typeface="Arial-Rounded" pitchFamily="34" charset="0"/>
                <a:ea typeface="Arial-Rounded" pitchFamily="34" charset="0"/>
                <a:cs typeface="Arial-Rounded" pitchFamily="34" charset="0"/>
              </a:rPr>
              <a:t>	Hồi đầu năm học, tôi mới học chữ cái. Thế mà bây giờ, tôi đã đọc được truyện tranh. Tôi còn biết làm Toán nữa. Tôi có thêm nhiều bạn mới.</a:t>
            </a:r>
          </a:p>
          <a:p>
            <a:pPr algn="just"/>
            <a:r>
              <a:rPr lang="en-US" sz="2800" smtClean="0">
                <a:latin typeface="Arial-Rounded" pitchFamily="34" charset="0"/>
                <a:ea typeface="Arial-Rounded" pitchFamily="34" charset="0"/>
                <a:cs typeface="Arial-Rounded" pitchFamily="34" charset="0"/>
              </a:rPr>
              <a:t>	Ai cũng bảo từ khi đi học, tôi chững chạc hẳn lên.</a:t>
            </a:r>
            <a:endParaRPr lang="en-US" sz="2800">
              <a:latin typeface="Arial Rounded MT Bol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999" y="1014845"/>
            <a:ext cx="2268537" cy="42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61950"/>
            <a:ext cx="510419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71700" y="3790950"/>
            <a:ext cx="4343400"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câu?</a:t>
            </a:r>
            <a:endParaRPr lang="en-US" sz="3200">
              <a:latin typeface="Arial-Rounded" pitchFamily="34" charset="0"/>
              <a:ea typeface="Arial-Rounded" pitchFamily="34" charset="0"/>
              <a:cs typeface="Arial-Rounded" pitchFamily="34" charset="0"/>
            </a:endParaRPr>
          </a:p>
        </p:txBody>
      </p:sp>
      <p:cxnSp>
        <p:nvCxnSpPr>
          <p:cNvPr id="4" name="Straight Connector 3"/>
          <p:cNvCxnSpPr/>
          <p:nvPr/>
        </p:nvCxnSpPr>
        <p:spPr>
          <a:xfrm flipH="1">
            <a:off x="4298373" y="1089698"/>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324600" y="1388291"/>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954982" y="1669763"/>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989619" y="1991787"/>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963391" y="2260751"/>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082636" y="2503987"/>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971800" y="3160568"/>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452255" y="59055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1</a:t>
            </a:r>
            <a:endParaRPr lang="en-US">
              <a:solidFill>
                <a:schemeClr val="tx1"/>
              </a:solidFill>
              <a:latin typeface="Arial Rounded MT Bold" pitchFamily="34" charset="0"/>
            </a:endParaRPr>
          </a:p>
        </p:txBody>
      </p:sp>
      <p:sp>
        <p:nvSpPr>
          <p:cNvPr id="15" name="Oval 14"/>
          <p:cNvSpPr/>
          <p:nvPr/>
        </p:nvSpPr>
        <p:spPr>
          <a:xfrm>
            <a:off x="4284518" y="916226"/>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2</a:t>
            </a:r>
            <a:endParaRPr lang="en-US">
              <a:solidFill>
                <a:schemeClr val="tx1"/>
              </a:solidFill>
              <a:latin typeface="Arial Rounded MT Bold" pitchFamily="34" charset="0"/>
            </a:endParaRPr>
          </a:p>
        </p:txBody>
      </p:sp>
      <p:sp>
        <p:nvSpPr>
          <p:cNvPr id="16" name="Oval 15"/>
          <p:cNvSpPr/>
          <p:nvPr/>
        </p:nvSpPr>
        <p:spPr>
          <a:xfrm>
            <a:off x="2457450" y="1680678"/>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3</a:t>
            </a:r>
            <a:endParaRPr lang="en-US">
              <a:solidFill>
                <a:schemeClr val="tx1"/>
              </a:solidFill>
              <a:latin typeface="Arial Rounded MT Bold" pitchFamily="34" charset="0"/>
            </a:endParaRPr>
          </a:p>
        </p:txBody>
      </p:sp>
      <p:sp>
        <p:nvSpPr>
          <p:cNvPr id="17" name="Oval 16"/>
          <p:cNvSpPr/>
          <p:nvPr/>
        </p:nvSpPr>
        <p:spPr>
          <a:xfrm>
            <a:off x="1780309" y="184603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4</a:t>
            </a:r>
            <a:endParaRPr lang="en-US">
              <a:solidFill>
                <a:schemeClr val="tx1"/>
              </a:solidFill>
              <a:latin typeface="Arial Rounded MT Bold" pitchFamily="34" charset="0"/>
            </a:endParaRPr>
          </a:p>
        </p:txBody>
      </p:sp>
      <p:sp>
        <p:nvSpPr>
          <p:cNvPr id="18" name="Oval 17"/>
          <p:cNvSpPr/>
          <p:nvPr/>
        </p:nvSpPr>
        <p:spPr>
          <a:xfrm>
            <a:off x="1780309" y="22607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5</a:t>
            </a:r>
            <a:endParaRPr lang="en-US">
              <a:solidFill>
                <a:schemeClr val="tx1"/>
              </a:solidFill>
              <a:latin typeface="Arial Rounded MT Bold" pitchFamily="34" charset="0"/>
            </a:endParaRPr>
          </a:p>
        </p:txBody>
      </p:sp>
      <p:sp>
        <p:nvSpPr>
          <p:cNvPr id="19" name="Oval 18"/>
          <p:cNvSpPr/>
          <p:nvPr/>
        </p:nvSpPr>
        <p:spPr>
          <a:xfrm>
            <a:off x="4972050" y="24131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6</a:t>
            </a:r>
            <a:endParaRPr lang="en-US">
              <a:solidFill>
                <a:schemeClr val="tx1"/>
              </a:solidFill>
              <a:latin typeface="Arial Rounded MT Bold" pitchFamily="34" charset="0"/>
            </a:endParaRPr>
          </a:p>
        </p:txBody>
      </p:sp>
      <p:sp>
        <p:nvSpPr>
          <p:cNvPr id="20" name="Oval 19"/>
          <p:cNvSpPr/>
          <p:nvPr/>
        </p:nvSpPr>
        <p:spPr>
          <a:xfrm>
            <a:off x="2452255" y="28703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7</a:t>
            </a:r>
            <a:endParaRPr lang="en-US">
              <a:solidFill>
                <a:schemeClr val="tx1"/>
              </a:solidFill>
              <a:latin typeface="Arial Rounded MT Bold" pitchFamily="34" charset="0"/>
            </a:endParaRPr>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5" grpId="0" animBg="1"/>
      <p:bldP spid="16" grpId="0" animBg="1"/>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209550"/>
            <a:ext cx="5715000" cy="358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29469" y="4140487"/>
            <a:ext cx="7773005"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Em hãy tìm từ khó đọc, khó hiểu trong bài.</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1929249" y="1678132"/>
            <a:ext cx="12157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901046" y="1667741"/>
            <a:ext cx="111875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867400" y="2332759"/>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978236" y="3312968"/>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745538" y="4248150"/>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câu</a:t>
            </a:r>
            <a:endParaRPr lang="en-US" sz="3200">
              <a:latin typeface="Arial-Rounded" pitchFamily="34" charset="0"/>
              <a:ea typeface="Arial-Rounded" pitchFamily="34" charset="0"/>
              <a:cs typeface="Arial-Rounded"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85750"/>
            <a:ext cx="631704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Luyện đọc câu dài:</a:t>
            </a:r>
            <a:endParaRPr lang="en-US" sz="3200" b="1">
              <a:latin typeface="Arial-Rounded" pitchFamily="34" charset="0"/>
              <a:ea typeface="Arial-Rounded" pitchFamily="34" charset="0"/>
              <a:cs typeface="Arial-Rounded" pitchFamily="34" charset="0"/>
            </a:endParaRPr>
          </a:p>
        </p:txBody>
      </p:sp>
      <p:sp>
        <p:nvSpPr>
          <p:cNvPr id="4" name="TextBox 3"/>
          <p:cNvSpPr txBox="1"/>
          <p:nvPr/>
        </p:nvSpPr>
        <p:spPr>
          <a:xfrm>
            <a:off x="457200" y="1733550"/>
            <a:ext cx="8382000" cy="1077218"/>
          </a:xfrm>
          <a:prstGeom prst="rect">
            <a:avLst/>
          </a:prstGeom>
          <a:noFill/>
        </p:spPr>
        <p:txBody>
          <a:bodyPr wrap="square" rtlCol="0">
            <a:spAutoFit/>
          </a:bodyPr>
          <a:lstStyle/>
          <a:p>
            <a:pPr algn="just"/>
            <a:r>
              <a:rPr lang="en-US" sz="3200" smtClean="0">
                <a:latin typeface="Arial-Rounded" pitchFamily="34" charset="0"/>
                <a:ea typeface="Arial-Rounded" pitchFamily="34" charset="0"/>
                <a:cs typeface="Arial-Rounded" pitchFamily="34" charset="0"/>
              </a:rPr>
              <a:t>Tôi </a:t>
            </a:r>
            <a:r>
              <a:rPr lang="en-US" sz="3200">
                <a:latin typeface="Arial-Rounded" pitchFamily="34" charset="0"/>
                <a:ea typeface="Arial-Rounded" pitchFamily="34" charset="0"/>
                <a:cs typeface="Arial-Rounded" pitchFamily="34" charset="0"/>
              </a:rPr>
              <a:t>tên là Nam, học sinh lớp </a:t>
            </a:r>
            <a:r>
              <a:rPr lang="en-US" sz="3200">
                <a:latin typeface="Arial Rounded MT Bold" pitchFamily="34" charset="0"/>
                <a:ea typeface="Arial-Rounded" pitchFamily="34" charset="0"/>
                <a:cs typeface="Arial-Rounded" pitchFamily="34" charset="0"/>
              </a:rPr>
              <a:t>1</a:t>
            </a:r>
            <a:r>
              <a:rPr lang="en-US" sz="3200">
                <a:latin typeface="Arial-Rounded" pitchFamily="34" charset="0"/>
                <a:ea typeface="Arial-Rounded" pitchFamily="34" charset="0"/>
                <a:cs typeface="Arial-Rounded" pitchFamily="34" charset="0"/>
              </a:rPr>
              <a:t>A, Trường Tiểu học Lê Quý Đôn.</a:t>
            </a:r>
          </a:p>
        </p:txBody>
      </p:sp>
      <p:cxnSp>
        <p:nvCxnSpPr>
          <p:cNvPr id="5" name="Straight Connector 4"/>
          <p:cNvCxnSpPr/>
          <p:nvPr/>
        </p:nvCxnSpPr>
        <p:spPr>
          <a:xfrm flipH="1">
            <a:off x="3120736" y="182440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5981700" y="182440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2847245"/>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Ngày đầu đi học, mặc bộ đồng phục của trường, tôi hãnh diện lắm.</a:t>
            </a:r>
          </a:p>
        </p:txBody>
      </p:sp>
      <p:cxnSp>
        <p:nvCxnSpPr>
          <p:cNvPr id="10" name="Straight Connector 9"/>
          <p:cNvCxnSpPr/>
          <p:nvPr/>
        </p:nvCxnSpPr>
        <p:spPr>
          <a:xfrm flipH="1">
            <a:off x="3962400" y="296062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52600" y="342741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1+#ppt_w/2"/>
                                          </p:val>
                                        </p:tav>
                                        <p:tav tm="100000">
                                          <p:val>
                                            <p:strVal val="#ppt_x"/>
                                          </p:val>
                                        </p:tav>
                                      </p:tavLst>
                                    </p:anim>
                                    <p:anim calcmode="lin" valueType="num">
                                      <p:cBhvr additive="base">
                                        <p:cTn id="3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112368" y="4244395"/>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đoạn</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3105441" y="4244396"/>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theo nhóm</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3091586" y="4244396"/>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toàn bài</a:t>
            </a:r>
            <a:endParaRPr lang="en-US" sz="3200">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280555"/>
            <a:ext cx="6553199" cy="4114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19034"/>
            <a:ext cx="4942724" cy="309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89134" y="3527643"/>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Thi đua</a:t>
            </a:r>
            <a:endParaRPr lang="en-US" sz="3200">
              <a:latin typeface="Arial-Rounded" pitchFamily="34" charset="0"/>
              <a:ea typeface="Arial-Rounded" pitchFamily="34" charset="0"/>
              <a:cs typeface="Arial-Rounded" pitchFamily="34" charset="0"/>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013839"/>
            <a:ext cx="3810000" cy="239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370</Words>
  <Application>Microsoft Office PowerPoint</Application>
  <PresentationFormat>On-screen Show (16:9)</PresentationFormat>
  <Paragraphs>59</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55</cp:revision>
  <dcterms:created xsi:type="dcterms:W3CDTF">2020-12-08T15:48:47Z</dcterms:created>
  <dcterms:modified xsi:type="dcterms:W3CDTF">2023-06-01T17:50:54Z</dcterms:modified>
</cp:coreProperties>
</file>