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1"/>
  </p:notesMasterIdLst>
  <p:sldIdLst>
    <p:sldId id="257" r:id="rId3"/>
    <p:sldId id="259" r:id="rId4"/>
    <p:sldId id="269" r:id="rId5"/>
    <p:sldId id="281" r:id="rId6"/>
    <p:sldId id="264" r:id="rId7"/>
    <p:sldId id="265" r:id="rId8"/>
    <p:sldId id="284" r:id="rId9"/>
    <p:sldId id="300" r:id="rId10"/>
    <p:sldId id="303" r:id="rId11"/>
    <p:sldId id="304" r:id="rId12"/>
    <p:sldId id="305" r:id="rId13"/>
    <p:sldId id="306" r:id="rId14"/>
    <p:sldId id="307" r:id="rId15"/>
    <p:sldId id="308" r:id="rId16"/>
    <p:sldId id="309" r:id="rId17"/>
    <p:sldId id="261" r:id="rId18"/>
    <p:sldId id="263" r:id="rId19"/>
    <p:sldId id="3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04/10/2023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5468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286438" y="-866660"/>
            <a:ext cx="13549516" cy="7647542"/>
          </a:xfrm>
          <a:prstGeom prst="rect">
            <a:avLst/>
          </a:prstGeom>
        </p:spPr>
      </p:pic>
      <p:pic>
        <p:nvPicPr>
          <p:cNvPr id="9" name="Picture 8">
            <a:extLst>
              <a:ext uri="{FF2B5EF4-FFF2-40B4-BE49-F238E27FC236}">
                <a16:creationId xmlns:a16="http://schemas.microsoft.com/office/drawing/2014/main" id="{6876575A-4292-4419-AEC0-9BC89FD021E2}"/>
              </a:ext>
            </a:extLst>
          </p:cNvPr>
          <p:cNvPicPr>
            <a:picLocks noChangeAspect="1"/>
          </p:cNvPicPr>
          <p:nvPr/>
        </p:nvPicPr>
        <p:blipFill>
          <a:blip r:embed="rId5"/>
          <a:stretch>
            <a:fillRect/>
          </a:stretch>
        </p:blipFill>
        <p:spPr>
          <a:xfrm>
            <a:off x="2708472" y="2791849"/>
            <a:ext cx="7559695" cy="859611"/>
          </a:xfrm>
          <a:prstGeom prst="rect">
            <a:avLst/>
          </a:prstGeom>
        </p:spPr>
      </p:pic>
      <p:pic>
        <p:nvPicPr>
          <p:cNvPr id="10" name="Picture 9">
            <a:extLst>
              <a:ext uri="{FF2B5EF4-FFF2-40B4-BE49-F238E27FC236}">
                <a16:creationId xmlns:a16="http://schemas.microsoft.com/office/drawing/2014/main" id="{F4B71B2C-0B87-424F-9E31-974837FD4AF9}"/>
              </a:ext>
            </a:extLst>
          </p:cNvPr>
          <p:cNvPicPr>
            <a:picLocks noChangeAspect="1"/>
          </p:cNvPicPr>
          <p:nvPr/>
        </p:nvPicPr>
        <p:blipFill>
          <a:blip r:embed="rId6"/>
          <a:stretch>
            <a:fillRect/>
          </a:stretch>
        </p:blipFill>
        <p:spPr>
          <a:xfrm>
            <a:off x="4793491" y="687610"/>
            <a:ext cx="3194581" cy="1072989"/>
          </a:xfrm>
          <a:prstGeom prst="rect">
            <a:avLst/>
          </a:prstGeom>
        </p:spPr>
      </p:pic>
      <p:pic>
        <p:nvPicPr>
          <p:cNvPr id="12" name="Picture 11" descr="Map&#10;&#10;Description automatically generated">
            <a:extLst>
              <a:ext uri="{FF2B5EF4-FFF2-40B4-BE49-F238E27FC236}">
                <a16:creationId xmlns:a16="http://schemas.microsoft.com/office/drawing/2014/main" id="{65FA76D8-1AFE-4594-BB04-1B2B925134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id="{336BC2AD-3294-4EE6-A25E-75131341AD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6300" y="3428682"/>
            <a:ext cx="3857356" cy="3857356"/>
          </a:xfrm>
          <a:prstGeom prst="rect">
            <a:avLst/>
          </a:prstGeom>
        </p:spPr>
      </p:pic>
      <p:pic>
        <p:nvPicPr>
          <p:cNvPr id="5" name="Picture 4">
            <a:extLst>
              <a:ext uri="{FF2B5EF4-FFF2-40B4-BE49-F238E27FC236}">
                <a16:creationId xmlns:a16="http://schemas.microsoft.com/office/drawing/2014/main" id="{229A5856-1BA5-43CD-ADD6-4ACE84D814DB}"/>
              </a:ext>
            </a:extLst>
          </p:cNvPr>
          <p:cNvPicPr>
            <a:picLocks noChangeAspect="1"/>
          </p:cNvPicPr>
          <p:nvPr/>
        </p:nvPicPr>
        <p:blipFill>
          <a:blip r:embed="rId9"/>
          <a:stretch>
            <a:fillRect/>
          </a:stretch>
        </p:blipFill>
        <p:spPr>
          <a:xfrm>
            <a:off x="2196363" y="3651460"/>
            <a:ext cx="8071804" cy="143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24AF61C9-F434-45EA-BA4C-352653BCA4C3}"/>
              </a:ext>
            </a:extLst>
          </p:cNvPr>
          <p:cNvGrpSpPr/>
          <p:nvPr/>
        </p:nvGrpSpPr>
        <p:grpSpPr>
          <a:xfrm>
            <a:off x="386446" y="2024456"/>
            <a:ext cx="5160471" cy="1431252"/>
            <a:chOff x="4144021" y="1484380"/>
            <a:chExt cx="7574794" cy="4840220"/>
          </a:xfrm>
        </p:grpSpPr>
        <p:grpSp>
          <p:nvGrpSpPr>
            <p:cNvPr id="46" name="Group 45">
              <a:extLst>
                <a:ext uri="{FF2B5EF4-FFF2-40B4-BE49-F238E27FC236}">
                  <a16:creationId xmlns:a16="http://schemas.microsoft.com/office/drawing/2014/main" id="{DF389D48-48E2-4285-ACBE-34DBC76DDF16}"/>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a16="http://schemas.microsoft.com/office/drawing/2014/main"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a16="http://schemas.microsoft.com/office/drawing/2014/main" id="{C0684ED7-CDAD-4E87-8006-23DDB7F2953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067D2F32-CE96-46A2-B36A-DFF4CCE2BCCF}"/>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50" name="Group 49">
            <a:extLst>
              <a:ext uri="{FF2B5EF4-FFF2-40B4-BE49-F238E27FC236}">
                <a16:creationId xmlns:a16="http://schemas.microsoft.com/office/drawing/2014/main" id="{DC217F6B-2366-45D9-B614-3EE321070733}"/>
              </a:ext>
            </a:extLst>
          </p:cNvPr>
          <p:cNvGrpSpPr/>
          <p:nvPr/>
        </p:nvGrpSpPr>
        <p:grpSpPr>
          <a:xfrm>
            <a:off x="5470500" y="660296"/>
            <a:ext cx="6335054" cy="4147441"/>
            <a:chOff x="7675497" y="1612359"/>
            <a:chExt cx="6336704" cy="4148521"/>
          </a:xfrm>
        </p:grpSpPr>
        <p:sp>
          <p:nvSpPr>
            <p:cNvPr id="51" name="Rectangle 50">
              <a:extLst>
                <a:ext uri="{FF2B5EF4-FFF2-40B4-BE49-F238E27FC236}">
                  <a16:creationId xmlns:a16="http://schemas.microsoft.com/office/drawing/2014/main" id="{61A31ADB-7CB8-4F3D-94CB-F5ECB8485F3C}"/>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Calibri" panose="020F0502020204030204" pitchFamily="34" charset="0"/>
                  <a:cs typeface="Calibri" panose="020F0502020204030204" pitchFamily="34" charset="0"/>
                </a:rPr>
                <a:t>Hành</a:t>
              </a:r>
              <a:r>
                <a:rPr lang="en-US" sz="3600" dirty="0">
                  <a:solidFill>
                    <a:srgbClr val="C00000"/>
                  </a:solidFill>
                  <a:latin typeface="Calibri" panose="020F0502020204030204" pitchFamily="34" charset="0"/>
                  <a:cs typeface="Calibri" panose="020F0502020204030204" pitchFamily="34" charset="0"/>
                </a:rPr>
                <a:t> vi a </a:t>
              </a:r>
              <a:r>
                <a:rPr lang="en-US" sz="3600" dirty="0" err="1">
                  <a:solidFill>
                    <a:srgbClr val="C00000"/>
                  </a:solidFill>
                  <a:latin typeface="Calibri" panose="020F0502020204030204" pitchFamily="34" charset="0"/>
                  <a:cs typeface="Calibri" panose="020F0502020204030204" pitchFamily="34" charset="0"/>
                </a:rPr>
                <a:t>không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đồng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tình</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vì</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món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Việt</a:t>
              </a:r>
              <a:r>
                <a:rPr lang="en-US" sz="3600" dirty="0">
                  <a:solidFill>
                    <a:srgbClr val="C00000"/>
                  </a:solidFill>
                  <a:latin typeface="Calibri" panose="020F0502020204030204" pitchFamily="34" charset="0"/>
                  <a:cs typeface="Calibri" panose="020F0502020204030204" pitchFamily="34" charset="0"/>
                </a:rPr>
                <a:t> Nam </a:t>
              </a:r>
              <a:r>
                <a:rPr lang="en-US" sz="3600" dirty="0" err="1">
                  <a:solidFill>
                    <a:srgbClr val="C00000"/>
                  </a:solidFill>
                  <a:latin typeface="Calibri" panose="020F0502020204030204" pitchFamily="34" charset="0"/>
                  <a:cs typeface="Calibri" panose="020F0502020204030204" pitchFamily="34" charset="0"/>
                </a:rPr>
                <a:t>là</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truyền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thống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hóa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của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tộc</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cần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trọng</a:t>
              </a:r>
              <a:r>
                <a:rPr lang="en-US" sz="3600" dirty="0">
                  <a:solidFill>
                    <a:srgbClr val="C00000"/>
                  </a:solidFill>
                  <a:latin typeface="Calibri" panose="020F0502020204030204" pitchFamily="34" charset="0"/>
                  <a:cs typeface="Calibri" panose="020F0502020204030204" pitchFamily="34"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3121EC-2F0A-4CBA-9B99-82190B5A3E94}"/>
              </a:ext>
            </a:extLst>
          </p:cNvPr>
          <p:cNvGrpSpPr/>
          <p:nvPr/>
        </p:nvGrpSpPr>
        <p:grpSpPr>
          <a:xfrm>
            <a:off x="457139" y="2713374"/>
            <a:ext cx="5160471" cy="1431252"/>
            <a:chOff x="4144021" y="1484380"/>
            <a:chExt cx="7574794" cy="4840220"/>
          </a:xfrm>
        </p:grpSpPr>
        <p:grpSp>
          <p:nvGrpSpPr>
            <p:cNvPr id="11" name="Group 10">
              <a:extLst>
                <a:ext uri="{FF2B5EF4-FFF2-40B4-BE49-F238E27FC236}">
                  <a16:creationId xmlns:a16="http://schemas.microsoft.com/office/drawing/2014/main" id="{0AA35D4B-52BC-4B7F-9498-26EF7D1C87FB}"/>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F495A1E9-C031-4430-9F86-7DAD29AD7C9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56FF3AA6-BDC9-432E-A107-32447169B33C}"/>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15" name="Group 14">
            <a:extLst>
              <a:ext uri="{FF2B5EF4-FFF2-40B4-BE49-F238E27FC236}">
                <a16:creationId xmlns:a16="http://schemas.microsoft.com/office/drawing/2014/main"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a16="http://schemas.microsoft.com/office/drawing/2014/main"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Thảo đã thể hiện niềm tự hào về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20C374-6765-4156-ACDE-BE9889272D74}"/>
              </a:ext>
            </a:extLst>
          </p:cNvPr>
          <p:cNvGrpSpPr/>
          <p:nvPr/>
        </p:nvGrpSpPr>
        <p:grpSpPr>
          <a:xfrm>
            <a:off x="539289" y="2717800"/>
            <a:ext cx="5160471" cy="1173480"/>
            <a:chOff x="4144021" y="1484380"/>
            <a:chExt cx="7574794" cy="4840220"/>
          </a:xfrm>
        </p:grpSpPr>
        <p:grpSp>
          <p:nvGrpSpPr>
            <p:cNvPr id="19" name="Group 18">
              <a:extLst>
                <a:ext uri="{FF2B5EF4-FFF2-40B4-BE49-F238E27FC236}">
                  <a16:creationId xmlns:a16="http://schemas.microsoft.com/office/drawing/2014/main" id="{817B9FBF-DCA2-4782-974B-0CF0F83958FC}"/>
                </a:ext>
              </a:extLst>
            </p:cNvPr>
            <p:cNvGrpSpPr/>
            <p:nvPr/>
          </p:nvGrpSpPr>
          <p:grpSpPr>
            <a:xfrm>
              <a:off x="4144021" y="1484380"/>
              <a:ext cx="7574794" cy="4840220"/>
              <a:chOff x="4436414" y="1551563"/>
              <a:chExt cx="7327378" cy="4327762"/>
            </a:xfrm>
          </p:grpSpPr>
          <p:sp>
            <p:nvSpPr>
              <p:cNvPr id="21" name="Rectangle: Diagonal Corners Rounded 4">
                <a:extLst>
                  <a:ext uri="{FF2B5EF4-FFF2-40B4-BE49-F238E27FC236}">
                    <a16:creationId xmlns:a16="http://schemas.microsoft.com/office/drawing/2014/main"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a16="http://schemas.microsoft.com/office/drawing/2014/main" id="{5A6746BB-5621-4036-BB37-306FBC52569F}"/>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1A17BBD-9FAB-45DC-A20C-A4703D2263A4}"/>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vi-VN"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Cường đã thể hiện tình yêu với vẻ đẹp của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Thương đã thể hiện tình yêu đối với tiếng Việt.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6195B19-84BD-42BB-9D4B-464F79398BE1}"/>
              </a:ext>
            </a:extLst>
          </p:cNvPr>
          <p:cNvGrpSpPr/>
          <p:nvPr/>
        </p:nvGrpSpPr>
        <p:grpSpPr>
          <a:xfrm>
            <a:off x="466806" y="2713374"/>
            <a:ext cx="5160471" cy="1431252"/>
            <a:chOff x="4144021" y="1484380"/>
            <a:chExt cx="7574794" cy="4840220"/>
          </a:xfrm>
        </p:grpSpPr>
        <p:grpSp>
          <p:nvGrpSpPr>
            <p:cNvPr id="11" name="Group 10">
              <a:extLst>
                <a:ext uri="{FF2B5EF4-FFF2-40B4-BE49-F238E27FC236}">
                  <a16:creationId xmlns:a16="http://schemas.microsoft.com/office/drawing/2014/main"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396DC3E-3240-42C8-86AD-A2E9CE4DDE65}"/>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653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không đồng tình: vì Đô không thể hiện tình yêu Tổ quốc.</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a16="http://schemas.microsoft.com/office/drawing/2014/main"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CEE6094-E13F-4885-A6C2-F4B2A1861789}"/>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spTree>
    <p:extLst>
      <p:ext uri="{BB962C8B-B14F-4D97-AF65-F5344CB8AC3E}">
        <p14:creationId xmlns:p14="http://schemas.microsoft.com/office/powerpoint/2010/main" val="133657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Hoàng chưa thể hiện tình yêu đất nước, nơi mình sinh ra và lớn lên.</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5F377C-3A81-4627-9736-E959B011EED3}"/>
              </a:ext>
            </a:extLst>
          </p:cNvPr>
          <p:cNvGrpSpPr/>
          <p:nvPr/>
        </p:nvGrpSpPr>
        <p:grpSpPr>
          <a:xfrm>
            <a:off x="457139" y="2451654"/>
            <a:ext cx="5160471" cy="1431252"/>
            <a:chOff x="4144021" y="1484380"/>
            <a:chExt cx="7574794" cy="4840220"/>
          </a:xfrm>
        </p:grpSpPr>
        <p:grpSp>
          <p:nvGrpSpPr>
            <p:cNvPr id="16" name="Group 15">
              <a:extLst>
                <a:ext uri="{FF2B5EF4-FFF2-40B4-BE49-F238E27FC236}">
                  <a16:creationId xmlns:a16="http://schemas.microsoft.com/office/drawing/2014/main" id="{2BC85FD8-D37B-4DDB-ADC6-1767D471D3A6}"/>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D30F9892-76E7-4FBC-A3B6-A32F025A944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465DCE69-6848-4AFF-A622-A348B0320A27}"/>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6584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a16="http://schemas.microsoft.com/office/drawing/2014/main"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
        <p:nvSpPr>
          <p:cNvPr id="7" name="TextBox 6">
            <a:extLst>
              <a:ext uri="{FF2B5EF4-FFF2-40B4-BE49-F238E27FC236}">
                <a16:creationId xmlns:a16="http://schemas.microsoft.com/office/drawing/2014/main" id="{CD516A7B-AF98-4755-B8BE-BE2E750D8A87}"/>
              </a:ext>
            </a:extLst>
          </p:cNvPr>
          <p:cNvSpPr txBox="1"/>
          <p:nvPr/>
        </p:nvSpPr>
        <p:spPr>
          <a:xfrm>
            <a:off x="5049520" y="91440"/>
            <a:ext cx="5445760" cy="369332"/>
          </a:xfrm>
          <a:prstGeom prst="rect">
            <a:avLst/>
          </a:prstGeom>
          <a:noFill/>
        </p:spPr>
        <p:txBody>
          <a:bodyPr wrap="square" rtlCol="0">
            <a:spAutoFit/>
          </a:bodyPr>
          <a:lstStyle/>
          <a:p>
            <a:r>
              <a:rPr lang="en-US" dirty="0"/>
              <a:t>HƯƠNG THẢO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Dặn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dò</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Sưu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tầm</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dao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tục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ngữ</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tình</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quê</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hương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tốt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 vi, việc làm để thể hiện tình yêu Tổ quốc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327797" y="3482573"/>
            <a:ext cx="9629701" cy="3429000"/>
            <a:chOff x="-1536300" y="4414305"/>
            <a:chExt cx="9629701"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00" y="4414305"/>
              <a:ext cx="4572000" cy="3429000"/>
            </a:xfrm>
            <a:prstGeom prst="rect">
              <a:avLst/>
            </a:prstGeom>
          </p:spPr>
        </p:pic>
        <p:sp>
          <p:nvSpPr>
            <p:cNvPr id="15" name="TextBox 14"/>
            <p:cNvSpPr txBox="1"/>
            <p:nvPr/>
          </p:nvSpPr>
          <p:spPr>
            <a:xfrm>
              <a:off x="1288899" y="5804257"/>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a16="http://schemas.microsoft.com/office/drawing/2014/main"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4" name="Picture 3">
            <a:extLst>
              <a:ext uri="{FF2B5EF4-FFF2-40B4-BE49-F238E27FC236}">
                <a16:creationId xmlns:a16="http://schemas.microsoft.com/office/drawing/2014/main" id="{E964C4C3-D4A9-4D04-BDFD-B246846B18CB}"/>
              </a:ext>
            </a:extLst>
          </p:cNvPr>
          <p:cNvPicPr>
            <a:picLocks noChangeAspect="1"/>
          </p:cNvPicPr>
          <p:nvPr/>
        </p:nvPicPr>
        <p:blipFill>
          <a:blip r:embed="rId7"/>
          <a:stretch>
            <a:fillRect/>
          </a:stretch>
        </p:blipFill>
        <p:spPr>
          <a:xfrm>
            <a:off x="5992559" y="1754808"/>
            <a:ext cx="4919898"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909189" y="424505"/>
            <a:ext cx="9793932" cy="857604"/>
            <a:chOff x="1229832" y="2260106"/>
            <a:chExt cx="7345449"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7A164050-6829-47E8-96CB-08AEE5851FB2}"/>
              </a:ext>
            </a:extLst>
          </p:cNvPr>
          <p:cNvPicPr>
            <a:picLocks noChangeAspect="1"/>
          </p:cNvPicPr>
          <p:nvPr/>
        </p:nvPicPr>
        <p:blipFill>
          <a:blip r:embed="rId3"/>
          <a:stretch>
            <a:fillRect/>
          </a:stretch>
        </p:blipFill>
        <p:spPr>
          <a:xfrm>
            <a:off x="1908700" y="1699913"/>
            <a:ext cx="8794422" cy="3910075"/>
          </a:xfrm>
          <a:prstGeom prst="rect">
            <a:avLst/>
          </a:prstGeom>
        </p:spPr>
      </p:pic>
      <p:pic>
        <p:nvPicPr>
          <p:cNvPr id="7" name="Picture 6" descr="Shape&#10;&#10;Description automatically generated">
            <a:extLst>
              <a:ext uri="{FF2B5EF4-FFF2-40B4-BE49-F238E27FC236}">
                <a16:creationId xmlns:a16="http://schemas.microsoft.com/office/drawing/2014/main" id="{893D71AB-5EAB-465C-B559-405EA31A25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9309" y="1981200"/>
            <a:ext cx="1247981" cy="1056640"/>
          </a:xfrm>
          <a:prstGeom prst="rect">
            <a:avLst/>
          </a:prstGeom>
        </p:spPr>
      </p:pic>
      <p:pic>
        <p:nvPicPr>
          <p:cNvPr id="168" name="Picture 167" descr="Shape&#10;&#10;Description automatically generated">
            <a:extLst>
              <a:ext uri="{FF2B5EF4-FFF2-40B4-BE49-F238E27FC236}">
                <a16:creationId xmlns:a16="http://schemas.microsoft.com/office/drawing/2014/main" id="{4FAD0B16-7624-48F1-9871-464DCFF1C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10359" y="3037840"/>
            <a:ext cx="1247981" cy="1056640"/>
          </a:xfrm>
          <a:prstGeom prst="rect">
            <a:avLst/>
          </a:prstGeom>
        </p:spPr>
      </p:pic>
      <p:pic>
        <p:nvPicPr>
          <p:cNvPr id="169" name="Picture 168" descr="Shape&#10;&#10;Description automatically generated">
            <a:extLst>
              <a:ext uri="{FF2B5EF4-FFF2-40B4-BE49-F238E27FC236}">
                <a16:creationId xmlns:a16="http://schemas.microsoft.com/office/drawing/2014/main" id="{E3E96BA2-E619-4BDF-B725-FE4F6F58A1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57225" y="3007360"/>
            <a:ext cx="1247981" cy="1056640"/>
          </a:xfrm>
          <a:prstGeom prst="rect">
            <a:avLst/>
          </a:prstGeom>
        </p:spPr>
      </p:pic>
      <p:pic>
        <p:nvPicPr>
          <p:cNvPr id="173" name="Picture 172" descr="Shape&#10;&#10;Description automatically generated">
            <a:extLst>
              <a:ext uri="{FF2B5EF4-FFF2-40B4-BE49-F238E27FC236}">
                <a16:creationId xmlns:a16="http://schemas.microsoft.com/office/drawing/2014/main" id="{570AA493-5007-4ADC-9270-4A143D8119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51545" y="4175760"/>
            <a:ext cx="1247981" cy="1056640"/>
          </a:xfrm>
          <a:prstGeom prst="rect">
            <a:avLst/>
          </a:prstGeom>
        </p:spPr>
      </p:pic>
      <p:pic>
        <p:nvPicPr>
          <p:cNvPr id="174" name="Picture 173" descr="Shape&#10;&#10;Description automatically generated">
            <a:extLst>
              <a:ext uri="{FF2B5EF4-FFF2-40B4-BE49-F238E27FC236}">
                <a16:creationId xmlns:a16="http://schemas.microsoft.com/office/drawing/2014/main" id="{4AF888AE-D93C-4870-A318-9446A8B702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03828" y="410144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B57AE-B6A5-4044-95B5-43C097D78998}"/>
              </a:ext>
            </a:extLst>
          </p:cNvPr>
          <p:cNvPicPr>
            <a:picLocks noChangeAspect="1"/>
          </p:cNvPicPr>
          <p:nvPr/>
        </p:nvPicPr>
        <p:blipFill>
          <a:blip r:embed="rId3"/>
          <a:stretch>
            <a:fillRect/>
          </a:stretch>
        </p:blipFill>
        <p:spPr>
          <a:xfrm>
            <a:off x="567054" y="1036002"/>
            <a:ext cx="4731145" cy="1056958"/>
          </a:xfrm>
          <a:prstGeom prst="rect">
            <a:avLst/>
          </a:prstGeom>
        </p:spPr>
      </p:pic>
      <p:sp>
        <p:nvSpPr>
          <p:cNvPr id="132" name="Speech Bubble: Rectangle with Corners Rounded 4">
            <a:extLst>
              <a:ext uri="{FF2B5EF4-FFF2-40B4-BE49-F238E27FC236}">
                <a16:creationId xmlns:a16="http://schemas.microsoft.com/office/drawing/2014/main" id="{30940869-71BA-4D51-8E9D-A06B88430A60}"/>
              </a:ext>
            </a:extLst>
          </p:cNvPr>
          <p:cNvSpPr/>
          <p:nvPr/>
        </p:nvSpPr>
        <p:spPr>
          <a:xfrm flipH="1">
            <a:off x="5640003" y="5994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cs typeface="Calibri" panose="020F0502020204030204" pitchFamily="34" charset="0"/>
              </a:rPr>
              <a:t>Không tán thành Vì chỉ yêu mỗi gia đình mình thôi thì chưa đủ.</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7C91D3-620E-41A7-B325-4A15C762DC24}"/>
              </a:ext>
            </a:extLst>
          </p:cNvPr>
          <p:cNvPicPr>
            <a:picLocks noChangeAspect="1"/>
          </p:cNvPicPr>
          <p:nvPr/>
        </p:nvPicPr>
        <p:blipFill>
          <a:blip r:embed="rId4"/>
          <a:stretch>
            <a:fillRect/>
          </a:stretch>
        </p:blipFill>
        <p:spPr>
          <a:xfrm>
            <a:off x="343534" y="2964815"/>
            <a:ext cx="4751070" cy="928370"/>
          </a:xfrm>
          <a:prstGeom prst="rect">
            <a:avLst/>
          </a:prstGeom>
        </p:spPr>
      </p:pic>
      <p:sp>
        <p:nvSpPr>
          <p:cNvPr id="133" name="Speech Bubble: Rectangle with Corners Rounded 4">
            <a:extLst>
              <a:ext uri="{FF2B5EF4-FFF2-40B4-BE49-F238E27FC236}">
                <a16:creationId xmlns:a16="http://schemas.microsoft.com/office/drawing/2014/main"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tìm hiểu lịch sử đất nước, yêu quý và tự hào về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a16="http://schemas.microsoft.com/office/drawing/2014/main"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có được đất nước tươi đẹp, phát triển mạnh mẽ như này là do công lao to lớn của thế hệ đi trước.</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a16="http://schemas.microsoft.com/office/drawing/2014/main"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cần học tập tốt để sua này xây dựng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a16="http://schemas.microsoft.com/office/drawing/2014/main"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bảo vệ thiên nhiên là góp phần bảo vệ vẻ đẹp của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8F8DFA-6397-49F9-90AF-1002AB383721}"/>
              </a:ext>
            </a:extLst>
          </p:cNvPr>
          <p:cNvPicPr>
            <a:picLocks noChangeAspect="1"/>
          </p:cNvPicPr>
          <p:nvPr/>
        </p:nvPicPr>
        <p:blipFill>
          <a:blip r:embed="rId5"/>
          <a:stretch>
            <a:fillRect/>
          </a:stretch>
        </p:blipFill>
        <p:spPr>
          <a:xfrm>
            <a:off x="576262" y="5005705"/>
            <a:ext cx="4524058" cy="1159369"/>
          </a:xfrm>
          <a:prstGeom prst="rect">
            <a:avLst/>
          </a:prstGeom>
        </p:spPr>
      </p:pic>
      <p:sp>
        <p:nvSpPr>
          <p:cNvPr id="104" name="Speech Bubble: Rectangle with Corners Rounded 4">
            <a:extLst>
              <a:ext uri="{FF2B5EF4-FFF2-40B4-BE49-F238E27FC236}">
                <a16:creationId xmlns:a16="http://schemas.microsoft.com/office/drawing/2014/main"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tự hào là người Việt Nam</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a16="http://schemas.microsoft.com/office/drawing/2014/main" id="{5279174B-CB62-49B0-8B11-37528F38EA1A}"/>
              </a:ext>
            </a:extLst>
          </p:cNvPr>
          <p:cNvSpPr/>
          <p:nvPr/>
        </p:nvSpPr>
        <p:spPr>
          <a:xfrm>
            <a:off x="619760" y="0"/>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10B3A54-79C0-45C6-898A-20BA47E9EA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a16="http://schemas.microsoft.com/office/drawing/2014/main" id="{3F3FED63-4C9D-4A8F-9EEC-16E06A580096}"/>
              </a:ext>
            </a:extLst>
          </p:cNvPr>
          <p:cNvSpPr txBox="1"/>
          <p:nvPr/>
        </p:nvSpPr>
        <p:spPr>
          <a:xfrm>
            <a:off x="2044116" y="1547207"/>
            <a:ext cx="8562585" cy="3539430"/>
          </a:xfrm>
          <a:prstGeom prst="rect">
            <a:avLst/>
          </a:prstGeom>
          <a:noFill/>
        </p:spPr>
        <p:txBody>
          <a:bodyPr wrap="square" rtlCol="0">
            <a:spAutoFit/>
          </a:bodyPr>
          <a:lstStyle/>
          <a:p>
            <a:pPr algn="ctr"/>
            <a:r>
              <a:rPr lang="vi-VN" sz="3200" dirty="0"/>
              <a:t>Chúng ta là con người Việt Nam, đất nước Việt Nam được như ngày hôm nay là nhờ có công lao to lớn của những thế hệ đi trước</a:t>
            </a:r>
            <a:endParaRPr lang="en-US" sz="3200" dirty="0"/>
          </a:p>
          <a:p>
            <a:pPr algn="ctr"/>
            <a:r>
              <a:rPr lang="en-US" sz="3200" dirty="0"/>
              <a:t>V</a:t>
            </a:r>
            <a:r>
              <a:rPr lang="vi-VN" sz="3200" dirty="0"/>
              <a:t>ì vậy chúng ta cần phải tôn trọng, tự hào biết ơn họ. Bên cạnh đó cũng cần học tập tốt hơn để sau này xây dựng và bảo vệ quê hương, đất nước.</a:t>
            </a:r>
            <a:endParaRPr lang="en-US" sz="3200" dirty="0"/>
          </a:p>
        </p:txBody>
      </p:sp>
      <p:pic>
        <p:nvPicPr>
          <p:cNvPr id="10" name="Picture 9">
            <a:extLst>
              <a:ext uri="{FF2B5EF4-FFF2-40B4-BE49-F238E27FC236}">
                <a16:creationId xmlns:a16="http://schemas.microsoft.com/office/drawing/2014/main"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58785" y="1729863"/>
              <a:ext cx="9506180" cy="1018612"/>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đồng tình hoặc không đồng tình với hành vi của bạn nào trong các ý sau? Vì sao?</a:t>
              </a:r>
              <a:endPar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a16="http://schemas.microsoft.com/office/drawing/2014/main"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a16="http://schemas.microsoft.com/office/drawing/2014/main"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a16="http://schemas.microsoft.com/office/drawing/2014/main"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031A52CE-1239-4BFC-BD57-30CF16CF326E}"/>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a16="http://schemas.microsoft.com/office/drawing/2014/main"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1A7721D-7D40-4723-BF38-4DC17007D4B8}"/>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a16="http://schemas.microsoft.com/office/drawing/2014/main"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a16="http://schemas.microsoft.com/office/drawing/2014/main"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a16="http://schemas.microsoft.com/office/drawing/2014/main"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29" name="Group 28">
            <a:extLst>
              <a:ext uri="{FF2B5EF4-FFF2-40B4-BE49-F238E27FC236}">
                <a16:creationId xmlns:a16="http://schemas.microsoft.com/office/drawing/2014/main"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a16="http://schemas.microsoft.com/office/drawing/2014/main"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a16="http://schemas.microsoft.com/office/drawing/2014/main"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a16="http://schemas.microsoft.com/office/drawing/2014/main"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34" name="Group 33">
            <a:extLst>
              <a:ext uri="{FF2B5EF4-FFF2-40B4-BE49-F238E27FC236}">
                <a16:creationId xmlns:a16="http://schemas.microsoft.com/office/drawing/2014/main"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a16="http://schemas.microsoft.com/office/drawing/2014/main"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a16="http://schemas.microsoft.com/office/drawing/2014/main"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a16="http://schemas.microsoft.com/office/drawing/2014/main"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grpSp>
        <p:nvGrpSpPr>
          <p:cNvPr id="39" name="Group 38">
            <a:extLst>
              <a:ext uri="{FF2B5EF4-FFF2-40B4-BE49-F238E27FC236}">
                <a16:creationId xmlns:a16="http://schemas.microsoft.com/office/drawing/2014/main"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a16="http://schemas.microsoft.com/office/drawing/2014/main"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a16="http://schemas.microsoft.com/office/drawing/2014/main"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a16="http://schemas.microsoft.com/office/drawing/2014/main"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80D7194B-3D2F-4F39-B717-BE3429D594A0}"/>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3"/>
          <a:stretch>
            <a:fillRect/>
          </a:stretch>
        </p:blipFill>
        <p:spPr>
          <a:xfrm>
            <a:off x="4653343" y="3802684"/>
            <a:ext cx="3129131" cy="2540802"/>
          </a:xfrm>
          <a:prstGeom prst="rect">
            <a:avLst/>
          </a:prstGeom>
        </p:spPr>
      </p:pic>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641</Words>
  <Application>Microsoft Office PowerPoint</Application>
  <PresentationFormat>Widescreen</PresentationFormat>
  <Paragraphs>40</Paragraphs>
  <Slides>18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微软雅黑</vt:lpstr>
      <vt:lpstr>宋体</vt:lpstr>
      <vt:lpstr>Arial</vt:lpstr>
      <vt:lpstr>Calibri</vt:lpstr>
      <vt:lpstr>等线</vt:lpstr>
      <vt:lpstr>Georgia</vt:lpstr>
      <vt:lpstr>Times New Roman</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2022-07-11T07:44:40Z</dcterms:created>
  <dcterms:modified xsi:type="dcterms:W3CDTF">2023-10-04T02:23:28Z</dcterms:modified>
</cp:coreProperties>
</file>