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7" r:id="rId3"/>
    <p:sldId id="258" r:id="rId4"/>
    <p:sldId id="268" r:id="rId5"/>
    <p:sldId id="265" r:id="rId6"/>
    <p:sldId id="269" r:id="rId7"/>
    <p:sldId id="270" r:id="rId8"/>
    <p:sldId id="264" r:id="rId9"/>
    <p:sldId id="272" r:id="rId10"/>
    <p:sldId id="273" r:id="rId11"/>
    <p:sldId id="274" r:id="rId12"/>
    <p:sldId id="271" r:id="rId13"/>
    <p:sldId id="261" r:id="rId14"/>
    <p:sldId id="259" r:id="rId15"/>
    <p:sldId id="276" r:id="rId16"/>
    <p:sldId id="277" r:id="rId17"/>
    <p:sldId id="278" r:id="rId18"/>
    <p:sldId id="267" r:id="rId19"/>
  </p:sldIdLst>
  <p:sldSz cx="18288000" cy="10287000"/>
  <p:notesSz cx="6858000" cy="9144000"/>
  <p:embeddedFontLst>
    <p:embeddedFont>
      <p:font typeface="#9Slide07 HoneyCream" pitchFamily="2" charset="0"/>
      <p:regular r:id="rId21"/>
    </p:embeddedFont>
    <p:embeddedFont>
      <p:font typeface="Calibri" panose="020F0502020204030204" pitchFamily="34" charset="0"/>
      <p:regular r:id="rId22"/>
      <p:bold r:id="rId23"/>
      <p:italic r:id="rId24"/>
      <p:boldItalic r:id="rId25"/>
    </p:embeddedFont>
    <p:embeddedFont>
      <p:font typeface="Cambria" panose="02040503050406030204" pitchFamily="18" charset="0"/>
      <p:regular r:id="rId26"/>
      <p:bold r:id="rId27"/>
      <p:italic r:id="rId28"/>
      <p:boldItalic r:id="rId29"/>
    </p:embeddedFont>
    <p:embeddedFont>
      <p:font typeface="Dreaming Outloud Sans"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84950" autoAdjust="0"/>
  </p:normalViewPr>
  <p:slideViewPr>
    <p:cSldViewPr>
      <p:cViewPr varScale="1">
        <p:scale>
          <a:sx n="40" d="100"/>
          <a:sy n="40" d="100"/>
        </p:scale>
        <p:origin x="102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F5CF1-7EB7-485C-8F68-C8CA3EC5847A}" type="datetimeFigureOut">
              <a:rPr lang="en-US" smtClean="0"/>
              <a:t>10/18/2023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0A22C-3A04-48A1-82B0-94263BEAB721}" type="slidenum">
              <a:rPr lang="en-US" smtClean="0"/>
              <a:t>‹#›</a:t>
            </a:fld>
            <a:endParaRPr lang="en-US"/>
          </a:p>
        </p:txBody>
      </p:sp>
    </p:spTree>
    <p:extLst>
      <p:ext uri="{BB962C8B-B14F-4D97-AF65-F5344CB8AC3E}">
        <p14:creationId xmlns:p14="http://schemas.microsoft.com/office/powerpoint/2010/main" val="2419805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0A22C-3A04-48A1-82B0-94263BEAB721}" type="slidenum">
              <a:rPr lang="en-US" smtClean="0"/>
              <a:t>2</a:t>
            </a:fld>
            <a:endParaRPr lang="en-US"/>
          </a:p>
        </p:txBody>
      </p:sp>
    </p:spTree>
    <p:extLst>
      <p:ext uri="{BB962C8B-B14F-4D97-AF65-F5344CB8AC3E}">
        <p14:creationId xmlns:p14="http://schemas.microsoft.com/office/powerpoint/2010/main" val="1480634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0A22C-3A04-48A1-82B0-94263BEAB721}" type="slidenum">
              <a:rPr lang="en-US" smtClean="0"/>
              <a:t>17</a:t>
            </a:fld>
            <a:endParaRPr lang="en-US"/>
          </a:p>
        </p:txBody>
      </p:sp>
    </p:spTree>
    <p:extLst>
      <p:ext uri="{BB962C8B-B14F-4D97-AF65-F5344CB8AC3E}">
        <p14:creationId xmlns:p14="http://schemas.microsoft.com/office/powerpoint/2010/main" val="2050839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3078308" y="-331610"/>
            <a:ext cx="3279371" cy="3476108"/>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2424198" y="11687181"/>
            <a:ext cx="2736014" cy="3003728"/>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kumimoji="0" lang="en-US" sz="2144"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2152519" y="14193843"/>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855175" y="9105900"/>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2144"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2144"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3078311" y="2536031"/>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3" Type="http://schemas.openxmlformats.org/officeDocument/2006/relationships/image" Target="../media/image5.svg"/><Relationship Id="rId21" Type="http://schemas.openxmlformats.org/officeDocument/2006/relationships/image" Target="../media/image23.pn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49.svg"/><Relationship Id="rId3" Type="http://schemas.openxmlformats.org/officeDocument/2006/relationships/image" Target="../media/image42.png"/><Relationship Id="rId7" Type="http://schemas.openxmlformats.org/officeDocument/2006/relationships/image" Target="../media/image54.png"/><Relationship Id="rId12" Type="http://schemas.openxmlformats.org/officeDocument/2006/relationships/image" Target="../media/image48.png"/><Relationship Id="rId17" Type="http://schemas.openxmlformats.org/officeDocument/2006/relationships/image" Target="../media/image56.svg"/><Relationship Id="rId2" Type="http://schemas.openxmlformats.org/officeDocument/2006/relationships/image" Target="../media/image53.png"/><Relationship Id="rId16"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1.svg"/><Relationship Id="rId11" Type="http://schemas.openxmlformats.org/officeDocument/2006/relationships/image" Target="../media/image45.svg"/><Relationship Id="rId5" Type="http://schemas.openxmlformats.org/officeDocument/2006/relationships/image" Target="../media/image50.png"/><Relationship Id="rId15" Type="http://schemas.openxmlformats.org/officeDocument/2006/relationships/image" Target="../media/image47.svg"/><Relationship Id="rId10" Type="http://schemas.openxmlformats.org/officeDocument/2006/relationships/image" Target="../media/image44.png"/><Relationship Id="rId4" Type="http://schemas.openxmlformats.org/officeDocument/2006/relationships/image" Target="../media/image43.svg"/><Relationship Id="rId9" Type="http://schemas.openxmlformats.org/officeDocument/2006/relationships/image" Target="../media/image7.svg"/><Relationship Id="rId14" Type="http://schemas.openxmlformats.org/officeDocument/2006/relationships/image" Target="../media/image46.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2.png"/><Relationship Id="rId7" Type="http://schemas.openxmlformats.org/officeDocument/2006/relationships/image" Target="../media/image59.sv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1.svg"/><Relationship Id="rId5" Type="http://schemas.openxmlformats.org/officeDocument/2006/relationships/image" Target="../media/image53.png"/><Relationship Id="rId10" Type="http://schemas.openxmlformats.org/officeDocument/2006/relationships/image" Target="../media/image60.png"/><Relationship Id="rId4" Type="http://schemas.openxmlformats.org/officeDocument/2006/relationships/image" Target="../media/image43.svg"/><Relationship Id="rId9" Type="http://schemas.openxmlformats.org/officeDocument/2006/relationships/image" Target="../media/image11.svg"/></Relationships>
</file>

<file path=ppt/slides/_rels/slide1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43.svg"/><Relationship Id="rId7" Type="http://schemas.openxmlformats.org/officeDocument/2006/relationships/image" Target="../media/image26.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7.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4.svg"/><Relationship Id="rId7" Type="http://schemas.openxmlformats.org/officeDocument/2006/relationships/image" Target="../media/image67.sv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51.sv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43.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26.sv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42.png"/><Relationship Id="rId7" Type="http://schemas.openxmlformats.org/officeDocument/2006/relationships/image" Target="../media/image25.png"/><Relationship Id="rId12" Type="http://schemas.openxmlformats.org/officeDocument/2006/relationships/image" Target="../media/image79.pn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78.png"/><Relationship Id="rId5" Type="http://schemas.openxmlformats.org/officeDocument/2006/relationships/image" Target="../media/image6.png"/><Relationship Id="rId10" Type="http://schemas.openxmlformats.org/officeDocument/2006/relationships/image" Target="../media/image77.png"/><Relationship Id="rId4" Type="http://schemas.openxmlformats.org/officeDocument/2006/relationships/image" Target="../media/image43.svg"/><Relationship Id="rId9" Type="http://schemas.openxmlformats.org/officeDocument/2006/relationships/image" Target="../media/image72.png"/></Relationships>
</file>

<file path=ppt/slides/_rels/slide17.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73.png"/><Relationship Id="rId7" Type="http://schemas.openxmlformats.org/officeDocument/2006/relationships/image" Target="../media/image6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74.svg"/></Relationships>
</file>

<file path=ppt/slides/_rels/slide18.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sv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svg"/><Relationship Id="rId4" Type="http://schemas.openxmlformats.org/officeDocument/2006/relationships/image" Target="../media/image82.png"/><Relationship Id="rId9" Type="http://schemas.openxmlformats.org/officeDocument/2006/relationships/image" Target="../media/image87.png"/></Relationships>
</file>

<file path=ppt/slides/_rels/slide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24.png"/><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3.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3" Type="http://schemas.openxmlformats.org/officeDocument/2006/relationships/image" Target="../media/image43.svg"/><Relationship Id="rId7" Type="http://schemas.openxmlformats.org/officeDocument/2006/relationships/image" Target="../media/image45.svg"/><Relationship Id="rId12" Type="http://schemas.openxmlformats.org/officeDocument/2006/relationships/image" Target="../media/image50.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7.sv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6.png"/><Relationship Id="rId9" Type="http://schemas.openxmlformats.org/officeDocument/2006/relationships/image" Target="../media/image47.svg"/><Relationship Id="rId14" Type="http://schemas.openxmlformats.org/officeDocument/2006/relationships/image" Target="../media/image52.png"/></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7.svg"/><Relationship Id="rId3" Type="http://schemas.openxmlformats.org/officeDocument/2006/relationships/image" Target="../media/image50.png"/><Relationship Id="rId7" Type="http://schemas.openxmlformats.org/officeDocument/2006/relationships/image" Target="../media/image7.svg"/><Relationship Id="rId12" Type="http://schemas.openxmlformats.org/officeDocument/2006/relationships/image" Target="../media/image46.png"/><Relationship Id="rId17" Type="http://schemas.openxmlformats.org/officeDocument/2006/relationships/image" Target="../media/image43.svg"/><Relationship Id="rId2" Type="http://schemas.openxmlformats.org/officeDocument/2006/relationships/image" Target="../media/image53.png"/><Relationship Id="rId16"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49.svg"/><Relationship Id="rId5" Type="http://schemas.openxmlformats.org/officeDocument/2006/relationships/image" Target="../media/image54.png"/><Relationship Id="rId15" Type="http://schemas.openxmlformats.org/officeDocument/2006/relationships/image" Target="../media/image56.svg"/><Relationship Id="rId10" Type="http://schemas.openxmlformats.org/officeDocument/2006/relationships/image" Target="../media/image48.png"/><Relationship Id="rId4" Type="http://schemas.openxmlformats.org/officeDocument/2006/relationships/image" Target="../media/image51.svg"/><Relationship Id="rId9" Type="http://schemas.openxmlformats.org/officeDocument/2006/relationships/image" Target="../media/image45.svg"/><Relationship Id="rId14" Type="http://schemas.openxmlformats.org/officeDocument/2006/relationships/image" Target="../media/image55.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2.png"/><Relationship Id="rId7" Type="http://schemas.openxmlformats.org/officeDocument/2006/relationships/image" Target="../media/image59.sv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1.svg"/><Relationship Id="rId5" Type="http://schemas.openxmlformats.org/officeDocument/2006/relationships/image" Target="../media/image53.png"/><Relationship Id="rId10" Type="http://schemas.openxmlformats.org/officeDocument/2006/relationships/image" Target="../media/image60.png"/><Relationship Id="rId4" Type="http://schemas.openxmlformats.org/officeDocument/2006/relationships/image" Target="../media/image43.svg"/><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26.svg"/><Relationship Id="rId7" Type="http://schemas.openxmlformats.org/officeDocument/2006/relationships/image" Target="../media/image65.svg"/><Relationship Id="rId12" Type="http://schemas.openxmlformats.org/officeDocument/2006/relationships/image" Target="../media/image7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9.svg"/><Relationship Id="rId5" Type="http://schemas.openxmlformats.org/officeDocument/2006/relationships/image" Target="../media/image63.sv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svg"/></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3.svg"/><Relationship Id="rId7" Type="http://schemas.openxmlformats.org/officeDocument/2006/relationships/image" Target="../media/image51.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a:off x="6196479" y="4082488"/>
            <a:ext cx="6098393" cy="5869703"/>
          </a:xfrm>
          <a:custGeom>
            <a:avLst/>
            <a:gdLst/>
            <a:ahLst/>
            <a:cxnLst/>
            <a:rect l="l" t="t" r="r" b="b"/>
            <a:pathLst>
              <a:path w="6098393" h="5869703">
                <a:moveTo>
                  <a:pt x="0" y="0"/>
                </a:moveTo>
                <a:lnTo>
                  <a:pt x="6098392" y="0"/>
                </a:lnTo>
                <a:lnTo>
                  <a:pt x="6098392" y="5869703"/>
                </a:lnTo>
                <a:lnTo>
                  <a:pt x="0" y="58697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583477" flipV="1">
            <a:off x="-2787426" y="-1868580"/>
            <a:ext cx="5574851" cy="4976822"/>
          </a:xfrm>
          <a:custGeom>
            <a:avLst/>
            <a:gdLst/>
            <a:ahLst/>
            <a:cxnLst/>
            <a:rect l="l" t="t" r="r" b="b"/>
            <a:pathLst>
              <a:path w="5574851" h="4976822">
                <a:moveTo>
                  <a:pt x="0" y="4976822"/>
                </a:moveTo>
                <a:lnTo>
                  <a:pt x="5574852" y="4976822"/>
                </a:lnTo>
                <a:lnTo>
                  <a:pt x="5574852" y="0"/>
                </a:lnTo>
                <a:lnTo>
                  <a:pt x="0" y="0"/>
                </a:lnTo>
                <a:lnTo>
                  <a:pt x="0" y="4976822"/>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5433364" y="1788296"/>
            <a:ext cx="1909099" cy="1076038"/>
          </a:xfrm>
          <a:custGeom>
            <a:avLst/>
            <a:gdLst/>
            <a:ahLst/>
            <a:cxnLst/>
            <a:rect l="l" t="t" r="r" b="b"/>
            <a:pathLst>
              <a:path w="1909099" h="1076038">
                <a:moveTo>
                  <a:pt x="0" y="0"/>
                </a:moveTo>
                <a:lnTo>
                  <a:pt x="1909099" y="0"/>
                </a:lnTo>
                <a:lnTo>
                  <a:pt x="1909099" y="1076037"/>
                </a:lnTo>
                <a:lnTo>
                  <a:pt x="0" y="10760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984026" y="1382920"/>
            <a:ext cx="1965405" cy="1886789"/>
          </a:xfrm>
          <a:custGeom>
            <a:avLst/>
            <a:gdLst/>
            <a:ahLst/>
            <a:cxnLst/>
            <a:rect l="l" t="t" r="r" b="b"/>
            <a:pathLst>
              <a:path w="1965405" h="1886789">
                <a:moveTo>
                  <a:pt x="0" y="0"/>
                </a:moveTo>
                <a:lnTo>
                  <a:pt x="1965405" y="0"/>
                </a:lnTo>
                <a:lnTo>
                  <a:pt x="1965405" y="1886789"/>
                </a:lnTo>
                <a:lnTo>
                  <a:pt x="0" y="18867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rot="254800">
            <a:off x="13365439" y="9251049"/>
            <a:ext cx="4135851" cy="3248523"/>
          </a:xfrm>
          <a:custGeom>
            <a:avLst/>
            <a:gdLst/>
            <a:ahLst/>
            <a:cxnLst/>
            <a:rect l="l" t="t" r="r" b="b"/>
            <a:pathLst>
              <a:path w="4135851" h="3248523">
                <a:moveTo>
                  <a:pt x="0" y="0"/>
                </a:moveTo>
                <a:lnTo>
                  <a:pt x="4135851" y="0"/>
                </a:lnTo>
                <a:lnTo>
                  <a:pt x="4135851" y="3248523"/>
                </a:lnTo>
                <a:lnTo>
                  <a:pt x="0" y="324852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a:off x="16327764" y="8245685"/>
            <a:ext cx="2215353" cy="2215353"/>
          </a:xfrm>
          <a:custGeom>
            <a:avLst/>
            <a:gdLst/>
            <a:ahLst/>
            <a:cxnLst/>
            <a:rect l="l" t="t" r="r" b="b"/>
            <a:pathLst>
              <a:path w="2215353" h="2215353">
                <a:moveTo>
                  <a:pt x="0" y="0"/>
                </a:moveTo>
                <a:lnTo>
                  <a:pt x="2215353" y="0"/>
                </a:lnTo>
                <a:lnTo>
                  <a:pt x="2215353" y="2215352"/>
                </a:lnTo>
                <a:lnTo>
                  <a:pt x="0" y="221535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2" name="Freeform 12"/>
          <p:cNvSpPr/>
          <p:nvPr/>
        </p:nvSpPr>
        <p:spPr>
          <a:xfrm rot="4900267">
            <a:off x="128471" y="3491105"/>
            <a:ext cx="766658" cy="2254877"/>
          </a:xfrm>
          <a:custGeom>
            <a:avLst/>
            <a:gdLst/>
            <a:ahLst/>
            <a:cxnLst/>
            <a:rect l="l" t="t" r="r" b="b"/>
            <a:pathLst>
              <a:path w="766658" h="2254877">
                <a:moveTo>
                  <a:pt x="0" y="0"/>
                </a:moveTo>
                <a:lnTo>
                  <a:pt x="766658" y="0"/>
                </a:lnTo>
                <a:lnTo>
                  <a:pt x="766658" y="2254877"/>
                </a:lnTo>
                <a:lnTo>
                  <a:pt x="0" y="225487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pic>
        <p:nvPicPr>
          <p:cNvPr id="3" name="Picture 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773995" y="-200862"/>
            <a:ext cx="2533339" cy="2533339"/>
          </a:xfrm>
          <a:prstGeom prst="rect">
            <a:avLst/>
          </a:prstGeom>
        </p:spPr>
      </p:pic>
      <p:pic>
        <p:nvPicPr>
          <p:cNvPr id="16" name="Picture 1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746614" y="8191901"/>
            <a:ext cx="932769" cy="957155"/>
          </a:xfrm>
          <a:prstGeom prst="rect">
            <a:avLst/>
          </a:prstGeom>
        </p:spPr>
      </p:pic>
      <p:pic>
        <p:nvPicPr>
          <p:cNvPr id="18" name="Picture 1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3468" y="6882094"/>
            <a:ext cx="18254532" cy="3428956"/>
          </a:xfrm>
          <a:prstGeom prst="rect">
            <a:avLst/>
          </a:prstGeom>
        </p:spPr>
      </p:pic>
      <p:pic>
        <p:nvPicPr>
          <p:cNvPr id="21" name="Picture 20"/>
          <p:cNvPicPr>
            <a:picLocks noChangeAspect="1"/>
          </p:cNvPicPr>
          <p:nvPr/>
        </p:nvPicPr>
        <p:blipFill>
          <a:blip r:embed="rId19"/>
          <a:stretch>
            <a:fillRect/>
          </a:stretch>
        </p:blipFill>
        <p:spPr>
          <a:xfrm>
            <a:off x="2544916" y="107071"/>
            <a:ext cx="13058764" cy="4834547"/>
          </a:xfrm>
          <a:prstGeom prst="rect">
            <a:avLst/>
          </a:prstGeom>
        </p:spPr>
      </p:pic>
      <p:pic>
        <p:nvPicPr>
          <p:cNvPr id="22" name="Picture 21"/>
          <p:cNvPicPr>
            <a:picLocks noChangeAspect="1"/>
          </p:cNvPicPr>
          <p:nvPr/>
        </p:nvPicPr>
        <p:blipFill>
          <a:blip r:embed="rId20"/>
          <a:stretch>
            <a:fillRect/>
          </a:stretch>
        </p:blipFill>
        <p:spPr>
          <a:xfrm>
            <a:off x="1388280" y="5035236"/>
            <a:ext cx="5102794" cy="2523963"/>
          </a:xfrm>
          <a:prstGeom prst="rect">
            <a:avLst/>
          </a:prstGeom>
        </p:spPr>
      </p:pic>
      <p:pic>
        <p:nvPicPr>
          <p:cNvPr id="23" name="Picture 22"/>
          <p:cNvPicPr>
            <a:picLocks noChangeAspect="1"/>
          </p:cNvPicPr>
          <p:nvPr/>
        </p:nvPicPr>
        <p:blipFill>
          <a:blip r:embed="rId21"/>
          <a:stretch>
            <a:fillRect/>
          </a:stretch>
        </p:blipFill>
        <p:spPr>
          <a:xfrm>
            <a:off x="12774549" y="4630769"/>
            <a:ext cx="4285859" cy="23654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6409445" y="14588"/>
            <a:ext cx="12436918" cy="2566638"/>
          </a:xfrm>
          <a:prstGeom prst="rect">
            <a:avLst/>
          </a:prstGeom>
        </p:spPr>
      </p:pic>
      <p:sp>
        <p:nvSpPr>
          <p:cNvPr id="2" name="Freeform 2"/>
          <p:cNvSpPr/>
          <p:nvPr/>
        </p:nvSpPr>
        <p:spPr>
          <a:xfrm rot="5326155">
            <a:off x="8046598" y="1922219"/>
            <a:ext cx="2921594" cy="13438655"/>
          </a:xfrm>
          <a:custGeom>
            <a:avLst/>
            <a:gdLst/>
            <a:ahLst/>
            <a:cxnLst/>
            <a:rect l="l" t="t" r="r" b="b"/>
            <a:pathLst>
              <a:path w="4819426" h="6884894">
                <a:moveTo>
                  <a:pt x="0" y="0"/>
                </a:moveTo>
                <a:lnTo>
                  <a:pt x="4819426" y="0"/>
                </a:lnTo>
                <a:lnTo>
                  <a:pt x="4819426" y="6884894"/>
                </a:lnTo>
                <a:lnTo>
                  <a:pt x="0" y="6884894"/>
                </a:lnTo>
                <a:lnTo>
                  <a:pt x="0" y="0"/>
                </a:lnTo>
                <a:close/>
              </a:path>
            </a:pathLst>
          </a:custGeom>
          <a:blipFill>
            <a:blip r:embed="rId3">
              <a:duotone>
                <a:schemeClr val="accent1">
                  <a:shade val="45000"/>
                  <a:satMod val="135000"/>
                </a:schemeClr>
                <a:prstClr val="white"/>
              </a:duotone>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4267200" y="7435797"/>
            <a:ext cx="10816159" cy="249299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b.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Ông</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nội</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Phong</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ốm</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nặng</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nên</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bạn</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rất</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buồn</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Nếu</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là</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bạn</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của</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Phong</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em</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sẽ</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là</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gì</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1" name="Freeform 11"/>
          <p:cNvSpPr/>
          <p:nvPr/>
        </p:nvSpPr>
        <p:spPr>
          <a:xfrm rot="-689934" flipH="1">
            <a:off x="16569692" y="691659"/>
            <a:ext cx="1418890" cy="1418890"/>
          </a:xfrm>
          <a:custGeom>
            <a:avLst/>
            <a:gdLst/>
            <a:ahLst/>
            <a:cxnLst/>
            <a:rect l="l" t="t" r="r" b="b"/>
            <a:pathLst>
              <a:path w="1418890" h="1418890">
                <a:moveTo>
                  <a:pt x="1418890" y="0"/>
                </a:moveTo>
                <a:lnTo>
                  <a:pt x="0" y="0"/>
                </a:lnTo>
                <a:lnTo>
                  <a:pt x="0" y="1418891"/>
                </a:lnTo>
                <a:lnTo>
                  <a:pt x="1418890" y="1418891"/>
                </a:lnTo>
                <a:lnTo>
                  <a:pt x="141889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8" name="Picture 7"/>
          <p:cNvPicPr>
            <a:picLocks noChangeAspect="1"/>
          </p:cNvPicPr>
          <p:nvPr/>
        </p:nvPicPr>
        <p:blipFill>
          <a:blip r:embed="rId7"/>
          <a:stretch>
            <a:fillRect/>
          </a:stretch>
        </p:blipFill>
        <p:spPr>
          <a:xfrm>
            <a:off x="281994" y="1614193"/>
            <a:ext cx="9594045" cy="5423384"/>
          </a:xfrm>
          <a:prstGeom prst="rect">
            <a:avLst/>
          </a:prstGeom>
        </p:spPr>
      </p:pic>
      <p:sp>
        <p:nvSpPr>
          <p:cNvPr id="3" name="Freeform 3"/>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8">
              <a:duotone>
                <a:schemeClr val="accent1">
                  <a:shade val="45000"/>
                  <a:satMod val="135000"/>
                </a:schemeClr>
                <a:prstClr val="white"/>
              </a:duotone>
              <a:extLst>
                <a:ext uri="{96DAC541-7B7A-43D3-8B79-37D633B846F1}">
                  <asvg:svgBlip xmlns:asvg="http://schemas.microsoft.com/office/drawing/2016/SVG/main" r:embed="rId9"/>
                </a:ext>
              </a:extLst>
            </a:blip>
            <a:stretch>
              <a:fillRect/>
            </a:stretch>
          </a:blipFill>
        </p:spPr>
      </p:sp>
      <p:sp>
        <p:nvSpPr>
          <p:cNvPr id="4" name="Freeform 4"/>
          <p:cNvSpPr/>
          <p:nvPr/>
        </p:nvSpPr>
        <p:spPr>
          <a:xfrm>
            <a:off x="172537" y="7635998"/>
            <a:ext cx="3657600" cy="2456433"/>
          </a:xfrm>
          <a:custGeom>
            <a:avLst/>
            <a:gdLst/>
            <a:ahLst/>
            <a:cxnLst/>
            <a:rect l="l" t="t" r="r" b="b"/>
            <a:pathLst>
              <a:path w="4422918" h="3213987">
                <a:moveTo>
                  <a:pt x="0" y="0"/>
                </a:moveTo>
                <a:lnTo>
                  <a:pt x="4422919" y="0"/>
                </a:lnTo>
                <a:lnTo>
                  <a:pt x="4422919" y="3213987"/>
                </a:lnTo>
                <a:lnTo>
                  <a:pt x="0" y="321398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6" name="Freeform 6"/>
          <p:cNvSpPr/>
          <p:nvPr/>
        </p:nvSpPr>
        <p:spPr>
          <a:xfrm>
            <a:off x="76001" y="943284"/>
            <a:ext cx="1450345" cy="1637942"/>
          </a:xfrm>
          <a:custGeom>
            <a:avLst/>
            <a:gdLst/>
            <a:ahLst/>
            <a:cxnLst/>
            <a:rect l="l" t="t" r="r" b="b"/>
            <a:pathLst>
              <a:path w="1267412" h="1318504">
                <a:moveTo>
                  <a:pt x="0" y="0"/>
                </a:moveTo>
                <a:lnTo>
                  <a:pt x="1267411" y="0"/>
                </a:lnTo>
                <a:lnTo>
                  <a:pt x="1267411" y="1318504"/>
                </a:lnTo>
                <a:lnTo>
                  <a:pt x="0" y="131850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5" name="Freeform 5"/>
          <p:cNvSpPr/>
          <p:nvPr/>
        </p:nvSpPr>
        <p:spPr>
          <a:xfrm rot="20272089">
            <a:off x="1708082" y="741852"/>
            <a:ext cx="1267412" cy="1318504"/>
          </a:xfrm>
          <a:custGeom>
            <a:avLst/>
            <a:gdLst/>
            <a:ahLst/>
            <a:cxnLst/>
            <a:rect l="l" t="t" r="r" b="b"/>
            <a:pathLst>
              <a:path w="1267412" h="1318504">
                <a:moveTo>
                  <a:pt x="0" y="0"/>
                </a:moveTo>
                <a:lnTo>
                  <a:pt x="1267412" y="0"/>
                </a:lnTo>
                <a:lnTo>
                  <a:pt x="1267412" y="1318503"/>
                </a:lnTo>
                <a:lnTo>
                  <a:pt x="0" y="131850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3" name="Freeform 5"/>
          <p:cNvSpPr/>
          <p:nvPr/>
        </p:nvSpPr>
        <p:spPr>
          <a:xfrm>
            <a:off x="14859000" y="4210031"/>
            <a:ext cx="3429000" cy="6085760"/>
          </a:xfrm>
          <a:custGeom>
            <a:avLst/>
            <a:gdLst/>
            <a:ahLst/>
            <a:cxnLst/>
            <a:rect l="l" t="t" r="r" b="b"/>
            <a:pathLst>
              <a:path w="3380464" h="5874810">
                <a:moveTo>
                  <a:pt x="0" y="0"/>
                </a:moveTo>
                <a:lnTo>
                  <a:pt x="3380464" y="0"/>
                </a:lnTo>
                <a:lnTo>
                  <a:pt x="3380464" y="5874810"/>
                </a:lnTo>
                <a:lnTo>
                  <a:pt x="0" y="587481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7" name="Rectangle 6"/>
          <p:cNvSpPr/>
          <p:nvPr/>
        </p:nvSpPr>
        <p:spPr>
          <a:xfrm>
            <a:off x="9876040" y="2271039"/>
            <a:ext cx="6380509" cy="1938992"/>
          </a:xfrm>
          <a:prstGeom prst="rect">
            <a:avLst/>
          </a:prstGeom>
        </p:spPr>
        <p:txBody>
          <a:bodyPr wrap="square">
            <a:spAutoFit/>
          </a:bodyPr>
          <a:lstStyle/>
          <a:p>
            <a:pPr algn="ctr"/>
            <a:r>
              <a:rPr lang="en-US" sz="60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Em</a:t>
            </a:r>
            <a:r>
              <a:rPr lang="en-US" sz="60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60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sẽ</a:t>
            </a:r>
            <a:r>
              <a:rPr lang="en-US" sz="60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60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động</a:t>
            </a:r>
            <a:r>
              <a:rPr lang="en-US" sz="60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60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viên</a:t>
            </a:r>
            <a:r>
              <a:rPr lang="en-US" sz="60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60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và</a:t>
            </a:r>
            <a:r>
              <a:rPr lang="en-US" sz="60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chia </a:t>
            </a:r>
            <a:r>
              <a:rPr lang="en-US" sz="60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sẻ</a:t>
            </a:r>
            <a:r>
              <a:rPr lang="en-US" sz="60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60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với</a:t>
            </a:r>
            <a:r>
              <a:rPr lang="en-US" sz="60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60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Phong</a:t>
            </a:r>
            <a:r>
              <a:rPr lang="en-US" sz="60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endParaRPr lang="en-US" sz="6000" i="1"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05466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8140143" y="1690591"/>
            <a:ext cx="9613630" cy="5486400"/>
          </a:xfrm>
          <a:prstGeom prst="rect">
            <a:avLst/>
          </a:prstGeom>
        </p:spPr>
      </p:pic>
      <p:sp>
        <p:nvSpPr>
          <p:cNvPr id="2" name="Freeform 2"/>
          <p:cNvSpPr/>
          <p:nvPr/>
        </p:nvSpPr>
        <p:spPr>
          <a:xfrm rot="5326155">
            <a:off x="1601242" y="1119825"/>
            <a:ext cx="5342033" cy="7739614"/>
          </a:xfrm>
          <a:custGeom>
            <a:avLst/>
            <a:gdLst/>
            <a:ahLst/>
            <a:cxnLst/>
            <a:rect l="l" t="t" r="r" b="b"/>
            <a:pathLst>
              <a:path w="4819426" h="6884894">
                <a:moveTo>
                  <a:pt x="0" y="0"/>
                </a:moveTo>
                <a:lnTo>
                  <a:pt x="4819426" y="0"/>
                </a:lnTo>
                <a:lnTo>
                  <a:pt x="4819426" y="6884894"/>
                </a:lnTo>
                <a:lnTo>
                  <a:pt x="0" y="6884894"/>
                </a:lnTo>
                <a:lnTo>
                  <a:pt x="0" y="0"/>
                </a:lnTo>
                <a:close/>
              </a:path>
            </a:pathLst>
          </a:custGeom>
          <a:blipFill>
            <a:blip r:embed="rId3">
              <a:duotone>
                <a:schemeClr val="accent5">
                  <a:shade val="45000"/>
                  <a:satMod val="135000"/>
                </a:schemeClr>
                <a:prstClr val="white"/>
              </a:duotone>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788243" y="2812547"/>
            <a:ext cx="7018982" cy="443198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c.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Với</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mong</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muốn</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mang</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đến</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một</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mùa</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đông</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ấm</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áp</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cho</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các</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bạn</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vùng</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cao</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trường</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em</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phát</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động</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phong</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trào</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Áo</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ấm</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tặng</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bạn</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Em</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sẽ</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làm</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gì</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p>
        </p:txBody>
      </p:sp>
      <p:pic>
        <p:nvPicPr>
          <p:cNvPr id="13" name="Picture 12"/>
          <p:cNvPicPr>
            <a:picLocks noChangeAspect="1"/>
          </p:cNvPicPr>
          <p:nvPr/>
        </p:nvPicPr>
        <p:blipFill>
          <a:blip r:embed="rId5"/>
          <a:stretch>
            <a:fillRect/>
          </a:stretch>
        </p:blipFill>
        <p:spPr>
          <a:xfrm>
            <a:off x="-457200" y="-27214"/>
            <a:ext cx="12436918" cy="2566638"/>
          </a:xfrm>
          <a:prstGeom prst="rect">
            <a:avLst/>
          </a:prstGeom>
        </p:spPr>
      </p:pic>
      <p:sp>
        <p:nvSpPr>
          <p:cNvPr id="14" name="Freeform 3"/>
          <p:cNvSpPr/>
          <p:nvPr/>
        </p:nvSpPr>
        <p:spPr>
          <a:xfrm>
            <a:off x="14661725" y="5885666"/>
            <a:ext cx="3164091" cy="4386680"/>
          </a:xfrm>
          <a:custGeom>
            <a:avLst/>
            <a:gdLst/>
            <a:ahLst/>
            <a:cxnLst/>
            <a:rect l="l" t="t" r="r" b="b"/>
            <a:pathLst>
              <a:path w="3909307" h="5268016">
                <a:moveTo>
                  <a:pt x="0" y="0"/>
                </a:moveTo>
                <a:lnTo>
                  <a:pt x="3909307" y="0"/>
                </a:lnTo>
                <a:lnTo>
                  <a:pt x="3909307" y="5268016"/>
                </a:lnTo>
                <a:lnTo>
                  <a:pt x="0" y="52680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6"/>
          <p:cNvSpPr/>
          <p:nvPr/>
        </p:nvSpPr>
        <p:spPr>
          <a:xfrm>
            <a:off x="16513619" y="620623"/>
            <a:ext cx="1323920" cy="1270963"/>
          </a:xfrm>
          <a:custGeom>
            <a:avLst/>
            <a:gdLst/>
            <a:ahLst/>
            <a:cxnLst/>
            <a:rect l="l" t="t" r="r" b="b"/>
            <a:pathLst>
              <a:path w="1323920" h="1270963">
                <a:moveTo>
                  <a:pt x="0" y="0"/>
                </a:moveTo>
                <a:lnTo>
                  <a:pt x="1323920" y="0"/>
                </a:lnTo>
                <a:lnTo>
                  <a:pt x="1323920" y="1270963"/>
                </a:lnTo>
                <a:lnTo>
                  <a:pt x="0" y="12709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6" name="Freeform 7"/>
          <p:cNvSpPr/>
          <p:nvPr/>
        </p:nvSpPr>
        <p:spPr>
          <a:xfrm>
            <a:off x="6893178" y="1690591"/>
            <a:ext cx="1323920" cy="1270963"/>
          </a:xfrm>
          <a:custGeom>
            <a:avLst/>
            <a:gdLst/>
            <a:ahLst/>
            <a:cxnLst/>
            <a:rect l="l" t="t" r="r" b="b"/>
            <a:pathLst>
              <a:path w="1323920" h="1270963">
                <a:moveTo>
                  <a:pt x="0" y="0"/>
                </a:moveTo>
                <a:lnTo>
                  <a:pt x="1323920" y="0"/>
                </a:lnTo>
                <a:lnTo>
                  <a:pt x="1323920" y="1270963"/>
                </a:lnTo>
                <a:lnTo>
                  <a:pt x="0" y="127096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 name="Rectangle 2"/>
          <p:cNvSpPr/>
          <p:nvPr/>
        </p:nvSpPr>
        <p:spPr>
          <a:xfrm>
            <a:off x="1877527" y="8109966"/>
            <a:ext cx="12679141" cy="1569660"/>
          </a:xfrm>
          <a:prstGeom prst="rect">
            <a:avLst/>
          </a:prstGeom>
          <a:solidFill>
            <a:schemeClr val="bg1"/>
          </a:solidFill>
          <a:ln w="19050">
            <a:solidFill>
              <a:schemeClr val="tx1"/>
            </a:solidFill>
            <a:prstDash val="dash"/>
          </a:ln>
        </p:spPr>
        <p:txBody>
          <a:bodyPr wrap="square">
            <a:spAutoFit/>
          </a:bodyPr>
          <a:lstStyle/>
          <a:p>
            <a:pPr algn="just"/>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Em</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sẽ</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lọc</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bộ</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quần</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áo</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mùa</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đông</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còn</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tốt</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không</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dùng</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đến</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để</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giúp</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đỡ</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các</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bạn</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vùng</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cao</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endParaRPr lang="en-US" sz="4800" i="1"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74229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389471" y="1365198"/>
            <a:ext cx="9973920" cy="8504657"/>
          </a:xfrm>
          <a:prstGeom prst="rect">
            <a:avLst/>
          </a:prstGeom>
        </p:spPr>
      </p:pic>
      <p:sp>
        <p:nvSpPr>
          <p:cNvPr id="2" name="Freeform 2"/>
          <p:cNvSpPr/>
          <p:nvPr/>
        </p:nvSpPr>
        <p:spPr>
          <a:xfrm rot="583477" flipH="1" flipV="1">
            <a:off x="14813092" y="2326326"/>
            <a:ext cx="5574851" cy="4976822"/>
          </a:xfrm>
          <a:custGeom>
            <a:avLst/>
            <a:gdLst/>
            <a:ahLst/>
            <a:cxnLst/>
            <a:rect l="l" t="t" r="r" b="b"/>
            <a:pathLst>
              <a:path w="5574851" h="4976822">
                <a:moveTo>
                  <a:pt x="5574852" y="4976822"/>
                </a:moveTo>
                <a:lnTo>
                  <a:pt x="0" y="4976822"/>
                </a:lnTo>
                <a:lnTo>
                  <a:pt x="0" y="0"/>
                </a:lnTo>
                <a:lnTo>
                  <a:pt x="5574852" y="0"/>
                </a:lnTo>
                <a:lnTo>
                  <a:pt x="5574852" y="4976822"/>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1093369">
            <a:off x="-270215" y="8146368"/>
            <a:ext cx="4891136" cy="3841765"/>
          </a:xfrm>
          <a:custGeom>
            <a:avLst/>
            <a:gdLst/>
            <a:ahLst/>
            <a:cxnLst/>
            <a:rect l="l" t="t" r="r" b="b"/>
            <a:pathLst>
              <a:path w="4891136" h="3841765">
                <a:moveTo>
                  <a:pt x="0" y="0"/>
                </a:moveTo>
                <a:lnTo>
                  <a:pt x="4891136" y="0"/>
                </a:lnTo>
                <a:lnTo>
                  <a:pt x="4891136" y="3841765"/>
                </a:lnTo>
                <a:lnTo>
                  <a:pt x="0" y="38417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rot="692155">
            <a:off x="14054203" y="5281048"/>
            <a:ext cx="2624133" cy="2391242"/>
          </a:xfrm>
          <a:custGeom>
            <a:avLst/>
            <a:gdLst/>
            <a:ahLst/>
            <a:cxnLst/>
            <a:rect l="l" t="t" r="r" b="b"/>
            <a:pathLst>
              <a:path w="2624133" h="2391242">
                <a:moveTo>
                  <a:pt x="0" y="0"/>
                </a:moveTo>
                <a:lnTo>
                  <a:pt x="2624134" y="0"/>
                </a:lnTo>
                <a:lnTo>
                  <a:pt x="2624134" y="2391242"/>
                </a:lnTo>
                <a:lnTo>
                  <a:pt x="0" y="239124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rot="-500391">
            <a:off x="1632219" y="3494814"/>
            <a:ext cx="3037755" cy="1912520"/>
          </a:xfrm>
          <a:custGeom>
            <a:avLst/>
            <a:gdLst/>
            <a:ahLst/>
            <a:cxnLst/>
            <a:rect l="l" t="t" r="r" b="b"/>
            <a:pathLst>
              <a:path w="3037755" h="1912520">
                <a:moveTo>
                  <a:pt x="0" y="0"/>
                </a:moveTo>
                <a:lnTo>
                  <a:pt x="3037755" y="0"/>
                </a:lnTo>
                <a:lnTo>
                  <a:pt x="3037755" y="1912519"/>
                </a:lnTo>
                <a:lnTo>
                  <a:pt x="0" y="191251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Freeform 11"/>
          <p:cNvSpPr/>
          <p:nvPr/>
        </p:nvSpPr>
        <p:spPr>
          <a:xfrm rot="-3218420">
            <a:off x="2055851" y="-1082931"/>
            <a:ext cx="3027618" cy="3445369"/>
          </a:xfrm>
          <a:custGeom>
            <a:avLst/>
            <a:gdLst/>
            <a:ahLst/>
            <a:cxnLst/>
            <a:rect l="l" t="t" r="r" b="b"/>
            <a:pathLst>
              <a:path w="3027618" h="3445369">
                <a:moveTo>
                  <a:pt x="0" y="0"/>
                </a:moveTo>
                <a:lnTo>
                  <a:pt x="3027619" y="0"/>
                </a:lnTo>
                <a:lnTo>
                  <a:pt x="3027619" y="3445370"/>
                </a:lnTo>
                <a:lnTo>
                  <a:pt x="0" y="34453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extLst>
      <p:ext uri="{BB962C8B-B14F-4D97-AF65-F5344CB8AC3E}">
        <p14:creationId xmlns:p14="http://schemas.microsoft.com/office/powerpoint/2010/main" val="356720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11" name="Freeform 4"/>
          <p:cNvSpPr/>
          <p:nvPr/>
        </p:nvSpPr>
        <p:spPr>
          <a:xfrm rot="5326155">
            <a:off x="4197944" y="506109"/>
            <a:ext cx="5980769" cy="13363031"/>
          </a:xfrm>
          <a:custGeom>
            <a:avLst/>
            <a:gdLst/>
            <a:ahLst/>
            <a:cxnLst/>
            <a:rect l="l" t="t" r="r" b="b"/>
            <a:pathLst>
              <a:path w="5382326" h="7689038">
                <a:moveTo>
                  <a:pt x="0" y="0"/>
                </a:moveTo>
                <a:lnTo>
                  <a:pt x="5382326" y="0"/>
                </a:lnTo>
                <a:lnTo>
                  <a:pt x="5382326" y="7689038"/>
                </a:lnTo>
                <a:lnTo>
                  <a:pt x="0" y="7689038"/>
                </a:lnTo>
                <a:lnTo>
                  <a:pt x="0" y="0"/>
                </a:lnTo>
                <a:close/>
              </a:path>
            </a:pathLst>
          </a:custGeom>
          <a:blipFill>
            <a:blip r:embed="rId2">
              <a:duotone>
                <a:schemeClr val="accent5">
                  <a:shade val="45000"/>
                  <a:satMod val="135000"/>
                </a:schemeClr>
                <a:prstClr val="white"/>
              </a:duotone>
              <a:extLst>
                <a:ext uri="{96DAC541-7B7A-43D3-8B79-37D633B846F1}">
                  <asvg:svgBlip xmlns:asvg="http://schemas.microsoft.com/office/drawing/2016/SVG/main" r:embed="rId3"/>
                </a:ext>
              </a:extLst>
            </a:blip>
            <a:stretch>
              <a:fillRect/>
            </a:stretch>
          </a:blipFill>
        </p:spPr>
      </p:sp>
      <p:sp>
        <p:nvSpPr>
          <p:cNvPr id="2" name="Freeform 2"/>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 name="Freeform 3"/>
          <p:cNvSpPr/>
          <p:nvPr/>
        </p:nvSpPr>
        <p:spPr>
          <a:xfrm rot="701268">
            <a:off x="15333440" y="3212785"/>
            <a:ext cx="5909119" cy="5275232"/>
          </a:xfrm>
          <a:custGeom>
            <a:avLst/>
            <a:gdLst/>
            <a:ahLst/>
            <a:cxnLst/>
            <a:rect l="l" t="t" r="r" b="b"/>
            <a:pathLst>
              <a:path w="5909119" h="5275232">
                <a:moveTo>
                  <a:pt x="0" y="0"/>
                </a:moveTo>
                <a:lnTo>
                  <a:pt x="5909120" y="0"/>
                </a:lnTo>
                <a:lnTo>
                  <a:pt x="5909120" y="5275231"/>
                </a:lnTo>
                <a:lnTo>
                  <a:pt x="0" y="52752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 name="Freeform 4"/>
          <p:cNvSpPr/>
          <p:nvPr/>
        </p:nvSpPr>
        <p:spPr>
          <a:xfrm rot="5326155">
            <a:off x="7323078" y="-5790235"/>
            <a:ext cx="3663303" cy="15889498"/>
          </a:xfrm>
          <a:custGeom>
            <a:avLst/>
            <a:gdLst/>
            <a:ahLst/>
            <a:cxnLst/>
            <a:rect l="l" t="t" r="r" b="b"/>
            <a:pathLst>
              <a:path w="5382326" h="7689038">
                <a:moveTo>
                  <a:pt x="0" y="0"/>
                </a:moveTo>
                <a:lnTo>
                  <a:pt x="5382326" y="0"/>
                </a:lnTo>
                <a:lnTo>
                  <a:pt x="5382326" y="7689038"/>
                </a:lnTo>
                <a:lnTo>
                  <a:pt x="0" y="7689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1905000" y="769519"/>
            <a:ext cx="14176170" cy="1846659"/>
          </a:xfrm>
          <a:prstGeom prst="rect">
            <a:avLst/>
          </a:prstGeom>
        </p:spPr>
        <p:txBody>
          <a:bodyPr wrap="square" lIns="0" tIns="0" rIns="0" bIns="0" rtlCol="0" anchor="t">
            <a:spAutoFit/>
          </a:bodyPr>
          <a:lstStyle/>
          <a:p>
            <a:pPr algn="just"/>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1.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hãy</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tìm</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câu</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ca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dao</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tục</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ngữ</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bài</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thơ</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bài</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hát</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nói</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về</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sự</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cảm</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thông</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giúp</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đỡ</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con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người</a:t>
            </a:r>
            <a:endPar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TextBox 7"/>
          <p:cNvSpPr txBox="1"/>
          <p:nvPr/>
        </p:nvSpPr>
        <p:spPr>
          <a:xfrm>
            <a:off x="1708082" y="4430984"/>
            <a:ext cx="11267916" cy="5539978"/>
          </a:xfrm>
          <a:prstGeom prst="rect">
            <a:avLst/>
          </a:prstGeom>
        </p:spPr>
        <p:txBody>
          <a:bodyPr wrap="square" lIns="0" tIns="0" rIns="0" bIns="0" rtlCol="0" anchor="t">
            <a:spAutoFit/>
          </a:bodyPr>
          <a:lstStyle/>
          <a:p>
            <a:pPr algn="just"/>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2.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hãy</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viết</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lời</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yêu</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thương</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để</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gửi</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đến</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có</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hoàn</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cảnh</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khó</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khăn</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Ví</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dụ</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một</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ở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vùng</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cao</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bị</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lũ</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quét</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cuốn</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trôi</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hết</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sách</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vở</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một</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bị</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bệnh</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nặng</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không</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thể</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đến</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trường</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3102278" y="3456500"/>
            <a:ext cx="5494380" cy="68643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sp>
        <p:nvSpPr>
          <p:cNvPr id="3" name="Freeform 3"/>
          <p:cNvSpPr/>
          <p:nvPr/>
        </p:nvSpPr>
        <p:spPr>
          <a:xfrm>
            <a:off x="290617" y="190500"/>
            <a:ext cx="2145216" cy="1899228"/>
          </a:xfrm>
          <a:custGeom>
            <a:avLst/>
            <a:gdLst/>
            <a:ahLst/>
            <a:cxnLst/>
            <a:rect l="l" t="t" r="r" b="b"/>
            <a:pathLst>
              <a:path w="4785165" h="4855794">
                <a:moveTo>
                  <a:pt x="0" y="0"/>
                </a:moveTo>
                <a:lnTo>
                  <a:pt x="4785164" y="0"/>
                </a:lnTo>
                <a:lnTo>
                  <a:pt x="4785164" y="4855795"/>
                </a:lnTo>
                <a:lnTo>
                  <a:pt x="0" y="4855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flipH="1">
            <a:off x="-381000" y="5720496"/>
            <a:ext cx="1863071" cy="1863071"/>
          </a:xfrm>
          <a:custGeom>
            <a:avLst/>
            <a:gdLst/>
            <a:ahLst/>
            <a:cxnLst/>
            <a:rect l="l" t="t" r="r" b="b"/>
            <a:pathLst>
              <a:path w="1863071" h="1863071">
                <a:moveTo>
                  <a:pt x="1863071" y="0"/>
                </a:moveTo>
                <a:lnTo>
                  <a:pt x="0" y="0"/>
                </a:lnTo>
                <a:lnTo>
                  <a:pt x="0" y="1863071"/>
                </a:lnTo>
                <a:lnTo>
                  <a:pt x="1863071" y="1863071"/>
                </a:lnTo>
                <a:lnTo>
                  <a:pt x="1863071"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763818">
            <a:off x="16743041" y="8291396"/>
            <a:ext cx="956318" cy="2812701"/>
          </a:xfrm>
          <a:custGeom>
            <a:avLst/>
            <a:gdLst/>
            <a:ahLst/>
            <a:cxnLst/>
            <a:rect l="l" t="t" r="r" b="b"/>
            <a:pathLst>
              <a:path w="956318" h="2812701">
                <a:moveTo>
                  <a:pt x="0" y="0"/>
                </a:moveTo>
                <a:lnTo>
                  <a:pt x="956318" y="0"/>
                </a:lnTo>
                <a:lnTo>
                  <a:pt x="956318" y="2812701"/>
                </a:lnTo>
                <a:lnTo>
                  <a:pt x="0" y="28127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TextBox 12"/>
          <p:cNvSpPr txBox="1"/>
          <p:nvPr/>
        </p:nvSpPr>
        <p:spPr>
          <a:xfrm>
            <a:off x="-387626" y="1115869"/>
            <a:ext cx="3709547" cy="692497"/>
          </a:xfrm>
          <a:prstGeom prst="rect">
            <a:avLst/>
          </a:prstGeom>
        </p:spPr>
        <p:txBody>
          <a:bodyPr lIns="0" tIns="0" rIns="0" bIns="0" rtlCol="0" anchor="t">
            <a:spAutoFit/>
          </a:bodyPr>
          <a:lstStyle/>
          <a:p>
            <a:pPr algn="ctr">
              <a:lnSpc>
                <a:spcPts val="5400"/>
              </a:lnSpc>
            </a:pPr>
            <a:r>
              <a:rPr lang="en-US" sz="9600" dirty="0">
                <a:solidFill>
                  <a:srgbClr val="531139"/>
                </a:solidFill>
                <a:latin typeface="Dreaming Outloud Sans"/>
              </a:rPr>
              <a:t>3</a:t>
            </a:r>
          </a:p>
        </p:txBody>
      </p:sp>
      <p:sp>
        <p:nvSpPr>
          <p:cNvPr id="14" name="TextBox 12"/>
          <p:cNvSpPr txBox="1"/>
          <p:nvPr/>
        </p:nvSpPr>
        <p:spPr>
          <a:xfrm>
            <a:off x="2667000" y="190500"/>
            <a:ext cx="15080042" cy="2769989"/>
          </a:xfrm>
          <a:prstGeom prst="rect">
            <a:avLst/>
          </a:prstGeom>
        </p:spPr>
        <p:txBody>
          <a:bodyPr wrap="square" lIns="0" tIns="0" rIns="0" bIns="0" rtlCol="0" anchor="t">
            <a:spAutoFit/>
          </a:bodyPr>
          <a:lstStyle/>
          <a:p>
            <a:pPr algn="just"/>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hãy</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cùng</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các</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trong</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nhóm</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xây</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dựng</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và</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thực</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hiện</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kế</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hoạch</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giúp</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đỡ</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khó</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khăn</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theo</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bảng</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gợi</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ý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sau</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t>
            </a:r>
          </a:p>
        </p:txBody>
      </p:sp>
      <p:graphicFrame>
        <p:nvGraphicFramePr>
          <p:cNvPr id="16" name="Table 15"/>
          <p:cNvGraphicFramePr>
            <a:graphicFrameLocks noGrp="1"/>
          </p:cNvGraphicFramePr>
          <p:nvPr>
            <p:extLst>
              <p:ext uri="{D42A27DB-BD31-4B8C-83A1-F6EECF244321}">
                <p14:modId xmlns:p14="http://schemas.microsoft.com/office/powerpoint/2010/main" val="2784189248"/>
              </p:ext>
            </p:extLst>
          </p:nvPr>
        </p:nvGraphicFramePr>
        <p:xfrm>
          <a:off x="1066800" y="3285887"/>
          <a:ext cx="16916400" cy="4297680"/>
        </p:xfrm>
        <a:graphic>
          <a:graphicData uri="http://schemas.openxmlformats.org/drawingml/2006/table">
            <a:tbl>
              <a:tblPr firstRow="1" bandRow="1">
                <a:tableStyleId>{5C22544A-7EE6-4342-B048-85BDC9FD1C3A}</a:tableStyleId>
              </a:tblPr>
              <a:tblGrid>
                <a:gridCol w="3383280">
                  <a:extLst>
                    <a:ext uri="{9D8B030D-6E8A-4147-A177-3AD203B41FA5}">
                      <a16:colId xmlns:a16="http://schemas.microsoft.com/office/drawing/2014/main" val="3660349525"/>
                    </a:ext>
                  </a:extLst>
                </a:gridCol>
                <a:gridCol w="3383280">
                  <a:extLst>
                    <a:ext uri="{9D8B030D-6E8A-4147-A177-3AD203B41FA5}">
                      <a16:colId xmlns:a16="http://schemas.microsoft.com/office/drawing/2014/main" val="894478370"/>
                    </a:ext>
                  </a:extLst>
                </a:gridCol>
                <a:gridCol w="3383280">
                  <a:extLst>
                    <a:ext uri="{9D8B030D-6E8A-4147-A177-3AD203B41FA5}">
                      <a16:colId xmlns:a16="http://schemas.microsoft.com/office/drawing/2014/main" val="1944446862"/>
                    </a:ext>
                  </a:extLst>
                </a:gridCol>
                <a:gridCol w="3383280">
                  <a:extLst>
                    <a:ext uri="{9D8B030D-6E8A-4147-A177-3AD203B41FA5}">
                      <a16:colId xmlns:a16="http://schemas.microsoft.com/office/drawing/2014/main" val="2134337429"/>
                    </a:ext>
                  </a:extLst>
                </a:gridCol>
                <a:gridCol w="3383280">
                  <a:extLst>
                    <a:ext uri="{9D8B030D-6E8A-4147-A177-3AD203B41FA5}">
                      <a16:colId xmlns:a16="http://schemas.microsoft.com/office/drawing/2014/main" val="219620309"/>
                    </a:ext>
                  </a:extLst>
                </a:gridCol>
              </a:tblGrid>
              <a:tr h="1920240">
                <a:tc>
                  <a:txBody>
                    <a:bodyPr/>
                    <a:lstStyle/>
                    <a:p>
                      <a:pPr algn="ct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Tên</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cần</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giúp</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đỡ</a:t>
                      </a:r>
                      <a:endPar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Hoàn</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cảnh</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khó</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khăn</a:t>
                      </a:r>
                      <a:endPar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việc</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có</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thể</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giúp</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đỡ</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họ</a:t>
                      </a:r>
                      <a:endPar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Phân</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công</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nhiệm</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vụ</a:t>
                      </a:r>
                      <a:endPar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Thời</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gian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thực</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hiện</a:t>
                      </a:r>
                      <a:endPar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8888306"/>
                  </a:ext>
                </a:extLst>
              </a:tr>
              <a:tr h="1097280">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7987426"/>
                  </a:ext>
                </a:extLst>
              </a:tr>
              <a:tr h="1097280">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2697865"/>
                  </a:ext>
                </a:extLst>
              </a:tr>
            </a:tbl>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295900"/>
            <a:ext cx="18288000" cy="50258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701268">
            <a:off x="15333440" y="3212785"/>
            <a:ext cx="5909119" cy="5275232"/>
          </a:xfrm>
          <a:custGeom>
            <a:avLst/>
            <a:gdLst/>
            <a:ahLst/>
            <a:cxnLst/>
            <a:rect l="l" t="t" r="r" b="b"/>
            <a:pathLst>
              <a:path w="5909119" h="5275232">
                <a:moveTo>
                  <a:pt x="0" y="0"/>
                </a:moveTo>
                <a:lnTo>
                  <a:pt x="5909120" y="0"/>
                </a:lnTo>
                <a:lnTo>
                  <a:pt x="5909120" y="5275231"/>
                </a:lnTo>
                <a:lnTo>
                  <a:pt x="0" y="52752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5326155">
            <a:off x="7649774" y="-6524506"/>
            <a:ext cx="2156606" cy="15889498"/>
          </a:xfrm>
          <a:custGeom>
            <a:avLst/>
            <a:gdLst/>
            <a:ahLst/>
            <a:cxnLst/>
            <a:rect l="l" t="t" r="r" b="b"/>
            <a:pathLst>
              <a:path w="5382326" h="7689038">
                <a:moveTo>
                  <a:pt x="0" y="0"/>
                </a:moveTo>
                <a:lnTo>
                  <a:pt x="5382326" y="0"/>
                </a:lnTo>
                <a:lnTo>
                  <a:pt x="5382326" y="7689038"/>
                </a:lnTo>
                <a:lnTo>
                  <a:pt x="0" y="76890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TextBox 6"/>
          <p:cNvSpPr txBox="1"/>
          <p:nvPr/>
        </p:nvSpPr>
        <p:spPr>
          <a:xfrm>
            <a:off x="1494528" y="788422"/>
            <a:ext cx="14176170" cy="1231106"/>
          </a:xfrm>
          <a:prstGeom prst="rect">
            <a:avLst/>
          </a:prstGeom>
        </p:spPr>
        <p:txBody>
          <a:bodyPr wrap="square" lIns="0" tIns="0" rIns="0" bIns="0" rtlCol="0" anchor="t">
            <a:spAutoFit/>
          </a:bodyPr>
          <a:lstStyle/>
          <a:p>
            <a:pPr algn="just"/>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1.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hãy</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tìm</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câu</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ca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dao</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tục</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ngữ</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bài</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thơ</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bài</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hát</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nói</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về</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sự</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cảm</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thông</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giúp</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đỡ</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con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người</a:t>
            </a:r>
            <a:endPar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Rectangle 7"/>
          <p:cNvSpPr/>
          <p:nvPr/>
        </p:nvSpPr>
        <p:spPr>
          <a:xfrm>
            <a:off x="457200" y="2461388"/>
            <a:ext cx="17602200" cy="7478970"/>
          </a:xfrm>
          <a:prstGeom prst="rect">
            <a:avLst/>
          </a:prstGeom>
          <a:ln w="28575"/>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vi-VN" sz="3200" dirty="0">
                <a:solidFill>
                  <a:srgbClr val="333333"/>
                </a:solidFill>
                <a:latin typeface="+mj-lt"/>
                <a:ea typeface="Cambria" panose="02040503050406030204" pitchFamily="18" charset="0"/>
              </a:rPr>
              <a:t>Những câu ca dao, tục ngữ nói về sự quan tâm, cảm thông, chia sẻ:</a:t>
            </a:r>
          </a:p>
          <a:p>
            <a:pPr algn="just"/>
            <a:r>
              <a:rPr lang="vi-VN" sz="3200" b="1" dirty="0">
                <a:solidFill>
                  <a:srgbClr val="333333"/>
                </a:solidFill>
                <a:latin typeface="+mj-lt"/>
                <a:ea typeface="Cambria" panose="02040503050406030204" pitchFamily="18" charset="0"/>
              </a:rPr>
              <a:t>- Một miếng khi đói bằng một gói khi no.</a:t>
            </a:r>
            <a:r>
              <a:rPr lang="vi-VN" sz="3200" dirty="0">
                <a:solidFill>
                  <a:srgbClr val="333333"/>
                </a:solidFill>
                <a:latin typeface="+mj-lt"/>
                <a:ea typeface="Cambria" panose="02040503050406030204" pitchFamily="18" charset="0"/>
              </a:rPr>
              <a:t> </a:t>
            </a:r>
            <a:r>
              <a:rPr lang="vi-VN" sz="3200" i="1" dirty="0">
                <a:solidFill>
                  <a:srgbClr val="333333"/>
                </a:solidFill>
                <a:latin typeface="+mj-lt"/>
                <a:ea typeface="Cambria" panose="02040503050406030204" pitchFamily="18" charset="0"/>
              </a:rPr>
              <a:t>Ý nghĩa:</a:t>
            </a:r>
            <a:r>
              <a:rPr lang="vi-VN" sz="3200" dirty="0">
                <a:solidFill>
                  <a:srgbClr val="333333"/>
                </a:solidFill>
                <a:latin typeface="+mj-lt"/>
                <a:ea typeface="Cambria" panose="02040503050406030204" pitchFamily="18" charset="0"/>
              </a:rPr>
              <a:t> Sự giúp đỡ người khác khi gặp khó khăn, nghèo khó thật đáng quý. Cho dù hoàn cảnh gia đình đã khá giả nhưng cũng không thể so sánh được với sự giúp đỡ những người gặp khó khăn, nghèo khổ, cho dù chỉ là 1 món quà nhỏ.</a:t>
            </a:r>
          </a:p>
          <a:p>
            <a:pPr algn="just"/>
            <a:r>
              <a:rPr lang="vi-VN" sz="3200" b="1" dirty="0">
                <a:solidFill>
                  <a:srgbClr val="333333"/>
                </a:solidFill>
                <a:latin typeface="+mj-lt"/>
                <a:ea typeface="Cambria" panose="02040503050406030204" pitchFamily="18" charset="0"/>
              </a:rPr>
              <a:t>- Thương người như thể thương thân.</a:t>
            </a:r>
            <a:r>
              <a:rPr lang="vi-VN" sz="3200" dirty="0">
                <a:solidFill>
                  <a:srgbClr val="333333"/>
                </a:solidFill>
                <a:latin typeface="+mj-lt"/>
                <a:ea typeface="Cambria" panose="02040503050406030204" pitchFamily="18" charset="0"/>
              </a:rPr>
              <a:t> </a:t>
            </a:r>
            <a:r>
              <a:rPr lang="vi-VN" sz="3200" i="1" dirty="0">
                <a:solidFill>
                  <a:srgbClr val="333333"/>
                </a:solidFill>
                <a:latin typeface="+mj-lt"/>
                <a:ea typeface="Cambria" panose="02040503050406030204" pitchFamily="18" charset="0"/>
              </a:rPr>
              <a:t>Ý nghĩa: </a:t>
            </a:r>
            <a:r>
              <a:rPr lang="vi-VN" sz="3200" dirty="0">
                <a:solidFill>
                  <a:srgbClr val="333333"/>
                </a:solidFill>
                <a:latin typeface="+mj-lt"/>
                <a:ea typeface="Cambria" panose="02040503050406030204" pitchFamily="18" charset="0"/>
              </a:rPr>
              <a:t>Yêu thương, trân trọng người khác như yêu thương, trân trọng chính bản thân mình.</a:t>
            </a:r>
          </a:p>
          <a:p>
            <a:pPr algn="just"/>
            <a:r>
              <a:rPr lang="vi-VN" sz="3200" b="1" dirty="0">
                <a:solidFill>
                  <a:srgbClr val="333333"/>
                </a:solidFill>
                <a:latin typeface="+mj-lt"/>
                <a:ea typeface="Cambria" panose="02040503050406030204" pitchFamily="18" charset="0"/>
              </a:rPr>
              <a:t>- Lá lành đùm lá rách.</a:t>
            </a:r>
            <a:r>
              <a:rPr lang="vi-VN" sz="3200" b="1" i="1" dirty="0">
                <a:solidFill>
                  <a:srgbClr val="333333"/>
                </a:solidFill>
                <a:latin typeface="+mj-lt"/>
                <a:ea typeface="Cambria" panose="02040503050406030204" pitchFamily="18" charset="0"/>
              </a:rPr>
              <a:t> </a:t>
            </a:r>
            <a:r>
              <a:rPr lang="vi-VN" sz="3200" i="1" dirty="0">
                <a:solidFill>
                  <a:srgbClr val="333333"/>
                </a:solidFill>
                <a:latin typeface="+mj-lt"/>
                <a:ea typeface="Cambria" panose="02040503050406030204" pitchFamily="18" charset="0"/>
              </a:rPr>
              <a:t>Ý nghĩa:</a:t>
            </a:r>
            <a:r>
              <a:rPr lang="vi-VN" sz="3200" dirty="0">
                <a:solidFill>
                  <a:srgbClr val="333333"/>
                </a:solidFill>
                <a:latin typeface="+mj-lt"/>
                <a:ea typeface="Cambria" panose="02040503050406030204" pitchFamily="18" charset="0"/>
              </a:rPr>
              <a:t> Những người có cuộc sống đầy đủ cần biết đùm bọc, giúp đỡ những người gặp hoàn cảnh khó khăn. Trong cuộc sống, con người phải biết yêu thương, giúp đỡ lẫn nhau.</a:t>
            </a:r>
          </a:p>
          <a:p>
            <a:pPr algn="just"/>
            <a:r>
              <a:rPr lang="vi-VN" sz="3200" b="1" dirty="0">
                <a:solidFill>
                  <a:srgbClr val="333333"/>
                </a:solidFill>
                <a:latin typeface="+mj-lt"/>
                <a:ea typeface="Cambria" panose="02040503050406030204" pitchFamily="18" charset="0"/>
              </a:rPr>
              <a:t>- Nhường cơm, sẻ áo.</a:t>
            </a:r>
            <a:r>
              <a:rPr lang="vi-VN" sz="3200" dirty="0">
                <a:solidFill>
                  <a:srgbClr val="333333"/>
                </a:solidFill>
                <a:latin typeface="+mj-lt"/>
                <a:ea typeface="Cambria" panose="02040503050406030204" pitchFamily="18" charset="0"/>
              </a:rPr>
              <a:t> </a:t>
            </a:r>
            <a:r>
              <a:rPr lang="vi-VN" sz="3200" i="1" dirty="0">
                <a:solidFill>
                  <a:srgbClr val="333333"/>
                </a:solidFill>
                <a:latin typeface="+mj-lt"/>
                <a:ea typeface="Cambria" panose="02040503050406030204" pitchFamily="18" charset="0"/>
              </a:rPr>
              <a:t>Ý nghĩa:</a:t>
            </a:r>
            <a:r>
              <a:rPr lang="vi-VN" sz="3200" dirty="0">
                <a:solidFill>
                  <a:srgbClr val="333333"/>
                </a:solidFill>
                <a:latin typeface="+mj-lt"/>
                <a:ea typeface="Cambria" panose="02040503050406030204" pitchFamily="18" charset="0"/>
              </a:rPr>
              <a:t> Chia sẻ những thứ cần thiết cho nhau khi thấy người khác gặp khó khăn trong cuộc sống, cũng như câu máu chảy ruột mềm là người một nước phải biết đùm bọc và giúp đỡ nhau, đừng như chỉ vì chút ít lợi lộc mà bỏ mặc người khác, chỉ cần có lòng với nhau là được đừng mà quên giúp đỡ họ.</a:t>
            </a:r>
          </a:p>
          <a:p>
            <a:pPr algn="just"/>
            <a:r>
              <a:rPr lang="vi-VN" sz="3200" b="1" dirty="0">
                <a:solidFill>
                  <a:srgbClr val="333333"/>
                </a:solidFill>
                <a:latin typeface="+mj-lt"/>
                <a:ea typeface="Cambria" panose="02040503050406030204" pitchFamily="18" charset="0"/>
              </a:rPr>
              <a:t>- Bầu ơi thương lấy bí cùng/ Tuy rằng khác giống nhưng chung một giàn. </a:t>
            </a:r>
            <a:r>
              <a:rPr lang="vi-VN" sz="3200" i="1" dirty="0">
                <a:solidFill>
                  <a:srgbClr val="333333"/>
                </a:solidFill>
                <a:latin typeface="+mj-lt"/>
                <a:ea typeface="Cambria" panose="02040503050406030204" pitchFamily="18" charset="0"/>
              </a:rPr>
              <a:t>Ý nghĩa:</a:t>
            </a:r>
            <a:r>
              <a:rPr lang="vi-VN" sz="3200" dirty="0">
                <a:solidFill>
                  <a:srgbClr val="333333"/>
                </a:solidFill>
                <a:latin typeface="+mj-lt"/>
                <a:ea typeface="Cambria" panose="02040503050406030204" pitchFamily="18" charset="0"/>
              </a:rPr>
              <a:t> Con người phải biết yêu thương, đùm bọc lẫn nhau. Tuy không cùng một mẹ sinh ra nhưng cũng cùng chung dòng máu con Rồng cháu Tiên, là anh em một nhà.</a:t>
            </a:r>
            <a:endParaRPr lang="vi-VN" sz="3200" b="0" i="0" dirty="0">
              <a:solidFill>
                <a:srgbClr val="333333"/>
              </a:solidFill>
              <a:effectLst/>
              <a:latin typeface="+mj-lt"/>
              <a:ea typeface="Cambria" panose="02040503050406030204" pitchFamily="18" charset="0"/>
            </a:endParaRPr>
          </a:p>
        </p:txBody>
      </p:sp>
    </p:spTree>
    <p:extLst>
      <p:ext uri="{BB962C8B-B14F-4D97-AF65-F5344CB8AC3E}">
        <p14:creationId xmlns:p14="http://schemas.microsoft.com/office/powerpoint/2010/main" val="394648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18" y="-1"/>
            <a:ext cx="18309417" cy="3343775"/>
          </a:xfrm>
          <a:prstGeom prst="rect">
            <a:avLst/>
          </a:prstGeom>
        </p:spPr>
      </p:pic>
      <p:sp>
        <p:nvSpPr>
          <p:cNvPr id="11" name="Freeform 4"/>
          <p:cNvSpPr/>
          <p:nvPr/>
        </p:nvSpPr>
        <p:spPr>
          <a:xfrm rot="5326155">
            <a:off x="6137198" y="-5898216"/>
            <a:ext cx="3379970" cy="15280492"/>
          </a:xfrm>
          <a:custGeom>
            <a:avLst/>
            <a:gdLst/>
            <a:ahLst/>
            <a:cxnLst/>
            <a:rect l="l" t="t" r="r" b="b"/>
            <a:pathLst>
              <a:path w="5382326" h="7689038">
                <a:moveTo>
                  <a:pt x="0" y="0"/>
                </a:moveTo>
                <a:lnTo>
                  <a:pt x="5382326" y="0"/>
                </a:lnTo>
                <a:lnTo>
                  <a:pt x="5382326" y="7689038"/>
                </a:lnTo>
                <a:lnTo>
                  <a:pt x="0" y="7689038"/>
                </a:lnTo>
                <a:lnTo>
                  <a:pt x="0" y="0"/>
                </a:lnTo>
                <a:close/>
              </a:path>
            </a:pathLst>
          </a:custGeom>
          <a:blipFill>
            <a:blip r:embed="rId3">
              <a:duotone>
                <a:schemeClr val="accent5">
                  <a:shade val="45000"/>
                  <a:satMod val="135000"/>
                </a:schemeClr>
                <a:prstClr val="white"/>
              </a:duotone>
              <a:extLst>
                <a:ext uri="{96DAC541-7B7A-43D3-8B79-37D633B846F1}">
                  <asvg:svgBlip xmlns:asvg="http://schemas.microsoft.com/office/drawing/2016/SVG/main" r:embed="rId4"/>
                </a:ext>
              </a:extLst>
            </a:blip>
            <a:stretch>
              <a:fillRect/>
            </a:stretch>
          </a:blipFill>
        </p:spPr>
      </p:sp>
      <p:sp>
        <p:nvSpPr>
          <p:cNvPr id="2" name="Freeform 2"/>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 name="Freeform 3"/>
          <p:cNvSpPr/>
          <p:nvPr/>
        </p:nvSpPr>
        <p:spPr>
          <a:xfrm rot="701268">
            <a:off x="15333440" y="3212785"/>
            <a:ext cx="5909119" cy="5275232"/>
          </a:xfrm>
          <a:custGeom>
            <a:avLst/>
            <a:gdLst/>
            <a:ahLst/>
            <a:cxnLst/>
            <a:rect l="l" t="t" r="r" b="b"/>
            <a:pathLst>
              <a:path w="5909119" h="5275232">
                <a:moveTo>
                  <a:pt x="0" y="0"/>
                </a:moveTo>
                <a:lnTo>
                  <a:pt x="5909120" y="0"/>
                </a:lnTo>
                <a:lnTo>
                  <a:pt x="5909120" y="5275231"/>
                </a:lnTo>
                <a:lnTo>
                  <a:pt x="0" y="52752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TextBox 7"/>
          <p:cNvSpPr txBox="1"/>
          <p:nvPr/>
        </p:nvSpPr>
        <p:spPr>
          <a:xfrm>
            <a:off x="1416358" y="306081"/>
            <a:ext cx="13214042" cy="2708434"/>
          </a:xfrm>
          <a:prstGeom prst="rect">
            <a:avLst/>
          </a:prstGeom>
        </p:spPr>
        <p:txBody>
          <a:bodyPr wrap="square" lIns="0" tIns="0" rIns="0" bIns="0" rtlCol="0" anchor="t">
            <a:spAutoFit/>
          </a:bodyPr>
          <a:lstStyle/>
          <a:p>
            <a:pPr algn="just"/>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2.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hãy</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viết</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lời</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yêu</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thương</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để</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gửi</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đến</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có</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hoàn</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cảnh</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khó</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khăn</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Ví</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dụ</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một</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ở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vùng</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cao</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bị</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lũ</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quét</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cuốn</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trôi</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hết</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sách</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vở</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một</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bị</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bệnh</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nặng</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không</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thể</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đến</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trường</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t>
            </a:r>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3102278" y="2171700"/>
            <a:ext cx="6023922" cy="8149132"/>
          </a:xfrm>
          <a:prstGeom prst="rect">
            <a:avLst/>
          </a:prstGeom>
        </p:spPr>
      </p:pic>
      <p:sp>
        <p:nvSpPr>
          <p:cNvPr id="8" name="Rectangle 7"/>
          <p:cNvSpPr/>
          <p:nvPr/>
        </p:nvSpPr>
        <p:spPr>
          <a:xfrm>
            <a:off x="914400" y="3489228"/>
            <a:ext cx="12364615" cy="1323439"/>
          </a:xfrm>
          <a:prstGeom prst="rect">
            <a:avLst/>
          </a:prstGeom>
        </p:spPr>
        <p:txBody>
          <a:bodyPr wrap="square">
            <a:spAutoFit/>
          </a:bodyPr>
          <a:lstStyle/>
          <a:p>
            <a:pPr algn="just"/>
            <a:r>
              <a:rPr lang="en-US" sz="4000" i="1" dirty="0">
                <a:solidFill>
                  <a:srgbClr val="333333"/>
                </a:solidFill>
                <a:latin typeface="Times New Roman" panose="02020603050405020304" pitchFamily="18" charset="0"/>
                <a:ea typeface="Cambria" panose="02040503050406030204" pitchFamily="18" charset="0"/>
                <a:cs typeface="Times New Roman" panose="02020603050405020304" pitchFamily="18" charset="0"/>
              </a:rPr>
              <a:t>	</a:t>
            </a:r>
            <a:r>
              <a:rPr lang="vi-VN" sz="4000" i="1" dirty="0">
                <a:solidFill>
                  <a:srgbClr val="333333"/>
                </a:solidFill>
                <a:latin typeface="Times New Roman" panose="02020603050405020304" pitchFamily="18" charset="0"/>
                <a:ea typeface="Cambria" panose="02040503050406030204" pitchFamily="18" charset="0"/>
                <a:cs typeface="Times New Roman" panose="02020603050405020304" pitchFamily="18" charset="0"/>
              </a:rPr>
              <a:t>Bạn Chi đang bị ốm nên không thể đến trường được. Sau khi biết chuyện em viết thư đôi lời gửi đến bạn:</a:t>
            </a:r>
            <a:endParaRPr lang="en-US" sz="4000" i="1"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29851" y="4958120"/>
            <a:ext cx="9046402" cy="5047069"/>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60729" y="7810500"/>
            <a:ext cx="2672644" cy="2672644"/>
          </a:xfrm>
          <a:prstGeom prst="rect">
            <a:avLst/>
          </a:prstGeom>
        </p:spPr>
      </p:pic>
      <p:sp>
        <p:nvSpPr>
          <p:cNvPr id="13" name="Rectangle 12"/>
          <p:cNvSpPr/>
          <p:nvPr/>
        </p:nvSpPr>
        <p:spPr>
          <a:xfrm>
            <a:off x="2662934" y="5313448"/>
            <a:ext cx="8001000" cy="3970318"/>
          </a:xfrm>
          <a:prstGeom prst="rect">
            <a:avLst/>
          </a:prstGeom>
        </p:spPr>
        <p:txBody>
          <a:bodyPr wrap="square">
            <a:spAutoFit/>
          </a:bodyPr>
          <a:lstStyle/>
          <a:p>
            <a:pPr algn="just"/>
            <a:r>
              <a:rPr lang="vi-VN" sz="3600" i="1" dirty="0">
                <a:solidFill>
                  <a:srgbClr val="C00000"/>
                </a:solidFill>
                <a:latin typeface="+mj-lt"/>
                <a:ea typeface="Cambria" panose="02040503050406030204" pitchFamily="18" charset="0"/>
              </a:rPr>
              <a:t>Chi à, bạn đã đỡ chưa? Hôm nay, ở lớp mình học vui lắm. Cậu cố gắng uống thuốc và ăn uống đầy đủ để mau khỏi bệnh nhé! Bọn tớ nhớ cậu lắm! Bọn tớ mới mua một con búp bê đẹp lắm, khi nào cậu đi học thì chơi cùng với bọn mình nhé! Chúc cậu mau sớm khỏi bệnh! </a:t>
            </a:r>
            <a:endParaRPr lang="en-US" sz="3600" i="1" dirty="0">
              <a:solidFill>
                <a:srgbClr val="C00000"/>
              </a:solidFill>
              <a:latin typeface="+mj-lt"/>
              <a:ea typeface="Cambria" panose="02040503050406030204" pitchFamily="18" charset="0"/>
            </a:endParaRPr>
          </a:p>
        </p:txBody>
      </p:sp>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78195" y="4664513"/>
            <a:ext cx="1688738" cy="2834886"/>
          </a:xfrm>
          <a:prstGeom prst="rect">
            <a:avLst/>
          </a:prstGeom>
        </p:spPr>
      </p:pic>
    </p:spTree>
    <p:extLst>
      <p:ext uri="{BB962C8B-B14F-4D97-AF65-F5344CB8AC3E}">
        <p14:creationId xmlns:p14="http://schemas.microsoft.com/office/powerpoint/2010/main" val="245495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par>
                                <p:cTn id="19" presetID="14" presetClass="entr" presetSubtype="1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500"/>
                                        <p:tgtEl>
                                          <p:spTgt spid="15"/>
                                        </p:tgtEl>
                                      </p:cBhvr>
                                    </p:animEffect>
                                  </p:childTnLst>
                                </p:cTn>
                              </p:par>
                              <p:par>
                                <p:cTn id="22" presetID="14"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14" presetClass="entr" presetSubtype="1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sp>
        <p:nvSpPr>
          <p:cNvPr id="3" name="Freeform 3"/>
          <p:cNvSpPr/>
          <p:nvPr/>
        </p:nvSpPr>
        <p:spPr>
          <a:xfrm>
            <a:off x="290617" y="190500"/>
            <a:ext cx="2145216" cy="1899228"/>
          </a:xfrm>
          <a:custGeom>
            <a:avLst/>
            <a:gdLst/>
            <a:ahLst/>
            <a:cxnLst/>
            <a:rect l="l" t="t" r="r" b="b"/>
            <a:pathLst>
              <a:path w="4785165" h="4855794">
                <a:moveTo>
                  <a:pt x="0" y="0"/>
                </a:moveTo>
                <a:lnTo>
                  <a:pt x="4785164" y="0"/>
                </a:lnTo>
                <a:lnTo>
                  <a:pt x="4785164" y="4855795"/>
                </a:lnTo>
                <a:lnTo>
                  <a:pt x="0" y="48557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flipH="1">
            <a:off x="-381000" y="5720496"/>
            <a:ext cx="1863071" cy="1863071"/>
          </a:xfrm>
          <a:custGeom>
            <a:avLst/>
            <a:gdLst/>
            <a:ahLst/>
            <a:cxnLst/>
            <a:rect l="l" t="t" r="r" b="b"/>
            <a:pathLst>
              <a:path w="1863071" h="1863071">
                <a:moveTo>
                  <a:pt x="1863071" y="0"/>
                </a:moveTo>
                <a:lnTo>
                  <a:pt x="0" y="0"/>
                </a:lnTo>
                <a:lnTo>
                  <a:pt x="0" y="1863071"/>
                </a:lnTo>
                <a:lnTo>
                  <a:pt x="1863071" y="1863071"/>
                </a:lnTo>
                <a:lnTo>
                  <a:pt x="1863071"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rot="5763818">
            <a:off x="16743041" y="8291396"/>
            <a:ext cx="956318" cy="2812701"/>
          </a:xfrm>
          <a:custGeom>
            <a:avLst/>
            <a:gdLst/>
            <a:ahLst/>
            <a:cxnLst/>
            <a:rect l="l" t="t" r="r" b="b"/>
            <a:pathLst>
              <a:path w="956318" h="2812701">
                <a:moveTo>
                  <a:pt x="0" y="0"/>
                </a:moveTo>
                <a:lnTo>
                  <a:pt x="956318" y="0"/>
                </a:lnTo>
                <a:lnTo>
                  <a:pt x="956318" y="2812701"/>
                </a:lnTo>
                <a:lnTo>
                  <a:pt x="0" y="28127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TextBox 12"/>
          <p:cNvSpPr txBox="1"/>
          <p:nvPr/>
        </p:nvSpPr>
        <p:spPr>
          <a:xfrm>
            <a:off x="-387626" y="1115869"/>
            <a:ext cx="3709547" cy="692497"/>
          </a:xfrm>
          <a:prstGeom prst="rect">
            <a:avLst/>
          </a:prstGeom>
        </p:spPr>
        <p:txBody>
          <a:bodyPr lIns="0" tIns="0" rIns="0" bIns="0" rtlCol="0" anchor="t">
            <a:spAutoFit/>
          </a:bodyPr>
          <a:lstStyle/>
          <a:p>
            <a:pPr algn="ctr">
              <a:lnSpc>
                <a:spcPts val="5400"/>
              </a:lnSpc>
            </a:pPr>
            <a:r>
              <a:rPr lang="en-US" sz="9600" dirty="0">
                <a:solidFill>
                  <a:srgbClr val="531139"/>
                </a:solidFill>
                <a:latin typeface="Dreaming Outloud Sans"/>
              </a:rPr>
              <a:t>3</a:t>
            </a:r>
          </a:p>
        </p:txBody>
      </p:sp>
      <p:sp>
        <p:nvSpPr>
          <p:cNvPr id="14" name="TextBox 12"/>
          <p:cNvSpPr txBox="1"/>
          <p:nvPr/>
        </p:nvSpPr>
        <p:spPr>
          <a:xfrm>
            <a:off x="2667000" y="377205"/>
            <a:ext cx="15080042" cy="1477328"/>
          </a:xfrm>
          <a:prstGeom prst="rect">
            <a:avLst/>
          </a:prstGeom>
        </p:spPr>
        <p:txBody>
          <a:bodyPr wrap="square" lIns="0" tIns="0" rIns="0" bIns="0" rtlCol="0" anchor="t">
            <a:spAutoFit/>
          </a:bodyPr>
          <a:lstStyle/>
          <a:p>
            <a:pPr algn="just"/>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hãy</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cùng</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các</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trong</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nhóm</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xây</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dựng</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và</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thực</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hiện</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kế</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hoạch</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giúp</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đỡ</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khó</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khăn</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theo</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bảng</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gợi</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ý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sau</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t>
            </a:r>
          </a:p>
        </p:txBody>
      </p:sp>
      <p:graphicFrame>
        <p:nvGraphicFramePr>
          <p:cNvPr id="6" name="Table 5"/>
          <p:cNvGraphicFramePr>
            <a:graphicFrameLocks noGrp="1"/>
          </p:cNvGraphicFramePr>
          <p:nvPr>
            <p:extLst>
              <p:ext uri="{D42A27DB-BD31-4B8C-83A1-F6EECF244321}">
                <p14:modId xmlns:p14="http://schemas.microsoft.com/office/powerpoint/2010/main" val="1271075825"/>
              </p:ext>
            </p:extLst>
          </p:nvPr>
        </p:nvGraphicFramePr>
        <p:xfrm>
          <a:off x="502920" y="2513529"/>
          <a:ext cx="17282160" cy="6905862"/>
        </p:xfrm>
        <a:graphic>
          <a:graphicData uri="http://schemas.openxmlformats.org/drawingml/2006/table">
            <a:tbl>
              <a:tblPr/>
              <a:tblGrid>
                <a:gridCol w="3200400">
                  <a:extLst>
                    <a:ext uri="{9D8B030D-6E8A-4147-A177-3AD203B41FA5}">
                      <a16:colId xmlns:a16="http://schemas.microsoft.com/office/drawing/2014/main" val="2973133261"/>
                    </a:ext>
                  </a:extLst>
                </a:gridCol>
                <a:gridCol w="3200400">
                  <a:extLst>
                    <a:ext uri="{9D8B030D-6E8A-4147-A177-3AD203B41FA5}">
                      <a16:colId xmlns:a16="http://schemas.microsoft.com/office/drawing/2014/main" val="2263477238"/>
                    </a:ext>
                  </a:extLst>
                </a:gridCol>
                <a:gridCol w="3840480">
                  <a:extLst>
                    <a:ext uri="{9D8B030D-6E8A-4147-A177-3AD203B41FA5}">
                      <a16:colId xmlns:a16="http://schemas.microsoft.com/office/drawing/2014/main" val="3713214203"/>
                    </a:ext>
                  </a:extLst>
                </a:gridCol>
                <a:gridCol w="3840480">
                  <a:extLst>
                    <a:ext uri="{9D8B030D-6E8A-4147-A177-3AD203B41FA5}">
                      <a16:colId xmlns:a16="http://schemas.microsoft.com/office/drawing/2014/main" val="364456821"/>
                    </a:ext>
                  </a:extLst>
                </a:gridCol>
                <a:gridCol w="3200400">
                  <a:extLst>
                    <a:ext uri="{9D8B030D-6E8A-4147-A177-3AD203B41FA5}">
                      <a16:colId xmlns:a16="http://schemas.microsoft.com/office/drawing/2014/main" val="754238901"/>
                    </a:ext>
                  </a:extLst>
                </a:gridCol>
              </a:tblGrid>
              <a:tr h="787704">
                <a:tc>
                  <a:txBody>
                    <a:bodyPr/>
                    <a:lstStyle/>
                    <a:p>
                      <a:pPr algn="ctr" fontAlgn="t"/>
                      <a:r>
                        <a:rPr lang="vi-VN" sz="4000" b="1" dirty="0">
                          <a:solidFill>
                            <a:schemeClr val="tx1">
                              <a:lumMod val="75000"/>
                              <a:lumOff val="25000"/>
                            </a:schemeClr>
                          </a:solidFill>
                          <a:effectLst/>
                          <a:latin typeface="+mj-lt"/>
                          <a:ea typeface="Cambria" panose="02040503050406030204" pitchFamily="18" charset="0"/>
                        </a:rPr>
                        <a:t>Tên người cần giúp đỡ</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t"/>
                      <a:r>
                        <a:rPr lang="en-US" sz="4000" b="1" dirty="0" err="1">
                          <a:solidFill>
                            <a:schemeClr val="tx1">
                              <a:lumMod val="75000"/>
                              <a:lumOff val="25000"/>
                            </a:schemeClr>
                          </a:solidFill>
                          <a:effectLst/>
                          <a:latin typeface="+mj-lt"/>
                          <a:ea typeface="Cambria" panose="02040503050406030204" pitchFamily="18" charset="0"/>
                        </a:rPr>
                        <a:t>Hoàn</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cảnh</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khó</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khăn</a:t>
                      </a:r>
                      <a:endParaRPr lang="en-US" sz="4000" b="1" dirty="0">
                        <a:solidFill>
                          <a:schemeClr val="tx1">
                            <a:lumMod val="75000"/>
                            <a:lumOff val="25000"/>
                          </a:schemeClr>
                        </a:solidFill>
                        <a:effectLst/>
                        <a:latin typeface="+mj-lt"/>
                        <a:ea typeface="Cambria" panose="02040503050406030204" pitchFamily="18" charset="0"/>
                      </a:endParaRP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t"/>
                      <a:r>
                        <a:rPr lang="en-US" sz="4000" b="1" dirty="0" err="1">
                          <a:solidFill>
                            <a:schemeClr val="tx1">
                              <a:lumMod val="75000"/>
                              <a:lumOff val="25000"/>
                            </a:schemeClr>
                          </a:solidFill>
                          <a:effectLst/>
                          <a:latin typeface="+mj-lt"/>
                          <a:ea typeface="Cambria" panose="02040503050406030204" pitchFamily="18" charset="0"/>
                        </a:rPr>
                        <a:t>Những</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việc</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em</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có</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thể</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giúp</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họ</a:t>
                      </a:r>
                      <a:endParaRPr lang="en-US" sz="4000" b="1" dirty="0">
                        <a:solidFill>
                          <a:schemeClr val="tx1">
                            <a:lumMod val="75000"/>
                            <a:lumOff val="25000"/>
                          </a:schemeClr>
                        </a:solidFill>
                        <a:effectLst/>
                        <a:latin typeface="+mj-lt"/>
                        <a:ea typeface="Cambria" panose="02040503050406030204" pitchFamily="18" charset="0"/>
                      </a:endParaRP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t"/>
                      <a:r>
                        <a:rPr lang="en-US" sz="4000" b="1" dirty="0" err="1">
                          <a:solidFill>
                            <a:schemeClr val="tx1">
                              <a:lumMod val="75000"/>
                              <a:lumOff val="25000"/>
                            </a:schemeClr>
                          </a:solidFill>
                          <a:effectLst/>
                          <a:latin typeface="+mj-lt"/>
                          <a:ea typeface="Cambria" panose="02040503050406030204" pitchFamily="18" charset="0"/>
                        </a:rPr>
                        <a:t>Phân</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công</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nhiệm</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vụ</a:t>
                      </a:r>
                      <a:endParaRPr lang="en-US" sz="4000" b="1" dirty="0">
                        <a:solidFill>
                          <a:schemeClr val="tx1">
                            <a:lumMod val="75000"/>
                            <a:lumOff val="25000"/>
                          </a:schemeClr>
                        </a:solidFill>
                        <a:effectLst/>
                        <a:latin typeface="+mj-lt"/>
                        <a:ea typeface="Cambria" panose="02040503050406030204" pitchFamily="18" charset="0"/>
                      </a:endParaRP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t"/>
                      <a:r>
                        <a:rPr lang="en-US" sz="4000" b="1" dirty="0" err="1">
                          <a:solidFill>
                            <a:schemeClr val="tx1">
                              <a:lumMod val="75000"/>
                              <a:lumOff val="25000"/>
                            </a:schemeClr>
                          </a:solidFill>
                          <a:effectLst/>
                          <a:latin typeface="+mj-lt"/>
                          <a:ea typeface="Cambria" panose="02040503050406030204" pitchFamily="18" charset="0"/>
                        </a:rPr>
                        <a:t>Thời</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gian</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thực</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hiện</a:t>
                      </a:r>
                      <a:endParaRPr lang="en-US" sz="4000" b="1" dirty="0">
                        <a:solidFill>
                          <a:schemeClr val="tx1">
                            <a:lumMod val="75000"/>
                            <a:lumOff val="25000"/>
                          </a:schemeClr>
                        </a:solidFill>
                        <a:effectLst/>
                        <a:latin typeface="+mj-lt"/>
                        <a:ea typeface="Cambria" panose="02040503050406030204" pitchFamily="18" charset="0"/>
                      </a:endParaRP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751700495"/>
                  </a:ext>
                </a:extLst>
              </a:tr>
              <a:tr h="1508654">
                <a:tc>
                  <a:txBody>
                    <a:bodyPr/>
                    <a:lstStyle/>
                    <a:p>
                      <a:pPr algn="just" fontAlgn="t"/>
                      <a:r>
                        <a:rPr lang="en-US" sz="4000" dirty="0">
                          <a:solidFill>
                            <a:schemeClr val="tx1">
                              <a:lumMod val="75000"/>
                              <a:lumOff val="25000"/>
                            </a:schemeClr>
                          </a:solidFill>
                          <a:effectLst/>
                          <a:latin typeface="+mj-lt"/>
                          <a:ea typeface="Cambria" panose="020405030504060302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Bà</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Trịnh</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Thị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Xuân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t"/>
                      <a:r>
                        <a:rPr lang="vi-VN" sz="4000">
                          <a:solidFill>
                            <a:schemeClr val="tx1">
                              <a:lumMod val="75000"/>
                              <a:lumOff val="25000"/>
                            </a:schemeClr>
                          </a:solidFill>
                          <a:effectLst/>
                          <a:latin typeface="+mj-lt"/>
                          <a:ea typeface="Cambria" panose="02040503050406030204" pitchFamily="18" charset="0"/>
                        </a:rPr>
                        <a:t>sống neo đơn một mình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hỏi</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thăm</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trò</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chuyện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dọn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dẹp</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nhà</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cửa</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t"/>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Lan: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gấp</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quần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áo</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p>
                    <a:p>
                      <a:pPr algn="just" fontAlgn="t"/>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Thu: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quét</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sân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nhà</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p>
                    <a:p>
                      <a:pPr algn="just" fontAlgn="t"/>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Em</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trò</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chuyện</a:t>
                      </a:r>
                      <a:r>
                        <a:rPr lang="en-US" sz="4000" dirty="0">
                          <a:solidFill>
                            <a:schemeClr val="tx1">
                              <a:lumMod val="75000"/>
                              <a:lumOff val="25000"/>
                            </a:schemeClr>
                          </a:solidFill>
                          <a:effectLst/>
                          <a:latin typeface="+mj-lt"/>
                          <a:ea typeface="Cambria" panose="020405030504060302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pt-BR"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Thứ 6 ngày 22/10 lúc 17h</a:t>
                      </a:r>
                      <a:r>
                        <a:rPr lang="pt-BR" sz="4000" dirty="0">
                          <a:solidFill>
                            <a:schemeClr val="tx1">
                              <a:lumMod val="75000"/>
                              <a:lumOff val="25000"/>
                            </a:schemeClr>
                          </a:solidFill>
                          <a:effectLst/>
                          <a:latin typeface="+mj-lt"/>
                          <a:ea typeface="Cambria" panose="020405030504060302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7810153"/>
                  </a:ext>
                </a:extLst>
              </a:tr>
              <a:tr h="2229604">
                <a:tc>
                  <a:txBody>
                    <a:bodyPr/>
                    <a:lstStyle/>
                    <a:p>
                      <a:pPr algn="just" fontAlgn="t"/>
                      <a:r>
                        <a:rPr lang="en-US" sz="4000">
                          <a:solidFill>
                            <a:schemeClr val="tx1">
                              <a:lumMod val="75000"/>
                              <a:lumOff val="25000"/>
                            </a:schemeClr>
                          </a:solidFill>
                          <a:effectLst/>
                          <a:latin typeface="+mj-lt"/>
                          <a:ea typeface="Cambria" panose="02040503050406030204" pitchFamily="18" charset="0"/>
                        </a:rPr>
                        <a:t> </a:t>
                      </a:r>
                      <a:r>
                        <a:rPr lang="en-US" sz="400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Bạn Nguyễn Thị Lê Hoa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t"/>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mồ</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côi</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cha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mẹ</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t"/>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giúp</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bạn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học</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bài</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trò</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chuyện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a:solidFill>
                            <a:schemeClr val="tx1">
                              <a:lumMod val="75000"/>
                              <a:lumOff val="25000"/>
                            </a:schemeClr>
                          </a:solidFill>
                          <a:effectLst/>
                          <a:latin typeface="+mj-lt"/>
                          <a:ea typeface="Cambria" panose="020405030504060302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Minh: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kèm</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bạn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môn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Toán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p>
                    <a:p>
                      <a:pPr algn="l" fontAlgn="t"/>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Thảo</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kèm</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bạn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môn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Tiếng</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Việt</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p>
                    <a:p>
                      <a:pPr algn="l" fontAlgn="t"/>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Em</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kèm</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bạn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môn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Tiếng</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Anh</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pt-BR"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Thứ 7 ngày 29/11 lúc 8h</a:t>
                      </a:r>
                      <a:r>
                        <a:rPr lang="pt-BR" sz="4000" dirty="0">
                          <a:solidFill>
                            <a:schemeClr val="tx1">
                              <a:lumMod val="75000"/>
                              <a:lumOff val="25000"/>
                            </a:schemeClr>
                          </a:solidFill>
                          <a:effectLst/>
                          <a:latin typeface="+mj-lt"/>
                          <a:ea typeface="Cambria" panose="020405030504060302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37937329"/>
                  </a:ext>
                </a:extLst>
              </a:tr>
            </a:tbl>
          </a:graphicData>
        </a:graphic>
      </p:graphicFrame>
      <p:sp>
        <p:nvSpPr>
          <p:cNvPr id="13" name="TextBox 12"/>
          <p:cNvSpPr txBox="1"/>
          <p:nvPr/>
        </p:nvSpPr>
        <p:spPr>
          <a:xfrm>
            <a:off x="16017188" y="1709227"/>
            <a:ext cx="1905000" cy="738664"/>
          </a:xfrm>
          <a:prstGeom prst="rect">
            <a:avLst/>
          </a:prstGeom>
        </p:spPr>
        <p:txBody>
          <a:bodyPr wrap="square" lIns="0" tIns="0" rIns="0" bIns="0" rtlCol="0" anchor="t">
            <a:spAutoFit/>
          </a:bodyPr>
          <a:lstStyle/>
          <a:p>
            <a:pPr algn="just"/>
            <a:r>
              <a:rPr lang="en-US" sz="4800" b="1" i="1" spc="-222" dirty="0" err="1">
                <a:solidFill>
                  <a:srgbClr val="C00000"/>
                </a:solidFill>
                <a:latin typeface="Cambria" panose="02040503050406030204" pitchFamily="18" charset="0"/>
                <a:ea typeface="Cambria" panose="02040503050406030204" pitchFamily="18" charset="0"/>
              </a:rPr>
              <a:t>Gợi</a:t>
            </a:r>
            <a:r>
              <a:rPr lang="en-US" sz="4800" b="1" i="1" spc="-222" dirty="0">
                <a:solidFill>
                  <a:srgbClr val="C00000"/>
                </a:solidFill>
                <a:latin typeface="Cambria" panose="02040503050406030204" pitchFamily="18" charset="0"/>
                <a:ea typeface="Cambria" panose="02040503050406030204" pitchFamily="18" charset="0"/>
              </a:rPr>
              <a:t> ý</a:t>
            </a:r>
          </a:p>
        </p:txBody>
      </p:sp>
    </p:spTree>
    <p:extLst>
      <p:ext uri="{BB962C8B-B14F-4D97-AF65-F5344CB8AC3E}">
        <p14:creationId xmlns:p14="http://schemas.microsoft.com/office/powerpoint/2010/main" val="193238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flipV="1">
            <a:off x="2326074" y="-1333500"/>
            <a:ext cx="13136793" cy="11727574"/>
          </a:xfrm>
          <a:custGeom>
            <a:avLst/>
            <a:gdLst/>
            <a:ahLst/>
            <a:cxnLst/>
            <a:rect l="l" t="t" r="r" b="b"/>
            <a:pathLst>
              <a:path w="13136793" h="11727574">
                <a:moveTo>
                  <a:pt x="0" y="11727573"/>
                </a:moveTo>
                <a:lnTo>
                  <a:pt x="13136793" y="11727573"/>
                </a:lnTo>
                <a:lnTo>
                  <a:pt x="13136793" y="0"/>
                </a:lnTo>
                <a:lnTo>
                  <a:pt x="0" y="0"/>
                </a:lnTo>
                <a:lnTo>
                  <a:pt x="0" y="1172757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5877643">
            <a:off x="786334" y="1120499"/>
            <a:ext cx="766658" cy="2254877"/>
          </a:xfrm>
          <a:custGeom>
            <a:avLst/>
            <a:gdLst/>
            <a:ahLst/>
            <a:cxnLst/>
            <a:rect l="l" t="t" r="r" b="b"/>
            <a:pathLst>
              <a:path w="766658" h="2254877">
                <a:moveTo>
                  <a:pt x="0" y="0"/>
                </a:moveTo>
                <a:lnTo>
                  <a:pt x="766658" y="0"/>
                </a:lnTo>
                <a:lnTo>
                  <a:pt x="766658" y="2254878"/>
                </a:lnTo>
                <a:lnTo>
                  <a:pt x="0" y="22548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6" name="Picture 5"/>
          <p:cNvPicPr>
            <a:picLocks noChangeAspect="1"/>
          </p:cNvPicPr>
          <p:nvPr/>
        </p:nvPicPr>
        <p:blipFill>
          <a:blip r:embed="rId6"/>
          <a:stretch>
            <a:fillRect/>
          </a:stretch>
        </p:blipFill>
        <p:spPr>
          <a:xfrm>
            <a:off x="2710848" y="896803"/>
            <a:ext cx="12895069" cy="6384323"/>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80155" y="1928190"/>
            <a:ext cx="4307845" cy="8343901"/>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6444" y="5235735"/>
            <a:ext cx="9809475" cy="5031386"/>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766" y="7048500"/>
            <a:ext cx="18259234" cy="322359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867684" y="1365198"/>
            <a:ext cx="9973920" cy="8504657"/>
          </a:xfrm>
          <a:prstGeom prst="rect">
            <a:avLst/>
          </a:prstGeom>
        </p:spPr>
      </p:pic>
      <p:sp>
        <p:nvSpPr>
          <p:cNvPr id="2" name="Freeform 2"/>
          <p:cNvSpPr/>
          <p:nvPr/>
        </p:nvSpPr>
        <p:spPr>
          <a:xfrm rot="583477" flipH="1" flipV="1">
            <a:off x="14813092" y="2326326"/>
            <a:ext cx="5574851" cy="4976822"/>
          </a:xfrm>
          <a:custGeom>
            <a:avLst/>
            <a:gdLst/>
            <a:ahLst/>
            <a:cxnLst/>
            <a:rect l="l" t="t" r="r" b="b"/>
            <a:pathLst>
              <a:path w="5574851" h="4976822">
                <a:moveTo>
                  <a:pt x="5574852" y="4976822"/>
                </a:moveTo>
                <a:lnTo>
                  <a:pt x="0" y="4976822"/>
                </a:lnTo>
                <a:lnTo>
                  <a:pt x="0" y="0"/>
                </a:lnTo>
                <a:lnTo>
                  <a:pt x="5574852" y="0"/>
                </a:lnTo>
                <a:lnTo>
                  <a:pt x="5574852" y="4976822"/>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 name="Freeform 3"/>
          <p:cNvSpPr/>
          <p:nvPr/>
        </p:nvSpPr>
        <p:spPr>
          <a:xfrm rot="1093369">
            <a:off x="-270215" y="8146368"/>
            <a:ext cx="4891136" cy="3841765"/>
          </a:xfrm>
          <a:custGeom>
            <a:avLst/>
            <a:gdLst/>
            <a:ahLst/>
            <a:cxnLst/>
            <a:rect l="l" t="t" r="r" b="b"/>
            <a:pathLst>
              <a:path w="4891136" h="3841765">
                <a:moveTo>
                  <a:pt x="0" y="0"/>
                </a:moveTo>
                <a:lnTo>
                  <a:pt x="4891136" y="0"/>
                </a:lnTo>
                <a:lnTo>
                  <a:pt x="4891136" y="3841765"/>
                </a:lnTo>
                <a:lnTo>
                  <a:pt x="0" y="38417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692155">
            <a:off x="14054203" y="5281048"/>
            <a:ext cx="2624133" cy="2391242"/>
          </a:xfrm>
          <a:custGeom>
            <a:avLst/>
            <a:gdLst/>
            <a:ahLst/>
            <a:cxnLst/>
            <a:rect l="l" t="t" r="r" b="b"/>
            <a:pathLst>
              <a:path w="2624133" h="2391242">
                <a:moveTo>
                  <a:pt x="0" y="0"/>
                </a:moveTo>
                <a:lnTo>
                  <a:pt x="2624134" y="0"/>
                </a:lnTo>
                <a:lnTo>
                  <a:pt x="2624134" y="2391242"/>
                </a:lnTo>
                <a:lnTo>
                  <a:pt x="0" y="23912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rot="-500391">
            <a:off x="1632219" y="3494814"/>
            <a:ext cx="3037755" cy="1912520"/>
          </a:xfrm>
          <a:custGeom>
            <a:avLst/>
            <a:gdLst/>
            <a:ahLst/>
            <a:cxnLst/>
            <a:rect l="l" t="t" r="r" b="b"/>
            <a:pathLst>
              <a:path w="3037755" h="1912520">
                <a:moveTo>
                  <a:pt x="0" y="0"/>
                </a:moveTo>
                <a:lnTo>
                  <a:pt x="3037755" y="0"/>
                </a:lnTo>
                <a:lnTo>
                  <a:pt x="3037755" y="1912519"/>
                </a:lnTo>
                <a:lnTo>
                  <a:pt x="0" y="191251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rot="-3218420">
            <a:off x="2055851" y="-1082931"/>
            <a:ext cx="3027618" cy="3445369"/>
          </a:xfrm>
          <a:custGeom>
            <a:avLst/>
            <a:gdLst/>
            <a:ahLst/>
            <a:cxnLst/>
            <a:rect l="l" t="t" r="r" b="b"/>
            <a:pathLst>
              <a:path w="3027618" h="3445369">
                <a:moveTo>
                  <a:pt x="0" y="0"/>
                </a:moveTo>
                <a:lnTo>
                  <a:pt x="3027619" y="0"/>
                </a:lnTo>
                <a:lnTo>
                  <a:pt x="3027619" y="3445370"/>
                </a:lnTo>
                <a:lnTo>
                  <a:pt x="0" y="34453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rot="583477" flipH="1">
            <a:off x="13281132" y="1011518"/>
            <a:ext cx="10013736" cy="8939535"/>
          </a:xfrm>
          <a:custGeom>
            <a:avLst/>
            <a:gdLst/>
            <a:ahLst/>
            <a:cxnLst/>
            <a:rect l="l" t="t" r="r" b="b"/>
            <a:pathLst>
              <a:path w="10013736" h="8939535">
                <a:moveTo>
                  <a:pt x="10013736" y="0"/>
                </a:moveTo>
                <a:lnTo>
                  <a:pt x="0" y="0"/>
                </a:lnTo>
                <a:lnTo>
                  <a:pt x="0" y="8939535"/>
                </a:lnTo>
                <a:lnTo>
                  <a:pt x="10013736" y="8939535"/>
                </a:lnTo>
                <a:lnTo>
                  <a:pt x="10013736"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1049255" y="5064515"/>
            <a:ext cx="7566071" cy="5132318"/>
          </a:xfrm>
          <a:custGeom>
            <a:avLst/>
            <a:gdLst/>
            <a:ahLst/>
            <a:cxnLst/>
            <a:rect l="l" t="t" r="r" b="b"/>
            <a:pathLst>
              <a:path w="7566071" h="5132318">
                <a:moveTo>
                  <a:pt x="0" y="0"/>
                </a:moveTo>
                <a:lnTo>
                  <a:pt x="7566071" y="0"/>
                </a:lnTo>
                <a:lnTo>
                  <a:pt x="7566071" y="5132318"/>
                </a:lnTo>
                <a:lnTo>
                  <a:pt x="0" y="5132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687463">
            <a:off x="13116410" y="3790154"/>
            <a:ext cx="1009263" cy="1508410"/>
          </a:xfrm>
          <a:custGeom>
            <a:avLst/>
            <a:gdLst/>
            <a:ahLst/>
            <a:cxnLst/>
            <a:rect l="l" t="t" r="r" b="b"/>
            <a:pathLst>
              <a:path w="1009263" h="1508410">
                <a:moveTo>
                  <a:pt x="0" y="0"/>
                </a:moveTo>
                <a:lnTo>
                  <a:pt x="1009263" y="0"/>
                </a:lnTo>
                <a:lnTo>
                  <a:pt x="1009263" y="1508410"/>
                </a:lnTo>
                <a:lnTo>
                  <a:pt x="0" y="15084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645468">
            <a:off x="14619289" y="3398543"/>
            <a:ext cx="1184792" cy="1770749"/>
          </a:xfrm>
          <a:custGeom>
            <a:avLst/>
            <a:gdLst/>
            <a:ahLst/>
            <a:cxnLst/>
            <a:rect l="l" t="t" r="r" b="b"/>
            <a:pathLst>
              <a:path w="1184792" h="1770749">
                <a:moveTo>
                  <a:pt x="0" y="0"/>
                </a:moveTo>
                <a:lnTo>
                  <a:pt x="1184793" y="0"/>
                </a:lnTo>
                <a:lnTo>
                  <a:pt x="1184793" y="1770749"/>
                </a:lnTo>
                <a:lnTo>
                  <a:pt x="0" y="17707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TextBox 14"/>
          <p:cNvSpPr txBox="1"/>
          <p:nvPr/>
        </p:nvSpPr>
        <p:spPr>
          <a:xfrm rot="21415876">
            <a:off x="736568" y="958639"/>
            <a:ext cx="11821078" cy="7636728"/>
          </a:xfrm>
          <a:prstGeom prst="cloud">
            <a:avLst/>
          </a:prstGeom>
          <a:solidFill>
            <a:schemeClr val="bg1"/>
          </a:solidFill>
          <a:ln w="38100">
            <a:solidFill>
              <a:schemeClr val="tx1"/>
            </a:solidFill>
          </a:ln>
        </p:spPr>
        <p:txBody>
          <a:bodyPr wrap="square" rtlCol="0">
            <a:spAutoFit/>
          </a:bodyPr>
          <a:lstStyle/>
          <a:p>
            <a:pPr algn="ctr"/>
            <a:r>
              <a:rPr lang="en-US" sz="8000" b="1" i="1" dirty="0" err="1">
                <a:latin typeface="Cambria" panose="02040503050406030204" pitchFamily="18" charset="0"/>
                <a:ea typeface="Cambria" panose="02040503050406030204" pitchFamily="18" charset="0"/>
              </a:rPr>
              <a:t>Em</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rút</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ra</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được</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bài</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học</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cuộc</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sống</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gì</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từ</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câu</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chuyện</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trên</a:t>
            </a:r>
            <a:r>
              <a:rPr lang="en-US" sz="8000" b="1" i="1" dirty="0">
                <a:latin typeface="Cambria" panose="02040503050406030204" pitchFamily="18" charset="0"/>
                <a:ea typeface="Cambria" panose="0204050305040603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163292" y="1365198"/>
            <a:ext cx="9973920" cy="8504657"/>
          </a:xfrm>
          <a:prstGeom prst="rect">
            <a:avLst/>
          </a:prstGeom>
        </p:spPr>
      </p:pic>
      <p:sp>
        <p:nvSpPr>
          <p:cNvPr id="2" name="Freeform 2"/>
          <p:cNvSpPr/>
          <p:nvPr/>
        </p:nvSpPr>
        <p:spPr>
          <a:xfrm rot="583477" flipH="1" flipV="1">
            <a:off x="14813092" y="2326326"/>
            <a:ext cx="5574851" cy="4976822"/>
          </a:xfrm>
          <a:custGeom>
            <a:avLst/>
            <a:gdLst/>
            <a:ahLst/>
            <a:cxnLst/>
            <a:rect l="l" t="t" r="r" b="b"/>
            <a:pathLst>
              <a:path w="5574851" h="4976822">
                <a:moveTo>
                  <a:pt x="5574852" y="4976822"/>
                </a:moveTo>
                <a:lnTo>
                  <a:pt x="0" y="4976822"/>
                </a:lnTo>
                <a:lnTo>
                  <a:pt x="0" y="0"/>
                </a:lnTo>
                <a:lnTo>
                  <a:pt x="5574852" y="0"/>
                </a:lnTo>
                <a:lnTo>
                  <a:pt x="5574852" y="4976822"/>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1093369">
            <a:off x="-270215" y="8146368"/>
            <a:ext cx="4891136" cy="3841765"/>
          </a:xfrm>
          <a:custGeom>
            <a:avLst/>
            <a:gdLst/>
            <a:ahLst/>
            <a:cxnLst/>
            <a:rect l="l" t="t" r="r" b="b"/>
            <a:pathLst>
              <a:path w="4891136" h="3841765">
                <a:moveTo>
                  <a:pt x="0" y="0"/>
                </a:moveTo>
                <a:lnTo>
                  <a:pt x="4891136" y="0"/>
                </a:lnTo>
                <a:lnTo>
                  <a:pt x="4891136" y="3841765"/>
                </a:lnTo>
                <a:lnTo>
                  <a:pt x="0" y="38417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rot="692155">
            <a:off x="14054203" y="5281048"/>
            <a:ext cx="2624133" cy="2391242"/>
          </a:xfrm>
          <a:custGeom>
            <a:avLst/>
            <a:gdLst/>
            <a:ahLst/>
            <a:cxnLst/>
            <a:rect l="l" t="t" r="r" b="b"/>
            <a:pathLst>
              <a:path w="2624133" h="2391242">
                <a:moveTo>
                  <a:pt x="0" y="0"/>
                </a:moveTo>
                <a:lnTo>
                  <a:pt x="2624134" y="0"/>
                </a:lnTo>
                <a:lnTo>
                  <a:pt x="2624134" y="2391242"/>
                </a:lnTo>
                <a:lnTo>
                  <a:pt x="0" y="239124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rot="-500391">
            <a:off x="1632219" y="3494814"/>
            <a:ext cx="3037755" cy="1912520"/>
          </a:xfrm>
          <a:custGeom>
            <a:avLst/>
            <a:gdLst/>
            <a:ahLst/>
            <a:cxnLst/>
            <a:rect l="l" t="t" r="r" b="b"/>
            <a:pathLst>
              <a:path w="3037755" h="1912520">
                <a:moveTo>
                  <a:pt x="0" y="0"/>
                </a:moveTo>
                <a:lnTo>
                  <a:pt x="3037755" y="0"/>
                </a:lnTo>
                <a:lnTo>
                  <a:pt x="3037755" y="1912519"/>
                </a:lnTo>
                <a:lnTo>
                  <a:pt x="0" y="191251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Freeform 11"/>
          <p:cNvSpPr/>
          <p:nvPr/>
        </p:nvSpPr>
        <p:spPr>
          <a:xfrm rot="-3218420">
            <a:off x="2055851" y="-1082931"/>
            <a:ext cx="3027618" cy="3445369"/>
          </a:xfrm>
          <a:custGeom>
            <a:avLst/>
            <a:gdLst/>
            <a:ahLst/>
            <a:cxnLst/>
            <a:rect l="l" t="t" r="r" b="b"/>
            <a:pathLst>
              <a:path w="3027618" h="3445369">
                <a:moveTo>
                  <a:pt x="0" y="0"/>
                </a:moveTo>
                <a:lnTo>
                  <a:pt x="3027619" y="0"/>
                </a:lnTo>
                <a:lnTo>
                  <a:pt x="3027619" y="3445370"/>
                </a:lnTo>
                <a:lnTo>
                  <a:pt x="0" y="34453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extLst>
      <p:ext uri="{BB962C8B-B14F-4D97-AF65-F5344CB8AC3E}">
        <p14:creationId xmlns:p14="http://schemas.microsoft.com/office/powerpoint/2010/main" val="19371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rot="5326155">
            <a:off x="10787000" y="147435"/>
            <a:ext cx="5219973" cy="6884894"/>
          </a:xfrm>
          <a:custGeom>
            <a:avLst/>
            <a:gdLst/>
            <a:ahLst/>
            <a:cxnLst/>
            <a:rect l="l" t="t" r="r" b="b"/>
            <a:pathLst>
              <a:path w="4819426" h="6884894">
                <a:moveTo>
                  <a:pt x="0" y="0"/>
                </a:moveTo>
                <a:lnTo>
                  <a:pt x="4819426" y="0"/>
                </a:lnTo>
                <a:lnTo>
                  <a:pt x="4819426" y="6884894"/>
                </a:lnTo>
                <a:lnTo>
                  <a:pt x="0" y="68848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0110375" y="7073013"/>
            <a:ext cx="4422918" cy="3213987"/>
          </a:xfrm>
          <a:custGeom>
            <a:avLst/>
            <a:gdLst/>
            <a:ahLst/>
            <a:cxnLst/>
            <a:rect l="l" t="t" r="r" b="b"/>
            <a:pathLst>
              <a:path w="4422918" h="3213987">
                <a:moveTo>
                  <a:pt x="0" y="0"/>
                </a:moveTo>
                <a:lnTo>
                  <a:pt x="4422919" y="0"/>
                </a:lnTo>
                <a:lnTo>
                  <a:pt x="4422919" y="3213987"/>
                </a:lnTo>
                <a:lnTo>
                  <a:pt x="0" y="32139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4785042" y="6789332"/>
            <a:ext cx="1267412" cy="1318504"/>
          </a:xfrm>
          <a:custGeom>
            <a:avLst/>
            <a:gdLst/>
            <a:ahLst/>
            <a:cxnLst/>
            <a:rect l="l" t="t" r="r" b="b"/>
            <a:pathLst>
              <a:path w="1267412" h="1318504">
                <a:moveTo>
                  <a:pt x="0" y="0"/>
                </a:moveTo>
                <a:lnTo>
                  <a:pt x="1267412" y="0"/>
                </a:lnTo>
                <a:lnTo>
                  <a:pt x="1267412" y="1318503"/>
                </a:lnTo>
                <a:lnTo>
                  <a:pt x="0" y="13185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15589522" y="7964709"/>
            <a:ext cx="1267412" cy="1318504"/>
          </a:xfrm>
          <a:custGeom>
            <a:avLst/>
            <a:gdLst/>
            <a:ahLst/>
            <a:cxnLst/>
            <a:rect l="l" t="t" r="r" b="b"/>
            <a:pathLst>
              <a:path w="1267412" h="1318504">
                <a:moveTo>
                  <a:pt x="0" y="0"/>
                </a:moveTo>
                <a:lnTo>
                  <a:pt x="1267411" y="0"/>
                </a:lnTo>
                <a:lnTo>
                  <a:pt x="1267411" y="1318504"/>
                </a:lnTo>
                <a:lnTo>
                  <a:pt x="0" y="131850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TextBox 9"/>
          <p:cNvSpPr txBox="1"/>
          <p:nvPr/>
        </p:nvSpPr>
        <p:spPr>
          <a:xfrm>
            <a:off x="10478236" y="1429931"/>
            <a:ext cx="5828898" cy="4433137"/>
          </a:xfrm>
          <a:prstGeom prst="rect">
            <a:avLst/>
          </a:prstGeom>
        </p:spPr>
        <p:txBody>
          <a:bodyPr wrap="square" lIns="0" tIns="0" rIns="0" bIns="0" rtlCol="0" anchor="t">
            <a:spAutoFit/>
          </a:bodyPr>
          <a:lstStyle/>
          <a:p>
            <a:pPr algn="just"/>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 Linh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dự</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định</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chiều</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Chủ</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nhật</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sẽ</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cùng</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các</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tới</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giúp</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bà</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cụ</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neo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đơn</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ở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cùng</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xóm</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nhưng</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Hải</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mời</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Linh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chiều</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hôm</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đó</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sang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nhà</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dự</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sinh</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nhật</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Nếu</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là</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Linh,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sẽ</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làm</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gì</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1" name="Freeform 11"/>
          <p:cNvSpPr/>
          <p:nvPr/>
        </p:nvSpPr>
        <p:spPr>
          <a:xfrm rot="-689934" flipH="1">
            <a:off x="16360528" y="538135"/>
            <a:ext cx="1418890" cy="1418890"/>
          </a:xfrm>
          <a:custGeom>
            <a:avLst/>
            <a:gdLst/>
            <a:ahLst/>
            <a:cxnLst/>
            <a:rect l="l" t="t" r="r" b="b"/>
            <a:pathLst>
              <a:path w="1418890" h="1418890">
                <a:moveTo>
                  <a:pt x="1418890" y="0"/>
                </a:moveTo>
                <a:lnTo>
                  <a:pt x="0" y="0"/>
                </a:lnTo>
                <a:lnTo>
                  <a:pt x="0" y="1418891"/>
                </a:lnTo>
                <a:lnTo>
                  <a:pt x="1418890" y="1418891"/>
                </a:lnTo>
                <a:lnTo>
                  <a:pt x="1418890" y="0"/>
                </a:lnTo>
                <a:close/>
              </a:path>
            </a:pathLst>
          </a:custGeom>
          <a:blipFill>
            <a:blip r:embed="rId12">
              <a:extLst>
                <a:ext uri="{96DAC541-7B7A-43D3-8B79-37D633B846F1}">
                  <asvg:svgBlip xmlns:asvg="http://schemas.microsoft.com/office/drawing/2016/SVG/main" r:embed="rId13"/>
                </a:ext>
              </a:extLst>
            </a:blip>
            <a:stretch>
              <a:fillRect/>
            </a:stretch>
          </a:blipFill>
        </p:spPr>
      </p:sp>
      <p:pic>
        <p:nvPicPr>
          <p:cNvPr id="12" name="Picture 11"/>
          <p:cNvPicPr>
            <a:picLocks noChangeAspect="1"/>
          </p:cNvPicPr>
          <p:nvPr/>
        </p:nvPicPr>
        <p:blipFill>
          <a:blip r:embed="rId14"/>
          <a:stretch>
            <a:fillRect/>
          </a:stretch>
        </p:blipFill>
        <p:spPr>
          <a:xfrm>
            <a:off x="1143000" y="2084213"/>
            <a:ext cx="8261456" cy="6307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15"/>
          <a:stretch>
            <a:fillRect/>
          </a:stretch>
        </p:blipFill>
        <p:spPr>
          <a:xfrm>
            <a:off x="-457200" y="-27214"/>
            <a:ext cx="12436918" cy="25666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6409445" y="14588"/>
            <a:ext cx="12436918" cy="2566638"/>
          </a:xfrm>
          <a:prstGeom prst="rect">
            <a:avLst/>
          </a:prstGeom>
        </p:spPr>
      </p:pic>
      <p:sp>
        <p:nvSpPr>
          <p:cNvPr id="11" name="Freeform 11"/>
          <p:cNvSpPr/>
          <p:nvPr/>
        </p:nvSpPr>
        <p:spPr>
          <a:xfrm rot="-689934" flipH="1">
            <a:off x="16569692" y="691659"/>
            <a:ext cx="1418890" cy="1418890"/>
          </a:xfrm>
          <a:custGeom>
            <a:avLst/>
            <a:gdLst/>
            <a:ahLst/>
            <a:cxnLst/>
            <a:rect l="l" t="t" r="r" b="b"/>
            <a:pathLst>
              <a:path w="1418890" h="1418890">
                <a:moveTo>
                  <a:pt x="1418890" y="0"/>
                </a:moveTo>
                <a:lnTo>
                  <a:pt x="0" y="0"/>
                </a:lnTo>
                <a:lnTo>
                  <a:pt x="0" y="1418891"/>
                </a:lnTo>
                <a:lnTo>
                  <a:pt x="1418890" y="1418891"/>
                </a:lnTo>
                <a:lnTo>
                  <a:pt x="141889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8" name="Picture 7"/>
          <p:cNvPicPr>
            <a:picLocks noChangeAspect="1"/>
          </p:cNvPicPr>
          <p:nvPr/>
        </p:nvPicPr>
        <p:blipFill>
          <a:blip r:embed="rId5"/>
          <a:stretch>
            <a:fillRect/>
          </a:stretch>
        </p:blipFill>
        <p:spPr>
          <a:xfrm>
            <a:off x="1144337" y="1648227"/>
            <a:ext cx="11836151" cy="6120107"/>
          </a:xfrm>
          <a:prstGeom prst="rect">
            <a:avLst/>
          </a:prstGeom>
        </p:spPr>
      </p:pic>
      <p:sp>
        <p:nvSpPr>
          <p:cNvPr id="3" name="Freeform 3"/>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6">
              <a:duotone>
                <a:schemeClr val="accent1">
                  <a:shade val="45000"/>
                  <a:satMod val="135000"/>
                </a:schemeClr>
                <a:prstClr val="white"/>
              </a:duotone>
              <a:extLst>
                <a:ext uri="{96DAC541-7B7A-43D3-8B79-37D633B846F1}">
                  <asvg:svgBlip xmlns:asvg="http://schemas.microsoft.com/office/drawing/2016/SVG/main" r:embed="rId7"/>
                </a:ext>
              </a:extLst>
            </a:blip>
            <a:stretch>
              <a:fillRect/>
            </a:stretch>
          </a:blipFill>
        </p:spPr>
      </p:sp>
      <p:sp>
        <p:nvSpPr>
          <p:cNvPr id="4" name="Freeform 4"/>
          <p:cNvSpPr/>
          <p:nvPr/>
        </p:nvSpPr>
        <p:spPr>
          <a:xfrm>
            <a:off x="172537" y="7635998"/>
            <a:ext cx="3657600" cy="2456433"/>
          </a:xfrm>
          <a:custGeom>
            <a:avLst/>
            <a:gdLst/>
            <a:ahLst/>
            <a:cxnLst/>
            <a:rect l="l" t="t" r="r" b="b"/>
            <a:pathLst>
              <a:path w="4422918" h="3213987">
                <a:moveTo>
                  <a:pt x="0" y="0"/>
                </a:moveTo>
                <a:lnTo>
                  <a:pt x="4422919" y="0"/>
                </a:lnTo>
                <a:lnTo>
                  <a:pt x="4422919" y="3213987"/>
                </a:lnTo>
                <a:lnTo>
                  <a:pt x="0" y="32139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76001" y="943284"/>
            <a:ext cx="1450345" cy="1637942"/>
          </a:xfrm>
          <a:custGeom>
            <a:avLst/>
            <a:gdLst/>
            <a:ahLst/>
            <a:cxnLst/>
            <a:rect l="l" t="t" r="r" b="b"/>
            <a:pathLst>
              <a:path w="1267412" h="1318504">
                <a:moveTo>
                  <a:pt x="0" y="0"/>
                </a:moveTo>
                <a:lnTo>
                  <a:pt x="1267411" y="0"/>
                </a:lnTo>
                <a:lnTo>
                  <a:pt x="1267411" y="1318504"/>
                </a:lnTo>
                <a:lnTo>
                  <a:pt x="0" y="131850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5" name="Freeform 5"/>
          <p:cNvSpPr/>
          <p:nvPr/>
        </p:nvSpPr>
        <p:spPr>
          <a:xfrm rot="20272089">
            <a:off x="1708082" y="741852"/>
            <a:ext cx="1267412" cy="1318504"/>
          </a:xfrm>
          <a:custGeom>
            <a:avLst/>
            <a:gdLst/>
            <a:ahLst/>
            <a:cxnLst/>
            <a:rect l="l" t="t" r="r" b="b"/>
            <a:pathLst>
              <a:path w="1267412" h="1318504">
                <a:moveTo>
                  <a:pt x="0" y="0"/>
                </a:moveTo>
                <a:lnTo>
                  <a:pt x="1267412" y="0"/>
                </a:lnTo>
                <a:lnTo>
                  <a:pt x="1267412" y="1318503"/>
                </a:lnTo>
                <a:lnTo>
                  <a:pt x="0" y="131850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Freeform 5"/>
          <p:cNvSpPr/>
          <p:nvPr/>
        </p:nvSpPr>
        <p:spPr>
          <a:xfrm>
            <a:off x="14859000" y="3652586"/>
            <a:ext cx="3429000" cy="6643205"/>
          </a:xfrm>
          <a:custGeom>
            <a:avLst/>
            <a:gdLst/>
            <a:ahLst/>
            <a:cxnLst/>
            <a:rect l="l" t="t" r="r" b="b"/>
            <a:pathLst>
              <a:path w="3380464" h="5874810">
                <a:moveTo>
                  <a:pt x="0" y="0"/>
                </a:moveTo>
                <a:lnTo>
                  <a:pt x="3380464" y="0"/>
                </a:lnTo>
                <a:lnTo>
                  <a:pt x="3380464" y="5874810"/>
                </a:lnTo>
                <a:lnTo>
                  <a:pt x="0" y="587481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 name="Freeform 2"/>
          <p:cNvSpPr/>
          <p:nvPr/>
        </p:nvSpPr>
        <p:spPr>
          <a:xfrm rot="5326155">
            <a:off x="8046598" y="1922219"/>
            <a:ext cx="2921594" cy="13438655"/>
          </a:xfrm>
          <a:custGeom>
            <a:avLst/>
            <a:gdLst/>
            <a:ahLst/>
            <a:cxnLst/>
            <a:rect l="l" t="t" r="r" b="b"/>
            <a:pathLst>
              <a:path w="4819426" h="6884894">
                <a:moveTo>
                  <a:pt x="0" y="0"/>
                </a:moveTo>
                <a:lnTo>
                  <a:pt x="4819426" y="0"/>
                </a:lnTo>
                <a:lnTo>
                  <a:pt x="4819426" y="6884894"/>
                </a:lnTo>
                <a:lnTo>
                  <a:pt x="0" y="6884894"/>
                </a:lnTo>
                <a:lnTo>
                  <a:pt x="0" y="0"/>
                </a:lnTo>
                <a:close/>
              </a:path>
            </a:pathLst>
          </a:custGeom>
          <a:blipFill>
            <a:blip r:embed="rId16">
              <a:duotone>
                <a:schemeClr val="accent1">
                  <a:shade val="45000"/>
                  <a:satMod val="135000"/>
                </a:schemeClr>
                <a:prstClr val="white"/>
              </a:duotone>
              <a:extLst>
                <a:ext uri="{96DAC541-7B7A-43D3-8B79-37D633B846F1}">
                  <asvg:svgBlip xmlns:asvg="http://schemas.microsoft.com/office/drawing/2016/SVG/main" r:embed="rId17"/>
                </a:ext>
              </a:extLst>
            </a:blip>
            <a:stretch>
              <a:fillRect/>
            </a:stretch>
          </a:blipFill>
        </p:spPr>
      </p:sp>
      <p:sp>
        <p:nvSpPr>
          <p:cNvPr id="9" name="TextBox 9"/>
          <p:cNvSpPr txBox="1"/>
          <p:nvPr/>
        </p:nvSpPr>
        <p:spPr>
          <a:xfrm>
            <a:off x="4267200" y="7435797"/>
            <a:ext cx="10816159" cy="2492990"/>
          </a:xfrm>
          <a:prstGeom prst="rect">
            <a:avLst/>
          </a:prstGeom>
        </p:spPr>
        <p:txBody>
          <a:bodyPr wrap="square" lIns="0" tIns="0" rIns="0" bIns="0" rtlCol="0" anchor="t">
            <a:spAutoFit/>
          </a:bodyPr>
          <a:lstStyle/>
          <a:p>
            <a:pPr algn="ct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b.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Ông</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nội</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Phong</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ốm</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nặng</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nên</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rất</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buồn</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Nếu</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là</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của</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Phong</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sẽ</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là</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gì</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274671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7913196" y="1562100"/>
            <a:ext cx="9613630" cy="6400800"/>
          </a:xfrm>
          <a:prstGeom prst="rect">
            <a:avLst/>
          </a:prstGeom>
        </p:spPr>
      </p:pic>
      <p:sp>
        <p:nvSpPr>
          <p:cNvPr id="2" name="Freeform 2"/>
          <p:cNvSpPr/>
          <p:nvPr/>
        </p:nvSpPr>
        <p:spPr>
          <a:xfrm rot="5326155">
            <a:off x="1147616" y="2210640"/>
            <a:ext cx="6205863" cy="7739614"/>
          </a:xfrm>
          <a:custGeom>
            <a:avLst/>
            <a:gdLst/>
            <a:ahLst/>
            <a:cxnLst/>
            <a:rect l="l" t="t" r="r" b="b"/>
            <a:pathLst>
              <a:path w="4819426" h="6884894">
                <a:moveTo>
                  <a:pt x="0" y="0"/>
                </a:moveTo>
                <a:lnTo>
                  <a:pt x="4819426" y="0"/>
                </a:lnTo>
                <a:lnTo>
                  <a:pt x="4819426" y="6884894"/>
                </a:lnTo>
                <a:lnTo>
                  <a:pt x="0" y="6884894"/>
                </a:lnTo>
                <a:lnTo>
                  <a:pt x="0" y="0"/>
                </a:lnTo>
                <a:close/>
              </a:path>
            </a:pathLst>
          </a:custGeom>
          <a:blipFill>
            <a:blip r:embed="rId3">
              <a:duotone>
                <a:schemeClr val="accent5">
                  <a:shade val="45000"/>
                  <a:satMod val="135000"/>
                </a:schemeClr>
                <a:prstClr val="white"/>
              </a:duotone>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757255" y="3471547"/>
            <a:ext cx="7018982" cy="4985980"/>
          </a:xfrm>
          <a:prstGeom prst="rect">
            <a:avLst/>
          </a:prstGeom>
        </p:spPr>
        <p:txBody>
          <a:bodyPr wrap="square" lIns="0" tIns="0" rIns="0" bIns="0" rtlCol="0" anchor="t">
            <a:spAutoFit/>
          </a:bodyPr>
          <a:lstStyle/>
          <a:p>
            <a:pPr algn="just"/>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c.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Với</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mong</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muốn</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mang</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đến</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một</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mùa</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đông</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ấm</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áp</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cho</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các</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vùng</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cao</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trường</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phát</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động</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phong</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trào</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Áo</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ấm</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tặng</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sẽ</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làm</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gì</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t>
            </a:r>
          </a:p>
        </p:txBody>
      </p:sp>
      <p:pic>
        <p:nvPicPr>
          <p:cNvPr id="13" name="Picture 12"/>
          <p:cNvPicPr>
            <a:picLocks noChangeAspect="1"/>
          </p:cNvPicPr>
          <p:nvPr/>
        </p:nvPicPr>
        <p:blipFill>
          <a:blip r:embed="rId5"/>
          <a:stretch>
            <a:fillRect/>
          </a:stretch>
        </p:blipFill>
        <p:spPr>
          <a:xfrm>
            <a:off x="-457200" y="-27214"/>
            <a:ext cx="12436918" cy="2566638"/>
          </a:xfrm>
          <a:prstGeom prst="rect">
            <a:avLst/>
          </a:prstGeom>
        </p:spPr>
      </p:pic>
      <p:sp>
        <p:nvSpPr>
          <p:cNvPr id="14" name="Freeform 3"/>
          <p:cNvSpPr/>
          <p:nvPr/>
        </p:nvSpPr>
        <p:spPr>
          <a:xfrm>
            <a:off x="14661725" y="5885666"/>
            <a:ext cx="3164091" cy="4386680"/>
          </a:xfrm>
          <a:custGeom>
            <a:avLst/>
            <a:gdLst/>
            <a:ahLst/>
            <a:cxnLst/>
            <a:rect l="l" t="t" r="r" b="b"/>
            <a:pathLst>
              <a:path w="3909307" h="5268016">
                <a:moveTo>
                  <a:pt x="0" y="0"/>
                </a:moveTo>
                <a:lnTo>
                  <a:pt x="3909307" y="0"/>
                </a:lnTo>
                <a:lnTo>
                  <a:pt x="3909307" y="5268016"/>
                </a:lnTo>
                <a:lnTo>
                  <a:pt x="0" y="52680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6"/>
          <p:cNvSpPr/>
          <p:nvPr/>
        </p:nvSpPr>
        <p:spPr>
          <a:xfrm>
            <a:off x="16513619" y="620623"/>
            <a:ext cx="1323920" cy="1270963"/>
          </a:xfrm>
          <a:custGeom>
            <a:avLst/>
            <a:gdLst/>
            <a:ahLst/>
            <a:cxnLst/>
            <a:rect l="l" t="t" r="r" b="b"/>
            <a:pathLst>
              <a:path w="1323920" h="1270963">
                <a:moveTo>
                  <a:pt x="0" y="0"/>
                </a:moveTo>
                <a:lnTo>
                  <a:pt x="1323920" y="0"/>
                </a:lnTo>
                <a:lnTo>
                  <a:pt x="1323920" y="1270963"/>
                </a:lnTo>
                <a:lnTo>
                  <a:pt x="0" y="12709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6" name="Freeform 7"/>
          <p:cNvSpPr/>
          <p:nvPr/>
        </p:nvSpPr>
        <p:spPr>
          <a:xfrm>
            <a:off x="381000" y="2200584"/>
            <a:ext cx="1323920" cy="1270963"/>
          </a:xfrm>
          <a:custGeom>
            <a:avLst/>
            <a:gdLst/>
            <a:ahLst/>
            <a:cxnLst/>
            <a:rect l="l" t="t" r="r" b="b"/>
            <a:pathLst>
              <a:path w="1323920" h="1270963">
                <a:moveTo>
                  <a:pt x="0" y="0"/>
                </a:moveTo>
                <a:lnTo>
                  <a:pt x="1323920" y="0"/>
                </a:lnTo>
                <a:lnTo>
                  <a:pt x="1323920" y="1270963"/>
                </a:lnTo>
                <a:lnTo>
                  <a:pt x="0" y="127096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extLst>
      <p:ext uri="{BB962C8B-B14F-4D97-AF65-F5344CB8AC3E}">
        <p14:creationId xmlns:p14="http://schemas.microsoft.com/office/powerpoint/2010/main" val="245018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sp>
        <p:nvSpPr>
          <p:cNvPr id="2" name="Freeform 2"/>
          <p:cNvSpPr/>
          <p:nvPr/>
        </p:nvSpPr>
        <p:spPr>
          <a:xfrm rot="8100000">
            <a:off x="12238264" y="-4536557"/>
            <a:ext cx="7578718" cy="6765728"/>
          </a:xfrm>
          <a:custGeom>
            <a:avLst/>
            <a:gdLst/>
            <a:ahLst/>
            <a:cxnLst/>
            <a:rect l="l" t="t" r="r" b="b"/>
            <a:pathLst>
              <a:path w="7578718" h="6765728">
                <a:moveTo>
                  <a:pt x="0" y="0"/>
                </a:moveTo>
                <a:lnTo>
                  <a:pt x="7578717" y="0"/>
                </a:lnTo>
                <a:lnTo>
                  <a:pt x="7578717" y="6765728"/>
                </a:lnTo>
                <a:lnTo>
                  <a:pt x="0" y="67657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326155">
            <a:off x="10852741" y="92631"/>
            <a:ext cx="5010248" cy="7157497"/>
          </a:xfrm>
          <a:custGeom>
            <a:avLst/>
            <a:gdLst/>
            <a:ahLst/>
            <a:cxnLst/>
            <a:rect l="l" t="t" r="r" b="b"/>
            <a:pathLst>
              <a:path w="5010248" h="7157497">
                <a:moveTo>
                  <a:pt x="0" y="0"/>
                </a:moveTo>
                <a:lnTo>
                  <a:pt x="5010248" y="0"/>
                </a:lnTo>
                <a:lnTo>
                  <a:pt x="5010248" y="7157497"/>
                </a:lnTo>
                <a:lnTo>
                  <a:pt x="0" y="71574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3218420">
            <a:off x="12940733" y="7395832"/>
            <a:ext cx="3227112" cy="3672389"/>
          </a:xfrm>
          <a:custGeom>
            <a:avLst/>
            <a:gdLst/>
            <a:ahLst/>
            <a:cxnLst/>
            <a:rect l="l" t="t" r="r" b="b"/>
            <a:pathLst>
              <a:path w="3227112" h="3672389">
                <a:moveTo>
                  <a:pt x="0" y="0"/>
                </a:moveTo>
                <a:lnTo>
                  <a:pt x="3227113" y="0"/>
                </a:lnTo>
                <a:lnTo>
                  <a:pt x="3227113" y="3672389"/>
                </a:lnTo>
                <a:lnTo>
                  <a:pt x="0" y="36723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5727060">
            <a:off x="16803048" y="6463414"/>
            <a:ext cx="766658" cy="2254877"/>
          </a:xfrm>
          <a:custGeom>
            <a:avLst/>
            <a:gdLst/>
            <a:ahLst/>
            <a:cxnLst/>
            <a:rect l="l" t="t" r="r" b="b"/>
            <a:pathLst>
              <a:path w="766658" h="2254877">
                <a:moveTo>
                  <a:pt x="0" y="0"/>
                </a:moveTo>
                <a:lnTo>
                  <a:pt x="766658" y="0"/>
                </a:lnTo>
                <a:lnTo>
                  <a:pt x="766658" y="2254878"/>
                </a:lnTo>
                <a:lnTo>
                  <a:pt x="0" y="225487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13907184" y="5791372"/>
            <a:ext cx="4240876" cy="4495628"/>
          </a:xfrm>
          <a:custGeom>
            <a:avLst/>
            <a:gdLst/>
            <a:ahLst/>
            <a:cxnLst/>
            <a:rect l="l" t="t" r="r" b="b"/>
            <a:pathLst>
              <a:path w="4240876" h="4495628">
                <a:moveTo>
                  <a:pt x="0" y="0"/>
                </a:moveTo>
                <a:lnTo>
                  <a:pt x="4240876" y="0"/>
                </a:lnTo>
                <a:lnTo>
                  <a:pt x="4240876" y="4495628"/>
                </a:lnTo>
                <a:lnTo>
                  <a:pt x="0" y="44956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TextBox 7"/>
          <p:cNvSpPr txBox="1"/>
          <p:nvPr/>
        </p:nvSpPr>
        <p:spPr>
          <a:xfrm>
            <a:off x="9251553" y="2245493"/>
            <a:ext cx="8212623" cy="2954655"/>
          </a:xfrm>
          <a:prstGeom prst="rect">
            <a:avLst/>
          </a:prstGeom>
        </p:spPr>
        <p:txBody>
          <a:bodyPr lIns="0" tIns="0" rIns="0" bIns="0" rtlCol="0" anchor="t">
            <a:spAutoFit/>
          </a:bodyPr>
          <a:lstStyle/>
          <a:p>
            <a:pPr algn="ctr"/>
            <a:r>
              <a:rPr lang="en-US" sz="9600" spc="-249" dirty="0">
                <a:solidFill>
                  <a:srgbClr val="531139"/>
                </a:solidFill>
                <a:latin typeface="Cambria" panose="02040503050406030204" pitchFamily="18" charset="0"/>
                <a:ea typeface="Cambria" panose="02040503050406030204" pitchFamily="18" charset="0"/>
              </a:rPr>
              <a:t>THẢO LUẬN NHÓM 4</a:t>
            </a:r>
          </a:p>
        </p:txBody>
      </p:sp>
      <p:pic>
        <p:nvPicPr>
          <p:cNvPr id="11"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188" y="3917835"/>
            <a:ext cx="12719708" cy="6625085"/>
          </a:xfrm>
          <a:prstGeom prst="rect">
            <a:avLst/>
          </a:prstGeom>
        </p:spPr>
      </p:pic>
      <p:sp>
        <p:nvSpPr>
          <p:cNvPr id="12" name="TextBox 7"/>
          <p:cNvSpPr txBox="1"/>
          <p:nvPr/>
        </p:nvSpPr>
        <p:spPr>
          <a:xfrm>
            <a:off x="21428" y="2009385"/>
            <a:ext cx="9467415" cy="3323987"/>
          </a:xfrm>
          <a:prstGeom prst="rect">
            <a:avLst/>
          </a:prstGeom>
          <a:solidFill>
            <a:schemeClr val="accent6">
              <a:lumMod val="20000"/>
              <a:lumOff val="80000"/>
            </a:schemeClr>
          </a:solidFill>
        </p:spPr>
        <p:txBody>
          <a:bodyPr wrap="square" lIns="0" tIns="0" rIns="0" bIns="0" rtlCol="0" anchor="t">
            <a:spAutoFit/>
          </a:bodyPr>
          <a:lstStyle/>
          <a:p>
            <a:pPr algn="ct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Hãy</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cùng</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nhau</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thảo</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luận</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tìm</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ra</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cách</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xử</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lí</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tình</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huống</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cho</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các</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nhé</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3" name="TextBox 7"/>
          <p:cNvSpPr txBox="1"/>
          <p:nvPr/>
        </p:nvSpPr>
        <p:spPr>
          <a:xfrm>
            <a:off x="9398673" y="2310393"/>
            <a:ext cx="8212623" cy="2954655"/>
          </a:xfrm>
          <a:prstGeom prst="rect">
            <a:avLst/>
          </a:prstGeom>
        </p:spPr>
        <p:txBody>
          <a:bodyPr lIns="0" tIns="0" rIns="0" bIns="0" rtlCol="0" anchor="t">
            <a:spAutoFit/>
          </a:bodyPr>
          <a:lstStyle/>
          <a:p>
            <a:pPr algn="ctr"/>
            <a:r>
              <a:rPr lang="en-US" sz="9600" spc="-249" dirty="0">
                <a:solidFill>
                  <a:srgbClr val="531139"/>
                </a:solidFill>
                <a:latin typeface="Cambria" panose="02040503050406030204" pitchFamily="18" charset="0"/>
                <a:ea typeface="Cambria" panose="02040503050406030204" pitchFamily="18" charset="0"/>
              </a:rPr>
              <a:t>CÙNG </a:t>
            </a:r>
          </a:p>
          <a:p>
            <a:pPr algn="ctr"/>
            <a:r>
              <a:rPr lang="en-US" sz="9600" spc="-249" dirty="0">
                <a:solidFill>
                  <a:srgbClr val="531139"/>
                </a:solidFill>
                <a:latin typeface="Cambria" panose="02040503050406030204" pitchFamily="18" charset="0"/>
                <a:ea typeface="Cambria" panose="02040503050406030204" pitchFamily="18" charset="0"/>
              </a:rPr>
              <a:t>CHIA SẺ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rot="5326155">
            <a:off x="11933890" y="-1105734"/>
            <a:ext cx="4049613" cy="8336739"/>
          </a:xfrm>
          <a:custGeom>
            <a:avLst/>
            <a:gdLst/>
            <a:ahLst/>
            <a:cxnLst/>
            <a:rect l="l" t="t" r="r" b="b"/>
            <a:pathLst>
              <a:path w="4819426" h="6884894">
                <a:moveTo>
                  <a:pt x="0" y="0"/>
                </a:moveTo>
                <a:lnTo>
                  <a:pt x="4819426" y="0"/>
                </a:lnTo>
                <a:lnTo>
                  <a:pt x="4819426" y="6884894"/>
                </a:lnTo>
                <a:lnTo>
                  <a:pt x="0" y="68848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10236973" y="1444735"/>
            <a:ext cx="7443445" cy="3206006"/>
          </a:xfrm>
          <a:prstGeom prst="rect">
            <a:avLst/>
          </a:prstGeom>
        </p:spPr>
        <p:txBody>
          <a:bodyPr wrap="square" lIns="0" tIns="0" rIns="0" bIns="0" rtlCol="0" anchor="t">
            <a:spAutoFit/>
          </a:bodyPr>
          <a:lstStyle/>
          <a:p>
            <a:pPr algn="just">
              <a:lnSpc>
                <a:spcPts val="5040"/>
              </a:lnSpc>
            </a:pP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 Linh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dự</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định</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chiều</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Chủ</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nhật</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sẽ</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cùng</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các</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tới</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giúp</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bà</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cụ</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neo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đơn</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ở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cùng</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xóm</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nhưng</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Hải</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mời</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Linh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chiều</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hôm</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đó</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sang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nhà</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dự</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sinh</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nhật</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Nếu</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là</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Linh,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sẽ</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làm</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gì</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1" name="Freeform 11"/>
          <p:cNvSpPr/>
          <p:nvPr/>
        </p:nvSpPr>
        <p:spPr>
          <a:xfrm rot="-689934" flipH="1">
            <a:off x="16753645" y="239319"/>
            <a:ext cx="1418890" cy="1418890"/>
          </a:xfrm>
          <a:custGeom>
            <a:avLst/>
            <a:gdLst/>
            <a:ahLst/>
            <a:cxnLst/>
            <a:rect l="l" t="t" r="r" b="b"/>
            <a:pathLst>
              <a:path w="1418890" h="1418890">
                <a:moveTo>
                  <a:pt x="1418890" y="0"/>
                </a:moveTo>
                <a:lnTo>
                  <a:pt x="0" y="0"/>
                </a:lnTo>
                <a:lnTo>
                  <a:pt x="0" y="1418891"/>
                </a:lnTo>
                <a:lnTo>
                  <a:pt x="1418890" y="1418891"/>
                </a:lnTo>
                <a:lnTo>
                  <a:pt x="141889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12" name="Picture 11"/>
          <p:cNvPicPr>
            <a:picLocks noChangeAspect="1"/>
          </p:cNvPicPr>
          <p:nvPr/>
        </p:nvPicPr>
        <p:blipFill>
          <a:blip r:embed="rId8"/>
          <a:stretch>
            <a:fillRect/>
          </a:stretch>
        </p:blipFill>
        <p:spPr>
          <a:xfrm>
            <a:off x="1121806" y="2324100"/>
            <a:ext cx="8261456" cy="6307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9"/>
          <a:stretch>
            <a:fillRect/>
          </a:stretch>
        </p:blipFill>
        <p:spPr>
          <a:xfrm>
            <a:off x="-499386" y="403942"/>
            <a:ext cx="12436918" cy="2566638"/>
          </a:xfrm>
          <a:prstGeom prst="rect">
            <a:avLst/>
          </a:prstGeom>
        </p:spPr>
      </p:pic>
      <p:sp>
        <p:nvSpPr>
          <p:cNvPr id="7" name="Rectangle 6"/>
          <p:cNvSpPr/>
          <p:nvPr/>
        </p:nvSpPr>
        <p:spPr>
          <a:xfrm>
            <a:off x="9905135" y="5330823"/>
            <a:ext cx="8107124" cy="4524315"/>
          </a:xfrm>
          <a:prstGeom prst="rect">
            <a:avLst/>
          </a:prstGeom>
        </p:spPr>
        <p:txBody>
          <a:bodyPr wrap="square">
            <a:spAutoFit/>
          </a:bodyPr>
          <a:lstStyle/>
          <a:p>
            <a:pPr algn="just"/>
            <a:r>
              <a:rPr lang="vi-VN" sz="4800" i="1" dirty="0">
                <a:solidFill>
                  <a:srgbClr val="000000"/>
                </a:solidFill>
                <a:latin typeface="+mj-lt"/>
                <a:ea typeface="Cambria" panose="02040503050406030204" pitchFamily="18" charset="0"/>
              </a:rPr>
              <a:t>Em sẽ rủ Hải cùng sang giúp bà cụ neo đơn sau đó về nhà bạn dự sinh nhật. Nếu Hải không đi thì em sẽ sang giúp bà cụ một mình và sau đó đến nhà bạn dự sinh nhật sau.</a:t>
            </a:r>
            <a:endParaRPr lang="en-US" sz="4800" i="1" dirty="0">
              <a:latin typeface="+mj-lt"/>
              <a:ea typeface="Cambria" panose="02040503050406030204" pitchFamily="18" charset="0"/>
            </a:endParaRPr>
          </a:p>
        </p:txBody>
      </p:sp>
    </p:spTree>
    <p:extLst>
      <p:ext uri="{BB962C8B-B14F-4D97-AF65-F5344CB8AC3E}">
        <p14:creationId xmlns:p14="http://schemas.microsoft.com/office/powerpoint/2010/main" val="194229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1051</Words>
  <Application>Microsoft Office PowerPoint</Application>
  <PresentationFormat>Custom</PresentationFormat>
  <Paragraphs>57</Paragraphs>
  <Slides>18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Dreaming Outloud Sans</vt:lpstr>
      <vt:lpstr>Arial</vt:lpstr>
      <vt:lpstr>Cambria</vt:lpstr>
      <vt:lpstr>SVN-Newton</vt:lpstr>
      <vt:lpstr>#9Slide07 HoneyCream</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Pastel Cute Playful Church Sunday Service Kids Sermon Presentation</dc:title>
  <dc:creator>ADMIN</dc:creator>
  <cp:lastModifiedBy>HH</cp:lastModifiedBy>
  <cp:revision>19</cp:revision>
  <dcterms:created xsi:type="dcterms:W3CDTF">2006-08-16T00:00:00Z</dcterms:created>
  <dcterms:modified xsi:type="dcterms:W3CDTF">2023-10-18T06:58:39Z</dcterms:modified>
  <dc:identifier>DAFsWJmCYX8</dc:identifier>
</cp:coreProperties>
</file>