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78" r:id="rId10"/>
    <p:sldId id="279" r:id="rId11"/>
    <p:sldId id="280" r:id="rId12"/>
    <p:sldId id="281" r:id="rId13"/>
    <p:sldId id="287" r:id="rId14"/>
    <p:sldId id="294" r:id="rId15"/>
    <p:sldId id="282" r:id="rId16"/>
    <p:sldId id="283" r:id="rId17"/>
    <p:sldId id="289" r:id="rId18"/>
    <p:sldId id="291" r:id="rId19"/>
    <p:sldId id="284" r:id="rId20"/>
    <p:sldId id="285" r:id="rId21"/>
    <p:sldId id="266" r:id="rId22"/>
  </p:sldIdLst>
  <p:sldSz cx="12192000" cy="6858000"/>
  <p:notesSz cx="6858000" cy="9144000"/>
  <p:embeddedFontLst>
    <p:embeddedFont>
      <p:font typeface="Calibri Light" pitchFamily="34" charset="0"/>
      <p:regular r:id="rId24"/>
      <p:italic r:id="rId25"/>
    </p:embeddedFont>
    <p:embeddedFont>
      <p:font typeface="Lato" charset="0"/>
      <p:regular r:id="rId26"/>
      <p:bold r:id="rId27"/>
      <p:italic r:id="rId28"/>
      <p:boldItalic r:id="rId29"/>
    </p:embeddedFont>
    <p:embeddedFont>
      <p:font typeface="Quicksand Medium" charset="0"/>
      <p:regular r:id="rId30"/>
    </p:embeddedFont>
    <p:embeddedFont>
      <p:font typeface="Calibri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ADCF"/>
    <a:srgbClr val="BEE6EE"/>
    <a:srgbClr val="FCD0DA"/>
    <a:srgbClr val="009349"/>
    <a:srgbClr val="C7D42C"/>
    <a:srgbClr val="A4C290"/>
    <a:srgbClr val="FCB813"/>
    <a:srgbClr val="F48120"/>
    <a:srgbClr val="FFD3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64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-126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8114E-629B-4657-AE39-D1ACBF629286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D7903-5196-4A15-91E0-5D369AFEA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48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245953-EDA9-4E03-AE7A-949CB0E8B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6895682-D0C4-4BE6-8406-339B15DE7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06CEE1-F4C5-4094-B3D7-390826DE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86B412-5710-4870-9003-9A7A4CDA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FE4002-9D2B-4649-AA45-14014E5E2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147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04DBFF-038E-4E4D-9618-B059561D6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CB59679-EBBD-4D91-8AC6-405C831F6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6F2642-E5C7-4282-8E08-809F0E10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5D129-600D-47F0-8115-192E95C22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A3AE1A-F284-4793-A167-E05507A4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376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93F2445-6C05-4974-8059-CDE80DD0F5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EAF7117-648B-4FF8-B19A-C959DB00A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0395F8-8356-40F2-8214-D5ABE409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4B9769-E5D0-4938-9628-42ECD10D4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FE7AA5-A5DE-472A-B3D1-D86DFCB00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090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14C6BC-163F-4A9C-BF82-ED3BC5A3D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69F7D1-A585-43DA-BB3D-354180C41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584879-66F8-4B51-8190-778F7C08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4A1201-BA24-4EA8-B89E-440761F7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9F89C1-B8E2-4911-AD8D-7D2F2D2C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910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050BD8-CDC9-4085-A5AB-6BB5B59E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94BA6B4-0183-45C7-8A03-A07C7ED56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6CC745-6CB7-4FDC-9249-F005C56C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63BD4A-DC4A-4F03-AA3B-CD032C99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FEDBDF-591D-4287-9F2C-EC7E6391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912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4B9DD6-C682-4EDB-AC70-83653ABC2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653180-4D0C-484C-B717-6EF95A8C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AC19FF-468C-4F53-B728-691FEEDB9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497198-B6C5-4913-AEA1-D8D80EF37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66A67A-A7FC-4B66-8EFB-45AC6D7C2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7FE9FC-D7FF-48EF-8B23-A1512E97A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070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392B1-BBC6-4856-BAC5-5BBF5DC23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912BD71-50E4-46A2-A145-DFB84D30E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DFCB2A8-CA45-4739-878F-A099C4029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3EE5D2F-5A7E-4E4C-989D-21483E189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4466E42-E473-41C0-8ADF-3A531620F0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B5ADE07-9D11-4CDC-82F6-10BA239ED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4453E33-E7CB-4CD7-8460-CA8560D24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4A748AB-2669-4DFD-A30F-6BA810352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763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535272-E74D-4A24-AE19-9F4C98D78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BDE629D-F302-4FE0-8482-44C9E78EB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B8F2514-BB69-4559-B305-9C98A1B5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C4113D-2780-4DA1-B454-F5A2DE0ED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000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3435F48-7DE3-4191-83B8-D9918BC33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11D53B8-2A54-4B26-9548-02AD7C3E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BE0BDB-C499-4492-9C4D-229672E20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962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C9A1A6-9676-409B-B7F9-DC237C0B3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A9E716-8F62-45BF-AE07-D9FDDAC77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1E3C9B1-7F60-4877-AE8C-A7D4DC61D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BE523F-F654-4129-BEDF-C3755B07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FB03CB-9227-4928-B823-7EEC57734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03A2D6-347A-462B-BC8F-1FE848A75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847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555373-7133-45CE-93E8-F455FE809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3B27E1C-2AB6-4AB1-89BA-257A235E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F402BC-969F-4B59-A189-E86B78A56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ABAE2D-BC4C-4B80-AB0A-710A06D7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1A20A3-C2DE-4EA2-8C00-2F5949F11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7B6B65-82CC-4C0D-9056-71066C5F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948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3911161-6662-405A-840A-1332879E3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32756BC-849D-491E-BA77-D7D60DC23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8E616-2B30-4250-BCDE-A4E5F2B6A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9E612-EF23-41C1-A5CC-E0212E0D284D}" type="datetimeFigureOut">
              <a:rPr lang="en-GB" smtClean="0"/>
              <a:t>28/09/2022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C7A57B-ADF8-4BDD-B805-0BCEDA0D9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239846-D624-4CB1-A699-82AA596ABE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14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B434D4B2-9781-4868-82AE-729CBDDA0F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6597" y="979485"/>
            <a:ext cx="7915403" cy="1851772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CHỦ ĐỀ </a:t>
            </a:r>
            <a:r>
              <a:rPr lang="en-US" sz="3200" b="1" dirty="0" smtClean="0">
                <a:solidFill>
                  <a:schemeClr val="bg1"/>
                </a:solidFill>
                <a:latin typeface="iCiel Panton Black" panose="00000A00000000000000" pitchFamily="50" charset="0"/>
              </a:rPr>
              <a:t>2: </a:t>
            </a:r>
            <a:r>
              <a:rPr lang="en-US" sz="3200" b="1" dirty="0" err="1" smtClean="0">
                <a:solidFill>
                  <a:schemeClr val="bg1"/>
                </a:solidFill>
                <a:latin typeface="iCiel Panton Black" panose="00000A00000000000000" pitchFamily="50" charset="0"/>
              </a:rPr>
              <a:t>Trường</a:t>
            </a:r>
            <a:r>
              <a:rPr lang="en-US" sz="3200" b="1" dirty="0" smtClean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iCiel Panton Black" panose="00000A00000000000000" pitchFamily="50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/>
            </a:r>
            <a:br>
              <a:rPr lang="en-US" sz="4400" b="1" dirty="0">
                <a:solidFill>
                  <a:schemeClr val="bg1"/>
                </a:solidFill>
                <a:latin typeface="iCiel Panton Black" panose="00000A00000000000000" pitchFamily="50" charset="0"/>
              </a:rPr>
            </a:br>
            <a:r>
              <a:rPr lang="en-US" sz="5400" b="1" dirty="0" err="1">
                <a:solidFill>
                  <a:schemeClr val="bg1"/>
                </a:solidFill>
                <a:latin typeface="iCiel Panton Black" panose="00000A00000000000000" pitchFamily="50" charset="0"/>
              </a:rPr>
              <a:t>Bài</a:t>
            </a:r>
            <a:r>
              <a:rPr lang="en-US" sz="5400" b="1" dirty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b="1" dirty="0" smtClean="0">
                <a:solidFill>
                  <a:schemeClr val="bg1"/>
                </a:solidFill>
                <a:latin typeface="iCiel Panton Black" panose="00000A00000000000000" pitchFamily="50" charset="0"/>
              </a:rPr>
              <a:t>6: </a:t>
            </a:r>
            <a:r>
              <a:rPr lang="en-US" sz="5400" b="1" dirty="0" err="1" smtClean="0">
                <a:solidFill>
                  <a:schemeClr val="bg1"/>
                </a:solidFill>
                <a:latin typeface="iCiel Panton Black" panose="00000A00000000000000" pitchFamily="50" charset="0"/>
              </a:rPr>
              <a:t>Lớp</a:t>
            </a:r>
            <a:r>
              <a:rPr lang="en-US" sz="5400" b="1" dirty="0" smtClean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iCiel Panton Black" panose="00000A00000000000000" pitchFamily="50" charset="0"/>
              </a:rPr>
              <a:t>học</a:t>
            </a:r>
            <a:r>
              <a:rPr lang="en-US" sz="5400" b="1" dirty="0" smtClean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iCiel Panton Black" panose="00000A00000000000000" pitchFamily="50" charset="0"/>
              </a:rPr>
              <a:t>của</a:t>
            </a:r>
            <a:r>
              <a:rPr lang="en-US" sz="5400" b="1" dirty="0" smtClean="0">
                <a:solidFill>
                  <a:schemeClr val="bg1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iCiel Panton Black" panose="00000A00000000000000" pitchFamily="50" charset="0"/>
              </a:rPr>
              <a:t>em</a:t>
            </a:r>
            <a:endParaRPr lang="en-US" sz="3200" b="1" dirty="0">
              <a:solidFill>
                <a:schemeClr val="bg1"/>
              </a:solidFill>
              <a:latin typeface="iCiel Panton Black" panose="00000A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3BBE0CD-41D1-437F-AB94-12B735439AE7}"/>
              </a:ext>
            </a:extLst>
          </p:cNvPr>
          <p:cNvSpPr txBox="1"/>
          <p:nvPr/>
        </p:nvSpPr>
        <p:spPr>
          <a:xfrm>
            <a:off x="10102372" y="6488668"/>
            <a:ext cx="2089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9349"/>
                </a:solidFill>
                <a:latin typeface="Quicksand Medium" panose="00000600000000000000" pitchFamily="2" charset="0"/>
              </a:rPr>
              <a:t>Ban </a:t>
            </a:r>
            <a:r>
              <a:rPr lang="en-US" dirty="0" err="1">
                <a:solidFill>
                  <a:srgbClr val="009349"/>
                </a:solidFill>
                <a:latin typeface="Quicksand Medium" panose="00000600000000000000" pitchFamily="2" charset="0"/>
              </a:rPr>
              <a:t>biên</a:t>
            </a:r>
            <a:r>
              <a:rPr lang="en-US" dirty="0">
                <a:solidFill>
                  <a:srgbClr val="009349"/>
                </a:solidFill>
                <a:latin typeface="Quicksand Medium" panose="00000600000000000000" pitchFamily="2" charset="0"/>
              </a:rPr>
              <a:t> </a:t>
            </a:r>
            <a:r>
              <a:rPr lang="en-US" dirty="0" err="1">
                <a:solidFill>
                  <a:srgbClr val="009349"/>
                </a:solidFill>
                <a:latin typeface="Quicksand Medium" panose="00000600000000000000" pitchFamily="2" charset="0"/>
              </a:rPr>
              <a:t>tập</a:t>
            </a:r>
            <a:r>
              <a:rPr lang="en-US" dirty="0">
                <a:solidFill>
                  <a:srgbClr val="009349"/>
                </a:solidFill>
                <a:latin typeface="Quicksand Medium" panose="00000600000000000000" pitchFamily="2" charset="0"/>
              </a:rPr>
              <a:t> AES</a:t>
            </a:r>
          </a:p>
        </p:txBody>
      </p:sp>
    </p:spTree>
    <p:extLst>
      <p:ext uri="{BB962C8B-B14F-4D97-AF65-F5344CB8AC3E}">
        <p14:creationId xmlns:p14="http://schemas.microsoft.com/office/powerpoint/2010/main" val="149616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CF28969-2C09-4A35-BA59-D08786D8C5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08" y="2261912"/>
            <a:ext cx="7404183" cy="23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9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D267D3E-DECB-4754-9F23-7FC5DAA84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1" y="768035"/>
            <a:ext cx="372363" cy="5347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17004CE-488F-4688-88EB-DE2ADE7A71AD}"/>
              </a:ext>
            </a:extLst>
          </p:cNvPr>
          <p:cNvSpPr txBox="1"/>
          <p:nvPr/>
        </p:nvSpPr>
        <p:spPr>
          <a:xfrm>
            <a:off x="861133" y="838262"/>
            <a:ext cx="7928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Kể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về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thầy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,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cô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giáo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và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bạn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học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của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em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.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Nhiệm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vụ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của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mỗi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người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là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gì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?</a:t>
            </a:r>
            <a:endParaRPr lang="en-US" sz="2000" b="1" dirty="0">
              <a:latin typeface="Lato" pitchFamily="34" charset="0"/>
              <a:cs typeface="Lato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39" y="1544755"/>
            <a:ext cx="6662058" cy="4819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262" y="1424026"/>
            <a:ext cx="7302611" cy="506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7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3"/>
          <a:stretch/>
        </p:blipFill>
        <p:spPr>
          <a:xfrm>
            <a:off x="1828185" y="830101"/>
            <a:ext cx="8561811" cy="577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6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D267D3E-DECB-4754-9F23-7FC5DAA84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1" y="768035"/>
            <a:ext cx="372363" cy="5347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17004CE-488F-4688-88EB-DE2ADE7A71AD}"/>
              </a:ext>
            </a:extLst>
          </p:cNvPr>
          <p:cNvSpPr txBox="1"/>
          <p:nvPr/>
        </p:nvSpPr>
        <p:spPr>
          <a:xfrm>
            <a:off x="890734" y="782444"/>
            <a:ext cx="7928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Lato" pitchFamily="34" charset="0"/>
                <a:cs typeface="Lato" pitchFamily="34" charset="0"/>
              </a:rPr>
              <a:t>Ở </a:t>
            </a:r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lớp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, </a:t>
            </a:r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em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đã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tham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gia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những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hoạt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động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học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tập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nào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? </a:t>
            </a:r>
          </a:p>
          <a:p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Em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thích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hoạt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động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nào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200" b="1" dirty="0" err="1" smtClean="0">
                <a:latin typeface="Lato" pitchFamily="34" charset="0"/>
                <a:cs typeface="Lato" pitchFamily="34" charset="0"/>
              </a:rPr>
              <a:t>nhất</a:t>
            </a:r>
            <a:r>
              <a:rPr lang="en-US" sz="2200" b="1" dirty="0" smtClean="0">
                <a:latin typeface="Lato" pitchFamily="34" charset="0"/>
                <a:cs typeface="Lato" pitchFamily="34" charset="0"/>
              </a:rPr>
              <a:t>?</a:t>
            </a:r>
            <a:endParaRPr lang="en-US" sz="2200" b="1" dirty="0">
              <a:latin typeface="Lato" pitchFamily="34" charset="0"/>
              <a:cs typeface="Lato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95" y="1794956"/>
            <a:ext cx="6719190" cy="433392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71607" y="1794956"/>
            <a:ext cx="10186337" cy="4622444"/>
            <a:chOff x="1162042" y="1804522"/>
            <a:chExt cx="10186337" cy="46224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697" y="1804522"/>
              <a:ext cx="5058682" cy="461405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2042" y="1804522"/>
              <a:ext cx="4706336" cy="46224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460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403" y="1405611"/>
            <a:ext cx="8913937" cy="51231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4570" y="751438"/>
            <a:ext cx="8229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Lato" panose="020F0502020204030203" pitchFamily="34" charset="0"/>
              </a:rPr>
              <a:t>Chia </a:t>
            </a:r>
            <a:r>
              <a:rPr lang="en-US" sz="2000" b="1" dirty="0" err="1">
                <a:latin typeface="Lato" panose="020F0502020204030203" pitchFamily="34" charset="0"/>
              </a:rPr>
              <a:t>sẻ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về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những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việc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em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đã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làm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để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giúp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>
                <a:latin typeface="Lato" panose="020F0502020204030203" pitchFamily="34" charset="0"/>
              </a:rPr>
              <a:t>đỡ</a:t>
            </a:r>
            <a:r>
              <a:rPr lang="en-US" sz="2000" b="1" dirty="0">
                <a:latin typeface="Lato" panose="020F0502020204030203" pitchFamily="34" charset="0"/>
              </a:rPr>
              <a:t> </a:t>
            </a:r>
            <a:r>
              <a:rPr lang="en-US" sz="2000" b="1" dirty="0" err="1" smtClean="0">
                <a:latin typeface="Lato" panose="020F0502020204030203" pitchFamily="34" charset="0"/>
              </a:rPr>
              <a:t>giáo</a:t>
            </a:r>
            <a:r>
              <a:rPr lang="en-US" sz="2000" b="1" dirty="0" smtClean="0">
                <a:latin typeface="Lato" panose="020F0502020204030203" pitchFamily="34" charset="0"/>
              </a:rPr>
              <a:t> </a:t>
            </a:r>
            <a:r>
              <a:rPr lang="en-US" sz="2000" b="1" dirty="0" err="1" smtClean="0">
                <a:latin typeface="Lato" panose="020F0502020204030203" pitchFamily="34" charset="0"/>
              </a:rPr>
              <a:t>viên</a:t>
            </a:r>
            <a:r>
              <a:rPr lang="en-US" sz="2000" b="1" dirty="0" smtClean="0">
                <a:latin typeface="Lato" panose="020F0502020204030203" pitchFamily="34" charset="0"/>
              </a:rPr>
              <a:t> </a:t>
            </a:r>
            <a:r>
              <a:rPr lang="en-US" sz="2000" b="1" dirty="0" err="1" smtClean="0">
                <a:latin typeface="Lato" panose="020F0502020204030203" pitchFamily="34" charset="0"/>
              </a:rPr>
              <a:t>và</a:t>
            </a:r>
            <a:r>
              <a:rPr lang="en-US" sz="2000" b="1" dirty="0" smtClean="0">
                <a:latin typeface="Lato" panose="020F0502020204030203" pitchFamily="34" charset="0"/>
              </a:rPr>
              <a:t> </a:t>
            </a:r>
            <a:r>
              <a:rPr lang="en-US" sz="2000" b="1" dirty="0" err="1" smtClean="0">
                <a:latin typeface="Lato" panose="020F0502020204030203" pitchFamily="34" charset="0"/>
              </a:rPr>
              <a:t>bạn</a:t>
            </a:r>
            <a:r>
              <a:rPr lang="en-US" sz="2000" b="1" dirty="0" smtClean="0">
                <a:latin typeface="Lato" panose="020F0502020204030203" pitchFamily="34" charset="0"/>
              </a:rPr>
              <a:t> </a:t>
            </a:r>
            <a:r>
              <a:rPr lang="en-US" sz="2000" b="1" dirty="0" err="1" smtClean="0">
                <a:latin typeface="Lato" panose="020F0502020204030203" pitchFamily="34" charset="0"/>
              </a:rPr>
              <a:t>cùng</a:t>
            </a:r>
            <a:r>
              <a:rPr lang="en-US" sz="2000" b="1" dirty="0" smtClean="0">
                <a:latin typeface="Lato" panose="020F0502020204030203" pitchFamily="34" charset="0"/>
              </a:rPr>
              <a:t> </a:t>
            </a:r>
            <a:r>
              <a:rPr lang="en-US" sz="2000" b="1" dirty="0" err="1" smtClean="0">
                <a:latin typeface="Lato" panose="020F0502020204030203" pitchFamily="34" charset="0"/>
              </a:rPr>
              <a:t>lớp</a:t>
            </a:r>
            <a:r>
              <a:rPr lang="en-US" sz="2000" b="1" dirty="0" smtClean="0">
                <a:latin typeface="Lato" panose="020F0502020204030203" pitchFamily="34" charset="0"/>
              </a:rPr>
              <a:t>.</a:t>
            </a:r>
            <a:endParaRPr lang="en-US" sz="2000" b="1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9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9357947-B4FF-47D4-A415-B810A7CAB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89" y="2417918"/>
            <a:ext cx="7802622" cy="202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4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326" y="1621171"/>
            <a:ext cx="7839357" cy="47235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245E260-1C5A-42FD-A48F-77BB03A4D248}"/>
              </a:ext>
            </a:extLst>
          </p:cNvPr>
          <p:cNvSpPr txBox="1"/>
          <p:nvPr/>
        </p:nvSpPr>
        <p:spPr>
          <a:xfrm>
            <a:off x="1051224" y="884507"/>
            <a:ext cx="7859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Giới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thiệu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với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các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bạn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về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các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thành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viên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trong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lớp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.</a:t>
            </a:r>
            <a:endParaRPr lang="en-US" sz="2400" b="1" dirty="0">
              <a:latin typeface="Lato" pitchFamily="34" charset="0"/>
              <a:cs typeface="Lato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EADECD8-6996-4424-93A9-43EE5BE69F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93" y="890801"/>
            <a:ext cx="419466" cy="43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8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39F174C-D1F8-451D-91AF-036A45C958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08" y="2261912"/>
            <a:ext cx="7404183" cy="23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1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D267D3E-DECB-4754-9F23-7FC5DAA84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1" y="768035"/>
            <a:ext cx="372363" cy="5347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17004CE-488F-4688-88EB-DE2ADE7A71AD}"/>
              </a:ext>
            </a:extLst>
          </p:cNvPr>
          <p:cNvSpPr txBox="1"/>
          <p:nvPr/>
        </p:nvSpPr>
        <p:spPr>
          <a:xfrm>
            <a:off x="861133" y="838262"/>
            <a:ext cx="7928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Quan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sát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hình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và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kể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tên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các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hoạt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động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ngoài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giờ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học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.</a:t>
            </a:r>
            <a:endParaRPr lang="en-US" sz="2000" b="1" dirty="0">
              <a:latin typeface="Lato" pitchFamily="34" charset="0"/>
              <a:cs typeface="Lato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996" y="1503848"/>
            <a:ext cx="6289100" cy="4723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960" y="1579904"/>
            <a:ext cx="8205934" cy="4728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" t="-980" r="14453" b="-2350"/>
          <a:stretch/>
        </p:blipFill>
        <p:spPr>
          <a:xfrm>
            <a:off x="1513608" y="1648762"/>
            <a:ext cx="9318638" cy="44339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866" y="1503848"/>
            <a:ext cx="7050122" cy="47647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866" y="1579904"/>
            <a:ext cx="6996196" cy="477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0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82EBD77-A4C7-4AD0-9B2F-67B709B32A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887" y="2370174"/>
            <a:ext cx="7174226" cy="211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39F174C-D1F8-451D-91AF-036A45C958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08" y="2261912"/>
            <a:ext cx="7404183" cy="23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3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23" y="1015635"/>
            <a:ext cx="9237631" cy="530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3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19" y="798272"/>
            <a:ext cx="5163701" cy="20279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615" y="707836"/>
            <a:ext cx="5978894" cy="615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0004C28-4E86-4E18-B834-89686BFFC6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1" y="868051"/>
            <a:ext cx="372363" cy="5347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47CDDD4-3409-47E8-91CE-1943235C2512}"/>
              </a:ext>
            </a:extLst>
          </p:cNvPr>
          <p:cNvSpPr txBox="1"/>
          <p:nvPr/>
        </p:nvSpPr>
        <p:spPr>
          <a:xfrm>
            <a:off x="890734" y="781465"/>
            <a:ext cx="10900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Quan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sát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hình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và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kể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tên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các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đồ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dùng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có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trong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lớp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học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của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Minh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và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Hoa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.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Chúng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được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sắp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xếp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như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thế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nào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?</a:t>
            </a:r>
            <a:endParaRPr lang="en-US" sz="2000" b="1" dirty="0">
              <a:latin typeface="Lato" pitchFamily="34" charset="0"/>
              <a:cs typeface="Lato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2614" y="1575937"/>
            <a:ext cx="11278681" cy="4858056"/>
            <a:chOff x="447155" y="1469530"/>
            <a:chExt cx="11278681" cy="485805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155" y="1604681"/>
              <a:ext cx="11278681" cy="4722905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8007927" y="1469530"/>
              <a:ext cx="960581" cy="270301"/>
            </a:xfrm>
            <a:prstGeom prst="roundRect">
              <a:avLst/>
            </a:prstGeom>
            <a:solidFill>
              <a:srgbClr val="30ADCF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latin typeface="Lato" panose="020F0502020204030203" pitchFamily="34" charset="0"/>
                </a:rPr>
                <a:t>Lớp</a:t>
              </a:r>
              <a:r>
                <a:rPr lang="en-US" dirty="0" smtClean="0">
                  <a:latin typeface="Lato" panose="020F0502020204030203" pitchFamily="34" charset="0"/>
                </a:rPr>
                <a:t> 1A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396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BADC98E-8DC1-47E0-9E5E-87688BD64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1" y="868051"/>
            <a:ext cx="372363" cy="5347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DF52D80-6A3F-4667-B9B3-96EC47183DAD}"/>
              </a:ext>
            </a:extLst>
          </p:cNvPr>
          <p:cNvSpPr txBox="1"/>
          <p:nvPr/>
        </p:nvSpPr>
        <p:spPr>
          <a:xfrm>
            <a:off x="890733" y="750687"/>
            <a:ext cx="9463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Quan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sát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hình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và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kể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tên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các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đồ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dùng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có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trong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lớp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học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của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Minh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và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Hoa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. </a:t>
            </a:r>
          </a:p>
          <a:p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Chúng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được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sắp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xếp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như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thế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US" sz="2000" b="1" dirty="0" err="1" smtClean="0">
                <a:latin typeface="Lato" pitchFamily="34" charset="0"/>
                <a:cs typeface="Lato" pitchFamily="34" charset="0"/>
              </a:rPr>
              <a:t>nào</a:t>
            </a:r>
            <a:r>
              <a:rPr lang="en-US" sz="2000" b="1" dirty="0" smtClean="0">
                <a:latin typeface="Lato" pitchFamily="34" charset="0"/>
                <a:cs typeface="Lato" pitchFamily="34" charset="0"/>
              </a:rPr>
              <a:t>?</a:t>
            </a:r>
            <a:endParaRPr lang="en-US" sz="2000" b="1" dirty="0">
              <a:latin typeface="Lato" pitchFamily="34" charset="0"/>
              <a:cs typeface="Lato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25" y="1716390"/>
            <a:ext cx="2885104" cy="34559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247" y="3077096"/>
            <a:ext cx="2879562" cy="3455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27" y="1716391"/>
            <a:ext cx="2879562" cy="34559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007" y="3077095"/>
            <a:ext cx="2827628" cy="34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4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403" y="1405611"/>
            <a:ext cx="8913937" cy="51231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3371" y="778598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Lato" panose="020F0502020204030203" pitchFamily="34" charset="0"/>
              </a:rPr>
              <a:t>Chia </a:t>
            </a:r>
            <a:r>
              <a:rPr lang="en-US" sz="2000" b="1" dirty="0" err="1" smtClean="0">
                <a:latin typeface="Lato" panose="020F0502020204030203" pitchFamily="34" charset="0"/>
              </a:rPr>
              <a:t>sẻ</a:t>
            </a:r>
            <a:r>
              <a:rPr lang="en-US" sz="2000" b="1" dirty="0" smtClean="0">
                <a:latin typeface="Lato" panose="020F0502020204030203" pitchFamily="34" charset="0"/>
              </a:rPr>
              <a:t> </a:t>
            </a:r>
            <a:r>
              <a:rPr lang="en-US" sz="2000" b="1" dirty="0" err="1" smtClean="0">
                <a:latin typeface="Lato" panose="020F0502020204030203" pitchFamily="34" charset="0"/>
              </a:rPr>
              <a:t>về</a:t>
            </a:r>
            <a:r>
              <a:rPr lang="en-US" sz="2000" b="1" dirty="0" smtClean="0">
                <a:latin typeface="Lato" panose="020F0502020204030203" pitchFamily="34" charset="0"/>
              </a:rPr>
              <a:t> </a:t>
            </a:r>
            <a:r>
              <a:rPr lang="en-US" sz="2000" b="1" dirty="0" err="1" smtClean="0">
                <a:latin typeface="Lato" panose="020F0502020204030203" pitchFamily="34" charset="0"/>
              </a:rPr>
              <a:t>các</a:t>
            </a:r>
            <a:r>
              <a:rPr lang="en-US" sz="2000" b="1" dirty="0" smtClean="0">
                <a:latin typeface="Lato" panose="020F0502020204030203" pitchFamily="34" charset="0"/>
              </a:rPr>
              <a:t> </a:t>
            </a:r>
            <a:r>
              <a:rPr lang="en-US" sz="2000" b="1" dirty="0" err="1" smtClean="0">
                <a:latin typeface="Lato" panose="020F0502020204030203" pitchFamily="34" charset="0"/>
              </a:rPr>
              <a:t>hoạt</a:t>
            </a:r>
            <a:r>
              <a:rPr lang="en-US" sz="2000" b="1" dirty="0" smtClean="0">
                <a:latin typeface="Lato" panose="020F0502020204030203" pitchFamily="34" charset="0"/>
              </a:rPr>
              <a:t> </a:t>
            </a:r>
            <a:r>
              <a:rPr lang="en-US" sz="2000" b="1" dirty="0" err="1" smtClean="0">
                <a:latin typeface="Lato" panose="020F0502020204030203" pitchFamily="34" charset="0"/>
              </a:rPr>
              <a:t>động</a:t>
            </a:r>
            <a:r>
              <a:rPr lang="en-US" sz="2000" b="1" dirty="0" smtClean="0">
                <a:latin typeface="Lato" panose="020F0502020204030203" pitchFamily="34" charset="0"/>
              </a:rPr>
              <a:t> </a:t>
            </a:r>
            <a:r>
              <a:rPr lang="en-US" sz="2000" b="1" dirty="0" err="1" smtClean="0">
                <a:latin typeface="Lato" panose="020F0502020204030203" pitchFamily="34" charset="0"/>
              </a:rPr>
              <a:t>trong</a:t>
            </a:r>
            <a:r>
              <a:rPr lang="en-US" sz="2000" b="1" dirty="0" smtClean="0">
                <a:latin typeface="Lato" panose="020F0502020204030203" pitchFamily="34" charset="0"/>
              </a:rPr>
              <a:t> </a:t>
            </a:r>
            <a:r>
              <a:rPr lang="en-US" sz="2000" b="1" dirty="0" err="1" smtClean="0">
                <a:latin typeface="Lato" panose="020F0502020204030203" pitchFamily="34" charset="0"/>
              </a:rPr>
              <a:t>lớp</a:t>
            </a:r>
            <a:r>
              <a:rPr lang="en-US" sz="2000" b="1" dirty="0" smtClean="0">
                <a:latin typeface="Lato" panose="020F0502020204030203" pitchFamily="34" charset="0"/>
              </a:rPr>
              <a:t> </a:t>
            </a:r>
            <a:r>
              <a:rPr lang="en-US" sz="2000" b="1" dirty="0" err="1" smtClean="0">
                <a:latin typeface="Lato" panose="020F0502020204030203" pitchFamily="34" charset="0"/>
              </a:rPr>
              <a:t>em</a:t>
            </a:r>
            <a:r>
              <a:rPr lang="en-US" sz="2000" b="1" dirty="0" smtClean="0">
                <a:latin typeface="Lato" panose="020F0502020204030203" pitchFamily="34" charset="0"/>
              </a:rPr>
              <a:t>.</a:t>
            </a:r>
            <a:endParaRPr lang="en-US" sz="2000" b="1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75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5256389-083C-4114-A7FD-BC6ED69CC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89" y="2417918"/>
            <a:ext cx="7802622" cy="202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4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245E260-1C5A-42FD-A48F-77BB03A4D248}"/>
              </a:ext>
            </a:extLst>
          </p:cNvPr>
          <p:cNvSpPr txBox="1"/>
          <p:nvPr/>
        </p:nvSpPr>
        <p:spPr>
          <a:xfrm>
            <a:off x="1051224" y="884507"/>
            <a:ext cx="7859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Chơi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trò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chơi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: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Hỏi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–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đáp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về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đồ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dung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trong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lớp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 </a:t>
            </a:r>
            <a:r>
              <a:rPr lang="en-GB" sz="2400" b="1" dirty="0" err="1" smtClean="0">
                <a:latin typeface="Lato" pitchFamily="34" charset="0"/>
                <a:cs typeface="Lato" pitchFamily="34" charset="0"/>
              </a:rPr>
              <a:t>học</a:t>
            </a:r>
            <a:r>
              <a:rPr lang="en-GB" sz="2400" b="1" dirty="0" smtClean="0">
                <a:latin typeface="Lato" pitchFamily="34" charset="0"/>
                <a:cs typeface="Lato" pitchFamily="34" charset="0"/>
              </a:rPr>
              <a:t>.</a:t>
            </a:r>
            <a:endParaRPr lang="en-US" sz="2400" b="1" dirty="0">
              <a:latin typeface="Lato" pitchFamily="34" charset="0"/>
              <a:cs typeface="Lato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EADECD8-6996-4424-93A9-43EE5BE69F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93" y="890801"/>
            <a:ext cx="419466" cy="4341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44" b="94894" l="25231" r="94965">
                        <a14:foregroundMark x1="56019" y1="82270" x2="61343" y2="85390"/>
                        <a14:foregroundMark x1="60880" y1="86525" x2="63831" y2="95035"/>
                        <a14:foregroundMark x1="82465" y1="54326" x2="83507" y2="68936"/>
                        <a14:foregroundMark x1="82986" y1="62128" x2="77894" y2="44255"/>
                        <a14:foregroundMark x1="80961" y1="52766" x2="83738" y2="15603"/>
                        <a14:foregroundMark x1="80498" y1="12482" x2="70833" y2="1844"/>
                        <a14:foregroundMark x1="80150" y1="72908" x2="81366" y2="83546"/>
                        <a14:foregroundMark x1="84838" y1="62837" x2="95023" y2="77730"/>
                        <a14:foregroundMark x1="25231" y1="63688" x2="25810" y2="71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02" t="266" r="4550" b="-266"/>
          <a:stretch/>
        </p:blipFill>
        <p:spPr>
          <a:xfrm>
            <a:off x="2070574" y="1685365"/>
            <a:ext cx="8026359" cy="4545106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932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1D3366-DAF9-450E-9D30-034448108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887" y="2370174"/>
            <a:ext cx="7174226" cy="211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ED93BDF-DA95-40CE-9E18-C584395F04D7}"/>
              </a:ext>
            </a:extLst>
          </p:cNvPr>
          <p:cNvSpPr txBox="1"/>
          <p:nvPr/>
        </p:nvSpPr>
        <p:spPr>
          <a:xfrm>
            <a:off x="1304961" y="704984"/>
            <a:ext cx="9035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Lớp</a:t>
            </a:r>
            <a:r>
              <a:rPr lang="en-US" sz="2800" b="1" dirty="0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US" sz="2800" b="1" dirty="0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2800" b="1" dirty="0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US" sz="2800" b="1" dirty="0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US" sz="2800" b="1" dirty="0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khác</a:t>
            </a:r>
            <a:r>
              <a:rPr lang="en-US" sz="2800" b="1" dirty="0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US" sz="2800" b="1" dirty="0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lớp</a:t>
            </a:r>
            <a:r>
              <a:rPr lang="en-US" sz="2800" b="1" dirty="0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US" sz="2800" b="1" dirty="0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Minh </a:t>
            </a:r>
            <a:r>
              <a:rPr lang="en-US" sz="2800" b="1" dirty="0" err="1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2800" b="1" dirty="0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b="1" dirty="0" err="1" smtClean="0">
                <a:solidFill>
                  <a:srgbClr val="009349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Hoa</a:t>
            </a:r>
            <a:endParaRPr lang="en-US" sz="2800" b="1" dirty="0">
              <a:solidFill>
                <a:srgbClr val="009349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9" r="26440"/>
          <a:stretch/>
        </p:blipFill>
        <p:spPr>
          <a:xfrm>
            <a:off x="6281631" y="4544799"/>
            <a:ext cx="1783532" cy="20365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7" r="13784"/>
          <a:stretch/>
        </p:blipFill>
        <p:spPr>
          <a:xfrm>
            <a:off x="8656436" y="3384923"/>
            <a:ext cx="3232087" cy="25534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506" y="1385959"/>
            <a:ext cx="5070450" cy="2852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6" r="15495"/>
          <a:stretch/>
        </p:blipFill>
        <p:spPr>
          <a:xfrm>
            <a:off x="632268" y="3151236"/>
            <a:ext cx="2004123" cy="278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184</Words>
  <Application>Microsoft Office PowerPoint</Application>
  <PresentationFormat>Custom</PresentationFormat>
  <Paragraphs>15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 Light</vt:lpstr>
      <vt:lpstr>Lato</vt:lpstr>
      <vt:lpstr>iCiel Panton Black</vt:lpstr>
      <vt:lpstr>Quicksand Medium</vt:lpstr>
      <vt:lpstr>Calibri</vt:lpstr>
      <vt:lpstr>Office Theme</vt:lpstr>
      <vt:lpstr>CHỦ ĐỀ 2: Trường học Bài 6: Lớp học của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 Duc Anh</dc:creator>
  <cp:lastModifiedBy>MTC</cp:lastModifiedBy>
  <cp:revision>44</cp:revision>
  <dcterms:created xsi:type="dcterms:W3CDTF">2020-05-07T04:14:13Z</dcterms:created>
  <dcterms:modified xsi:type="dcterms:W3CDTF">2022-09-28T05:07:53Z</dcterms:modified>
</cp:coreProperties>
</file>